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9"/>
  </p:notesMasterIdLst>
  <p:sldIdLst>
    <p:sldId id="256" r:id="rId2"/>
    <p:sldId id="314" r:id="rId3"/>
    <p:sldId id="315" r:id="rId4"/>
    <p:sldId id="316" r:id="rId5"/>
    <p:sldId id="317" r:id="rId6"/>
    <p:sldId id="257" r:id="rId7"/>
    <p:sldId id="258" r:id="rId8"/>
    <p:sldId id="259" r:id="rId9"/>
    <p:sldId id="260" r:id="rId10"/>
    <p:sldId id="261" r:id="rId11"/>
    <p:sldId id="264" r:id="rId12"/>
    <p:sldId id="265" r:id="rId13"/>
    <p:sldId id="268" r:id="rId14"/>
    <p:sldId id="318" r:id="rId15"/>
    <p:sldId id="269" r:id="rId16"/>
    <p:sldId id="270" r:id="rId17"/>
    <p:sldId id="273" r:id="rId18"/>
    <p:sldId id="274" r:id="rId19"/>
    <p:sldId id="275" r:id="rId20"/>
    <p:sldId id="276" r:id="rId21"/>
    <p:sldId id="277" r:id="rId22"/>
    <p:sldId id="278" r:id="rId23"/>
    <p:sldId id="279" r:id="rId24"/>
    <p:sldId id="280" r:id="rId25"/>
    <p:sldId id="281" r:id="rId26"/>
    <p:sldId id="282" r:id="rId27"/>
    <p:sldId id="288" r:id="rId28"/>
    <p:sldId id="289" r:id="rId29"/>
    <p:sldId id="290" r:id="rId30"/>
    <p:sldId id="291" r:id="rId31"/>
    <p:sldId id="292" r:id="rId32"/>
    <p:sldId id="293" r:id="rId33"/>
    <p:sldId id="294" r:id="rId34"/>
    <p:sldId id="295" r:id="rId35"/>
    <p:sldId id="296" r:id="rId36"/>
    <p:sldId id="297" r:id="rId37"/>
    <p:sldId id="298" r:id="rId38"/>
    <p:sldId id="299" r:id="rId39"/>
    <p:sldId id="300" r:id="rId40"/>
    <p:sldId id="301" r:id="rId41"/>
    <p:sldId id="302" r:id="rId42"/>
    <p:sldId id="303" r:id="rId43"/>
    <p:sldId id="304" r:id="rId44"/>
    <p:sldId id="305" r:id="rId45"/>
    <p:sldId id="306" r:id="rId46"/>
    <p:sldId id="307" r:id="rId47"/>
    <p:sldId id="308"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550" autoAdjust="0"/>
  </p:normalViewPr>
  <p:slideViewPr>
    <p:cSldViewPr snapToGrid="0" snapToObjects="1">
      <p:cViewPr>
        <p:scale>
          <a:sx n="66" d="100"/>
          <a:sy n="66" d="100"/>
        </p:scale>
        <p:origin x="-1272" y="-1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interSettings" Target="printerSettings/printerSettings1.bin"/><Relationship Id="rId51" Type="http://schemas.openxmlformats.org/officeDocument/2006/relationships/presProps" Target="presProps.xml"/><Relationship Id="rId52" Type="http://schemas.openxmlformats.org/officeDocument/2006/relationships/viewProps" Target="viewProps.xml"/><Relationship Id="rId53" Type="http://schemas.openxmlformats.org/officeDocument/2006/relationships/theme" Target="theme/theme1.xml"/><Relationship Id="rId54"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15/10/2012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000" b="1" dirty="0">
                <a:latin typeface="Arial" pitchFamily="34" charset="0"/>
                <a:cs typeface="Arial" pitchFamily="34" charset="0"/>
              </a:rPr>
              <a:t>Fast convergence</a:t>
            </a:r>
            <a:r>
              <a:rPr lang="en-US" sz="1000" dirty="0">
                <a:latin typeface="Arial" pitchFamily="34" charset="0"/>
                <a:cs typeface="Arial" pitchFamily="34" charset="0"/>
              </a:rPr>
              <a:t>—EIGRP uses DUAL to achieve rapid convergence. A router running EIGRP stores its neighbors’ routing tables so that it can quickly adapt to changes in the network. If no appropriate route or backup route exists in the local routing table, EIGRP queries its neighbors to discover an alternative route. These queries are propagated until an alternative route is found, or it is determined that no alternative route exists.</a:t>
            </a:r>
          </a:p>
          <a:p>
            <a:pPr lvl="0"/>
            <a:r>
              <a:rPr lang="en-US" sz="1000" b="1" dirty="0">
                <a:latin typeface="Arial" pitchFamily="34" charset="0"/>
                <a:cs typeface="Arial" pitchFamily="34" charset="0"/>
              </a:rPr>
              <a:t>Partial updates</a:t>
            </a:r>
            <a:r>
              <a:rPr lang="en-US" sz="1000" dirty="0">
                <a:latin typeface="Arial" pitchFamily="34" charset="0"/>
                <a:cs typeface="Arial" pitchFamily="34" charset="0"/>
              </a:rPr>
              <a:t>—EIGRP sends partial triggered updates instead of periodic updates. These updates are sent only when the path or the metric for a route changes; they contain information about only that changed link rather than the entire routing table. Propagation of these partial updates is automatically bounded so that only those routers that require the information are updated. As a result, EIGRP consumes significantly less bandwidth than IGRP. This behavior is also different than link-state protocol operation, which sends a change update to all routers within an area. </a:t>
            </a:r>
          </a:p>
          <a:p>
            <a:r>
              <a:rPr lang="en-US" sz="1000" b="1" dirty="0">
                <a:latin typeface="Arial" pitchFamily="34" charset="0"/>
                <a:cs typeface="Arial" pitchFamily="34" charset="0"/>
              </a:rPr>
              <a:t>Multiple network layer support</a:t>
            </a:r>
            <a:r>
              <a:rPr lang="en-US" sz="1000" dirty="0">
                <a:latin typeface="Arial" pitchFamily="34" charset="0"/>
                <a:cs typeface="Arial" pitchFamily="34" charset="0"/>
              </a:rPr>
              <a:t>—EIGRP supports IP version 4 (IPv4), IP version 6 (IPv6), AppleTalk, and Novell NetWare Internetwork Packet Exchange (IPX) using protocol-dependent modules that are responsible for protocol requirements specific to the network layer. EIGRP’s rapid convergence and sophisticated metric offer superior performance and stability when implemented in IP, IPv6, IPX, and AppleTalk networks.</a:t>
            </a:r>
          </a:p>
          <a:p>
            <a:pPr lvl="0"/>
            <a:r>
              <a:rPr lang="en-US" sz="1000" b="1" dirty="0">
                <a:latin typeface="Arial" pitchFamily="34" charset="0"/>
                <a:cs typeface="Arial" pitchFamily="34" charset="0"/>
              </a:rPr>
              <a:t>Use of multicast and unicast</a:t>
            </a:r>
            <a:r>
              <a:rPr lang="en-US" sz="1000" dirty="0">
                <a:latin typeface="Arial" pitchFamily="34" charset="0"/>
                <a:cs typeface="Arial" pitchFamily="34" charset="0"/>
              </a:rPr>
              <a:t>—EIGRP uses multicast and unicast for communication between routers, rather than broadcast. As a result, end stations are unaffected by routing updates or queries. The multicast address used for EIGRP is 224.0.0.10.</a:t>
            </a:r>
          </a:p>
          <a:p>
            <a:endParaRPr lang="en-US" sz="1000" dirty="0">
              <a:latin typeface="Arial" pitchFamily="34" charset="0"/>
              <a:cs typeface="Arial" pitchFamily="34" charset="0"/>
            </a:endParaRPr>
          </a:p>
          <a:p>
            <a:r>
              <a:rPr lang="en-US" sz="1000" dirty="0">
                <a:latin typeface="Arial" pitchFamily="34" charset="0"/>
                <a:cs typeface="Arial" pitchFamily="34" charset="0"/>
              </a:rPr>
              <a:t>Other EIGRP features include the </a:t>
            </a:r>
            <a:r>
              <a:rPr lang="en-US" sz="1000" dirty="0" smtClean="0">
                <a:latin typeface="Arial" pitchFamily="34" charset="0"/>
                <a:cs typeface="Arial" pitchFamily="34" charset="0"/>
              </a:rPr>
              <a:t>following:</a:t>
            </a:r>
          </a:p>
          <a:p>
            <a:r>
              <a:rPr lang="en-US" sz="1000" b="1" dirty="0" smtClean="0">
                <a:latin typeface="Arial" pitchFamily="34" charset="0"/>
                <a:cs typeface="Arial" pitchFamily="34" charset="0"/>
              </a:rPr>
              <a:t>Variable</a:t>
            </a:r>
            <a:r>
              <a:rPr lang="en-US" sz="1000" b="1" dirty="0">
                <a:latin typeface="Arial" pitchFamily="34" charset="0"/>
                <a:cs typeface="Arial" pitchFamily="34" charset="0"/>
              </a:rPr>
              <a:t>-length subnet masking (VLSM) support</a:t>
            </a:r>
            <a:r>
              <a:rPr lang="en-US" sz="1000" dirty="0">
                <a:latin typeface="Arial" pitchFamily="34" charset="0"/>
                <a:cs typeface="Arial" pitchFamily="34" charset="0"/>
              </a:rPr>
              <a:t>—EIGRP is a classless routing protocol, which means that it advertises a subnet mask for each destination network; this enables EIGRP to support discontinuous subnetworks and VLSM. </a:t>
            </a:r>
            <a:endParaRPr lang="en-US" sz="1000" dirty="0" smtClean="0">
              <a:latin typeface="Arial" pitchFamily="34" charset="0"/>
              <a:cs typeface="Arial" pitchFamily="34" charset="0"/>
            </a:endParaRPr>
          </a:p>
          <a:p>
            <a:r>
              <a:rPr lang="en-US" sz="1000" b="1" dirty="0" smtClean="0">
                <a:latin typeface="Arial" pitchFamily="34" charset="0"/>
                <a:cs typeface="Arial" pitchFamily="34" charset="0"/>
              </a:rPr>
              <a:t>Seamless </a:t>
            </a:r>
            <a:r>
              <a:rPr lang="en-US" sz="1000" b="1" dirty="0">
                <a:latin typeface="Arial" pitchFamily="34" charset="0"/>
                <a:cs typeface="Arial" pitchFamily="34" charset="0"/>
              </a:rPr>
              <a:t>connectivity across all data link layer protocols and topologies</a:t>
            </a:r>
            <a:r>
              <a:rPr lang="en-US" sz="1000" dirty="0">
                <a:latin typeface="Arial" pitchFamily="34" charset="0"/>
                <a:cs typeface="Arial" pitchFamily="34" charset="0"/>
              </a:rPr>
              <a:t>—EIGRP does not require special configuration to work across any Layer 2 protocols. Other routing protocols, such as Open Shortest Path First (OSPF), require different configurations for different Layer 2 protocols, such as Ethernet and Frame Relay (as you will see in Chapter 3, “Implementing an OSPF-based Solution”). EIGRP was designed to operate effectively in both local-area network (LAN) and wide-area network (WAN) environments. In multiaccess topologies, such as Ethernet, neighbor relationships (also known as </a:t>
            </a:r>
            <a:r>
              <a:rPr lang="en-US" sz="1000" i="1" dirty="0">
                <a:latin typeface="Arial" pitchFamily="34" charset="0"/>
                <a:cs typeface="Arial" pitchFamily="34" charset="0"/>
              </a:rPr>
              <a:t>neighborships</a:t>
            </a:r>
            <a:r>
              <a:rPr lang="en-US" sz="1000" dirty="0">
                <a:latin typeface="Arial" pitchFamily="34" charset="0"/>
                <a:cs typeface="Arial" pitchFamily="34" charset="0"/>
              </a:rPr>
              <a:t>) are formed and maintained using reliable multicasting. EIGRP supports all WAN topologies: dedicated links, point-to-point links, and nonbroadcast multiaccess (NBMA) topologies. EIGRP accommodates differences in media types and speeds when neighbor adjacencies form across WAN links. The amount of bandwidth that EIGRP uses on WAN links can be </a:t>
            </a:r>
            <a:r>
              <a:rPr lang="en-US" sz="1000" dirty="0" smtClean="0">
                <a:latin typeface="Arial" pitchFamily="34" charset="0"/>
                <a:cs typeface="Arial" pitchFamily="34" charset="0"/>
              </a:rPr>
              <a:t>limited.</a:t>
            </a:r>
          </a:p>
          <a:p>
            <a:r>
              <a:rPr lang="en-US" sz="1000" b="1" dirty="0" smtClean="0">
                <a:latin typeface="Arial" pitchFamily="34" charset="0"/>
                <a:cs typeface="Arial" pitchFamily="34" charset="0"/>
              </a:rPr>
              <a:t>Sophisticated </a:t>
            </a:r>
            <a:r>
              <a:rPr lang="en-US" sz="1000" b="1" dirty="0">
                <a:latin typeface="Arial" pitchFamily="34" charset="0"/>
                <a:cs typeface="Arial" pitchFamily="34" charset="0"/>
              </a:rPr>
              <a:t>metric</a:t>
            </a:r>
            <a:r>
              <a:rPr lang="en-US" sz="1000" dirty="0">
                <a:latin typeface="Arial" pitchFamily="34" charset="0"/>
                <a:cs typeface="Arial" pitchFamily="34" charset="0"/>
              </a:rPr>
              <a:t>—EIGRP uses the same algorithm for metric calculation as IGRP, but represents values in a 32-bit format, rather than IGRP’s 24-bit format, to give additional granularity (thus, the EIGRP metric is the IGRP metric multiplied by 256). A significant advantage of EIGRP (and IGRP) over other protocols is its support for unequal metric load balancing that allows administrators to better distribute traffic flow in their networks.</a:t>
            </a:r>
          </a:p>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endParaRPr lang="en-US" sz="10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lvl="0"/>
            <a:r>
              <a:rPr lang="en-US" b="1" dirty="0" smtClean="0"/>
              <a:t>Neighbor table</a:t>
            </a:r>
          </a:p>
          <a:p>
            <a:pPr lvl="1"/>
            <a:r>
              <a:rPr lang="en-US" dirty="0" smtClean="0"/>
              <a:t>EIGRP routers use hello packets to discover neighbors. When a router discovers and forms an adjacency with a new neighbor, it includes the neighbor’s address and the interface through which it can be reached in an entry in the neighbor table. This table is comparable to the neighborship (adjacency) database used by link-state routing protocols (as described in Chapter 3). It serves the same purpose—ensuring bidirectional communication between each of the directly connected neighbors. EIGRP keeps a neighbor table for each network protocol supported; in other words, the following tables could exist: an IP neighbor table, an IPv6 neighbor table, an IPX neighbor table, and an AppleTalk neighbor table.</a:t>
            </a:r>
          </a:p>
          <a:p>
            <a:pPr lvl="0"/>
            <a:r>
              <a:rPr lang="en-US" b="1" dirty="0" smtClean="0"/>
              <a:t>Topology table</a:t>
            </a:r>
          </a:p>
          <a:p>
            <a:pPr lvl="1"/>
            <a:r>
              <a:rPr lang="en-US" dirty="0" smtClean="0"/>
              <a:t>When the router dynamically discovers a new neighbor, it sends an update about the routes it knows to its new neighbor and receives the same from the new neighbor. These updates populate the topology table. The topology table contains all destinations advertised by neighboring routers; in other words, each router stores its neighbors’ routing tables in its EIGRP topology table. If a neighbor is advertising a destination, it must be using that route to forward packets; this rule must be strictly followed by all distance vector protocols. An EIGRP router maintains a topology table for each network protocol configured (IP, IPv6, IPX, and AppleTalk). </a:t>
            </a:r>
          </a:p>
          <a:p>
            <a:pPr lvl="0"/>
            <a:r>
              <a:rPr lang="en-US" b="1" dirty="0" smtClean="0"/>
              <a:t>Routing table</a:t>
            </a:r>
          </a:p>
          <a:p>
            <a:pPr lvl="1"/>
            <a:r>
              <a:rPr lang="en-US" dirty="0" smtClean="0"/>
              <a:t>The routing table holds the best routes to each destination and is used for forwarding packets; EIGRP successor routes are offered to the routing table. As discussed in Chapter 1, “Routing Services,” if a router learns more than one route to exactly the same destination from different routing sources, it uses the administrative distance to determine which route to keep in the routing table. By default, up to 4 routes to the same destination with the same metric can be added to the routing table (recall that the router can be configured to accept up to 16 per destination). The router maintains one routing table for each network protocol configured.</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EFE1918-A55A-4032-B139-A848D5358761}" type="slidenum">
              <a:rPr lang="en-US"/>
              <a:pPr/>
              <a:t>28</a:t>
            </a:fld>
            <a:endParaRPr lang="en-US" dirty="0"/>
          </a:p>
        </p:txBody>
      </p:sp>
      <p:sp>
        <p:nvSpPr>
          <p:cNvPr id="985090" name="Rectangle 2"/>
          <p:cNvSpPr>
            <a:spLocks noGrp="1" noRot="1" noChangeAspect="1" noChangeArrowheads="1" noTextEdit="1"/>
          </p:cNvSpPr>
          <p:nvPr>
            <p:ph type="sldImg"/>
          </p:nvPr>
        </p:nvSpPr>
        <p:spPr>
          <a:xfrm>
            <a:off x="1143000" y="687388"/>
            <a:ext cx="4572000" cy="3429000"/>
          </a:xfrm>
          <a:ln/>
        </p:spPr>
      </p:sp>
      <p:sp>
        <p:nvSpPr>
          <p:cNvPr id="985091" name="Rectangle 3"/>
          <p:cNvSpPr>
            <a:spLocks noGrp="1" noChangeArrowheads="1"/>
          </p:cNvSpPr>
          <p:nvPr>
            <p:ph type="body" idx="1"/>
          </p:nvPr>
        </p:nvSpPr>
        <p:spPr>
          <a:xfrm>
            <a:off x="914711" y="4344025"/>
            <a:ext cx="5028579" cy="4112926"/>
          </a:xfrm>
        </p:spPr>
        <p:txBody>
          <a:bodyPr/>
          <a:lstStyle/>
          <a:p>
            <a:pPr marL="224325" indent="-224325"/>
            <a:r>
              <a:rPr lang="en-US" dirty="0"/>
              <a:t>Process to establish and discover neighbor routes occurs simultaneously in EIGRP:</a:t>
            </a:r>
          </a:p>
          <a:p>
            <a:pPr marL="224325" indent="-224325">
              <a:buFontTx/>
              <a:buAutoNum type="arabicPeriod"/>
            </a:pPr>
            <a:r>
              <a:rPr lang="en-US" dirty="0"/>
              <a:t>A new router (router A) comes up on the link and sends a hello packet through all of its EIGRP-configured interfaces.</a:t>
            </a:r>
          </a:p>
          <a:p>
            <a:pPr marL="224325" indent="-224325">
              <a:buFontTx/>
              <a:buAutoNum type="arabicPeriod"/>
            </a:pPr>
            <a:r>
              <a:rPr lang="en-US" dirty="0"/>
              <a:t>Routers receiving the hello packet (router B) on one interface reply with update packets that contain all the routes they have in their routing tables, except those learned through that interface (split horizon). Router B sends an update packet to router A, but a neighbor relationship is not established until router B sends a hello packet to router A. The update packet from router B has the initialization bit set, indicating that this is the initialization process. The update packet includes information about the routes that the neighbor (router B) is aware of, including the metric that the neighbor is advertising for each destination.</a:t>
            </a:r>
          </a:p>
          <a:p>
            <a:pPr marL="224325" indent="-224325">
              <a:buFontTx/>
              <a:buAutoNum type="arabicPeriod"/>
            </a:pPr>
            <a:r>
              <a:rPr lang="en-US" dirty="0"/>
              <a:t>After both routers have exchanged hellos, and the neighbor adjacency is established, router A replies to router B with an ACK packet, indicating that it received the update information.</a:t>
            </a:r>
          </a:p>
          <a:p>
            <a:pPr marL="224325" indent="-224325">
              <a:buFontTx/>
              <a:buAutoNum type="arabicPeriod"/>
            </a:pPr>
            <a:r>
              <a:rPr lang="en-US" dirty="0"/>
              <a:t>Router A assimilates all update packets in its topology table. The topology table includes all destinations advertised by neighboring (adjacent) routers. It lists each destination, all the neighbors that can reach the destination, and their associated metric.</a:t>
            </a:r>
          </a:p>
          <a:p>
            <a:pPr marL="224325" indent="-224325">
              <a:buFontTx/>
              <a:buAutoNum type="arabicPeriod"/>
            </a:pPr>
            <a:r>
              <a:rPr lang="en-US" dirty="0"/>
              <a:t>Router A then sends an update packet to router B.</a:t>
            </a:r>
          </a:p>
          <a:p>
            <a:pPr marL="224325" indent="-224325">
              <a:buFontTx/>
              <a:buAutoNum type="arabicPeriod"/>
            </a:pPr>
            <a:r>
              <a:rPr lang="en-US" dirty="0"/>
              <a:t>Upon receiving the update packet, router B sends an ACK packet to router A.</a:t>
            </a:r>
          </a:p>
          <a:p>
            <a:pPr marL="224325" indent="-224325"/>
            <a:endParaRPr lang="en-US" smtClean="0"/>
          </a:p>
          <a:p>
            <a:r>
              <a:rPr lang="en-US" smtClean="0"/>
              <a:t>After </a:t>
            </a:r>
            <a:r>
              <a:rPr lang="en-US" dirty="0"/>
              <a:t>router A and router B successfully receive the update packets from each other, they are ready to update their routing tables with the successor routes from the topology table.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When a router discovers a new neighbor, an update is sent to and received from its new neighbor populating the </a:t>
            </a:r>
            <a:r>
              <a:rPr lang="en-US" b="1" dirty="0" smtClean="0"/>
              <a:t>topology table </a:t>
            </a:r>
            <a:r>
              <a:rPr lang="en-US" dirty="0" smtClean="0"/>
              <a:t>(containing destinations advertised by all neighbors)</a:t>
            </a:r>
          </a:p>
          <a:p>
            <a:pPr>
              <a:buNone/>
            </a:pPr>
            <a:endParaRPr lang="en-US" smtClean="0"/>
          </a:p>
          <a:p>
            <a:pPr>
              <a:buNone/>
            </a:pPr>
            <a:r>
              <a:rPr lang="en-US" smtClean="0"/>
              <a:t>The </a:t>
            </a:r>
            <a:r>
              <a:rPr lang="en-US" dirty="0" smtClean="0"/>
              <a:t>topology table:</a:t>
            </a:r>
          </a:p>
          <a:p>
            <a:pPr lvl="0"/>
            <a:r>
              <a:rPr lang="en-US" sz="1100"/>
              <a:t>Updated </a:t>
            </a:r>
            <a:r>
              <a:rPr lang="en-US" sz="1100" dirty="0"/>
              <a:t>when a directly connected route or interface changes or when a neighboring router reports a change to a route</a:t>
            </a:r>
          </a:p>
          <a:p>
            <a:pPr lvl="0"/>
            <a:r>
              <a:rPr lang="en-US" sz="1100" dirty="0"/>
              <a:t>Entry for a destination exists in either active or passive state:</a:t>
            </a:r>
          </a:p>
          <a:p>
            <a:pPr lvl="1"/>
            <a:r>
              <a:rPr lang="en-US" sz="1100" dirty="0"/>
              <a:t>Passive state: router is not performing a recomputation</a:t>
            </a:r>
          </a:p>
          <a:p>
            <a:pPr lvl="1"/>
            <a:r>
              <a:rPr lang="en-US" sz="1100" dirty="0"/>
              <a:t>Active state: router is performing a recomputation</a:t>
            </a:r>
          </a:p>
          <a:p>
            <a:pPr lvl="0"/>
            <a:r>
              <a:rPr lang="en-US" sz="1100" dirty="0"/>
              <a:t>Recomputation occurs when the destination has no feasible successors (initiated by sending a query packet to each of the </a:t>
            </a:r>
            <a:r>
              <a:rPr lang="en-US" sz="1100"/>
              <a:t>neighboring routers</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5957513-ED03-4A0C-AE43-329406D3BFD1}" type="slidenum">
              <a:rPr lang="en-US"/>
              <a:pPr/>
              <a:t>30</a:t>
            </a:fld>
            <a:endParaRPr lang="en-US" dirty="0"/>
          </a:p>
        </p:txBody>
      </p:sp>
      <p:sp>
        <p:nvSpPr>
          <p:cNvPr id="980994" name="Rectangle 2"/>
          <p:cNvSpPr>
            <a:spLocks noGrp="1" noRot="1" noChangeAspect="1" noChangeArrowheads="1" noTextEdit="1"/>
          </p:cNvSpPr>
          <p:nvPr>
            <p:ph type="sldImg"/>
          </p:nvPr>
        </p:nvSpPr>
        <p:spPr>
          <a:xfrm>
            <a:off x="1143000" y="687388"/>
            <a:ext cx="4572000" cy="3429000"/>
          </a:xfrm>
          <a:ln/>
        </p:spPr>
      </p:sp>
      <p:sp>
        <p:nvSpPr>
          <p:cNvPr id="980995" name="Rectangle 3"/>
          <p:cNvSpPr>
            <a:spLocks noGrp="1" noChangeArrowheads="1"/>
          </p:cNvSpPr>
          <p:nvPr>
            <p:ph type="body" idx="1"/>
          </p:nvPr>
        </p:nvSpPr>
        <p:spPr>
          <a:xfrm>
            <a:off x="914711" y="4344025"/>
            <a:ext cx="5028579" cy="4112926"/>
          </a:xfrm>
        </p:spPr>
        <p:txBody>
          <a:bodyPr/>
          <a:lstStyle/>
          <a:p>
            <a:r>
              <a:rPr lang="en-US" dirty="0"/>
              <a:t>The network shown illustrates router C’s EIGRP tables. Routers A and B have established a neighbor relationship with router C. Both routers A and B have paths to network 10.1.1.0/24, among many others that are not shown.</a:t>
            </a:r>
          </a:p>
          <a:p>
            <a:r>
              <a:rPr lang="en-US" dirty="0"/>
              <a:t>Router A has an EIGRP metric of 1000 for 10.1.1.0/24, so router A advertises 10.1.1.0/24 to router C with a metric of 1000. Router C installs the route to 10.1.1.0/24 via router A in its EIGRP topology table with an advertised distance of 1000. </a:t>
            </a:r>
          </a:p>
          <a:p>
            <a:r>
              <a:rPr lang="en-US" dirty="0"/>
              <a:t>Router B has network 10.1.1.0/24 with a metric of 1500 in its IP routing table, so router B advertises 10.1.1.0/24 to router C with an advertised distance of 1500. Router C places the route to 10.1.1.0/24 network via router B in the EIGRP topology table with an advertised distance of 1500.</a:t>
            </a:r>
          </a:p>
          <a:p>
            <a:r>
              <a:rPr lang="en-US" dirty="0"/>
              <a:t>Router C has two entries to reach 10.1.1.0/24 in its topology table. The EIGRP metric for router C to reach both routers A and B is 1000. This cost (1000) is added to the respective advertised distance from each router, resulting in the feasible distances from router C to reach network 10.1.1.0/24 shown in the figure.</a:t>
            </a:r>
          </a:p>
          <a:p>
            <a:r>
              <a:rPr lang="en-US" dirty="0"/>
              <a:t>Router C chooses the least-cost feasible distance, which is 2000, via router A, and installs it in the IP routing table as the best route to reach 10.1.1.0/24. The EIGRP metric in the routing table is equal to the feasible distance from the EIGRP topology table. Router A is the successor for the route to 10.1.1.0/24.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None/>
            </a:pPr>
            <a:r>
              <a:rPr lang="en-US" sz="1000" dirty="0"/>
              <a:t>How EIGRP uses these tables:</a:t>
            </a:r>
          </a:p>
          <a:p>
            <a:r>
              <a:rPr lang="en-US" sz="1000" dirty="0"/>
              <a:t>EIGRP uses the Neighbor table to list adjacent routers.</a:t>
            </a:r>
          </a:p>
          <a:p>
            <a:pPr lvl="1"/>
            <a:r>
              <a:rPr lang="en-US" sz="1000" dirty="0"/>
              <a:t>Topology table lists all learned routes to each destination</a:t>
            </a:r>
          </a:p>
          <a:p>
            <a:pPr lvl="1"/>
            <a:r>
              <a:rPr lang="en-US" sz="1000" dirty="0"/>
              <a:t>Routing table contains the best route (successor route) and backup route (feasible successor route)</a:t>
            </a:r>
          </a:p>
          <a:p>
            <a:r>
              <a:rPr lang="en-US" sz="1000"/>
              <a:t>When </a:t>
            </a:r>
            <a:r>
              <a:rPr lang="en-US" sz="1000" dirty="0"/>
              <a:t>a neighbor adjacency is formed, it records the neighbor’s address and the interface through which it can be reached as an entry in the </a:t>
            </a:r>
            <a:r>
              <a:rPr lang="en-US" sz="1000" b="1" dirty="0"/>
              <a:t>neighbor table</a:t>
            </a:r>
            <a:r>
              <a:rPr lang="en-US" sz="1000" dirty="0"/>
              <a:t>. </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One neighbor table exists for each protocol-dependent module.</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The EIGRP neighbor table is comparable to the adjacencies database that link-state routing protocols use and serves the same purpose: to ensure bidirectional communication between each of the directly connected neighbors.</a:t>
            </a:r>
          </a:p>
          <a:p>
            <a:r>
              <a:rPr lang="en-US" sz="1000" dirty="0"/>
              <a:t>When the hello packet is sent, it advertises a hold time (time a router reports a neighbor as reachable and operational).  If a hello packet from a neighboring router is not received within the hold time, it expires, and DUAL is informed of the topology change.</a:t>
            </a:r>
          </a:p>
          <a:p>
            <a:r>
              <a:rPr lang="en-US" sz="1000" dirty="0"/>
              <a:t>The </a:t>
            </a:r>
            <a:r>
              <a:rPr lang="en-US" sz="1000" b="1" dirty="0"/>
              <a:t>neighbor-table</a:t>
            </a:r>
            <a:r>
              <a:rPr lang="en-US" sz="1000" dirty="0"/>
              <a:t> includes information required by RTP.</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Sequence numbers are used to match acknowledgments with data packets (helping to check out-of-order packets).</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transmission list is used to queue packets for possible retransmission on a per-neighbor basis. </a:t>
            </a:r>
          </a:p>
          <a:p>
            <a:pPr marL="473575" lvl="1" indent="-118394" defTabSz="1001675" eaLnBrk="0" fontAlgn="base" hangingPunct="0">
              <a:lnSpc>
                <a:spcPct val="90000"/>
              </a:lnSpc>
              <a:spcBef>
                <a:spcPct val="35000"/>
              </a:spcBef>
              <a:spcAft>
                <a:spcPct val="0"/>
              </a:spcAft>
              <a:buSzPct val="100000"/>
              <a:buFontTx/>
              <a:buChar char="•"/>
            </a:pPr>
            <a:r>
              <a:rPr lang="en-US" sz="1000" dirty="0">
                <a:latin typeface="Arial" charset="0"/>
              </a:rPr>
              <a:t>Round-trip timers </a:t>
            </a:r>
            <a:r>
              <a:rPr lang="en-US" sz="1000" dirty="0"/>
              <a:t>are kept in the neighbor-table entry to estimate an optimal retransmission interval.</a:t>
            </a:r>
          </a:p>
          <a:p>
            <a:endParaRPr lang="en-US" sz="1000" dirty="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The command output also lists the networks known by this router through the EIGRP routing process. The codes used in the first column of this output indicate the state of the entry. Passive and Active refer to the EIGRP state with respect to this destination. Update, Query, and Reply refer to the type of packet being sent. The codes are as follows:</a:t>
            </a:r>
          </a:p>
          <a:p>
            <a:pPr lvl="1"/>
            <a:r>
              <a:rPr lang="en-US" b="1" dirty="0">
                <a:latin typeface="Arial" charset="0"/>
              </a:rPr>
              <a:t>Passive (P)</a:t>
            </a:r>
            <a:r>
              <a:rPr lang="en-US" dirty="0">
                <a:latin typeface="Arial" charset="0"/>
              </a:rPr>
              <a:t>—This network is available, and installation can occur in the routing table. Passive is the correct state for a stable network, indicating that no EIGRP computations are being performed for this route.</a:t>
            </a:r>
          </a:p>
          <a:p>
            <a:pPr lvl="1"/>
            <a:r>
              <a:rPr lang="en-US" b="1" dirty="0">
                <a:latin typeface="Arial" charset="0"/>
              </a:rPr>
              <a:t>Active (A)</a:t>
            </a:r>
            <a:r>
              <a:rPr lang="en-US" dirty="0">
                <a:latin typeface="Arial" charset="0"/>
              </a:rPr>
              <a:t>—This network is currently unavailable, and installation cannot occur in the routing table. Being active means that outstanding queries exist for this network, indicating that EIGRP computations are being performed for this route.</a:t>
            </a:r>
          </a:p>
          <a:p>
            <a:pPr lvl="1"/>
            <a:r>
              <a:rPr lang="en-US" dirty="0">
                <a:latin typeface="Arial" charset="0"/>
              </a:rPr>
              <a:t> </a:t>
            </a:r>
            <a:r>
              <a:rPr lang="en-US" b="1" dirty="0">
                <a:latin typeface="Arial" charset="0"/>
              </a:rPr>
              <a:t>Update (U)</a:t>
            </a:r>
            <a:r>
              <a:rPr lang="en-US" dirty="0">
                <a:latin typeface="Arial" charset="0"/>
              </a:rPr>
              <a:t>—This network is being updated (indicating that an update packet is being sent). This code also applies if the router is waiting for an acknowledgment for this update packet.</a:t>
            </a:r>
          </a:p>
          <a:p>
            <a:pPr lvl="1"/>
            <a:r>
              <a:rPr lang="en-US" b="1" dirty="0">
                <a:latin typeface="Arial" charset="0"/>
              </a:rPr>
              <a:t>Query (Q)</a:t>
            </a:r>
            <a:r>
              <a:rPr lang="en-US" dirty="0">
                <a:latin typeface="Arial" charset="0"/>
              </a:rPr>
              <a:t>—There is an outstanding query packet for this network, indicating that a query packet was sent. This code also applies if the router is waiting for an acknowledgment for a query packet.</a:t>
            </a:r>
          </a:p>
          <a:p>
            <a:pPr lvl="1"/>
            <a:r>
              <a:rPr lang="en-US" b="1" dirty="0">
                <a:latin typeface="Arial" charset="0"/>
              </a:rPr>
              <a:t>Reply (R)</a:t>
            </a:r>
            <a:r>
              <a:rPr lang="en-US" dirty="0">
                <a:latin typeface="Arial" charset="0"/>
              </a:rPr>
              <a:t>—The router is generating a reply for this network, indicating that a reply packet was sent, or is waiting for an acknowledgment for the reply packet.</a:t>
            </a:r>
          </a:p>
          <a:p>
            <a:pPr marL="473575" lvl="1" indent="-118394" defTabSz="1001675" eaLnBrk="0" fontAlgn="base" hangingPunct="0">
              <a:lnSpc>
                <a:spcPct val="90000"/>
              </a:lnSpc>
              <a:spcBef>
                <a:spcPct val="35000"/>
              </a:spcBef>
              <a:spcAft>
                <a:spcPct val="0"/>
              </a:spcAft>
              <a:buSzPct val="100000"/>
              <a:buFontTx/>
              <a:buChar char="•"/>
              <a:defRPr/>
            </a:pPr>
            <a:r>
              <a:rPr lang="en-US" b="1" dirty="0">
                <a:latin typeface="Arial" charset="0"/>
              </a:rPr>
              <a:t>Stuck-in-active (S)</a:t>
            </a:r>
            <a:r>
              <a:rPr lang="en-US" dirty="0">
                <a:latin typeface="Arial" charset="0"/>
              </a:rPr>
              <a:t>—There is an EIGRP convergence problem for this network.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Notice that the routing table includes routes, to null0, for the advertised (summarized) routes. Cisco IOS Software automatically puts these routes in the table; they are called </a:t>
            </a:r>
            <a:r>
              <a:rPr lang="en-US" i="1" dirty="0">
                <a:latin typeface="Arial" charset="0"/>
              </a:rPr>
              <a:t>summary routes</a:t>
            </a:r>
            <a:r>
              <a:rPr lang="en-US" dirty="0">
                <a:latin typeface="Arial" charset="0"/>
              </a:rPr>
              <a:t>. Null 0 is a directly connected, software-only interface. The use of the null0 interface prevents the router from trying to forward traffic to other routers in search of a more precise, longer match. For example, if the R1 router in Figure 2-20 receives a packet to an unknown subnet that is part of the summarized range—172.16.3.5 for example—the packet matches the summary route based on the longest match. The packet is forwarded to the null0 interface (in other words, it is dropped, or sent to the </a:t>
            </a:r>
            <a:r>
              <a:rPr lang="en-US" i="1" dirty="0">
                <a:latin typeface="Arial" charset="0"/>
              </a:rPr>
              <a:t>bit bucket</a:t>
            </a:r>
            <a:r>
              <a:rPr lang="en-US" dirty="0">
                <a:latin typeface="Arial" charset="0"/>
              </a:rPr>
              <a:t>), which prevents the router from forwarding the packet to a default route and possibly creating a routing loop.</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The following example examines partial entries for network 10.1.1.0/24 in the topology tables for Routers C, D, and E, to give you a better understanding of EIGRP behavior. </a:t>
            </a:r>
          </a:p>
          <a:p>
            <a:endParaRPr lang="en-US" dirty="0">
              <a:latin typeface="Arial" charset="0"/>
            </a:endParaRPr>
          </a:p>
          <a:p>
            <a:r>
              <a:rPr lang="en-US" dirty="0">
                <a:latin typeface="Arial" charset="0"/>
              </a:rPr>
              <a:t>The partial topology tables indicate the following:</a:t>
            </a:r>
          </a:p>
          <a:p>
            <a:pPr lvl="1"/>
            <a:r>
              <a:rPr lang="en-US" b="1" dirty="0">
                <a:latin typeface="Arial" charset="0"/>
              </a:rPr>
              <a:t>AD</a:t>
            </a:r>
            <a:r>
              <a:rPr lang="en-US" dirty="0">
                <a:latin typeface="Arial" charset="0"/>
              </a:rPr>
              <a:t>—The advertised distance is equal to the cost of the path to network 10.1.1.0/24 as advertised by neighboring routers. For example, consider Router E's neighbors: Router D has an AD of 2 and Router C has an AD of 3, for 10.1.1.0/24.</a:t>
            </a:r>
          </a:p>
          <a:p>
            <a:pPr lvl="1"/>
            <a:r>
              <a:rPr lang="en-US" b="1" dirty="0">
                <a:latin typeface="Arial" charset="0"/>
              </a:rPr>
              <a:t>FD</a:t>
            </a:r>
            <a:r>
              <a:rPr lang="en-US" dirty="0">
                <a:latin typeface="Arial" charset="0"/>
              </a:rPr>
              <a:t>—The feasible distance is equal to the sum of the AD for a neighbor to reach 10.1.1.0/24, plus the metric to reach that neighbor. For example, again consider Router E: The FD of the route to 10.1.1.0/24 via Router D is Router D's AD (2) plus the metric to reach Router D from Router E (1), for a total of 3. The FD of the route to 10.1.1.0/24 via Router C is Router C's AD (3) plus the metric to reach Router C from Router E (1), for a total of 4.</a:t>
            </a:r>
          </a:p>
          <a:p>
            <a:pPr lvl="1"/>
            <a:r>
              <a:rPr lang="en-US" b="1" dirty="0">
                <a:latin typeface="Arial" charset="0"/>
              </a:rPr>
              <a:t>Successor</a:t>
            </a:r>
            <a:r>
              <a:rPr lang="en-US" dirty="0">
                <a:latin typeface="Arial" charset="0"/>
              </a:rPr>
              <a:t>—The successor is the forwarding path used to reach network 10.1.1.0/24. The cost of this path is equal to the FD. For example, Router E chooses the path to 10.1.1.0/24 with the lowest FD, which is via Router D. This is the route that Router E puts in its routing table.</a:t>
            </a:r>
          </a:p>
          <a:p>
            <a:pPr lvl="1"/>
            <a:r>
              <a:rPr lang="en-US" b="1" dirty="0">
                <a:latin typeface="Arial" charset="0"/>
              </a:rPr>
              <a:t>FS</a:t>
            </a:r>
            <a:r>
              <a:rPr lang="en-US" dirty="0">
                <a:latin typeface="Arial" charset="0"/>
              </a:rPr>
              <a:t>—The feasible successor is an alternative loop-free path to reach network 10.1.1.0/24. For example, in Router C, the path via Router D is an FS because the AD (2) is less than the FD (3) via the successor Router B. Routers D and E do not have any FSs because the AD of the alternate routes are not less than the FD of their current successors.</a:t>
            </a:r>
          </a:p>
          <a:p>
            <a:pPr lvl="0"/>
            <a:endParaRPr lang="en-US" dirty="0">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Routers B and D detect a link failure. After being notified of the link failure, DUAL does the following:</a:t>
            </a:r>
          </a:p>
          <a:p>
            <a:pPr lvl="1"/>
            <a:r>
              <a:rPr lang="en-US" dirty="0">
                <a:latin typeface="Arial" charset="0"/>
              </a:rPr>
              <a:t>At Router D, it marks the path to network 10.1.1.0/24 through Router B as unusable.</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The following steps then occur:</a:t>
            </a:r>
          </a:p>
          <a:p>
            <a:pPr lvl="1"/>
            <a:r>
              <a:rPr lang="en-US" dirty="0">
                <a:latin typeface="Arial" charset="0"/>
              </a:rPr>
              <a:t>At Router D, there is no FS to network 10.1.1.0/24, because the AD via Router C (3) is greater than the FD via Router B (2). </a:t>
            </a:r>
          </a:p>
          <a:p>
            <a:pPr lvl="0"/>
            <a:r>
              <a:rPr lang="en-US" dirty="0">
                <a:latin typeface="Arial" charset="0"/>
              </a:rPr>
              <a:t>Therefore, DUAL does the following:</a:t>
            </a:r>
          </a:p>
          <a:p>
            <a:pPr lvl="1"/>
            <a:r>
              <a:rPr lang="en-US" dirty="0">
                <a:latin typeface="Arial" charset="0"/>
              </a:rPr>
              <a:t>Sets the metric to network 10.1.1.0/24 as unreachable (–1 is unreachable).</a:t>
            </a:r>
          </a:p>
          <a:p>
            <a:pPr lvl="1"/>
            <a:r>
              <a:rPr lang="en-US" dirty="0">
                <a:latin typeface="Arial" charset="0"/>
              </a:rPr>
              <a:t>Because an FS cannot be found in the topology table, the route changes from the passive state to the active state. In the active state, the router sends out queries to neighboring routers looking for a new successor.</a:t>
            </a:r>
          </a:p>
          <a:p>
            <a:pPr lvl="1"/>
            <a:r>
              <a:rPr lang="en-US" dirty="0">
                <a:latin typeface="Arial" charset="0"/>
              </a:rPr>
              <a:t>Sends a query to Routers C and E for an alternative path to network 10.1.1.0/24.</a:t>
            </a:r>
          </a:p>
          <a:p>
            <a:pPr lvl="1"/>
            <a:r>
              <a:rPr lang="en-US" dirty="0">
                <a:latin typeface="Arial" charset="0"/>
              </a:rPr>
              <a:t>Marks Routers C and E as having a query pending (Q).</a:t>
            </a:r>
          </a:p>
          <a:p>
            <a:pPr lvl="1"/>
            <a:r>
              <a:rPr lang="en-US" dirty="0">
                <a:latin typeface="Arial" charset="0"/>
              </a:rPr>
              <a:t>At Router E, DUAL marks the path to network 10.1.1.0/24 through Router D as unusable.</a:t>
            </a:r>
          </a:p>
          <a:p>
            <a:pPr lvl="1"/>
            <a:r>
              <a:rPr lang="en-US" dirty="0">
                <a:latin typeface="Arial" charset="0"/>
              </a:rPr>
              <a:t>At Router C, DUAL marks the path to network 10.1.1.0/24 through Router D as unusable.</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37</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The following steps then occur:</a:t>
            </a:r>
          </a:p>
          <a:p>
            <a:pPr lvl="1"/>
            <a:r>
              <a:rPr lang="en-US" dirty="0">
                <a:latin typeface="Arial" charset="0"/>
              </a:rPr>
              <a:t>At Router D:</a:t>
            </a:r>
          </a:p>
          <a:p>
            <a:pPr lvl="2"/>
            <a:r>
              <a:rPr lang="en-US" dirty="0">
                <a:latin typeface="Arial" charset="0"/>
              </a:rPr>
              <a:t>DUAL receives a reply from Router C that indicates no change to the path to network 10.1.1.0/24.</a:t>
            </a:r>
          </a:p>
          <a:p>
            <a:pPr lvl="2"/>
            <a:r>
              <a:rPr lang="en-US" dirty="0">
                <a:latin typeface="Arial" charset="0"/>
              </a:rPr>
              <a:t>DUAL removes the query flag from Router C.</a:t>
            </a:r>
          </a:p>
          <a:p>
            <a:pPr lvl="2"/>
            <a:r>
              <a:rPr lang="en-US" dirty="0">
                <a:latin typeface="Arial" charset="0"/>
              </a:rPr>
              <a:t>DUAL stays active on network 10.1.1.0/24, awaiting a reply from Router E to its query (Q).</a:t>
            </a:r>
          </a:p>
          <a:p>
            <a:pPr lvl="1"/>
            <a:r>
              <a:rPr lang="en-US" dirty="0">
                <a:latin typeface="Arial" charset="0"/>
              </a:rPr>
              <a:t>At Router E, there is no FS to network 10.1.1.0/24, because the AD from Router C (3) is not less than the original FD (also 3).</a:t>
            </a:r>
          </a:p>
          <a:p>
            <a:pPr lvl="2"/>
            <a:r>
              <a:rPr lang="en-US" dirty="0">
                <a:latin typeface="Arial" charset="0"/>
              </a:rPr>
              <a:t>DUAL generates a query to Router C.</a:t>
            </a:r>
          </a:p>
          <a:p>
            <a:pPr lvl="2"/>
            <a:r>
              <a:rPr lang="en-US" dirty="0">
                <a:latin typeface="Arial" charset="0"/>
              </a:rPr>
              <a:t>DUAL marks Router C as query pending (Q).</a:t>
            </a:r>
          </a:p>
          <a:p>
            <a:pPr lvl="2"/>
            <a:r>
              <a:rPr lang="en-US" dirty="0">
                <a:latin typeface="Arial" charset="0"/>
              </a:rPr>
              <a:t>At Router C, DUAL marks the path to network 10.1.1.0/24 through Router E as unusable.</a:t>
            </a:r>
          </a:p>
          <a:p>
            <a:pPr lvl="1"/>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The following steps </a:t>
            </a:r>
            <a:r>
              <a:rPr lang="en-US">
                <a:latin typeface="Arial" charset="0"/>
              </a:rPr>
              <a:t>then occur:</a:t>
            </a:r>
            <a:endParaRPr lang="en-US" dirty="0">
              <a:latin typeface="Arial" charset="0"/>
            </a:endParaRPr>
          </a:p>
          <a:p>
            <a:pPr lvl="1"/>
            <a:r>
              <a:rPr lang="en-US" dirty="0">
                <a:latin typeface="Arial" charset="0"/>
              </a:rPr>
              <a:t>At Router D:</a:t>
            </a:r>
          </a:p>
          <a:p>
            <a:pPr lvl="2"/>
            <a:r>
              <a:rPr lang="en-US" dirty="0">
                <a:latin typeface="Arial" charset="0"/>
              </a:rPr>
              <a:t>DUAL stays active on network 10.1.1.0/24, awaiting a reply from Router E (q).</a:t>
            </a:r>
          </a:p>
          <a:p>
            <a:pPr lvl="1"/>
            <a:r>
              <a:rPr lang="en-US" dirty="0">
                <a:latin typeface="Arial" charset="0"/>
              </a:rPr>
              <a:t>At Router E:</a:t>
            </a:r>
          </a:p>
          <a:p>
            <a:pPr lvl="2"/>
            <a:r>
              <a:rPr lang="en-US" dirty="0">
                <a:latin typeface="Arial" charset="0"/>
              </a:rPr>
              <a:t>DUAL receives a reply from Router C indicating no change.</a:t>
            </a:r>
          </a:p>
          <a:p>
            <a:pPr lvl="2"/>
            <a:r>
              <a:rPr lang="en-US" dirty="0">
                <a:latin typeface="Arial" charset="0"/>
              </a:rPr>
              <a:t>It removes the query flag from Router C.</a:t>
            </a:r>
          </a:p>
          <a:p>
            <a:pPr lvl="2"/>
            <a:r>
              <a:rPr lang="en-US" dirty="0">
                <a:latin typeface="Arial" charset="0"/>
              </a:rPr>
              <a:t>It calculates a new FD and installs a new successor route in the topology table.</a:t>
            </a:r>
          </a:p>
          <a:p>
            <a:pPr lvl="2"/>
            <a:r>
              <a:rPr lang="en-US" dirty="0">
                <a:latin typeface="Arial" charset="0"/>
              </a:rPr>
              <a:t>It changes the route to network 10.1.1.0/24 from active to passive (converged).</a:t>
            </a:r>
          </a:p>
          <a:p>
            <a:pPr lvl="1"/>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The following steps then occur:</a:t>
            </a:r>
          </a:p>
          <a:p>
            <a:pPr lvl="1"/>
            <a:r>
              <a:rPr lang="en-US" dirty="0">
                <a:latin typeface="Arial" charset="0"/>
              </a:rPr>
              <a:t>At Router D</a:t>
            </a:r>
          </a:p>
          <a:p>
            <a:pPr lvl="2"/>
            <a:r>
              <a:rPr lang="en-US" dirty="0">
                <a:latin typeface="Arial" charset="0"/>
              </a:rPr>
              <a:t>DUAL receives a reply from Router E.</a:t>
            </a:r>
          </a:p>
          <a:p>
            <a:pPr lvl="2"/>
            <a:r>
              <a:rPr lang="en-US" dirty="0">
                <a:latin typeface="Arial" charset="0"/>
              </a:rPr>
              <a:t>It removes the query flag from Router E.</a:t>
            </a:r>
          </a:p>
          <a:p>
            <a:pPr lvl="2"/>
            <a:r>
              <a:rPr lang="en-US" dirty="0">
                <a:latin typeface="Arial" charset="0"/>
              </a:rPr>
              <a:t>It calculates a new FD.</a:t>
            </a:r>
          </a:p>
          <a:p>
            <a:pPr lvl="2"/>
            <a:r>
              <a:rPr lang="en-US" dirty="0">
                <a:latin typeface="Arial" charset="0"/>
              </a:rPr>
              <a:t>It installs new successor routes in the topology table. Two routes (through Routers C and E) have the same FD, and both are marked as successors.</a:t>
            </a:r>
          </a:p>
          <a:p>
            <a:pPr lvl="2"/>
            <a:r>
              <a:rPr lang="en-US" dirty="0">
                <a:latin typeface="Arial" charset="0"/>
              </a:rPr>
              <a:t>It changes the route to network 10.1.1.0/24 from active to passive (converged).</a:t>
            </a:r>
          </a:p>
          <a:p>
            <a:pPr lvl="2"/>
            <a:endParaRPr lang="en-US" dirty="0">
              <a:latin typeface="Arial" charset="0"/>
            </a:endParaRPr>
          </a:p>
          <a:p>
            <a:pPr lvl="0"/>
            <a:r>
              <a:rPr lang="en-US" dirty="0">
                <a:latin typeface="Arial" charset="0"/>
              </a:rPr>
              <a:t>At Router D, two successor routes are in the topology table for network 10.1.1.0/24. Both successor routes are listed in the routing table, and equal-cost load balancing is in effect.</a:t>
            </a:r>
          </a:p>
          <a:p>
            <a:pPr lvl="0"/>
            <a:endParaRPr lang="en-US" sz="800" dirty="0">
              <a:latin typeface="Arial" charset="0"/>
            </a:endParaRPr>
          </a:p>
          <a:p>
            <a:pPr lvl="0"/>
            <a:r>
              <a:rPr lang="en-US" dirty="0">
                <a:latin typeface="Arial" charset="0"/>
              </a:rPr>
              <a:t>The network is stable and converged.</a:t>
            </a:r>
          </a:p>
          <a:p>
            <a:pPr lvl="2"/>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40</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US" dirty="0">
                <a:latin typeface="Arial" charset="0"/>
              </a:rPr>
              <a:t>At Router D, two successor routes are in the topology table for network 10.1.1.0/24. Both successor routes are listed in the routing table, and equal-cost load balancing is in effect.</a:t>
            </a:r>
          </a:p>
          <a:p>
            <a:pPr lvl="0"/>
            <a:endParaRPr lang="en-US" sz="800" dirty="0">
              <a:latin typeface="Arial" charset="0"/>
            </a:endParaRPr>
          </a:p>
          <a:p>
            <a:pPr lvl="0"/>
            <a:r>
              <a:rPr lang="en-US" dirty="0">
                <a:latin typeface="Arial" charset="0"/>
              </a:rPr>
              <a:t>The network is stable and converged.</a:t>
            </a:r>
          </a:p>
          <a:p>
            <a:pPr lvl="2"/>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15/10/2012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15/10/2012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15/10/2012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15/10/2012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15/10/2012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15/10/2012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15/10/2012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15/10/2012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15/10/2012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15/10/2012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15/10/2012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15/10/2012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smtClean="0"/>
              <a:t>Title and Graphic</a:t>
            </a:r>
            <a:endParaRPr lang="en-US"/>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1459609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with sub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760"/>
            <a:ext cx="8522208" cy="740664"/>
          </a:xfrm>
          <a:prstGeom prst="rect">
            <a:avLst/>
          </a:prstGeom>
        </p:spPr>
        <p:txBody>
          <a:bodyPr>
            <a:normAutofit/>
          </a:bodyPr>
          <a:lstStyle>
            <a:lvl1pPr>
              <a:defRPr/>
            </a:lvl1pPr>
          </a:lstStyle>
          <a:p>
            <a:r>
              <a:rPr lang="en-US" smtClean="0"/>
              <a:t>Title with Subtext</a:t>
            </a:r>
            <a:endParaRPr lang="en-US"/>
          </a:p>
        </p:txBody>
      </p:sp>
      <p:sp>
        <p:nvSpPr>
          <p:cNvPr id="4" name="Content Placeholder 3"/>
          <p:cNvSpPr>
            <a:spLocks noGrp="1"/>
          </p:cNvSpPr>
          <p:nvPr>
            <p:ph sz="quarter" idx="10" hasCustomPrompt="1"/>
          </p:nvPr>
        </p:nvSpPr>
        <p:spPr>
          <a:xfrm>
            <a:off x="279400" y="1161826"/>
            <a:ext cx="8423275" cy="774924"/>
          </a:xfrm>
        </p:spPr>
        <p:txBody>
          <a:bodyPr>
            <a:normAutofit/>
          </a:bodyPr>
          <a:lstStyle>
            <a:lvl1pPr marL="11113" indent="-11113">
              <a:buNone/>
              <a:defRPr sz="2000" b="1" baseline="0"/>
            </a:lvl1pPr>
          </a:lstStyle>
          <a:p>
            <a:pPr lvl="0"/>
            <a:r>
              <a:rPr lang="en-US" smtClean="0"/>
              <a:t>Subtext here to describe graphic below</a:t>
            </a:r>
          </a:p>
        </p:txBody>
      </p:sp>
      <p:sp>
        <p:nvSpPr>
          <p:cNvPr id="7" name="Content Placeholder 6"/>
          <p:cNvSpPr>
            <a:spLocks noGrp="1"/>
          </p:cNvSpPr>
          <p:nvPr>
            <p:ph sz="quarter" idx="11"/>
          </p:nvPr>
        </p:nvSpPr>
        <p:spPr>
          <a:xfrm>
            <a:off x="279400" y="2033588"/>
            <a:ext cx="8445500" cy="4495800"/>
          </a:xfrm>
        </p:spPr>
        <p:txBody>
          <a:bodyPr>
            <a:normAutofit/>
          </a:body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2056414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1174380"/>
            <a:ext cx="8520354" cy="216049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443288"/>
            <a:ext cx="8520113" cy="3097212"/>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val="421675964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7"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t>15/10/2012</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t>‹#›</a:t>
            </a:fld>
            <a:endParaRPr lang="en-US"/>
          </a:p>
        </p:txBody>
      </p:sp>
      <p:sp>
        <p:nvSpPr>
          <p:cNvPr id="8" name="TextBox 7"/>
          <p:cNvSpPr txBox="1"/>
          <p:nvPr userDrawn="1"/>
        </p:nvSpPr>
        <p:spPr>
          <a:xfrm>
            <a:off x="187498" y="6186902"/>
            <a:ext cx="5028297" cy="523220"/>
          </a:xfrm>
          <a:prstGeom prst="rect">
            <a:avLst/>
          </a:prstGeom>
          <a:noFill/>
        </p:spPr>
        <p:txBody>
          <a:bodyPr wrap="square" rtlCol="0">
            <a:spAutoFit/>
          </a:bodyPr>
          <a:lstStyle/>
          <a:p>
            <a:r>
              <a:rPr lang="en-US" sz="1400" b="0" dirty="0" smtClean="0">
                <a:solidFill>
                  <a:schemeClr val="tx2">
                    <a:lumMod val="90000"/>
                    <a:lumOff val="10000"/>
                  </a:schemeClr>
                </a:solidFill>
                <a:latin typeface="+mn-lt"/>
                <a:cs typeface="Apple Chancery"/>
              </a:rPr>
              <a:t>School of Applied Computing</a:t>
            </a:r>
          </a:p>
          <a:p>
            <a:r>
              <a:rPr lang="en-US" sz="1400" b="0" dirty="0" smtClean="0">
                <a:solidFill>
                  <a:schemeClr val="tx2">
                    <a:lumMod val="90000"/>
                    <a:lumOff val="10000"/>
                  </a:schemeClr>
                </a:solidFill>
                <a:latin typeface="+mn-lt"/>
                <a:cs typeface="Apple Chancery"/>
              </a:rPr>
              <a:t>Faculty </a:t>
            </a:r>
            <a:r>
              <a:rPr lang="en-US" sz="1400" b="0" smtClean="0">
                <a:solidFill>
                  <a:schemeClr val="tx2">
                    <a:lumMod val="90000"/>
                    <a:lumOff val="10000"/>
                  </a:schemeClr>
                </a:solidFill>
                <a:latin typeface="+mn-lt"/>
                <a:cs typeface="Apple Chancery"/>
              </a:rPr>
              <a:t>of Applied Design and Engineering</a:t>
            </a:r>
            <a:endParaRPr lang="en-US" sz="1400" b="0" dirty="0">
              <a:solidFill>
                <a:schemeClr val="tx2">
                  <a:lumMod val="90000"/>
                  <a:lumOff val="10000"/>
                </a:schemeClr>
              </a:solidFill>
              <a:latin typeface="+mn-lt"/>
              <a:cs typeface="Apple Chancery"/>
            </a:endParaRPr>
          </a:p>
        </p:txBody>
      </p:sp>
      <p:pic>
        <p:nvPicPr>
          <p:cNvPr id="9" name="Picture 17" descr="smu80"/>
          <p:cNvPicPr>
            <a:picLocks noChangeAspect="1" noChangeArrowheads="1"/>
          </p:cNvPicPr>
          <p:nvPr userDrawn="1"/>
        </p:nvPicPr>
        <p:blipFill>
          <a:blip r:embed="rId17">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4110263" y="6173373"/>
            <a:ext cx="4800498" cy="523220"/>
          </a:xfrm>
          <a:prstGeom prst="rect">
            <a:avLst/>
          </a:prstGeom>
          <a:noFill/>
        </p:spPr>
        <p:txBody>
          <a:bodyPr wrap="square" rtlCol="0">
            <a:spAutoFit/>
          </a:bodyPr>
          <a:lstStyle/>
          <a:p>
            <a:pPr algn="r"/>
            <a:r>
              <a:rPr lang="en-US" sz="1400" b="0" dirty="0" smtClean="0">
                <a:solidFill>
                  <a:schemeClr val="tx2">
                    <a:lumMod val="90000"/>
                    <a:lumOff val="10000"/>
                  </a:schemeClr>
                </a:solidFill>
                <a:latin typeface="+mn-lt"/>
                <a:cs typeface="Apple Chancery"/>
              </a:rPr>
              <a:t>EIGRP – Part</a:t>
            </a:r>
            <a:r>
              <a:rPr lang="en-US" sz="1400" b="0" baseline="0" dirty="0" smtClean="0">
                <a:solidFill>
                  <a:schemeClr val="tx2">
                    <a:lumMod val="90000"/>
                    <a:lumOff val="10000"/>
                  </a:schemeClr>
                </a:solidFill>
                <a:latin typeface="+mn-lt"/>
                <a:cs typeface="Apple Chancery"/>
              </a:rPr>
              <a:t> 1</a:t>
            </a:r>
          </a:p>
          <a:p>
            <a:pPr algn="r"/>
            <a:r>
              <a:rPr lang="en-US" sz="1400" b="0" baseline="0" dirty="0" smtClean="0">
                <a:solidFill>
                  <a:schemeClr val="tx2">
                    <a:lumMod val="90000"/>
                    <a:lumOff val="10000"/>
                  </a:schemeClr>
                </a:solidFill>
                <a:latin typeface="+mn-lt"/>
                <a:cs typeface="Apple Chancery"/>
              </a:rPr>
              <a:t>Lecture </a:t>
            </a:r>
            <a:r>
              <a:rPr lang="en-US" sz="1400" b="0" baseline="0" dirty="0" smtClean="0">
                <a:solidFill>
                  <a:schemeClr val="tx2">
                    <a:lumMod val="90000"/>
                    <a:lumOff val="10000"/>
                  </a:schemeClr>
                </a:solidFill>
                <a:latin typeface="+mn-lt"/>
                <a:cs typeface="Apple Chancery"/>
              </a:rPr>
              <a:t>2</a:t>
            </a:r>
            <a:endParaRPr lang="en-US" sz="1400" b="0" dirty="0">
              <a:solidFill>
                <a:schemeClr val="tx2">
                  <a:lumMod val="90000"/>
                  <a:lumOff val="10000"/>
                </a:schemeClr>
              </a:solidFill>
              <a:latin typeface="+mn-lt"/>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7" r:id="rId14"/>
    <p:sldLayoutId id="2147483698" r:id="rId15"/>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7" Type="http://schemas.openxmlformats.org/officeDocument/2006/relationships/image" Target="../media/image8.png"/><Relationship Id="rId8" Type="http://schemas.openxmlformats.org/officeDocument/2006/relationships/image" Target="../media/image9.png"/><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14.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8.xml"/><Relationship Id="rId3"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17.wm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17.wm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17.w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 Id="rId3" Type="http://schemas.openxmlformats.org/officeDocument/2006/relationships/image" Target="../media/image17.w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17.wmf"/></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7.xml"/><Relationship Id="rId3" Type="http://schemas.openxmlformats.org/officeDocument/2006/relationships/image" Target="../media/image17.w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17.wm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8.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a:latin typeface="Arial"/>
                <a:cs typeface="Arial"/>
              </a:rPr>
              <a:t>Enhanced Interior Gateway Routing </a:t>
            </a:r>
            <a:r>
              <a:rPr lang="en-US" dirty="0" smtClean="0">
                <a:latin typeface="Arial"/>
                <a:cs typeface="Arial"/>
              </a:rPr>
              <a:t>Protocol – Part 1</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EIGRP Features</a:t>
            </a:r>
            <a:endParaRPr lang="en-US" sz="3200" dirty="0"/>
          </a:p>
        </p:txBody>
      </p:sp>
      <p:sp>
        <p:nvSpPr>
          <p:cNvPr id="3" name="Content Placeholder 2"/>
          <p:cNvSpPr>
            <a:spLocks noGrp="1"/>
          </p:cNvSpPr>
          <p:nvPr>
            <p:ph idx="1"/>
          </p:nvPr>
        </p:nvSpPr>
        <p:spPr/>
        <p:txBody>
          <a:bodyPr>
            <a:normAutofit/>
          </a:bodyPr>
          <a:lstStyle/>
          <a:p>
            <a:r>
              <a:rPr lang="en-US" dirty="0" smtClean="0">
                <a:solidFill>
                  <a:schemeClr val="tx1"/>
                </a:solidFill>
              </a:rPr>
              <a:t>EIGRP is a Cisco-proprietary distance-vector protocol with link-state features.</a:t>
            </a:r>
          </a:p>
          <a:p>
            <a:r>
              <a:rPr lang="en-US" dirty="0" smtClean="0">
                <a:solidFill>
                  <a:schemeClr val="tx1"/>
                </a:solidFill>
              </a:rPr>
              <a:t>EIGRP features include:</a:t>
            </a:r>
          </a:p>
          <a:p>
            <a:pPr lvl="1"/>
            <a:r>
              <a:rPr lang="en-US" dirty="0" smtClean="0">
                <a:solidFill>
                  <a:schemeClr val="tx1"/>
                </a:solidFill>
              </a:rPr>
              <a:t>Advanced distance vector</a:t>
            </a:r>
          </a:p>
          <a:p>
            <a:pPr lvl="1"/>
            <a:r>
              <a:rPr lang="en-US" dirty="0" smtClean="0">
                <a:solidFill>
                  <a:schemeClr val="tx1"/>
                </a:solidFill>
              </a:rPr>
              <a:t>Fast convergence</a:t>
            </a:r>
          </a:p>
          <a:p>
            <a:pPr lvl="1"/>
            <a:r>
              <a:rPr lang="en-US" dirty="0" smtClean="0">
                <a:solidFill>
                  <a:schemeClr val="tx1"/>
                </a:solidFill>
              </a:rPr>
              <a:t>Partial updates</a:t>
            </a:r>
          </a:p>
          <a:p>
            <a:pPr lvl="1"/>
            <a:r>
              <a:rPr lang="en-US" dirty="0" smtClean="0">
                <a:solidFill>
                  <a:schemeClr val="tx1"/>
                </a:solidFill>
              </a:rPr>
              <a:t>Multiple network layer support</a:t>
            </a:r>
          </a:p>
          <a:p>
            <a:pPr lvl="1"/>
            <a:r>
              <a:rPr lang="en-US" dirty="0" smtClean="0">
                <a:solidFill>
                  <a:schemeClr val="tx1"/>
                </a:solidFill>
              </a:rPr>
              <a:t>Use of multicast and unicast communication</a:t>
            </a:r>
          </a:p>
          <a:p>
            <a:pPr lvl="1"/>
            <a:r>
              <a:rPr lang="en-US" dirty="0" smtClean="0">
                <a:solidFill>
                  <a:schemeClr val="tx1"/>
                </a:solidFill>
              </a:rPr>
              <a:t>Variable-length subnet masking (VLSM) support</a:t>
            </a:r>
          </a:p>
        </p:txBody>
      </p:sp>
    </p:spTree>
    <p:extLst>
      <p:ext uri="{BB962C8B-B14F-4D97-AF65-F5344CB8AC3E}">
        <p14:creationId xmlns:p14="http://schemas.microsoft.com/office/powerpoint/2010/main" val="263704559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EIGRP Features</a:t>
            </a:r>
            <a:endParaRPr lang="en-US" sz="3200" dirty="0"/>
          </a:p>
        </p:txBody>
      </p:sp>
      <p:sp>
        <p:nvSpPr>
          <p:cNvPr id="3" name="Content Placeholder 2"/>
          <p:cNvSpPr>
            <a:spLocks noGrp="1"/>
          </p:cNvSpPr>
          <p:nvPr>
            <p:ph idx="1"/>
          </p:nvPr>
        </p:nvSpPr>
        <p:spPr/>
        <p:txBody>
          <a:bodyPr>
            <a:normAutofit/>
          </a:bodyPr>
          <a:lstStyle/>
          <a:p>
            <a:pPr lvl="1"/>
            <a:r>
              <a:rPr lang="en-US" dirty="0" smtClean="0">
                <a:solidFill>
                  <a:srgbClr val="000000"/>
                </a:solidFill>
              </a:rPr>
              <a:t>Seamless connectivity across all data link layer protocols and topologies</a:t>
            </a:r>
          </a:p>
          <a:p>
            <a:pPr lvl="1"/>
            <a:r>
              <a:rPr lang="en-US" dirty="0" smtClean="0">
                <a:solidFill>
                  <a:srgbClr val="000000"/>
                </a:solidFill>
              </a:rPr>
              <a:t>By default, it performs automatic route summarization at major network boundaries (can be disabled) but can also be configured to summarize on interfaces.</a:t>
            </a:r>
          </a:p>
          <a:p>
            <a:pPr lvl="1"/>
            <a:r>
              <a:rPr lang="en-US" dirty="0" smtClean="0">
                <a:solidFill>
                  <a:srgbClr val="000000"/>
                </a:solidFill>
              </a:rPr>
              <a:t>Manual summarization at any point</a:t>
            </a:r>
          </a:p>
          <a:p>
            <a:pPr lvl="1"/>
            <a:r>
              <a:rPr lang="en-US" dirty="0" smtClean="0">
                <a:solidFill>
                  <a:srgbClr val="000000"/>
                </a:solidFill>
              </a:rPr>
              <a:t>100% loop-free classless routing</a:t>
            </a:r>
          </a:p>
          <a:p>
            <a:pPr lvl="1"/>
            <a:r>
              <a:rPr lang="en-US" dirty="0" smtClean="0">
                <a:solidFill>
                  <a:srgbClr val="000000"/>
                </a:solidFill>
              </a:rPr>
              <a:t>Easy configuration for WANs and LANs</a:t>
            </a:r>
          </a:p>
          <a:p>
            <a:pPr lvl="1"/>
            <a:r>
              <a:rPr lang="en-US" dirty="0" smtClean="0">
                <a:solidFill>
                  <a:srgbClr val="000000"/>
                </a:solidFill>
              </a:rPr>
              <a:t>Load balancing across equal and unequal cost pathways</a:t>
            </a:r>
            <a:endParaRPr lang="en-US" dirty="0">
              <a:solidFill>
                <a:srgbClr val="000000"/>
              </a:solidFill>
            </a:endParaRPr>
          </a:p>
        </p:txBody>
      </p:sp>
    </p:spTree>
    <p:extLst>
      <p:ext uri="{BB962C8B-B14F-4D97-AF65-F5344CB8AC3E}">
        <p14:creationId xmlns:p14="http://schemas.microsoft.com/office/powerpoint/2010/main" val="415178453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875" y="463176"/>
            <a:ext cx="4801658" cy="891491"/>
          </a:xfrm>
        </p:spPr>
        <p:txBody>
          <a:bodyPr/>
          <a:lstStyle/>
          <a:p>
            <a:r>
              <a:rPr lang="en-US" sz="3200" dirty="0" smtClean="0"/>
              <a:t>EIGRP Key Components</a:t>
            </a:r>
            <a:endParaRPr lang="en-US" sz="3200" dirty="0"/>
          </a:p>
        </p:txBody>
      </p:sp>
      <p:sp>
        <p:nvSpPr>
          <p:cNvPr id="3" name="Content Placeholder 2"/>
          <p:cNvSpPr>
            <a:spLocks noGrp="1"/>
          </p:cNvSpPr>
          <p:nvPr>
            <p:ph idx="1"/>
          </p:nvPr>
        </p:nvSpPr>
        <p:spPr>
          <a:xfrm>
            <a:off x="549275" y="1744134"/>
            <a:ext cx="8042276" cy="4318000"/>
          </a:xfrm>
        </p:spPr>
        <p:txBody>
          <a:bodyPr>
            <a:normAutofit/>
          </a:bodyPr>
          <a:lstStyle/>
          <a:p>
            <a:r>
              <a:rPr lang="en-US" dirty="0" smtClean="0">
                <a:solidFill>
                  <a:srgbClr val="000000"/>
                </a:solidFill>
              </a:rPr>
              <a:t>Protocol-dependent modules</a:t>
            </a:r>
          </a:p>
          <a:p>
            <a:pPr lvl="1"/>
            <a:r>
              <a:rPr lang="en-US" dirty="0" smtClean="0">
                <a:solidFill>
                  <a:srgbClr val="000000"/>
                </a:solidFill>
              </a:rPr>
              <a:t>Supports IP, Apple talk, Novell NetWare</a:t>
            </a:r>
          </a:p>
          <a:p>
            <a:pPr lvl="1"/>
            <a:r>
              <a:rPr lang="en-US" dirty="0" smtClean="0">
                <a:solidFill>
                  <a:srgbClr val="000000"/>
                </a:solidFill>
              </a:rPr>
              <a:t>Each protocol has its own EIGRP module and operates independently from any of the others that may be running</a:t>
            </a:r>
          </a:p>
          <a:p>
            <a:r>
              <a:rPr lang="en-US" dirty="0">
                <a:solidFill>
                  <a:srgbClr val="000000"/>
                </a:solidFill>
              </a:rPr>
              <a:t>Neighbors Discovery/Recovery</a:t>
            </a:r>
          </a:p>
          <a:p>
            <a:pPr lvl="1"/>
            <a:r>
              <a:rPr lang="en-US" dirty="0">
                <a:solidFill>
                  <a:srgbClr val="000000"/>
                </a:solidFill>
              </a:rPr>
              <a:t>Uses hello packets between neighbors</a:t>
            </a:r>
          </a:p>
          <a:p>
            <a:endParaRPr lang="en-US" dirty="0">
              <a:solidFill>
                <a:srgbClr val="000000"/>
              </a:solidFill>
            </a:endParaRPr>
          </a:p>
          <a:p>
            <a:endParaRPr lang="en-US" dirty="0" smtClean="0">
              <a:solidFill>
                <a:srgbClr val="000000"/>
              </a:solidFill>
            </a:endParaRPr>
          </a:p>
        </p:txBody>
      </p:sp>
    </p:spTree>
    <p:extLst>
      <p:ext uri="{BB962C8B-B14F-4D97-AF65-F5344CB8AC3E}">
        <p14:creationId xmlns:p14="http://schemas.microsoft.com/office/powerpoint/2010/main" val="364431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075" y="339163"/>
            <a:ext cx="4801658" cy="891491"/>
          </a:xfrm>
        </p:spPr>
        <p:txBody>
          <a:bodyPr/>
          <a:lstStyle/>
          <a:p>
            <a:r>
              <a:rPr lang="en-US" sz="3200" dirty="0" smtClean="0"/>
              <a:t>EIGRP Key Components</a:t>
            </a:r>
            <a:endParaRPr lang="en-US" sz="3200" dirty="0"/>
          </a:p>
        </p:txBody>
      </p:sp>
      <p:sp>
        <p:nvSpPr>
          <p:cNvPr id="3" name="Content Placeholder 2"/>
          <p:cNvSpPr>
            <a:spLocks noGrp="1"/>
          </p:cNvSpPr>
          <p:nvPr>
            <p:ph idx="1"/>
          </p:nvPr>
        </p:nvSpPr>
        <p:spPr>
          <a:xfrm>
            <a:off x="549275" y="1422400"/>
            <a:ext cx="8042276" cy="4521201"/>
          </a:xfrm>
        </p:spPr>
        <p:txBody>
          <a:bodyPr>
            <a:normAutofit lnSpcReduction="10000"/>
          </a:bodyPr>
          <a:lstStyle/>
          <a:p>
            <a:r>
              <a:rPr lang="en-US" dirty="0" smtClean="0">
                <a:solidFill>
                  <a:srgbClr val="000000"/>
                </a:solidFill>
              </a:rPr>
              <a:t>Diffusing Update Algorithm (DUAL) finite-state machine</a:t>
            </a:r>
          </a:p>
          <a:p>
            <a:pPr lvl="1"/>
            <a:r>
              <a:rPr lang="en-US" dirty="0" smtClean="0">
                <a:solidFill>
                  <a:srgbClr val="000000"/>
                </a:solidFill>
              </a:rPr>
              <a:t>Selects lowest cost, loop-free paths to each destination.</a:t>
            </a:r>
          </a:p>
          <a:p>
            <a:r>
              <a:rPr lang="en-US" dirty="0">
                <a:solidFill>
                  <a:srgbClr val="000000"/>
                </a:solidFill>
              </a:rPr>
              <a:t>Reliable Transport Protocol (RTP)</a:t>
            </a:r>
          </a:p>
          <a:p>
            <a:pPr lvl="1"/>
            <a:r>
              <a:rPr lang="en-US" dirty="0">
                <a:solidFill>
                  <a:srgbClr val="000000"/>
                </a:solidFill>
              </a:rPr>
              <a:t>Guaranteed, ordered delivery of EIGRP packets to all neighbors</a:t>
            </a:r>
          </a:p>
          <a:p>
            <a:pPr lvl="1"/>
            <a:r>
              <a:rPr lang="en-US" dirty="0">
                <a:solidFill>
                  <a:srgbClr val="000000"/>
                </a:solidFill>
              </a:rPr>
              <a:t>EIGRP can call on RTP to provide reliable or unreliable service as the situation warrants</a:t>
            </a:r>
          </a:p>
          <a:p>
            <a:pPr lvl="1"/>
            <a:r>
              <a:rPr lang="en-US" dirty="0">
                <a:solidFill>
                  <a:srgbClr val="000000"/>
                </a:solidFill>
              </a:rPr>
              <a:t>With RTP, EIGRP can multicast and unicast to different peers simultaneously allowing for maximum efficiency.</a:t>
            </a:r>
          </a:p>
          <a:p>
            <a:pPr lvl="1"/>
            <a:endParaRPr lang="en-US" dirty="0">
              <a:solidFill>
                <a:srgbClr val="000000"/>
              </a:solidFill>
            </a:endParaRPr>
          </a:p>
          <a:p>
            <a:endParaRPr lang="en-US" dirty="0">
              <a:solidFill>
                <a:srgbClr val="000000"/>
              </a:solidFill>
            </a:endParaRPr>
          </a:p>
          <a:p>
            <a:pPr lvl="1"/>
            <a:endParaRPr lang="en-US" dirty="0">
              <a:solidFill>
                <a:srgbClr val="000000"/>
              </a:solidFill>
            </a:endParaRPr>
          </a:p>
        </p:txBody>
      </p:sp>
    </p:spTree>
    <p:extLst>
      <p:ext uri="{BB962C8B-B14F-4D97-AF65-F5344CB8AC3E}">
        <p14:creationId xmlns:p14="http://schemas.microsoft.com/office/powerpoint/2010/main" val="1736302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EIGRP Terminology</a:t>
            </a:r>
            <a:endParaRPr lang="en-US" dirty="0"/>
          </a:p>
        </p:txBody>
      </p:sp>
      <p:sp>
        <p:nvSpPr>
          <p:cNvPr id="3" name="Content Placeholder 2"/>
          <p:cNvSpPr>
            <a:spLocks noGrp="1"/>
          </p:cNvSpPr>
          <p:nvPr>
            <p:ph idx="1"/>
          </p:nvPr>
        </p:nvSpPr>
        <p:spPr>
          <a:xfrm>
            <a:off x="991597" y="1600201"/>
            <a:ext cx="7599954" cy="4174957"/>
          </a:xfrm>
        </p:spPr>
        <p:txBody>
          <a:bodyPr>
            <a:normAutofit fontScale="92500" lnSpcReduction="20000"/>
          </a:bodyPr>
          <a:lstStyle/>
          <a:p>
            <a:pPr lvl="0"/>
            <a:r>
              <a:rPr lang="en-US" dirty="0" smtClean="0">
                <a:solidFill>
                  <a:srgbClr val="000000"/>
                </a:solidFill>
              </a:rPr>
              <a:t>Neighbor table</a:t>
            </a:r>
          </a:p>
          <a:p>
            <a:pPr lvl="0"/>
            <a:r>
              <a:rPr lang="en-US" dirty="0" smtClean="0">
                <a:solidFill>
                  <a:srgbClr val="000000"/>
                </a:solidFill>
              </a:rPr>
              <a:t>Topology table</a:t>
            </a:r>
          </a:p>
          <a:p>
            <a:pPr lvl="0"/>
            <a:r>
              <a:rPr lang="en-US" dirty="0" smtClean="0">
                <a:solidFill>
                  <a:srgbClr val="000000"/>
                </a:solidFill>
              </a:rPr>
              <a:t>Routing table</a:t>
            </a:r>
          </a:p>
          <a:p>
            <a:r>
              <a:rPr lang="en-US" dirty="0" smtClean="0">
                <a:solidFill>
                  <a:srgbClr val="000000"/>
                </a:solidFill>
              </a:rPr>
              <a:t>Advertised Distance (AD)</a:t>
            </a:r>
          </a:p>
          <a:p>
            <a:r>
              <a:rPr lang="en-US" dirty="0" smtClean="0">
                <a:solidFill>
                  <a:srgbClr val="000000"/>
                </a:solidFill>
              </a:rPr>
              <a:t>Feasible Distance (FD)</a:t>
            </a:r>
          </a:p>
          <a:p>
            <a:r>
              <a:rPr lang="en-US" dirty="0" smtClean="0">
                <a:solidFill>
                  <a:srgbClr val="000000"/>
                </a:solidFill>
              </a:rPr>
              <a:t>Successor</a:t>
            </a:r>
          </a:p>
          <a:p>
            <a:pPr lvl="0"/>
            <a:r>
              <a:rPr lang="en-US" dirty="0" smtClean="0">
                <a:solidFill>
                  <a:srgbClr val="000000"/>
                </a:solidFill>
              </a:rPr>
              <a:t>Feasible successor (FS)</a:t>
            </a:r>
          </a:p>
          <a:p>
            <a:r>
              <a:rPr lang="en-US" dirty="0" smtClean="0">
                <a:solidFill>
                  <a:srgbClr val="000000"/>
                </a:solidFill>
              </a:rPr>
              <a:t>Passive Versus Active Routes</a:t>
            </a:r>
          </a:p>
          <a:p>
            <a:pPr lvl="0"/>
            <a:endParaRPr lang="en-US" dirty="0" smtClean="0">
              <a:solidFill>
                <a:srgbClr val="000000"/>
              </a:solidFill>
            </a:endParaRPr>
          </a:p>
          <a:p>
            <a:endParaRPr lang="en-US" dirty="0" smtClean="0">
              <a:solidFill>
                <a:srgbClr val="000000"/>
              </a:solidFill>
            </a:endParaRPr>
          </a:p>
          <a:p>
            <a:pPr lvl="0"/>
            <a:endParaRPr lang="en-US" dirty="0" smtClean="0">
              <a:solidFill>
                <a:srgbClr val="000000"/>
              </a:solidFill>
            </a:endParaRPr>
          </a:p>
        </p:txBody>
      </p:sp>
    </p:spTree>
    <p:extLst>
      <p:ext uri="{BB962C8B-B14F-4D97-AF65-F5344CB8AC3E}">
        <p14:creationId xmlns:p14="http://schemas.microsoft.com/office/powerpoint/2010/main" val="141605516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14534"/>
          </a:xfrm>
        </p:spPr>
        <p:txBody>
          <a:bodyPr/>
          <a:lstStyle/>
          <a:p>
            <a:r>
              <a:rPr lang="en-US" dirty="0" smtClean="0"/>
              <a:t>EIGRP Tables</a:t>
            </a:r>
            <a:endParaRPr lang="en-US" dirty="0"/>
          </a:p>
        </p:txBody>
      </p:sp>
      <p:sp>
        <p:nvSpPr>
          <p:cNvPr id="3" name="Content Placeholder 2"/>
          <p:cNvSpPr>
            <a:spLocks noGrp="1"/>
          </p:cNvSpPr>
          <p:nvPr>
            <p:ph idx="1"/>
          </p:nvPr>
        </p:nvSpPr>
        <p:spPr>
          <a:xfrm>
            <a:off x="549275" y="1861271"/>
            <a:ext cx="8042276" cy="4082330"/>
          </a:xfrm>
        </p:spPr>
        <p:txBody>
          <a:bodyPr>
            <a:normAutofit/>
          </a:bodyPr>
          <a:lstStyle/>
          <a:p>
            <a:pPr lvl="0"/>
            <a:r>
              <a:rPr lang="en-US" b="1" dirty="0" smtClean="0">
                <a:solidFill>
                  <a:srgbClr val="000000"/>
                </a:solidFill>
              </a:rPr>
              <a:t>Neighbor table</a:t>
            </a:r>
          </a:p>
          <a:p>
            <a:pPr lvl="1"/>
            <a:r>
              <a:rPr lang="en-US" dirty="0" smtClean="0">
                <a:solidFill>
                  <a:srgbClr val="000000"/>
                </a:solidFill>
              </a:rPr>
              <a:t>Contains EIGRP neighbor addresses and the interface through which they can be reached.</a:t>
            </a:r>
          </a:p>
          <a:p>
            <a:pPr lvl="0"/>
            <a:r>
              <a:rPr lang="en-US" b="1" dirty="0" smtClean="0">
                <a:solidFill>
                  <a:srgbClr val="000000"/>
                </a:solidFill>
              </a:rPr>
              <a:t>Topology table</a:t>
            </a:r>
          </a:p>
          <a:p>
            <a:pPr lvl="1"/>
            <a:r>
              <a:rPr lang="en-US" dirty="0" smtClean="0">
                <a:solidFill>
                  <a:srgbClr val="000000"/>
                </a:solidFill>
              </a:rPr>
              <a:t>Contains all destinations advertised by neighboring routers.</a:t>
            </a:r>
          </a:p>
          <a:p>
            <a:pPr lvl="0"/>
            <a:r>
              <a:rPr lang="en-US" b="1" dirty="0" smtClean="0">
                <a:solidFill>
                  <a:srgbClr val="000000"/>
                </a:solidFill>
              </a:rPr>
              <a:t>Routing table</a:t>
            </a:r>
          </a:p>
          <a:p>
            <a:pPr lvl="1"/>
            <a:r>
              <a:rPr lang="en-US" dirty="0" smtClean="0">
                <a:solidFill>
                  <a:srgbClr val="000000"/>
                </a:solidFill>
              </a:rPr>
              <a:t>Contains EIGRP successor routes.</a:t>
            </a:r>
            <a:endParaRPr lang="en-US" dirty="0">
              <a:solidFill>
                <a:srgbClr val="000000"/>
              </a:solidFill>
            </a:endParaRPr>
          </a:p>
        </p:txBody>
      </p:sp>
    </p:spTree>
    <p:extLst>
      <p:ext uri="{BB962C8B-B14F-4D97-AF65-F5344CB8AC3E}">
        <p14:creationId xmlns:p14="http://schemas.microsoft.com/office/powerpoint/2010/main" val="324361528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14534"/>
          </a:xfrm>
        </p:spPr>
        <p:txBody>
          <a:bodyPr/>
          <a:lstStyle/>
          <a:p>
            <a:r>
              <a:rPr lang="en-US" dirty="0" smtClean="0"/>
              <a:t>AD versus FD</a:t>
            </a:r>
            <a:endParaRPr lang="en-US" dirty="0"/>
          </a:p>
        </p:txBody>
      </p:sp>
      <p:sp>
        <p:nvSpPr>
          <p:cNvPr id="3" name="Content Placeholder 2"/>
          <p:cNvSpPr>
            <a:spLocks noGrp="1"/>
          </p:cNvSpPr>
          <p:nvPr>
            <p:ph idx="1"/>
          </p:nvPr>
        </p:nvSpPr>
        <p:spPr>
          <a:xfrm>
            <a:off x="549275" y="1913455"/>
            <a:ext cx="8042276" cy="4030145"/>
          </a:xfrm>
        </p:spPr>
        <p:txBody>
          <a:bodyPr>
            <a:normAutofit/>
          </a:bodyPr>
          <a:lstStyle/>
          <a:p>
            <a:pPr lvl="0"/>
            <a:r>
              <a:rPr lang="en-US" b="1" dirty="0" smtClean="0">
                <a:solidFill>
                  <a:srgbClr val="000000"/>
                </a:solidFill>
              </a:rPr>
              <a:t>Advertised Distance (AD)</a:t>
            </a:r>
          </a:p>
          <a:p>
            <a:pPr lvl="1"/>
            <a:r>
              <a:rPr lang="en-US" dirty="0" smtClean="0">
                <a:solidFill>
                  <a:srgbClr val="000000"/>
                </a:solidFill>
              </a:rPr>
              <a:t>Advertised distance (AD), also referred to as the Reported Distance, is the cost between the next-hop router and the destination.</a:t>
            </a:r>
          </a:p>
          <a:p>
            <a:pPr lvl="0"/>
            <a:r>
              <a:rPr lang="en-US" b="1" dirty="0" smtClean="0">
                <a:solidFill>
                  <a:srgbClr val="000000"/>
                </a:solidFill>
              </a:rPr>
              <a:t>Feasible Distance (FD)</a:t>
            </a:r>
          </a:p>
          <a:p>
            <a:pPr lvl="1"/>
            <a:r>
              <a:rPr lang="en-US" dirty="0" smtClean="0">
                <a:solidFill>
                  <a:srgbClr val="000000"/>
                </a:solidFill>
              </a:rPr>
              <a:t>Feasible distance (FD) is the cost between the local router and the next-hop router plus the next-hop router’s AD to the destination network.</a:t>
            </a:r>
          </a:p>
        </p:txBody>
      </p:sp>
    </p:spTree>
    <p:extLst>
      <p:ext uri="{BB962C8B-B14F-4D97-AF65-F5344CB8AC3E}">
        <p14:creationId xmlns:p14="http://schemas.microsoft.com/office/powerpoint/2010/main" val="4206835475"/>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687051" cy="1179658"/>
          </a:xfrm>
        </p:spPr>
        <p:txBody>
          <a:bodyPr/>
          <a:lstStyle/>
          <a:p>
            <a:r>
              <a:rPr lang="en-US" sz="3200" dirty="0" smtClean="0"/>
              <a:t>Successor and Feasible Successor</a:t>
            </a:r>
            <a:endParaRPr lang="en-US" sz="3200" dirty="0"/>
          </a:p>
        </p:txBody>
      </p:sp>
      <p:sp>
        <p:nvSpPr>
          <p:cNvPr id="3" name="Content Placeholder 2"/>
          <p:cNvSpPr>
            <a:spLocks noGrp="1"/>
          </p:cNvSpPr>
          <p:nvPr>
            <p:ph idx="1"/>
          </p:nvPr>
        </p:nvSpPr>
        <p:spPr>
          <a:xfrm>
            <a:off x="549275" y="1478435"/>
            <a:ext cx="8042276" cy="4343400"/>
          </a:xfrm>
        </p:spPr>
        <p:txBody>
          <a:bodyPr>
            <a:normAutofit fontScale="77500" lnSpcReduction="20000"/>
          </a:bodyPr>
          <a:lstStyle/>
          <a:p>
            <a:pPr lvl="0"/>
            <a:r>
              <a:rPr lang="en-US" b="1" dirty="0" smtClean="0">
                <a:solidFill>
                  <a:srgbClr val="000000"/>
                </a:solidFill>
              </a:rPr>
              <a:t>Successor</a:t>
            </a:r>
          </a:p>
          <a:p>
            <a:pPr lvl="1"/>
            <a:r>
              <a:rPr lang="en-US" dirty="0" smtClean="0">
                <a:solidFill>
                  <a:srgbClr val="000000"/>
                </a:solidFill>
              </a:rPr>
              <a:t>A successor is a neighboring router that has a least-cost path to a destination (the lowest FD) that is guaranteed not to be part of a routing loop.</a:t>
            </a:r>
          </a:p>
          <a:p>
            <a:pPr lvl="1"/>
            <a:r>
              <a:rPr lang="en-US" dirty="0" smtClean="0">
                <a:solidFill>
                  <a:srgbClr val="000000"/>
                </a:solidFill>
              </a:rPr>
              <a:t>Successor routes are offered to the routing table to be used for forwarding packets. </a:t>
            </a:r>
          </a:p>
          <a:p>
            <a:pPr lvl="1"/>
            <a:r>
              <a:rPr lang="en-US" dirty="0" smtClean="0">
                <a:solidFill>
                  <a:srgbClr val="000000"/>
                </a:solidFill>
              </a:rPr>
              <a:t>Multiple successors can exist if they have the same FD. </a:t>
            </a:r>
          </a:p>
          <a:p>
            <a:pPr lvl="0"/>
            <a:r>
              <a:rPr lang="en-US" b="1" dirty="0" smtClean="0">
                <a:solidFill>
                  <a:srgbClr val="000000"/>
                </a:solidFill>
              </a:rPr>
              <a:t>Feasible successor (FS)</a:t>
            </a:r>
          </a:p>
          <a:p>
            <a:pPr lvl="1"/>
            <a:r>
              <a:rPr lang="en-US" dirty="0" smtClean="0">
                <a:solidFill>
                  <a:srgbClr val="000000"/>
                </a:solidFill>
              </a:rPr>
              <a:t>A feasible successor is a neighbor that is closer to the destination, but it is not the least-cost path. </a:t>
            </a:r>
          </a:p>
          <a:p>
            <a:pPr lvl="1"/>
            <a:r>
              <a:rPr lang="en-US" dirty="0" smtClean="0">
                <a:solidFill>
                  <a:srgbClr val="000000"/>
                </a:solidFill>
              </a:rPr>
              <a:t>A feasible successor ensures a loop-free topology because it must have an AD less than the FD of the current successor route. </a:t>
            </a:r>
          </a:p>
          <a:p>
            <a:pPr lvl="1"/>
            <a:r>
              <a:rPr lang="en-US" dirty="0" smtClean="0">
                <a:solidFill>
                  <a:srgbClr val="000000"/>
                </a:solidFill>
              </a:rPr>
              <a:t>Feasible successors are selected at the same time as successors but are kept in the topology table as backups to the successor routes. </a:t>
            </a:r>
          </a:p>
          <a:p>
            <a:pPr lvl="1"/>
            <a:r>
              <a:rPr lang="en-US" dirty="0" smtClean="0">
                <a:solidFill>
                  <a:srgbClr val="000000"/>
                </a:solidFill>
              </a:rPr>
              <a:t>The topology table can maintain multiple feasible successors for a destination. </a:t>
            </a:r>
          </a:p>
          <a:p>
            <a:endParaRPr lang="en-US" dirty="0">
              <a:solidFill>
                <a:srgbClr val="000000"/>
              </a:solidFill>
            </a:endParaRPr>
          </a:p>
        </p:txBody>
      </p:sp>
    </p:spTree>
    <p:extLst>
      <p:ext uri="{BB962C8B-B14F-4D97-AF65-F5344CB8AC3E}">
        <p14:creationId xmlns:p14="http://schemas.microsoft.com/office/powerpoint/2010/main" val="214719135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597140"/>
          </a:xfrm>
        </p:spPr>
        <p:txBody>
          <a:bodyPr/>
          <a:lstStyle/>
          <a:p>
            <a:r>
              <a:rPr lang="en-US" dirty="0" smtClean="0"/>
              <a:t>Passive versus Active Routes</a:t>
            </a:r>
          </a:p>
        </p:txBody>
      </p:sp>
      <p:sp>
        <p:nvSpPr>
          <p:cNvPr id="3" name="Content Placeholder 2"/>
          <p:cNvSpPr>
            <a:spLocks noGrp="1"/>
          </p:cNvSpPr>
          <p:nvPr>
            <p:ph idx="1"/>
          </p:nvPr>
        </p:nvSpPr>
        <p:spPr>
          <a:xfrm>
            <a:off x="549275" y="2156842"/>
            <a:ext cx="8042276" cy="3253019"/>
          </a:xfrm>
        </p:spPr>
        <p:txBody>
          <a:bodyPr>
            <a:normAutofit/>
          </a:bodyPr>
          <a:lstStyle/>
          <a:p>
            <a:r>
              <a:rPr lang="en-US" b="1" dirty="0" smtClean="0">
                <a:solidFill>
                  <a:srgbClr val="000000"/>
                </a:solidFill>
              </a:rPr>
              <a:t>Passive Route</a:t>
            </a:r>
          </a:p>
          <a:p>
            <a:pPr lvl="1"/>
            <a:r>
              <a:rPr lang="en-US" dirty="0" smtClean="0">
                <a:solidFill>
                  <a:srgbClr val="000000"/>
                </a:solidFill>
              </a:rPr>
              <a:t>A route is considered </a:t>
            </a:r>
            <a:r>
              <a:rPr lang="en-US" i="1" dirty="0" smtClean="0">
                <a:solidFill>
                  <a:srgbClr val="000000"/>
                </a:solidFill>
              </a:rPr>
              <a:t>passive </a:t>
            </a:r>
            <a:r>
              <a:rPr lang="en-US" dirty="0" smtClean="0">
                <a:solidFill>
                  <a:srgbClr val="000000"/>
                </a:solidFill>
              </a:rPr>
              <a:t>when the router is not performing recomputation on that route. </a:t>
            </a:r>
          </a:p>
          <a:p>
            <a:pPr lvl="1"/>
            <a:r>
              <a:rPr lang="en-US" i="1" dirty="0" smtClean="0">
                <a:solidFill>
                  <a:srgbClr val="000000"/>
                </a:solidFill>
              </a:rPr>
              <a:t>Passive </a:t>
            </a:r>
            <a:r>
              <a:rPr lang="en-US" dirty="0" smtClean="0">
                <a:solidFill>
                  <a:srgbClr val="000000"/>
                </a:solidFill>
              </a:rPr>
              <a:t>is the operational, stable state.</a:t>
            </a:r>
          </a:p>
          <a:p>
            <a:r>
              <a:rPr lang="en-US" b="1" dirty="0" smtClean="0">
                <a:solidFill>
                  <a:srgbClr val="000000"/>
                </a:solidFill>
              </a:rPr>
              <a:t>Active route</a:t>
            </a:r>
          </a:p>
          <a:p>
            <a:pPr lvl="1"/>
            <a:r>
              <a:rPr lang="en-US" dirty="0" smtClean="0">
                <a:solidFill>
                  <a:srgbClr val="000000"/>
                </a:solidFill>
              </a:rPr>
              <a:t>A route is </a:t>
            </a:r>
            <a:r>
              <a:rPr lang="en-US" i="1" dirty="0" smtClean="0">
                <a:solidFill>
                  <a:srgbClr val="000000"/>
                </a:solidFill>
              </a:rPr>
              <a:t>active </a:t>
            </a:r>
            <a:r>
              <a:rPr lang="en-US" dirty="0" smtClean="0">
                <a:solidFill>
                  <a:srgbClr val="000000"/>
                </a:solidFill>
              </a:rPr>
              <a:t>when it is undergoing recomputation.</a:t>
            </a:r>
          </a:p>
          <a:p>
            <a:pPr lvl="1"/>
            <a:endParaRPr lang="en-US" dirty="0" smtClean="0">
              <a:solidFill>
                <a:srgbClr val="000000"/>
              </a:solidFill>
            </a:endParaRPr>
          </a:p>
        </p:txBody>
      </p:sp>
    </p:spTree>
    <p:extLst>
      <p:ext uri="{BB962C8B-B14F-4D97-AF65-F5344CB8AC3E}">
        <p14:creationId xmlns:p14="http://schemas.microsoft.com/office/powerpoint/2010/main" val="1658013683"/>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7378" name="Rectangle 2"/>
          <p:cNvSpPr>
            <a:spLocks noGrp="1" noChangeArrowheads="1"/>
          </p:cNvSpPr>
          <p:nvPr>
            <p:ph type="title"/>
          </p:nvPr>
        </p:nvSpPr>
        <p:spPr>
          <a:xfrm>
            <a:off x="549275" y="107575"/>
            <a:ext cx="8042276" cy="1597139"/>
          </a:xfrm>
        </p:spPr>
        <p:txBody>
          <a:bodyPr/>
          <a:lstStyle/>
          <a:p>
            <a:r>
              <a:rPr lang="en-US" sz="3600" dirty="0" smtClean="0"/>
              <a:t>Neighbor Discovery / Recovery</a:t>
            </a:r>
            <a:endParaRPr lang="en-US" sz="3600" dirty="0"/>
          </a:p>
        </p:txBody>
      </p:sp>
      <p:sp>
        <p:nvSpPr>
          <p:cNvPr id="997379" name="Rectangle 3"/>
          <p:cNvSpPr>
            <a:spLocks noGrp="1" noChangeArrowheads="1"/>
          </p:cNvSpPr>
          <p:nvPr>
            <p:ph idx="1"/>
          </p:nvPr>
        </p:nvSpPr>
        <p:spPr>
          <a:xfrm>
            <a:off x="549275" y="2069867"/>
            <a:ext cx="8042276" cy="3253019"/>
          </a:xfrm>
        </p:spPr>
        <p:txBody>
          <a:bodyPr>
            <a:normAutofit/>
          </a:bodyPr>
          <a:lstStyle/>
          <a:p>
            <a:r>
              <a:rPr lang="en-US" dirty="0" smtClean="0">
                <a:solidFill>
                  <a:srgbClr val="000000"/>
                </a:solidFill>
              </a:rPr>
              <a:t>EIGRP routers actively establish relationships with their neighbors. </a:t>
            </a:r>
          </a:p>
          <a:p>
            <a:r>
              <a:rPr lang="en-US" dirty="0" smtClean="0">
                <a:solidFill>
                  <a:srgbClr val="000000"/>
                </a:solidFill>
              </a:rPr>
              <a:t>Adjacencies are established using small Hello packets which are sent every 5 or 60 seconds.</a:t>
            </a:r>
          </a:p>
          <a:p>
            <a:pPr lvl="1"/>
            <a:r>
              <a:rPr lang="en-US" dirty="0" smtClean="0">
                <a:solidFill>
                  <a:srgbClr val="000000"/>
                </a:solidFill>
              </a:rPr>
              <a:t>If a neighbor misses 3 consecutive Hello packets then the route is considered invalid.</a:t>
            </a:r>
          </a:p>
          <a:p>
            <a:pPr lvl="1"/>
            <a:r>
              <a:rPr lang="en-US" dirty="0" smtClean="0">
                <a:solidFill>
                  <a:srgbClr val="000000"/>
                </a:solidFill>
              </a:rPr>
              <a:t>Default = 15 seconds or 180 seconds. </a:t>
            </a:r>
          </a:p>
          <a:p>
            <a:endParaRPr lang="en-US" dirty="0">
              <a:solidFill>
                <a:srgbClr val="000000"/>
              </a:solidFill>
            </a:endParaRPr>
          </a:p>
        </p:txBody>
      </p:sp>
    </p:spTree>
    <p:extLst>
      <p:ext uri="{BB962C8B-B14F-4D97-AF65-F5344CB8AC3E}">
        <p14:creationId xmlns:p14="http://schemas.microsoft.com/office/powerpoint/2010/main" val="2015757944"/>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2130" name="Rectangle 2"/>
          <p:cNvSpPr>
            <a:spLocks noGrp="1" noChangeArrowheads="1"/>
          </p:cNvSpPr>
          <p:nvPr>
            <p:ph type="title"/>
          </p:nvPr>
        </p:nvSpPr>
        <p:spPr>
          <a:xfrm>
            <a:off x="549275" y="107576"/>
            <a:ext cx="8042276" cy="1217987"/>
          </a:xfrm>
        </p:spPr>
        <p:txBody>
          <a:bodyPr/>
          <a:lstStyle/>
          <a:p>
            <a:r>
              <a:rPr lang="en-US" sz="3200" dirty="0"/>
              <a:t>Neighbor Discovery / Recovery</a:t>
            </a:r>
          </a:p>
        </p:txBody>
      </p:sp>
      <p:grpSp>
        <p:nvGrpSpPr>
          <p:cNvPr id="10" name="Group 9"/>
          <p:cNvGrpSpPr/>
          <p:nvPr/>
        </p:nvGrpSpPr>
        <p:grpSpPr>
          <a:xfrm>
            <a:off x="1664595" y="1325563"/>
            <a:ext cx="5791200" cy="4479925"/>
            <a:chOff x="1600200" y="1325563"/>
            <a:chExt cx="5791200" cy="5303837"/>
          </a:xfrm>
        </p:grpSpPr>
        <p:pic>
          <p:nvPicPr>
            <p:cNvPr id="1072133" name="Picture 5"/>
            <p:cNvPicPr>
              <a:picLocks noChangeAspect="1" noChangeArrowheads="1"/>
            </p:cNvPicPr>
            <p:nvPr/>
          </p:nvPicPr>
          <p:blipFill>
            <a:blip r:embed="rId2"/>
            <a:srcRect/>
            <a:stretch>
              <a:fillRect/>
            </a:stretch>
          </p:blipFill>
          <p:spPr bwMode="auto">
            <a:xfrm>
              <a:off x="1905000" y="1325563"/>
              <a:ext cx="5334000" cy="1431925"/>
            </a:xfrm>
            <a:prstGeom prst="rect">
              <a:avLst/>
            </a:prstGeom>
            <a:noFill/>
            <a:ln w="9525">
              <a:noFill/>
              <a:miter lim="800000"/>
              <a:headEnd type="none" w="sm" len="sm"/>
              <a:tailEnd type="none" w="sm" len="sm"/>
            </a:ln>
            <a:effectLst/>
          </p:spPr>
        </p:pic>
        <p:pic>
          <p:nvPicPr>
            <p:cNvPr id="1072134" name="Picture 6"/>
            <p:cNvPicPr>
              <a:picLocks noChangeAspect="1" noChangeArrowheads="1"/>
            </p:cNvPicPr>
            <p:nvPr/>
          </p:nvPicPr>
          <p:blipFill>
            <a:blip r:embed="rId3"/>
            <a:srcRect/>
            <a:stretch>
              <a:fillRect/>
            </a:stretch>
          </p:blipFill>
          <p:spPr bwMode="auto">
            <a:xfrm>
              <a:off x="1600200" y="2824163"/>
              <a:ext cx="5121275" cy="771525"/>
            </a:xfrm>
            <a:prstGeom prst="rect">
              <a:avLst/>
            </a:prstGeom>
            <a:noFill/>
            <a:ln w="9525">
              <a:noFill/>
              <a:miter lim="800000"/>
              <a:headEnd type="none" w="sm" len="sm"/>
              <a:tailEnd type="none" w="sm" len="sm"/>
            </a:ln>
            <a:effectLst/>
          </p:spPr>
        </p:pic>
        <p:pic>
          <p:nvPicPr>
            <p:cNvPr id="1072135" name="Picture 7"/>
            <p:cNvPicPr>
              <a:picLocks noChangeAspect="1" noChangeArrowheads="1"/>
            </p:cNvPicPr>
            <p:nvPr/>
          </p:nvPicPr>
          <p:blipFill>
            <a:blip r:embed="rId4"/>
            <a:srcRect/>
            <a:stretch>
              <a:fillRect/>
            </a:stretch>
          </p:blipFill>
          <p:spPr bwMode="auto">
            <a:xfrm>
              <a:off x="2265363" y="3519488"/>
              <a:ext cx="4897437" cy="731837"/>
            </a:xfrm>
            <a:prstGeom prst="rect">
              <a:avLst/>
            </a:prstGeom>
            <a:noFill/>
            <a:ln w="9525">
              <a:noFill/>
              <a:miter lim="800000"/>
              <a:headEnd type="none" w="sm" len="sm"/>
              <a:tailEnd type="none" w="sm" len="sm"/>
            </a:ln>
            <a:effectLst/>
          </p:spPr>
        </p:pic>
        <p:pic>
          <p:nvPicPr>
            <p:cNvPr id="1072136" name="Picture 8"/>
            <p:cNvPicPr>
              <a:picLocks noChangeAspect="1" noChangeArrowheads="1"/>
            </p:cNvPicPr>
            <p:nvPr/>
          </p:nvPicPr>
          <p:blipFill>
            <a:blip r:embed="rId5"/>
            <a:srcRect/>
            <a:stretch>
              <a:fillRect/>
            </a:stretch>
          </p:blipFill>
          <p:spPr bwMode="auto">
            <a:xfrm>
              <a:off x="1647825" y="4433888"/>
              <a:ext cx="5210175" cy="635000"/>
            </a:xfrm>
            <a:prstGeom prst="rect">
              <a:avLst/>
            </a:prstGeom>
            <a:noFill/>
            <a:ln w="9525">
              <a:noFill/>
              <a:miter lim="800000"/>
              <a:headEnd type="none" w="sm" len="sm"/>
              <a:tailEnd type="none" w="sm" len="sm"/>
            </a:ln>
            <a:effectLst/>
          </p:spPr>
        </p:pic>
        <p:pic>
          <p:nvPicPr>
            <p:cNvPr id="1072137" name="Picture 9"/>
            <p:cNvPicPr>
              <a:picLocks noChangeAspect="1" noChangeArrowheads="1"/>
            </p:cNvPicPr>
            <p:nvPr/>
          </p:nvPicPr>
          <p:blipFill>
            <a:blip r:embed="rId6"/>
            <a:srcRect/>
            <a:stretch>
              <a:fillRect/>
            </a:stretch>
          </p:blipFill>
          <p:spPr bwMode="auto">
            <a:xfrm>
              <a:off x="1752600" y="5132388"/>
              <a:ext cx="5014913" cy="673100"/>
            </a:xfrm>
            <a:prstGeom prst="rect">
              <a:avLst/>
            </a:prstGeom>
            <a:noFill/>
            <a:ln w="9525">
              <a:noFill/>
              <a:miter lim="800000"/>
              <a:headEnd type="none" w="sm" len="sm"/>
              <a:tailEnd type="none" w="sm" len="sm"/>
            </a:ln>
            <a:effectLst/>
          </p:spPr>
        </p:pic>
        <p:pic>
          <p:nvPicPr>
            <p:cNvPr id="1072138" name="Picture 10"/>
            <p:cNvPicPr>
              <a:picLocks noChangeAspect="1" noChangeArrowheads="1"/>
            </p:cNvPicPr>
            <p:nvPr/>
          </p:nvPicPr>
          <p:blipFill>
            <a:blip r:embed="rId7"/>
            <a:srcRect/>
            <a:stretch>
              <a:fillRect/>
            </a:stretch>
          </p:blipFill>
          <p:spPr bwMode="auto">
            <a:xfrm>
              <a:off x="2190750" y="5805488"/>
              <a:ext cx="5200650" cy="585787"/>
            </a:xfrm>
            <a:prstGeom prst="rect">
              <a:avLst/>
            </a:prstGeom>
            <a:noFill/>
            <a:ln w="9525">
              <a:noFill/>
              <a:miter lim="800000"/>
              <a:headEnd type="none" w="sm" len="sm"/>
              <a:tailEnd type="none" w="sm" len="sm"/>
            </a:ln>
            <a:effectLst/>
          </p:spPr>
        </p:pic>
        <p:pic>
          <p:nvPicPr>
            <p:cNvPr id="1072139" name="Picture 11"/>
            <p:cNvPicPr>
              <a:picLocks noChangeAspect="1" noChangeArrowheads="1"/>
            </p:cNvPicPr>
            <p:nvPr/>
          </p:nvPicPr>
          <p:blipFill>
            <a:blip r:embed="rId8"/>
            <a:srcRect/>
            <a:stretch>
              <a:fillRect/>
            </a:stretch>
          </p:blipFill>
          <p:spPr bwMode="auto">
            <a:xfrm>
              <a:off x="4089400" y="6307138"/>
              <a:ext cx="965200" cy="322262"/>
            </a:xfrm>
            <a:prstGeom prst="rect">
              <a:avLst/>
            </a:prstGeom>
            <a:noFill/>
            <a:ln w="9525">
              <a:noFill/>
              <a:miter lim="800000"/>
              <a:headEnd type="none" w="sm" len="sm"/>
              <a:tailEnd type="none" w="sm" len="sm"/>
            </a:ln>
            <a:effectLst/>
          </p:spPr>
        </p:pic>
      </p:grpSp>
    </p:spTree>
    <p:extLst>
      <p:ext uri="{BB962C8B-B14F-4D97-AF65-F5344CB8AC3E}">
        <p14:creationId xmlns:p14="http://schemas.microsoft.com/office/powerpoint/2010/main" val="863485104"/>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2498" name="Rectangle 2"/>
          <p:cNvSpPr>
            <a:spLocks noGrp="1" noChangeArrowheads="1"/>
          </p:cNvSpPr>
          <p:nvPr>
            <p:ph type="title"/>
          </p:nvPr>
        </p:nvSpPr>
        <p:spPr/>
        <p:txBody>
          <a:bodyPr/>
          <a:lstStyle/>
          <a:p>
            <a:r>
              <a:rPr lang="en-US" smtClean="0"/>
              <a:t>DUAL finite-state machine</a:t>
            </a:r>
            <a:endParaRPr lang="en-US" dirty="0"/>
          </a:p>
        </p:txBody>
      </p:sp>
      <p:sp>
        <p:nvSpPr>
          <p:cNvPr id="1002499" name="Rectangle 3"/>
          <p:cNvSpPr>
            <a:spLocks noGrp="1" noChangeArrowheads="1"/>
          </p:cNvSpPr>
          <p:nvPr>
            <p:ph type="body" idx="1"/>
          </p:nvPr>
        </p:nvSpPr>
        <p:spPr/>
        <p:txBody>
          <a:bodyPr/>
          <a:lstStyle/>
          <a:p>
            <a:r>
              <a:rPr lang="en-US" dirty="0" smtClean="0">
                <a:solidFill>
                  <a:srgbClr val="000000"/>
                </a:solidFill>
              </a:rPr>
              <a:t>DUAL uses distance information, known as a metric or cost, to select efficient, loop-free paths.</a:t>
            </a:r>
          </a:p>
          <a:p>
            <a:r>
              <a:rPr lang="en-US" dirty="0" smtClean="0">
                <a:solidFill>
                  <a:srgbClr val="000000"/>
                </a:solidFill>
              </a:rPr>
              <a:t>The lowest cost is calculated by adding the cost between the next-hop router and the destination (referred as advertised distance AD) to the cost between the local router and the next-hop router.</a:t>
            </a:r>
          </a:p>
          <a:p>
            <a:r>
              <a:rPr lang="en-US" dirty="0" smtClean="0">
                <a:solidFill>
                  <a:srgbClr val="000000"/>
                </a:solidFill>
              </a:rPr>
              <a:t>The sum of these costs is called the feasible distance (FD)</a:t>
            </a:r>
          </a:p>
          <a:p>
            <a:r>
              <a:rPr lang="en-US" dirty="0" smtClean="0">
                <a:solidFill>
                  <a:srgbClr val="000000"/>
                </a:solidFill>
              </a:rPr>
              <a:t>Lowest cost = lowest FD</a:t>
            </a:r>
          </a:p>
          <a:p>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92075254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2498" name="Rectangle 2"/>
          <p:cNvSpPr>
            <a:spLocks noGrp="1" noChangeArrowheads="1"/>
          </p:cNvSpPr>
          <p:nvPr>
            <p:ph type="title"/>
          </p:nvPr>
        </p:nvSpPr>
        <p:spPr/>
        <p:txBody>
          <a:bodyPr/>
          <a:lstStyle/>
          <a:p>
            <a:r>
              <a:rPr lang="en-US" smtClean="0"/>
              <a:t>DUAL finite-state machine</a:t>
            </a:r>
            <a:endParaRPr lang="en-US" dirty="0"/>
          </a:p>
        </p:txBody>
      </p:sp>
      <p:sp>
        <p:nvSpPr>
          <p:cNvPr id="1002499" name="Rectangle 3"/>
          <p:cNvSpPr>
            <a:spLocks noGrp="1" noChangeArrowheads="1"/>
          </p:cNvSpPr>
          <p:nvPr>
            <p:ph type="body" idx="1"/>
          </p:nvPr>
        </p:nvSpPr>
        <p:spPr/>
        <p:txBody>
          <a:bodyPr/>
          <a:lstStyle/>
          <a:p>
            <a:pPr lvl="1"/>
            <a:r>
              <a:rPr lang="en-US" dirty="0" smtClean="0">
                <a:solidFill>
                  <a:srgbClr val="000000"/>
                </a:solidFill>
              </a:rPr>
              <a:t>A successor is a neighboring router that has a least cost path to a destination that is guaranteed to be a loop-free path.</a:t>
            </a:r>
          </a:p>
          <a:p>
            <a:pPr lvl="1"/>
            <a:r>
              <a:rPr lang="en-US" dirty="0" smtClean="0">
                <a:solidFill>
                  <a:srgbClr val="000000"/>
                </a:solidFill>
              </a:rPr>
              <a:t>Feasible successor = backup router with loop-free path.</a:t>
            </a:r>
          </a:p>
          <a:p>
            <a:pPr lvl="1"/>
            <a:r>
              <a:rPr lang="en-US" dirty="0" smtClean="0">
                <a:solidFill>
                  <a:srgbClr val="000000"/>
                </a:solidFill>
              </a:rPr>
              <a:t>Multiple successors can exist if they have the same FD. By default, 4 successors can be added to the routing table.</a:t>
            </a:r>
          </a:p>
          <a:p>
            <a:pPr lvl="1"/>
            <a:r>
              <a:rPr lang="en-US" dirty="0" smtClean="0">
                <a:solidFill>
                  <a:srgbClr val="000000"/>
                </a:solidFill>
              </a:rPr>
              <a:t>If the route via the successor becomes invalid or if a neighbor changes the metric, DUAL checks for feasible successors to the destination route.</a:t>
            </a:r>
          </a:p>
          <a:p>
            <a:endParaRPr lang="en-US" dirty="0">
              <a:solidFill>
                <a:srgbClr val="000000"/>
              </a:solidFill>
            </a:endParaRPr>
          </a:p>
        </p:txBody>
      </p:sp>
    </p:spTree>
    <p:extLst>
      <p:ext uri="{BB962C8B-B14F-4D97-AF65-F5344CB8AC3E}">
        <p14:creationId xmlns:p14="http://schemas.microsoft.com/office/powerpoint/2010/main" val="1212110938"/>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4617466" cy="1631929"/>
          </a:xfrm>
        </p:spPr>
        <p:txBody>
          <a:bodyPr/>
          <a:lstStyle/>
          <a:p>
            <a:r>
              <a:rPr lang="en-US" dirty="0" smtClean="0"/>
              <a:t>EIGRP Packet</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074194902"/>
              </p:ext>
            </p:extLst>
          </p:nvPr>
        </p:nvGraphicFramePr>
        <p:xfrm>
          <a:off x="375139" y="2054007"/>
          <a:ext cx="8346831" cy="3006187"/>
        </p:xfrm>
        <a:graphic>
          <a:graphicData uri="http://schemas.openxmlformats.org/drawingml/2006/table">
            <a:tbl>
              <a:tblPr firstRow="1" bandRow="1">
                <a:tableStyleId>{5C22544A-7EE6-4342-B048-85BDC9FD1C3A}</a:tableStyleId>
              </a:tblPr>
              <a:tblGrid>
                <a:gridCol w="2142283"/>
                <a:gridCol w="857956"/>
                <a:gridCol w="1738489"/>
                <a:gridCol w="1659466"/>
                <a:gridCol w="1301495"/>
                <a:gridCol w="647142"/>
              </a:tblGrid>
              <a:tr h="370840">
                <a:tc rowSpan="2">
                  <a:txBody>
                    <a:bodyPr/>
                    <a:lstStyle/>
                    <a:p>
                      <a:r>
                        <a:rPr lang="en-US" sz="1400" dirty="0" smtClean="0"/>
                        <a:t>Frame Header</a:t>
                      </a:r>
                      <a:endParaRPr lang="en-US" sz="1400" dirty="0"/>
                    </a:p>
                  </a:txBody>
                  <a:tcPr anchor="ctr">
                    <a:lnB w="12700" cap="flat" cmpd="sng" algn="ctr">
                      <a:noFill/>
                      <a:prstDash val="solid"/>
                      <a:round/>
                      <a:headEnd type="none" w="med" len="med"/>
                      <a:tailEnd type="none" w="med" len="med"/>
                    </a:lnB>
                  </a:tcPr>
                </a:tc>
                <a:tc gridSpan="4">
                  <a:txBody>
                    <a:bodyPr/>
                    <a:lstStyle/>
                    <a:p>
                      <a:pPr algn="ctr"/>
                      <a:r>
                        <a:rPr lang="en-US" sz="1400" dirty="0" smtClean="0"/>
                        <a:t>Frame </a:t>
                      </a:r>
                      <a:r>
                        <a:rPr lang="en-US" sz="1400" baseline="0" dirty="0" smtClean="0"/>
                        <a:t> Payload</a:t>
                      </a:r>
                      <a:endParaRPr lang="en-US" sz="1400" dirty="0"/>
                    </a:p>
                  </a:txBody>
                  <a:tcPr/>
                </a:tc>
                <a:tc hMerge="1">
                  <a:txBody>
                    <a:bodyPr/>
                    <a:lstStyle/>
                    <a:p>
                      <a:endParaRPr lang="en-US" dirty="0"/>
                    </a:p>
                  </a:txBody>
                  <a:tcPr/>
                </a:tc>
                <a:tc hMerge="1">
                  <a:txBody>
                    <a:bodyPr/>
                    <a:lstStyle/>
                    <a:p>
                      <a:endParaRPr lang="en-US" dirty="0"/>
                    </a:p>
                  </a:txBody>
                  <a:tcPr/>
                </a:tc>
                <a:tc hMerge="1">
                  <a:txBody>
                    <a:bodyPr/>
                    <a:lstStyle/>
                    <a:p>
                      <a:pPr algn="ct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US" sz="1400" dirty="0" smtClean="0"/>
                        <a:t>CRC</a:t>
                      </a:r>
                      <a:endParaRPr lang="en-US" sz="1400" dirty="0"/>
                    </a:p>
                  </a:txBody>
                  <a:tcPr anchor="ctr">
                    <a:lnB w="12700" cap="flat" cmpd="sng" algn="ctr">
                      <a:noFill/>
                      <a:prstDash val="solid"/>
                      <a:round/>
                      <a:headEnd type="none" w="med" len="med"/>
                      <a:tailEnd type="none" w="med" len="med"/>
                    </a:lnB>
                  </a:tcPr>
                </a:tc>
              </a:tr>
              <a:tr h="623667">
                <a:tc vMerge="1">
                  <a:txBody>
                    <a:bodyPr/>
                    <a:lstStyle/>
                    <a:p>
                      <a:endParaRPr lang="en-US" dirty="0"/>
                    </a:p>
                  </a:txBody>
                  <a:tcPr/>
                </a:tc>
                <a:tc>
                  <a:txBody>
                    <a:bodyPr/>
                    <a:lstStyle/>
                    <a:p>
                      <a:pPr algn="ctr"/>
                      <a:r>
                        <a:rPr lang="en-US" sz="1400" smtClean="0"/>
                        <a:t>IP </a:t>
                      </a:r>
                    </a:p>
                    <a:p>
                      <a:pPr algn="ctr"/>
                      <a:r>
                        <a:rPr lang="en-US" sz="1400" smtClean="0"/>
                        <a:t>Header</a:t>
                      </a:r>
                      <a:endParaRPr lang="en-US" sz="1400" dirty="0"/>
                    </a:p>
                  </a:txBody>
                  <a:tcPr anchor="ctr">
                    <a:lnB w="12700" cap="flat" cmpd="sng" algn="ctr">
                      <a:noFill/>
                      <a:prstDash val="solid"/>
                      <a:round/>
                      <a:headEnd type="none" w="med" len="med"/>
                      <a:tailEnd type="none" w="med" len="med"/>
                    </a:lnB>
                  </a:tcPr>
                </a:tc>
                <a:tc>
                  <a:txBody>
                    <a:bodyPr/>
                    <a:lstStyle/>
                    <a:p>
                      <a:pPr algn="ctr"/>
                      <a:r>
                        <a:rPr lang="en-US" sz="1400" dirty="0" smtClean="0"/>
                        <a:t>Protocol Number</a:t>
                      </a:r>
                    </a:p>
                    <a:p>
                      <a:pPr algn="ctr"/>
                      <a:r>
                        <a:rPr lang="en-US" sz="1200" dirty="0" smtClean="0"/>
                        <a:t>(EIGRP = 88)</a:t>
                      </a:r>
                      <a:endParaRPr lang="en-US" sz="1400" dirty="0"/>
                    </a:p>
                  </a:txBody>
                  <a:tcPr anchor="ctr">
                    <a:lnB w="12700" cap="flat" cmpd="sng" algn="ctr">
                      <a:noFill/>
                      <a:prstDash val="solid"/>
                      <a:round/>
                      <a:headEnd type="none" w="med" len="med"/>
                      <a:tailEnd type="none" w="med" len="med"/>
                    </a:lnB>
                  </a:tcPr>
                </a:tc>
                <a:tc>
                  <a:txBody>
                    <a:bodyPr/>
                    <a:lstStyle/>
                    <a:p>
                      <a:pPr algn="ctr"/>
                      <a:r>
                        <a:rPr lang="en-US" sz="1400" smtClean="0"/>
                        <a:t>EIGRP </a:t>
                      </a:r>
                    </a:p>
                    <a:p>
                      <a:pPr algn="ctr"/>
                      <a:r>
                        <a:rPr lang="en-US" sz="1400" smtClean="0"/>
                        <a:t>Header</a:t>
                      </a:r>
                      <a:endParaRPr lang="en-US" sz="1400" dirty="0"/>
                    </a:p>
                  </a:txBody>
                  <a:tcPr anchor="ctr">
                    <a:lnB w="12700" cap="flat" cmpd="sng" algn="ctr">
                      <a:no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smtClean="0"/>
                        <a:t>EIGRP Message</a:t>
                      </a:r>
                    </a:p>
                  </a:txBody>
                  <a:tcPr anchor="ctr">
                    <a:lnB w="12700" cap="flat" cmpd="sng" algn="ctr">
                      <a:noFill/>
                      <a:prstDash val="solid"/>
                      <a:round/>
                      <a:headEnd type="none" w="med" len="med"/>
                      <a:tailEnd type="none" w="med" len="med"/>
                    </a:lnB>
                  </a:tcPr>
                </a:tc>
                <a:tc vMerge="1">
                  <a:txBody>
                    <a:bodyPr/>
                    <a:lstStyle/>
                    <a:p>
                      <a:endParaRPr lang="en-US" sz="1400" dirty="0"/>
                    </a:p>
                  </a:txBody>
                  <a:tcP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tx2"/>
                    </a:solidFill>
                  </a:tcPr>
                </a:tc>
              </a:tr>
              <a:tr h="0">
                <a:tc>
                  <a:txBody>
                    <a:bodyPr/>
                    <a:lstStyle/>
                    <a:p>
                      <a:pPr algn="l"/>
                      <a:endParaRPr lang="en-US" sz="8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l"/>
                      <a:endParaRPr lang="en-US" sz="8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a:txBody>
                    <a:bodyPr/>
                    <a:lstStyle/>
                    <a:p>
                      <a:pPr algn="l"/>
                      <a:endParaRPr lang="en-US" sz="8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800" dirty="0" smtClean="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endParaRPr lang="en-US" sz="8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r h="623667">
                <a:tc>
                  <a:txBody>
                    <a:bodyPr/>
                    <a:lstStyle/>
                    <a:p>
                      <a:pPr algn="l"/>
                      <a:r>
                        <a:rPr lang="en-US" sz="1400" smtClean="0"/>
                        <a:t>On a LAN, the EIGRP packet is encapsulated in an Ethernet frame with a destination multicast MAC address: </a:t>
                      </a:r>
                    </a:p>
                    <a:p>
                      <a:pPr algn="l"/>
                      <a:endParaRPr lang="en-US" sz="1400" smtClean="0"/>
                    </a:p>
                    <a:p>
                      <a:pPr algn="l"/>
                      <a:r>
                        <a:rPr lang="en-US" sz="1400" b="1" smtClean="0"/>
                        <a:t>01-00-5E-00-00-0A</a:t>
                      </a:r>
                      <a:endParaRPr lang="en-US"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smtClean="0"/>
                        <a:t>The destination IP address is set to the multicast </a:t>
                      </a:r>
                      <a:r>
                        <a:rPr lang="en-US" sz="1400" b="1" dirty="0" smtClean="0"/>
                        <a:t>224.0.0.10 </a:t>
                      </a:r>
                      <a:r>
                        <a:rPr lang="en-US" sz="1400" dirty="0" smtClean="0"/>
                        <a:t>and the EIGRP protocol field is </a:t>
                      </a:r>
                      <a:r>
                        <a:rPr lang="en-US" sz="1400" b="1" dirty="0" smtClean="0"/>
                        <a:t>88</a:t>
                      </a:r>
                      <a:r>
                        <a:rPr lang="en-US" sz="1400" dirty="0" smtClean="0"/>
                        <a:t>.</a:t>
                      </a:r>
                    </a:p>
                    <a:p>
                      <a:pPr algn="l"/>
                      <a:endParaRPr lang="en-US"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hMerge="1">
                  <a:txBody>
                    <a:bodyPr/>
                    <a:lstStyle/>
                    <a:p>
                      <a:pPr algn="ctr"/>
                      <a:endParaRPr lang="en-US" sz="1400"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smtClean="0"/>
                        <a:t>The EIGRP header identifies the type of EIGRP packet and autonomous  system number.</a:t>
                      </a:r>
                    </a:p>
                    <a:p>
                      <a:pPr algn="l"/>
                      <a:endParaRPr lang="en-US"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smtClean="0"/>
                        <a:t>The EIGRP message consists of the Type / Length / Value (TLV).</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dirty="0" smtClean="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endParaRPr lang="en-US" sz="1400" dirty="0"/>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2726022238"/>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1458" name="Rectangle 2"/>
          <p:cNvSpPr>
            <a:spLocks noGrp="1" noChangeArrowheads="1"/>
          </p:cNvSpPr>
          <p:nvPr>
            <p:ph type="title"/>
          </p:nvPr>
        </p:nvSpPr>
        <p:spPr>
          <a:xfrm>
            <a:off x="549275" y="107576"/>
            <a:ext cx="5156755" cy="1336956"/>
          </a:xfrm>
        </p:spPr>
        <p:txBody>
          <a:bodyPr/>
          <a:lstStyle/>
          <a:p>
            <a:r>
              <a:rPr lang="en-US" dirty="0" smtClean="0"/>
              <a:t>EIGRP Header</a:t>
            </a:r>
            <a:endParaRPr lang="en-US" dirty="0"/>
          </a:p>
        </p:txBody>
      </p:sp>
      <p:sp>
        <p:nvSpPr>
          <p:cNvPr id="1171459" name="Rectangle 3"/>
          <p:cNvSpPr>
            <a:spLocks noGrp="1" noChangeArrowheads="1"/>
          </p:cNvSpPr>
          <p:nvPr>
            <p:ph type="body" idx="1"/>
          </p:nvPr>
        </p:nvSpPr>
        <p:spPr/>
        <p:txBody>
          <a:bodyPr/>
          <a:lstStyle/>
          <a:p>
            <a:r>
              <a:rPr lang="en-US" dirty="0" smtClean="0">
                <a:solidFill>
                  <a:srgbClr val="000000"/>
                </a:solidFill>
              </a:rPr>
              <a:t>EIGRP uses these 5 packet types to maintain its various tables and establish complex relationships with neighbor routers:</a:t>
            </a:r>
          </a:p>
          <a:p>
            <a:pPr lvl="1"/>
            <a:r>
              <a:rPr lang="en-US" dirty="0" smtClean="0">
                <a:solidFill>
                  <a:srgbClr val="000000"/>
                </a:solidFill>
              </a:rPr>
              <a:t>Hello </a:t>
            </a:r>
          </a:p>
          <a:p>
            <a:pPr lvl="1"/>
            <a:r>
              <a:rPr lang="en-US" dirty="0" smtClean="0">
                <a:solidFill>
                  <a:srgbClr val="000000"/>
                </a:solidFill>
              </a:rPr>
              <a:t>Acknowledgment </a:t>
            </a:r>
          </a:p>
          <a:p>
            <a:pPr lvl="1"/>
            <a:r>
              <a:rPr lang="en-US" dirty="0" smtClean="0">
                <a:solidFill>
                  <a:srgbClr val="000000"/>
                </a:solidFill>
              </a:rPr>
              <a:t>Update </a:t>
            </a:r>
          </a:p>
          <a:p>
            <a:pPr lvl="1"/>
            <a:r>
              <a:rPr lang="en-US" dirty="0" smtClean="0">
                <a:solidFill>
                  <a:srgbClr val="000000"/>
                </a:solidFill>
              </a:rPr>
              <a:t>Query </a:t>
            </a:r>
          </a:p>
          <a:p>
            <a:pPr lvl="1"/>
            <a:r>
              <a:rPr lang="en-US" dirty="0" smtClean="0">
                <a:solidFill>
                  <a:srgbClr val="000000"/>
                </a:solidFill>
              </a:rPr>
              <a:t>Reply </a:t>
            </a:r>
            <a:endParaRPr lang="en-US" dirty="0">
              <a:solidFill>
                <a:srgbClr val="000000"/>
              </a:solidFill>
            </a:endParaRPr>
          </a:p>
        </p:txBody>
      </p:sp>
    </p:spTree>
    <p:extLst>
      <p:ext uri="{BB962C8B-B14F-4D97-AF65-F5344CB8AC3E}">
        <p14:creationId xmlns:p14="http://schemas.microsoft.com/office/powerpoint/2010/main" val="3452175601"/>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3506" name="Rectangle 2"/>
          <p:cNvSpPr>
            <a:spLocks noGrp="1" noChangeArrowheads="1"/>
          </p:cNvSpPr>
          <p:nvPr>
            <p:ph type="title"/>
          </p:nvPr>
        </p:nvSpPr>
        <p:spPr>
          <a:xfrm>
            <a:off x="427501" y="107576"/>
            <a:ext cx="5261134" cy="1231844"/>
          </a:xfrm>
        </p:spPr>
        <p:txBody>
          <a:bodyPr/>
          <a:lstStyle/>
          <a:p>
            <a:r>
              <a:rPr lang="en-US" dirty="0" smtClean="0"/>
              <a:t>Hello Packets</a:t>
            </a:r>
            <a:endParaRPr lang="en-US" dirty="0"/>
          </a:p>
        </p:txBody>
      </p:sp>
      <p:sp>
        <p:nvSpPr>
          <p:cNvPr id="1173507" name="Rectangle 3"/>
          <p:cNvSpPr>
            <a:spLocks noGrp="1" noChangeArrowheads="1"/>
          </p:cNvSpPr>
          <p:nvPr>
            <p:ph type="body" idx="1"/>
          </p:nvPr>
        </p:nvSpPr>
        <p:spPr>
          <a:xfrm>
            <a:off x="549275" y="1600201"/>
            <a:ext cx="8042276" cy="2922513"/>
          </a:xfrm>
        </p:spPr>
        <p:txBody>
          <a:bodyPr/>
          <a:lstStyle/>
          <a:p>
            <a:r>
              <a:rPr lang="en-US" dirty="0" smtClean="0">
                <a:solidFill>
                  <a:srgbClr val="000000"/>
                </a:solidFill>
              </a:rPr>
              <a:t>EIGRP relies on Hello packets to discover, verify, and rediscover neighbor routers. </a:t>
            </a:r>
          </a:p>
          <a:p>
            <a:r>
              <a:rPr lang="en-US" dirty="0" smtClean="0">
                <a:solidFill>
                  <a:srgbClr val="000000"/>
                </a:solidFill>
              </a:rPr>
              <a:t>EIGRP Hello packets are multicast to 224.0.0.10.</a:t>
            </a:r>
          </a:p>
          <a:p>
            <a:r>
              <a:rPr lang="en-US" dirty="0" smtClean="0">
                <a:solidFill>
                  <a:srgbClr val="000000"/>
                </a:solidFill>
              </a:rPr>
              <a:t>Hello packets are always sent unreliably and therefore do not require acknowledgment.</a:t>
            </a:r>
            <a:endParaRPr lang="en-US" dirty="0">
              <a:solidFill>
                <a:srgbClr val="000000"/>
              </a:solidFill>
            </a:endParaRPr>
          </a:p>
        </p:txBody>
      </p:sp>
    </p:spTree>
    <p:extLst>
      <p:ext uri="{BB962C8B-B14F-4D97-AF65-F5344CB8AC3E}">
        <p14:creationId xmlns:p14="http://schemas.microsoft.com/office/powerpoint/2010/main" val="3739450512"/>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
          <p:cNvSpPr>
            <a:spLocks noGrp="1" noChangeArrowheads="1"/>
          </p:cNvSpPr>
          <p:nvPr>
            <p:ph type="title"/>
          </p:nvPr>
        </p:nvSpPr>
        <p:spPr>
          <a:xfrm>
            <a:off x="279400" y="365379"/>
            <a:ext cx="5165683" cy="740664"/>
          </a:xfrm>
        </p:spPr>
        <p:txBody>
          <a:bodyPr>
            <a:normAutofit/>
          </a:bodyPr>
          <a:lstStyle/>
          <a:p>
            <a:r>
              <a:rPr lang="en-US" sz="3600" dirty="0" smtClean="0"/>
              <a:t>EIGRP Hello Packets</a:t>
            </a:r>
          </a:p>
        </p:txBody>
      </p:sp>
      <p:pic>
        <p:nvPicPr>
          <p:cNvPr id="38915" name="Picture 11"/>
          <p:cNvPicPr>
            <a:picLocks noChangeAspect="1" noChangeArrowheads="1"/>
          </p:cNvPicPr>
          <p:nvPr/>
        </p:nvPicPr>
        <p:blipFill>
          <a:blip r:embed="rId2"/>
          <a:srcRect/>
          <a:stretch>
            <a:fillRect/>
          </a:stretch>
        </p:blipFill>
        <p:spPr bwMode="auto">
          <a:xfrm>
            <a:off x="1013045" y="1216853"/>
            <a:ext cx="7105650" cy="4297380"/>
          </a:xfrm>
          <a:prstGeom prst="rect">
            <a:avLst/>
          </a:prstGeom>
          <a:noFill/>
          <a:ln w="9525" algn="ctr">
            <a:noFill/>
            <a:miter lim="800000"/>
            <a:headEnd/>
            <a:tailEnd/>
          </a:ln>
        </p:spPr>
      </p:pic>
    </p:spTree>
    <p:extLst>
      <p:ext uri="{BB962C8B-B14F-4D97-AF65-F5344CB8AC3E}">
        <p14:creationId xmlns:p14="http://schemas.microsoft.com/office/powerpoint/2010/main" val="741366450"/>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4530" name="Rectangle 2"/>
          <p:cNvSpPr>
            <a:spLocks noGrp="1" noChangeArrowheads="1"/>
          </p:cNvSpPr>
          <p:nvPr>
            <p:ph type="title"/>
          </p:nvPr>
        </p:nvSpPr>
        <p:spPr>
          <a:xfrm>
            <a:off x="549275" y="107576"/>
            <a:ext cx="4826223" cy="1336956"/>
          </a:xfrm>
        </p:spPr>
        <p:txBody>
          <a:bodyPr/>
          <a:lstStyle/>
          <a:p>
            <a:r>
              <a:rPr lang="en-US" dirty="0" smtClean="0"/>
              <a:t>Hello Packets</a:t>
            </a:r>
            <a:endParaRPr lang="en-US" dirty="0"/>
          </a:p>
        </p:txBody>
      </p:sp>
      <p:sp>
        <p:nvSpPr>
          <p:cNvPr id="1174531" name="Rectangle 3"/>
          <p:cNvSpPr>
            <a:spLocks noGrp="1" noChangeArrowheads="1"/>
          </p:cNvSpPr>
          <p:nvPr>
            <p:ph type="body" idx="1"/>
          </p:nvPr>
        </p:nvSpPr>
        <p:spPr/>
        <p:txBody>
          <a:bodyPr>
            <a:normAutofit fontScale="92500"/>
          </a:bodyPr>
          <a:lstStyle/>
          <a:p>
            <a:r>
              <a:rPr lang="en-US" dirty="0" smtClean="0">
                <a:solidFill>
                  <a:srgbClr val="000000"/>
                </a:solidFill>
              </a:rPr>
              <a:t>Hellos are sent at a fixed (and configurable) interval, called the Hello interval. </a:t>
            </a:r>
          </a:p>
          <a:p>
            <a:pPr lvl="1"/>
            <a:r>
              <a:rPr lang="en-US" dirty="0" smtClean="0">
                <a:solidFill>
                  <a:srgbClr val="000000"/>
                </a:solidFill>
              </a:rPr>
              <a:t>Hello/Hold timers do not need to match.</a:t>
            </a:r>
          </a:p>
          <a:p>
            <a:pPr lvl="1"/>
            <a:r>
              <a:rPr lang="en-US" dirty="0" smtClean="0">
                <a:solidFill>
                  <a:srgbClr val="000000"/>
                </a:solidFill>
              </a:rPr>
              <a:t>To reset the Hello interval: no ip hello-interval eigrp as#</a:t>
            </a:r>
          </a:p>
          <a:p>
            <a:r>
              <a:rPr lang="en-US" dirty="0" smtClean="0">
                <a:solidFill>
                  <a:srgbClr val="000000"/>
                </a:solidFill>
              </a:rPr>
              <a:t>Hello interval depends on the interface’s bandwidth.</a:t>
            </a:r>
          </a:p>
          <a:p>
            <a:pPr lvl="1"/>
            <a:r>
              <a:rPr lang="en-US" dirty="0" smtClean="0">
                <a:solidFill>
                  <a:srgbClr val="000000"/>
                </a:solidFill>
              </a:rPr>
              <a:t>High bandwidth = 5 seconds</a:t>
            </a:r>
          </a:p>
          <a:p>
            <a:pPr lvl="2"/>
            <a:r>
              <a:rPr lang="en-US" dirty="0" smtClean="0">
                <a:solidFill>
                  <a:srgbClr val="000000"/>
                </a:solidFill>
              </a:rPr>
              <a:t>Default interval on point-to-point serial links, multipoint circuits with bandwidth greater than T1, and LANs.</a:t>
            </a:r>
          </a:p>
          <a:p>
            <a:pPr lvl="1"/>
            <a:r>
              <a:rPr lang="en-US" dirty="0" smtClean="0">
                <a:solidFill>
                  <a:srgbClr val="000000"/>
                </a:solidFill>
              </a:rPr>
              <a:t>Low Bandwidth = 60 seconds </a:t>
            </a:r>
          </a:p>
          <a:p>
            <a:pPr lvl="2"/>
            <a:r>
              <a:rPr lang="en-US" dirty="0" smtClean="0">
                <a:solidFill>
                  <a:srgbClr val="000000"/>
                </a:solidFill>
              </a:rPr>
              <a:t>Default interval on T1 or less multipoint WAN circuits.</a:t>
            </a:r>
          </a:p>
        </p:txBody>
      </p:sp>
    </p:spTree>
    <p:extLst>
      <p:ext uri="{BB962C8B-B14F-4D97-AF65-F5344CB8AC3E}">
        <p14:creationId xmlns:p14="http://schemas.microsoft.com/office/powerpoint/2010/main" val="957824712"/>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5554" name="Rectangle 2"/>
          <p:cNvSpPr>
            <a:spLocks noGrp="1" noChangeArrowheads="1"/>
          </p:cNvSpPr>
          <p:nvPr>
            <p:ph type="title"/>
          </p:nvPr>
        </p:nvSpPr>
        <p:spPr>
          <a:xfrm>
            <a:off x="549275" y="107576"/>
            <a:ext cx="4582673" cy="1144868"/>
          </a:xfrm>
        </p:spPr>
        <p:txBody>
          <a:bodyPr/>
          <a:lstStyle/>
          <a:p>
            <a:r>
              <a:rPr lang="en-US" dirty="0" smtClean="0"/>
              <a:t>Hello Packets</a:t>
            </a:r>
            <a:endParaRPr lang="en-US" dirty="0"/>
          </a:p>
        </p:txBody>
      </p:sp>
      <p:sp>
        <p:nvSpPr>
          <p:cNvPr id="1175555" name="Rectangle 3"/>
          <p:cNvSpPr>
            <a:spLocks noGrp="1" noChangeArrowheads="1"/>
          </p:cNvSpPr>
          <p:nvPr>
            <p:ph type="body" idx="1"/>
          </p:nvPr>
        </p:nvSpPr>
        <p:spPr/>
        <p:txBody>
          <a:bodyPr/>
          <a:lstStyle/>
          <a:p>
            <a:r>
              <a:rPr lang="en-US" dirty="0" smtClean="0">
                <a:solidFill>
                  <a:srgbClr val="000000"/>
                </a:solidFill>
              </a:rPr>
              <a:t>On hearing Hellos, a router creates a neighbor table and the continued receipt of Hellos maintains the table. </a:t>
            </a:r>
          </a:p>
          <a:p>
            <a:r>
              <a:rPr lang="en-US" dirty="0" smtClean="0">
                <a:solidFill>
                  <a:srgbClr val="000000"/>
                </a:solidFill>
              </a:rPr>
              <a:t>Holdtime is the maximum amount of allowed time that Hellos are not heard from a neighbor.</a:t>
            </a:r>
          </a:p>
          <a:p>
            <a:pPr lvl="1"/>
            <a:r>
              <a:rPr lang="en-US" dirty="0" smtClean="0">
                <a:solidFill>
                  <a:srgbClr val="000000"/>
                </a:solidFill>
              </a:rPr>
              <a:t>Three times the Hello Interval:</a:t>
            </a:r>
          </a:p>
          <a:p>
            <a:pPr lvl="2"/>
            <a:r>
              <a:rPr lang="en-US" dirty="0" smtClean="0">
                <a:solidFill>
                  <a:srgbClr val="000000"/>
                </a:solidFill>
              </a:rPr>
              <a:t>Low Bandwidth	(3 x 60 sec.) 	= 180 seconds</a:t>
            </a:r>
          </a:p>
          <a:p>
            <a:pPr lvl="2"/>
            <a:r>
              <a:rPr lang="en-US" dirty="0" smtClean="0">
                <a:solidFill>
                  <a:srgbClr val="000000"/>
                </a:solidFill>
              </a:rPr>
              <a:t>High bandwidth	(3 x 5 sec.)	=   15 seconds</a:t>
            </a:r>
            <a:endParaRPr lang="en-US" dirty="0">
              <a:solidFill>
                <a:srgbClr val="000000"/>
              </a:solidFill>
            </a:endParaRPr>
          </a:p>
        </p:txBody>
      </p:sp>
    </p:spTree>
    <p:extLst>
      <p:ext uri="{BB962C8B-B14F-4D97-AF65-F5344CB8AC3E}">
        <p14:creationId xmlns:p14="http://schemas.microsoft.com/office/powerpoint/2010/main" val="164890425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279400" y="365379"/>
            <a:ext cx="4817755" cy="740664"/>
          </a:xfrm>
        </p:spPr>
        <p:txBody>
          <a:bodyPr>
            <a:normAutofit fontScale="90000"/>
          </a:bodyPr>
          <a:lstStyle/>
          <a:p>
            <a:r>
              <a:rPr lang="en-US" dirty="0" smtClean="0"/>
              <a:t>Hello Packets</a:t>
            </a:r>
          </a:p>
        </p:txBody>
      </p:sp>
      <p:pic>
        <p:nvPicPr>
          <p:cNvPr id="41987" name="Picture 5"/>
          <p:cNvPicPr>
            <a:picLocks noChangeAspect="1" noChangeArrowheads="1"/>
          </p:cNvPicPr>
          <p:nvPr/>
        </p:nvPicPr>
        <p:blipFill>
          <a:blip r:embed="rId2"/>
          <a:srcRect/>
          <a:stretch>
            <a:fillRect/>
          </a:stretch>
        </p:blipFill>
        <p:spPr bwMode="auto">
          <a:xfrm>
            <a:off x="1097453" y="1216853"/>
            <a:ext cx="6931025" cy="4227800"/>
          </a:xfrm>
          <a:prstGeom prst="rect">
            <a:avLst/>
          </a:prstGeom>
          <a:noFill/>
          <a:ln w="9525" algn="ctr">
            <a:noFill/>
            <a:miter lim="800000"/>
            <a:headEnd/>
            <a:tailEnd/>
          </a:ln>
        </p:spPr>
      </p:pic>
      <p:sp>
        <p:nvSpPr>
          <p:cNvPr id="1374214" name="Text Box 6"/>
          <p:cNvSpPr txBox="1">
            <a:spLocks noChangeArrowheads="1"/>
          </p:cNvSpPr>
          <p:nvPr/>
        </p:nvSpPr>
        <p:spPr bwMode="auto">
          <a:xfrm>
            <a:off x="3144838" y="5017102"/>
            <a:ext cx="476250" cy="198438"/>
          </a:xfrm>
          <a:prstGeom prst="rect">
            <a:avLst/>
          </a:prstGeom>
          <a:solidFill>
            <a:srgbClr val="EAEAEA"/>
          </a:solidFill>
          <a:ln w="9525" algn="ctr">
            <a:noFill/>
            <a:miter lim="800000"/>
            <a:headEnd/>
            <a:tailEnd/>
          </a:ln>
        </p:spPr>
        <p:txBody>
          <a:bodyPr lIns="0" tIns="0" rIns="0" bIns="0" anchor="ctr" anchorCtr="1"/>
          <a:lstStyle/>
          <a:p>
            <a:pPr defTabSz="814388">
              <a:spcBef>
                <a:spcPct val="50000"/>
              </a:spcBef>
            </a:pPr>
            <a:r>
              <a:rPr lang="en-US" sz="1400" dirty="0"/>
              <a:t>T3</a:t>
            </a:r>
          </a:p>
        </p:txBody>
      </p:sp>
    </p:spTree>
    <p:extLst>
      <p:ext uri="{BB962C8B-B14F-4D97-AF65-F5344CB8AC3E}">
        <p14:creationId xmlns:p14="http://schemas.microsoft.com/office/powerpoint/2010/main" val="83567275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6578" name="Rectangle 2"/>
          <p:cNvSpPr>
            <a:spLocks noGrp="1" noChangeArrowheads="1"/>
          </p:cNvSpPr>
          <p:nvPr>
            <p:ph type="title"/>
          </p:nvPr>
        </p:nvSpPr>
        <p:spPr>
          <a:xfrm>
            <a:off x="549275" y="107576"/>
            <a:ext cx="8042276" cy="1771090"/>
          </a:xfrm>
        </p:spPr>
        <p:txBody>
          <a:bodyPr/>
          <a:lstStyle/>
          <a:p>
            <a:r>
              <a:rPr lang="en-US" dirty="0" smtClean="0"/>
              <a:t>Acknowledgement Packets</a:t>
            </a:r>
            <a:endParaRPr lang="en-US" dirty="0"/>
          </a:p>
        </p:txBody>
      </p:sp>
      <p:sp>
        <p:nvSpPr>
          <p:cNvPr id="1176579" name="Rectangle 3"/>
          <p:cNvSpPr>
            <a:spLocks noGrp="1" noChangeArrowheads="1"/>
          </p:cNvSpPr>
          <p:nvPr>
            <p:ph type="body" idx="1"/>
          </p:nvPr>
        </p:nvSpPr>
        <p:spPr>
          <a:xfrm>
            <a:off x="549275" y="2243818"/>
            <a:ext cx="8042276" cy="3026883"/>
          </a:xfrm>
        </p:spPr>
        <p:txBody>
          <a:bodyPr/>
          <a:lstStyle/>
          <a:p>
            <a:r>
              <a:rPr lang="en-US" dirty="0" smtClean="0">
                <a:solidFill>
                  <a:srgbClr val="000000"/>
                </a:solidFill>
              </a:rPr>
              <a:t>Are used to indicate receipt of any EIGRP packet during a "reliable"  (i.e., RTP) exchange. </a:t>
            </a:r>
          </a:p>
          <a:p>
            <a:pPr lvl="1"/>
            <a:r>
              <a:rPr lang="en-US" dirty="0" smtClean="0">
                <a:solidFill>
                  <a:srgbClr val="000000"/>
                </a:solidFill>
              </a:rPr>
              <a:t>To be reliable, a sender's message must be acknowledged by the recipient. </a:t>
            </a:r>
          </a:p>
          <a:p>
            <a:r>
              <a:rPr lang="en-US" dirty="0" smtClean="0">
                <a:solidFill>
                  <a:srgbClr val="000000"/>
                </a:solidFill>
              </a:rPr>
              <a:t>Acknowledgment packets are:</a:t>
            </a:r>
          </a:p>
          <a:p>
            <a:pPr lvl="1"/>
            <a:r>
              <a:rPr lang="en-US" dirty="0" smtClean="0">
                <a:solidFill>
                  <a:srgbClr val="000000"/>
                </a:solidFill>
              </a:rPr>
              <a:t>Dataless Hello packets.</a:t>
            </a:r>
          </a:p>
          <a:p>
            <a:pPr lvl="1"/>
            <a:r>
              <a:rPr lang="en-US" dirty="0" smtClean="0">
                <a:solidFill>
                  <a:srgbClr val="000000"/>
                </a:solidFill>
              </a:rPr>
              <a:t>Unicast. </a:t>
            </a:r>
          </a:p>
          <a:p>
            <a:endParaRPr lang="en-US" dirty="0">
              <a:solidFill>
                <a:srgbClr val="000000"/>
              </a:solidFill>
            </a:endParaRPr>
          </a:p>
        </p:txBody>
      </p:sp>
    </p:spTree>
    <p:extLst>
      <p:ext uri="{BB962C8B-B14F-4D97-AF65-F5344CB8AC3E}">
        <p14:creationId xmlns:p14="http://schemas.microsoft.com/office/powerpoint/2010/main" val="606599707"/>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02" name="Rectangle 2"/>
          <p:cNvSpPr>
            <a:spLocks noGrp="1" noChangeArrowheads="1"/>
          </p:cNvSpPr>
          <p:nvPr>
            <p:ph type="title"/>
          </p:nvPr>
        </p:nvSpPr>
        <p:spPr>
          <a:xfrm>
            <a:off x="86982" y="-222930"/>
            <a:ext cx="5062362" cy="1405794"/>
          </a:xfrm>
        </p:spPr>
        <p:txBody>
          <a:bodyPr/>
          <a:lstStyle/>
          <a:p>
            <a:r>
              <a:rPr lang="en-US" dirty="0" smtClean="0"/>
              <a:t>Update Packets</a:t>
            </a:r>
            <a:endParaRPr lang="en-US" dirty="0"/>
          </a:p>
        </p:txBody>
      </p:sp>
      <p:sp>
        <p:nvSpPr>
          <p:cNvPr id="1177603" name="Rectangle 3"/>
          <p:cNvSpPr>
            <a:spLocks noGrp="1" noChangeArrowheads="1"/>
          </p:cNvSpPr>
          <p:nvPr>
            <p:ph type="body" idx="1"/>
          </p:nvPr>
        </p:nvSpPr>
        <p:spPr>
          <a:xfrm>
            <a:off x="549275" y="1843731"/>
            <a:ext cx="8042276" cy="3461760"/>
          </a:xfrm>
        </p:spPr>
        <p:txBody>
          <a:bodyPr/>
          <a:lstStyle/>
          <a:p>
            <a:r>
              <a:rPr lang="en-US" dirty="0" smtClean="0">
                <a:solidFill>
                  <a:srgbClr val="000000"/>
                </a:solidFill>
              </a:rPr>
              <a:t>After the local router discovers a new neighbor, update packets are sent to the new neighbor. </a:t>
            </a:r>
          </a:p>
          <a:p>
            <a:r>
              <a:rPr lang="en-US" dirty="0" smtClean="0">
                <a:solidFill>
                  <a:srgbClr val="000000"/>
                </a:solidFill>
              </a:rPr>
              <a:t>Update packets are also used when a router detects a topology change. </a:t>
            </a:r>
          </a:p>
          <a:p>
            <a:pPr lvl="1"/>
            <a:r>
              <a:rPr lang="en-US" dirty="0" smtClean="0">
                <a:solidFill>
                  <a:srgbClr val="000000"/>
                </a:solidFill>
              </a:rPr>
              <a:t>The router sends a multicast Update packet to all neighbors, alerting them to the change.</a:t>
            </a:r>
          </a:p>
          <a:p>
            <a:r>
              <a:rPr lang="en-US" dirty="0" smtClean="0">
                <a:solidFill>
                  <a:srgbClr val="000000"/>
                </a:solidFill>
              </a:rPr>
              <a:t>All Update packets are sent reliably.</a:t>
            </a:r>
            <a:endParaRPr lang="en-US" dirty="0">
              <a:solidFill>
                <a:srgbClr val="000000"/>
              </a:solidFill>
            </a:endParaRPr>
          </a:p>
        </p:txBody>
      </p:sp>
    </p:spTree>
    <p:extLst>
      <p:ext uri="{BB962C8B-B14F-4D97-AF65-F5344CB8AC3E}">
        <p14:creationId xmlns:p14="http://schemas.microsoft.com/office/powerpoint/2010/main" val="3301428425"/>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549275" y="107576"/>
            <a:ext cx="5121962" cy="1197053"/>
          </a:xfrm>
        </p:spPr>
        <p:txBody>
          <a:bodyPr/>
          <a:lstStyle/>
          <a:p>
            <a:r>
              <a:rPr lang="en-US" dirty="0" smtClean="0"/>
              <a:t>Update Packets</a:t>
            </a:r>
          </a:p>
        </p:txBody>
      </p:sp>
      <p:grpSp>
        <p:nvGrpSpPr>
          <p:cNvPr id="6" name="Group 5"/>
          <p:cNvGrpSpPr/>
          <p:nvPr/>
        </p:nvGrpSpPr>
        <p:grpSpPr>
          <a:xfrm>
            <a:off x="942705" y="1444532"/>
            <a:ext cx="6903086" cy="4348154"/>
            <a:chOff x="942705" y="1174648"/>
            <a:chExt cx="7231062" cy="4618038"/>
          </a:xfrm>
        </p:grpSpPr>
        <p:pic>
          <p:nvPicPr>
            <p:cNvPr id="45059" name="Picture 8"/>
            <p:cNvPicPr>
              <a:picLocks noChangeAspect="1" noChangeArrowheads="1"/>
            </p:cNvPicPr>
            <p:nvPr/>
          </p:nvPicPr>
          <p:blipFill>
            <a:blip r:embed="rId2"/>
            <a:srcRect/>
            <a:stretch>
              <a:fillRect/>
            </a:stretch>
          </p:blipFill>
          <p:spPr bwMode="auto">
            <a:xfrm>
              <a:off x="942705" y="1174648"/>
              <a:ext cx="7231062" cy="4618038"/>
            </a:xfrm>
            <a:prstGeom prst="rect">
              <a:avLst/>
            </a:prstGeom>
            <a:noFill/>
            <a:ln w="9525" algn="ctr">
              <a:noFill/>
              <a:miter lim="800000"/>
              <a:headEnd/>
              <a:tailEnd/>
            </a:ln>
          </p:spPr>
        </p:pic>
        <p:sp>
          <p:nvSpPr>
            <p:cNvPr id="4" name="TextBox 3"/>
            <p:cNvSpPr txBox="1"/>
            <p:nvPr/>
          </p:nvSpPr>
          <p:spPr>
            <a:xfrm>
              <a:off x="1218126" y="4600397"/>
              <a:ext cx="6770077" cy="996461"/>
            </a:xfrm>
            <a:prstGeom prst="rect">
              <a:avLst/>
            </a:prstGeom>
            <a:solidFill>
              <a:schemeClr val="bg1">
                <a:lumMod val="85000"/>
              </a:schemeClr>
            </a:solidFill>
          </p:spPr>
          <p:txBody>
            <a:bodyPr wrap="square" rtlCol="0">
              <a:noAutofit/>
            </a:bodyPr>
            <a:lstStyle/>
            <a:p>
              <a:pPr algn="l"/>
              <a:r>
                <a:rPr lang="en-US" sz="1400" b="1" dirty="0" smtClean="0"/>
                <a:t>Update packet</a:t>
              </a:r>
            </a:p>
            <a:p>
              <a:pPr marL="339725" indent="-176213" algn="l">
                <a:buFont typeface="Arial" pitchFamily="34" charset="0"/>
                <a:buChar char="•"/>
              </a:pPr>
              <a:r>
                <a:rPr lang="en-US" sz="1400" dirty="0" smtClean="0"/>
                <a:t>Initially sent after a new neighbor is discovered.</a:t>
              </a:r>
            </a:p>
            <a:p>
              <a:pPr marL="339725" indent="-176213" algn="l">
                <a:buFont typeface="Arial" pitchFamily="34" charset="0"/>
                <a:buChar char="•"/>
              </a:pPr>
              <a:r>
                <a:rPr lang="en-US" sz="1400" dirty="0" smtClean="0"/>
                <a:t>Sent when a topology change has been </a:t>
              </a:r>
              <a:r>
                <a:rPr lang="en-US" sz="1400" smtClean="0"/>
                <a:t>detected.</a:t>
              </a:r>
              <a:endParaRPr lang="en-US" sz="1400" dirty="0" smtClean="0"/>
            </a:p>
            <a:p>
              <a:pPr marL="339725" indent="-176213" algn="l">
                <a:buFont typeface="Arial" pitchFamily="34" charset="0"/>
                <a:buChar char="•"/>
              </a:pPr>
              <a:endParaRPr lang="en-US" sz="1400" b="1" dirty="0" smtClean="0"/>
            </a:p>
            <a:p>
              <a:pPr algn="l"/>
              <a:endParaRPr lang="en-US" sz="1400" b="1" dirty="0" smtClean="0"/>
            </a:p>
            <a:p>
              <a:pPr algn="l"/>
              <a:endParaRPr lang="en-US" sz="1400" b="1" dirty="0"/>
            </a:p>
          </p:txBody>
        </p:sp>
      </p:grpSp>
    </p:spTree>
    <p:extLst>
      <p:ext uri="{BB962C8B-B14F-4D97-AF65-F5344CB8AC3E}">
        <p14:creationId xmlns:p14="http://schemas.microsoft.com/office/powerpoint/2010/main" val="366808237"/>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8626" name="Rectangle 2"/>
          <p:cNvSpPr>
            <a:spLocks noGrp="1" noChangeArrowheads="1"/>
          </p:cNvSpPr>
          <p:nvPr>
            <p:ph type="title"/>
          </p:nvPr>
        </p:nvSpPr>
        <p:spPr/>
        <p:txBody>
          <a:bodyPr/>
          <a:lstStyle/>
          <a:p>
            <a:r>
              <a:rPr lang="en-US" dirty="0" smtClean="0"/>
              <a:t>Query and Reply Packets</a:t>
            </a:r>
            <a:endParaRPr lang="en-US" dirty="0"/>
          </a:p>
        </p:txBody>
      </p:sp>
      <p:sp>
        <p:nvSpPr>
          <p:cNvPr id="1178627" name="Rectangle 3"/>
          <p:cNvSpPr>
            <a:spLocks noGrp="1" noChangeArrowheads="1"/>
          </p:cNvSpPr>
          <p:nvPr>
            <p:ph type="body" idx="1"/>
          </p:nvPr>
        </p:nvSpPr>
        <p:spPr/>
        <p:txBody>
          <a:bodyPr>
            <a:normAutofit lnSpcReduction="10000"/>
          </a:bodyPr>
          <a:lstStyle/>
          <a:p>
            <a:r>
              <a:rPr lang="en-US" dirty="0" smtClean="0">
                <a:solidFill>
                  <a:srgbClr val="000000"/>
                </a:solidFill>
              </a:rPr>
              <a:t>Query and Reply packets are sent when a destination has no feasible successors.</a:t>
            </a:r>
          </a:p>
          <a:p>
            <a:r>
              <a:rPr lang="en-US" dirty="0" smtClean="0">
                <a:solidFill>
                  <a:srgbClr val="000000"/>
                </a:solidFill>
              </a:rPr>
              <a:t>Both packet types are sent reliably.</a:t>
            </a:r>
          </a:p>
          <a:p>
            <a:r>
              <a:rPr lang="en-US" dirty="0" smtClean="0">
                <a:solidFill>
                  <a:srgbClr val="000000"/>
                </a:solidFill>
              </a:rPr>
              <a:t>A Query packet is multicasted to other EIGRP routers during the route re-computation process.</a:t>
            </a:r>
          </a:p>
          <a:p>
            <a:pPr lvl="1"/>
            <a:r>
              <a:rPr lang="en-US" dirty="0" smtClean="0">
                <a:solidFill>
                  <a:srgbClr val="000000"/>
                </a:solidFill>
              </a:rPr>
              <a:t>Query packets are always multicast.</a:t>
            </a:r>
          </a:p>
          <a:p>
            <a:r>
              <a:rPr lang="en-US" dirty="0" smtClean="0">
                <a:solidFill>
                  <a:srgbClr val="000000"/>
                </a:solidFill>
              </a:rPr>
              <a:t>A Reply packet is used to respond to a query to instruct the originator not to recompute the route because feasible successors exist.</a:t>
            </a:r>
          </a:p>
          <a:p>
            <a:pPr lvl="1"/>
            <a:r>
              <a:rPr lang="en-US" dirty="0" smtClean="0">
                <a:solidFill>
                  <a:srgbClr val="000000"/>
                </a:solidFill>
              </a:rPr>
              <a:t>Reply packets are always unicast. </a:t>
            </a:r>
          </a:p>
          <a:p>
            <a:endParaRPr lang="en-US" dirty="0">
              <a:solidFill>
                <a:srgbClr val="000000"/>
              </a:solidFill>
            </a:endParaRPr>
          </a:p>
        </p:txBody>
      </p:sp>
    </p:spTree>
    <p:extLst>
      <p:ext uri="{BB962C8B-B14F-4D97-AF65-F5344CB8AC3E}">
        <p14:creationId xmlns:p14="http://schemas.microsoft.com/office/powerpoint/2010/main" val="687968070"/>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253536" y="107576"/>
            <a:ext cx="5261134" cy="1023103"/>
          </a:xfrm>
        </p:spPr>
        <p:txBody>
          <a:bodyPr/>
          <a:lstStyle/>
          <a:p>
            <a:r>
              <a:rPr lang="en-US" sz="3200" dirty="0" smtClean="0"/>
              <a:t>Query and Reply Packets</a:t>
            </a:r>
          </a:p>
        </p:txBody>
      </p:sp>
      <p:pic>
        <p:nvPicPr>
          <p:cNvPr id="49155" name="Picture 5"/>
          <p:cNvPicPr>
            <a:picLocks noChangeAspect="1" noChangeArrowheads="1"/>
          </p:cNvPicPr>
          <p:nvPr/>
        </p:nvPicPr>
        <p:blipFill>
          <a:blip r:embed="rId2"/>
          <a:srcRect/>
          <a:stretch>
            <a:fillRect/>
          </a:stretch>
        </p:blipFill>
        <p:spPr bwMode="auto">
          <a:xfrm>
            <a:off x="1013045" y="1530765"/>
            <a:ext cx="7091362" cy="4192208"/>
          </a:xfrm>
          <a:prstGeom prst="rect">
            <a:avLst/>
          </a:prstGeom>
          <a:noFill/>
          <a:ln w="9525" algn="ctr">
            <a:noFill/>
            <a:miter lim="800000"/>
            <a:headEnd/>
            <a:tailEnd/>
          </a:ln>
        </p:spPr>
      </p:pic>
    </p:spTree>
    <p:extLst>
      <p:ext uri="{BB962C8B-B14F-4D97-AF65-F5344CB8AC3E}">
        <p14:creationId xmlns:p14="http://schemas.microsoft.com/office/powerpoint/2010/main" val="244805962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0674" name="Rectangle 2"/>
          <p:cNvSpPr>
            <a:spLocks noGrp="1" noChangeArrowheads="1"/>
          </p:cNvSpPr>
          <p:nvPr>
            <p:ph type="title"/>
          </p:nvPr>
        </p:nvSpPr>
        <p:spPr>
          <a:xfrm>
            <a:off x="279400" y="365379"/>
            <a:ext cx="4939530" cy="740664"/>
          </a:xfrm>
        </p:spPr>
        <p:txBody>
          <a:bodyPr>
            <a:normAutofit fontScale="90000"/>
          </a:bodyPr>
          <a:lstStyle/>
          <a:p>
            <a:r>
              <a:rPr lang="en-US" dirty="0" smtClean="0"/>
              <a:t>Packet Types</a:t>
            </a:r>
            <a:endParaRPr lang="en-US" dirty="0"/>
          </a:p>
        </p:txBody>
      </p:sp>
      <p:graphicFrame>
        <p:nvGraphicFramePr>
          <p:cNvPr id="10" name="Content Placeholder 9"/>
          <p:cNvGraphicFramePr>
            <a:graphicFrameLocks noGrp="1"/>
          </p:cNvGraphicFramePr>
          <p:nvPr>
            <p:ph sz="quarter" idx="10"/>
          </p:nvPr>
        </p:nvGraphicFramePr>
        <p:xfrm>
          <a:off x="395311" y="1227137"/>
          <a:ext cx="8233535" cy="4302124"/>
        </p:xfrm>
        <a:graphic>
          <a:graphicData uri="http://schemas.openxmlformats.org/drawingml/2006/table">
            <a:tbl>
              <a:tblPr firstRow="1" bandRow="1">
                <a:tableStyleId>{5C22544A-7EE6-4342-B048-85BDC9FD1C3A}</a:tableStyleId>
              </a:tblPr>
              <a:tblGrid>
                <a:gridCol w="3169141"/>
                <a:gridCol w="5064394"/>
              </a:tblGrid>
              <a:tr h="483162">
                <a:tc>
                  <a:txBody>
                    <a:bodyPr/>
                    <a:lstStyle/>
                    <a:p>
                      <a:r>
                        <a:rPr lang="en-US" smtClean="0"/>
                        <a:t>Packet Type</a:t>
                      </a:r>
                      <a:endParaRPr lang="en-US"/>
                    </a:p>
                  </a:txBody>
                  <a:tcPr/>
                </a:tc>
                <a:tc>
                  <a:txBody>
                    <a:bodyPr/>
                    <a:lstStyle/>
                    <a:p>
                      <a:r>
                        <a:rPr lang="en-US" smtClean="0"/>
                        <a:t>Use</a:t>
                      </a:r>
                      <a:endParaRPr lang="en-US"/>
                    </a:p>
                  </a:txBody>
                  <a:tcPr/>
                </a:tc>
              </a:tr>
              <a:tr h="833950">
                <a:tc>
                  <a:txBody>
                    <a:bodyPr/>
                    <a:lstStyle/>
                    <a:p>
                      <a:r>
                        <a:rPr lang="en-US" smtClean="0"/>
                        <a:t>Hello</a:t>
                      </a:r>
                      <a:endParaRPr lang="en-US"/>
                    </a:p>
                  </a:txBody>
                  <a:tcPr/>
                </a:tc>
                <a:tc>
                  <a:txBody>
                    <a:bodyPr/>
                    <a:lstStyle/>
                    <a:p>
                      <a:r>
                        <a:rPr lang="en-US" smtClean="0"/>
                        <a:t>Used to discover other</a:t>
                      </a:r>
                      <a:r>
                        <a:rPr lang="en-US" baseline="0" smtClean="0"/>
                        <a:t> EIGRP routers in the network.</a:t>
                      </a:r>
                      <a:endParaRPr lang="en-US"/>
                    </a:p>
                  </a:txBody>
                  <a:tcPr/>
                </a:tc>
              </a:tr>
              <a:tr h="833950">
                <a:tc>
                  <a:txBody>
                    <a:bodyPr/>
                    <a:lstStyle/>
                    <a:p>
                      <a:r>
                        <a:rPr lang="en-US" smtClean="0"/>
                        <a:t>Acknowledgement</a:t>
                      </a:r>
                      <a:endParaRPr lang="en-US"/>
                    </a:p>
                  </a:txBody>
                  <a:tcPr/>
                </a:tc>
                <a:tc>
                  <a:txBody>
                    <a:bodyPr/>
                    <a:lstStyle/>
                    <a:p>
                      <a:r>
                        <a:rPr lang="en-US" smtClean="0"/>
                        <a:t>Used to acknowledge the receipt of any EIGRP packet.</a:t>
                      </a:r>
                      <a:endParaRPr lang="en-US"/>
                    </a:p>
                  </a:txBody>
                  <a:tcPr/>
                </a:tc>
              </a:tr>
              <a:tr h="833950">
                <a:tc>
                  <a:txBody>
                    <a:bodyPr/>
                    <a:lstStyle/>
                    <a:p>
                      <a:r>
                        <a:rPr lang="en-US" smtClean="0"/>
                        <a:t>Update</a:t>
                      </a:r>
                      <a:endParaRPr lang="en-US"/>
                    </a:p>
                  </a:txBody>
                  <a:tcPr/>
                </a:tc>
                <a:tc>
                  <a:txBody>
                    <a:bodyPr/>
                    <a:lstStyle/>
                    <a:p>
                      <a:r>
                        <a:rPr lang="en-US" smtClean="0"/>
                        <a:t>Convey routing information to known destinations.</a:t>
                      </a:r>
                      <a:endParaRPr lang="en-US"/>
                    </a:p>
                  </a:txBody>
                  <a:tcPr/>
                </a:tc>
              </a:tr>
              <a:tr h="833950">
                <a:tc>
                  <a:txBody>
                    <a:bodyPr/>
                    <a:lstStyle/>
                    <a:p>
                      <a:r>
                        <a:rPr lang="en-US" smtClean="0"/>
                        <a:t>Query</a:t>
                      </a:r>
                      <a:endParaRPr lang="en-US"/>
                    </a:p>
                  </a:txBody>
                  <a:tcPr/>
                </a:tc>
                <a:tc>
                  <a:txBody>
                    <a:bodyPr/>
                    <a:lstStyle/>
                    <a:p>
                      <a:r>
                        <a:rPr lang="en-US" smtClean="0"/>
                        <a:t>Used to get specific information from a neighbor</a:t>
                      </a:r>
                      <a:r>
                        <a:rPr lang="en-US" baseline="0" smtClean="0"/>
                        <a:t> router.</a:t>
                      </a:r>
                      <a:endParaRPr lang="en-US"/>
                    </a:p>
                  </a:txBody>
                  <a:tcPr/>
                </a:tc>
              </a:tr>
              <a:tr h="483162">
                <a:tc>
                  <a:txBody>
                    <a:bodyPr/>
                    <a:lstStyle/>
                    <a:p>
                      <a:r>
                        <a:rPr lang="en-US" smtClean="0"/>
                        <a:t>Reply</a:t>
                      </a:r>
                      <a:endParaRPr lang="en-US"/>
                    </a:p>
                  </a:txBody>
                  <a:tcPr/>
                </a:tc>
                <a:tc>
                  <a:txBody>
                    <a:bodyPr/>
                    <a:lstStyle/>
                    <a:p>
                      <a:r>
                        <a:rPr lang="en-US" smtClean="0"/>
                        <a:t>Used to respond to a query.</a:t>
                      </a:r>
                      <a:endParaRPr lang="en-US"/>
                    </a:p>
                  </a:txBody>
                  <a:tcPr/>
                </a:tc>
              </a:tr>
            </a:tbl>
          </a:graphicData>
        </a:graphic>
      </p:graphicFrame>
    </p:spTree>
    <p:extLst>
      <p:ext uri="{BB962C8B-B14F-4D97-AF65-F5344CB8AC3E}">
        <p14:creationId xmlns:p14="http://schemas.microsoft.com/office/powerpoint/2010/main" val="1576589909"/>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4067" name="Rectangle 3"/>
          <p:cNvSpPr>
            <a:spLocks noGrp="1" noChangeArrowheads="1"/>
          </p:cNvSpPr>
          <p:nvPr>
            <p:ph type="title"/>
          </p:nvPr>
        </p:nvSpPr>
        <p:spPr>
          <a:xfrm>
            <a:off x="88044" y="330589"/>
            <a:ext cx="5444026" cy="556559"/>
          </a:xfrm>
        </p:spPr>
        <p:txBody>
          <a:bodyPr>
            <a:noAutofit/>
          </a:bodyPr>
          <a:lstStyle/>
          <a:p>
            <a:r>
              <a:rPr lang="en-US" sz="3200" dirty="0" smtClean="0"/>
              <a:t>Initial Route Discovery </a:t>
            </a:r>
            <a:endParaRPr lang="en-US" sz="3200" dirty="0"/>
          </a:p>
        </p:txBody>
      </p:sp>
      <p:pic>
        <p:nvPicPr>
          <p:cNvPr id="984072" name="Picture 8" descr="Untitled-1"/>
          <p:cNvPicPr>
            <a:picLocks noChangeAspect="1" noChangeArrowheads="1"/>
          </p:cNvPicPr>
          <p:nvPr/>
        </p:nvPicPr>
        <p:blipFill>
          <a:blip r:embed="rId3"/>
          <a:srcRect/>
          <a:stretch>
            <a:fillRect/>
          </a:stretch>
        </p:blipFill>
        <p:spPr bwMode="auto">
          <a:xfrm>
            <a:off x="479645" y="900182"/>
            <a:ext cx="8153400" cy="5067300"/>
          </a:xfrm>
          <a:prstGeom prst="rect">
            <a:avLst/>
          </a:prstGeom>
          <a:noFill/>
        </p:spPr>
      </p:pic>
    </p:spTree>
    <p:extLst>
      <p:ext uri="{BB962C8B-B14F-4D97-AF65-F5344CB8AC3E}">
        <p14:creationId xmlns:p14="http://schemas.microsoft.com/office/powerpoint/2010/main" val="1492106648"/>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26223" cy="901337"/>
          </a:xfrm>
        </p:spPr>
        <p:txBody>
          <a:bodyPr/>
          <a:lstStyle/>
          <a:p>
            <a:r>
              <a:rPr lang="en-US" sz="3600" dirty="0" smtClean="0"/>
              <a:t>EIGRP Operations</a:t>
            </a:r>
            <a:endParaRPr lang="en-US" sz="3600" dirty="0"/>
          </a:p>
        </p:txBody>
      </p:sp>
      <p:sp>
        <p:nvSpPr>
          <p:cNvPr id="3" name="Content Placeholder 2"/>
          <p:cNvSpPr>
            <a:spLocks noGrp="1"/>
          </p:cNvSpPr>
          <p:nvPr>
            <p:ph idx="1"/>
          </p:nvPr>
        </p:nvSpPr>
        <p:spPr>
          <a:xfrm>
            <a:off x="549275" y="1043559"/>
            <a:ext cx="8340302" cy="4343400"/>
          </a:xfrm>
        </p:spPr>
        <p:txBody>
          <a:bodyPr>
            <a:normAutofit/>
          </a:bodyPr>
          <a:lstStyle/>
          <a:p>
            <a:r>
              <a:rPr lang="en-US" sz="2000" dirty="0" smtClean="0">
                <a:solidFill>
                  <a:srgbClr val="12252C"/>
                </a:solidFill>
                <a:latin typeface="Arial"/>
                <a:cs typeface="Arial"/>
              </a:rPr>
              <a:t>EIGRP selects primary (successor) and backup (feasible successor) routes and injects those into the topology table. </a:t>
            </a:r>
          </a:p>
          <a:p>
            <a:r>
              <a:rPr lang="en-US" sz="2000" dirty="0" smtClean="0">
                <a:solidFill>
                  <a:srgbClr val="12252C"/>
                </a:solidFill>
                <a:latin typeface="Arial"/>
                <a:cs typeface="Arial"/>
              </a:rPr>
              <a:t>The primary (successor) routes are then moved to the routing table.</a:t>
            </a:r>
          </a:p>
          <a:p>
            <a:endParaRPr lang="en-US" sz="2000" dirty="0">
              <a:solidFill>
                <a:srgbClr val="12252C"/>
              </a:solidFill>
              <a:latin typeface="Arial"/>
              <a:cs typeface="Arial"/>
            </a:endParaRPr>
          </a:p>
        </p:txBody>
      </p:sp>
      <p:graphicFrame>
        <p:nvGraphicFramePr>
          <p:cNvPr id="4" name="Table 3"/>
          <p:cNvGraphicFramePr>
            <a:graphicFrameLocks noGrp="1"/>
          </p:cNvGraphicFramePr>
          <p:nvPr>
            <p:extLst>
              <p:ext uri="{D42A27DB-BD31-4B8C-83A1-F6EECF244321}">
                <p14:modId xmlns:p14="http://schemas.microsoft.com/office/powerpoint/2010/main" val="2510050200"/>
              </p:ext>
            </p:extLst>
          </p:nvPr>
        </p:nvGraphicFramePr>
        <p:xfrm>
          <a:off x="316901" y="2446187"/>
          <a:ext cx="3927230" cy="888999"/>
        </p:xfrm>
        <a:graphic>
          <a:graphicData uri="http://schemas.openxmlformats.org/drawingml/2006/table">
            <a:tbl>
              <a:tblPr firstRow="1" bandRow="1">
                <a:tableStyleId>{5C22544A-7EE6-4342-B048-85BDC9FD1C3A}</a:tableStyleId>
              </a:tblPr>
              <a:tblGrid>
                <a:gridCol w="1922584"/>
                <a:gridCol w="2004646"/>
              </a:tblGrid>
              <a:tr h="370840">
                <a:tc gridSpan="2">
                  <a:txBody>
                    <a:bodyPr/>
                    <a:lstStyle/>
                    <a:p>
                      <a:pPr algn="ctr"/>
                      <a:r>
                        <a:rPr lang="en-US" sz="1600" dirty="0" smtClean="0"/>
                        <a:t>IP EIGRP Neighbor Table</a:t>
                      </a:r>
                      <a:endParaRPr lang="en-US" sz="1600" dirty="0"/>
                    </a:p>
                  </a:txBody>
                  <a:tcPr anchor="ctr"/>
                </a:tc>
                <a:tc hMerge="1">
                  <a:txBody>
                    <a:bodyPr/>
                    <a:lstStyle/>
                    <a:p>
                      <a:endParaRPr lang="en-US" dirty="0"/>
                    </a:p>
                  </a:txBody>
                  <a:tcPr/>
                </a:tc>
              </a:tr>
              <a:tr h="370840">
                <a:tc>
                  <a:txBody>
                    <a:bodyPr/>
                    <a:lstStyle/>
                    <a:p>
                      <a:r>
                        <a:rPr lang="en-US" sz="1400" dirty="0" smtClean="0"/>
                        <a:t>Neighbor IP Address</a:t>
                      </a:r>
                    </a:p>
                  </a:txBody>
                  <a:tcPr/>
                </a:tc>
                <a:tc>
                  <a:txBody>
                    <a:bodyPr/>
                    <a:lstStyle/>
                    <a:p>
                      <a:r>
                        <a:rPr lang="en-US" sz="1400" dirty="0" smtClean="0"/>
                        <a:t>Local router exit interface to neighbor</a:t>
                      </a: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175810510"/>
              </p:ext>
            </p:extLst>
          </p:nvPr>
        </p:nvGraphicFramePr>
        <p:xfrm>
          <a:off x="316886" y="3793908"/>
          <a:ext cx="3927260" cy="741680"/>
        </p:xfrm>
        <a:graphic>
          <a:graphicData uri="http://schemas.openxmlformats.org/drawingml/2006/table">
            <a:tbl>
              <a:tblPr firstRow="1" bandRow="1">
                <a:tableStyleId>{5C22544A-7EE6-4342-B048-85BDC9FD1C3A}</a:tableStyleId>
              </a:tblPr>
              <a:tblGrid>
                <a:gridCol w="1377856"/>
                <a:gridCol w="2549404"/>
              </a:tblGrid>
              <a:tr h="370840">
                <a:tc gridSpan="2">
                  <a:txBody>
                    <a:bodyPr/>
                    <a:lstStyle/>
                    <a:p>
                      <a:pPr algn="ctr"/>
                      <a:r>
                        <a:rPr lang="en-US" sz="1600" dirty="0" smtClean="0"/>
                        <a:t>IP EIGRP Topology Table</a:t>
                      </a:r>
                      <a:endParaRPr lang="en-US" sz="1600" dirty="0"/>
                    </a:p>
                  </a:txBody>
                  <a:tcPr anchor="ctr"/>
                </a:tc>
                <a:tc hMerge="1">
                  <a:txBody>
                    <a:bodyPr/>
                    <a:lstStyle/>
                    <a:p>
                      <a:endParaRPr lang="en-US" dirty="0"/>
                    </a:p>
                  </a:txBody>
                  <a:tcPr/>
                </a:tc>
              </a:tr>
              <a:tr h="370840">
                <a:tc>
                  <a:txBody>
                    <a:bodyPr/>
                    <a:lstStyle/>
                    <a:p>
                      <a:r>
                        <a:rPr lang="en-US" sz="1400" dirty="0" smtClean="0"/>
                        <a:t>Destination 1</a:t>
                      </a:r>
                      <a:endParaRPr lang="en-US" sz="1400" dirty="0"/>
                    </a:p>
                  </a:txBody>
                  <a:tcPr/>
                </a:tc>
                <a:tc>
                  <a:txBody>
                    <a:bodyPr/>
                    <a:lstStyle/>
                    <a:p>
                      <a:r>
                        <a:rPr lang="en-US" sz="1400" dirty="0" smtClean="0"/>
                        <a:t>FD / AD via each neighbor</a:t>
                      </a:r>
                      <a:endParaRPr lang="en-US" sz="1400" dirty="0"/>
                    </a:p>
                  </a:txBody>
                  <a:tcPr/>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3691408428"/>
              </p:ext>
            </p:extLst>
          </p:nvPr>
        </p:nvGraphicFramePr>
        <p:xfrm>
          <a:off x="264698" y="5028122"/>
          <a:ext cx="3927261" cy="741680"/>
        </p:xfrm>
        <a:graphic>
          <a:graphicData uri="http://schemas.openxmlformats.org/drawingml/2006/table">
            <a:tbl>
              <a:tblPr firstRow="1" bandRow="1">
                <a:tableStyleId>{5C22544A-7EE6-4342-B048-85BDC9FD1C3A}</a:tableStyleId>
              </a:tblPr>
              <a:tblGrid>
                <a:gridCol w="1395077"/>
                <a:gridCol w="2532184"/>
              </a:tblGrid>
              <a:tr h="370840">
                <a:tc gridSpan="2">
                  <a:txBody>
                    <a:bodyPr/>
                    <a:lstStyle/>
                    <a:p>
                      <a:pPr algn="ctr"/>
                      <a:r>
                        <a:rPr lang="en-US" sz="1600" dirty="0" smtClean="0"/>
                        <a:t>IP Routing Table</a:t>
                      </a:r>
                      <a:endParaRPr lang="en-US" sz="1600" dirty="0"/>
                    </a:p>
                  </a:txBody>
                  <a:tcPr anchor="ctr"/>
                </a:tc>
                <a:tc hMerge="1">
                  <a:txBody>
                    <a:bodyPr/>
                    <a:lstStyle/>
                    <a:p>
                      <a:endParaRPr lang="en-US" dirty="0"/>
                    </a:p>
                  </a:txBody>
                  <a:tcPr/>
                </a:tc>
              </a:tr>
              <a:tr h="370840">
                <a:tc>
                  <a:txBody>
                    <a:bodyPr/>
                    <a:lstStyle/>
                    <a:p>
                      <a:r>
                        <a:rPr lang="en-US" sz="1400" dirty="0" smtClean="0"/>
                        <a:t>Destination 1</a:t>
                      </a:r>
                      <a:endParaRPr lang="en-US" sz="1400" dirty="0"/>
                    </a:p>
                  </a:txBody>
                  <a:tcPr/>
                </a:tc>
                <a:tc>
                  <a:txBody>
                    <a:bodyPr/>
                    <a:lstStyle/>
                    <a:p>
                      <a:r>
                        <a:rPr lang="en-US" sz="1400" dirty="0" smtClean="0"/>
                        <a:t>Best route</a:t>
                      </a:r>
                      <a:endParaRPr lang="en-US" sz="1400" dirty="0"/>
                    </a:p>
                  </a:txBody>
                  <a:tcPr/>
                </a:tc>
              </a:tr>
            </a:tbl>
          </a:graphicData>
        </a:graphic>
      </p:graphicFrame>
      <p:sp>
        <p:nvSpPr>
          <p:cNvPr id="7" name="Down Arrow 6"/>
          <p:cNvSpPr/>
          <p:nvPr/>
        </p:nvSpPr>
        <p:spPr bwMode="auto">
          <a:xfrm>
            <a:off x="1993301" y="3325282"/>
            <a:ext cx="574431" cy="375139"/>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Down Arrow 7"/>
          <p:cNvSpPr/>
          <p:nvPr/>
        </p:nvSpPr>
        <p:spPr bwMode="auto">
          <a:xfrm>
            <a:off x="1993301" y="4542100"/>
            <a:ext cx="574431" cy="375139"/>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 name="TextBox 8"/>
          <p:cNvSpPr txBox="1"/>
          <p:nvPr/>
        </p:nvSpPr>
        <p:spPr>
          <a:xfrm>
            <a:off x="4290645" y="2527082"/>
            <a:ext cx="4349263" cy="762000"/>
          </a:xfrm>
          <a:prstGeom prst="rect">
            <a:avLst/>
          </a:prstGeom>
          <a:noFill/>
        </p:spPr>
        <p:txBody>
          <a:bodyPr wrap="square" rtlCol="0" anchor="ctr" anchorCtr="0">
            <a:noAutofit/>
          </a:bodyPr>
          <a:lstStyle/>
          <a:p>
            <a:pPr algn="l"/>
            <a:r>
              <a:rPr lang="en-US" sz="1600" dirty="0" smtClean="0">
                <a:solidFill>
                  <a:srgbClr val="12252C"/>
                </a:solidFill>
                <a:latin typeface="Arial"/>
                <a:cs typeface="Arial"/>
              </a:rPr>
              <a:t>List of directly connected adjacent EIGRP neighbor routers and the local interface to exit to reach it.</a:t>
            </a:r>
            <a:endParaRPr lang="en-US" sz="1600" dirty="0">
              <a:solidFill>
                <a:srgbClr val="12252C"/>
              </a:solidFill>
              <a:latin typeface="Arial"/>
              <a:cs typeface="Arial"/>
            </a:endParaRPr>
          </a:p>
        </p:txBody>
      </p:sp>
      <p:sp>
        <p:nvSpPr>
          <p:cNvPr id="10" name="TextBox 9"/>
          <p:cNvSpPr txBox="1"/>
          <p:nvPr/>
        </p:nvSpPr>
        <p:spPr>
          <a:xfrm>
            <a:off x="4302369" y="3868765"/>
            <a:ext cx="4349263" cy="762000"/>
          </a:xfrm>
          <a:prstGeom prst="rect">
            <a:avLst/>
          </a:prstGeom>
          <a:noFill/>
        </p:spPr>
        <p:txBody>
          <a:bodyPr wrap="square" rtlCol="0" anchor="ctr" anchorCtr="0">
            <a:noAutofit/>
          </a:bodyPr>
          <a:lstStyle/>
          <a:p>
            <a:pPr algn="l"/>
            <a:r>
              <a:rPr lang="en-US" sz="1600" dirty="0" smtClean="0">
                <a:solidFill>
                  <a:srgbClr val="12252C"/>
                </a:solidFill>
                <a:latin typeface="Arial"/>
                <a:cs typeface="Arial"/>
              </a:rPr>
              <a:t>List of all routes learned from each EIGRP neighbor and identifies successor routes and feasible successor routes.</a:t>
            </a:r>
            <a:endParaRPr lang="en-US" sz="1600" dirty="0">
              <a:solidFill>
                <a:srgbClr val="12252C"/>
              </a:solidFill>
              <a:latin typeface="Arial"/>
              <a:cs typeface="Arial"/>
            </a:endParaRPr>
          </a:p>
        </p:txBody>
      </p:sp>
      <p:sp>
        <p:nvSpPr>
          <p:cNvPr id="11" name="TextBox 10"/>
          <p:cNvSpPr txBox="1"/>
          <p:nvPr/>
        </p:nvSpPr>
        <p:spPr>
          <a:xfrm>
            <a:off x="4302370" y="5090075"/>
            <a:ext cx="4349263" cy="762000"/>
          </a:xfrm>
          <a:prstGeom prst="rect">
            <a:avLst/>
          </a:prstGeom>
          <a:noFill/>
        </p:spPr>
        <p:txBody>
          <a:bodyPr wrap="square" rtlCol="0" anchor="ctr" anchorCtr="0">
            <a:noAutofit/>
          </a:bodyPr>
          <a:lstStyle/>
          <a:p>
            <a:pPr algn="l"/>
            <a:r>
              <a:rPr lang="en-US" sz="1600" dirty="0" smtClean="0">
                <a:solidFill>
                  <a:srgbClr val="12252C"/>
                </a:solidFill>
                <a:latin typeface="Arial"/>
                <a:cs typeface="Arial"/>
              </a:rPr>
              <a:t>List of the best (successor) routes from the EIGRP topology table and other routing processes.</a:t>
            </a:r>
            <a:endParaRPr lang="en-US" sz="1600" dirty="0">
              <a:solidFill>
                <a:srgbClr val="12252C"/>
              </a:solidFill>
              <a:latin typeface="Arial"/>
              <a:cs typeface="Arial"/>
            </a:endParaRPr>
          </a:p>
        </p:txBody>
      </p:sp>
    </p:spTree>
    <p:extLst>
      <p:ext uri="{BB962C8B-B14F-4D97-AF65-F5344CB8AC3E}">
        <p14:creationId xmlns:p14="http://schemas.microsoft.com/office/powerpoint/2010/main" val="3959136841"/>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9970" name="Rectangle 2"/>
          <p:cNvSpPr>
            <a:spLocks noGrp="1" noChangeArrowheads="1"/>
          </p:cNvSpPr>
          <p:nvPr>
            <p:ph type="title"/>
          </p:nvPr>
        </p:nvSpPr>
        <p:spPr>
          <a:xfrm>
            <a:off x="279400" y="365760"/>
            <a:ext cx="4782962" cy="740664"/>
          </a:xfrm>
        </p:spPr>
        <p:txBody>
          <a:bodyPr>
            <a:noAutofit/>
          </a:bodyPr>
          <a:lstStyle/>
          <a:p>
            <a:r>
              <a:rPr lang="en-US" sz="3600" dirty="0"/>
              <a:t>Example: EIGRP Tables</a:t>
            </a:r>
          </a:p>
        </p:txBody>
      </p:sp>
      <p:sp>
        <p:nvSpPr>
          <p:cNvPr id="5" name="Content Placeholder 4"/>
          <p:cNvSpPr>
            <a:spLocks noGrp="1"/>
          </p:cNvSpPr>
          <p:nvPr>
            <p:ph sz="quarter" idx="10"/>
          </p:nvPr>
        </p:nvSpPr>
        <p:spPr>
          <a:xfrm>
            <a:off x="279400" y="1085386"/>
            <a:ext cx="8423275" cy="774924"/>
          </a:xfrm>
        </p:spPr>
        <p:txBody>
          <a:bodyPr/>
          <a:lstStyle/>
          <a:p>
            <a:r>
              <a:rPr lang="en-US" dirty="0" smtClean="0"/>
              <a:t>Router C’s tables:</a:t>
            </a:r>
          </a:p>
        </p:txBody>
      </p:sp>
      <p:pic>
        <p:nvPicPr>
          <p:cNvPr id="979976" name="Picture 8" descr="BSCI_M02_L01_13"/>
          <p:cNvPicPr>
            <a:picLocks noChangeAspect="1" noChangeArrowheads="1"/>
          </p:cNvPicPr>
          <p:nvPr/>
        </p:nvPicPr>
        <p:blipFill>
          <a:blip r:embed="rId3"/>
          <a:srcRect/>
          <a:stretch>
            <a:fillRect/>
          </a:stretch>
        </p:blipFill>
        <p:spPr bwMode="auto">
          <a:xfrm>
            <a:off x="565127" y="1316986"/>
            <a:ext cx="7981950" cy="4440778"/>
          </a:xfrm>
          <a:prstGeom prst="rect">
            <a:avLst/>
          </a:prstGeom>
          <a:noFill/>
        </p:spPr>
      </p:pic>
    </p:spTree>
    <p:extLst>
      <p:ext uri="{BB962C8B-B14F-4D97-AF65-F5344CB8AC3E}">
        <p14:creationId xmlns:p14="http://schemas.microsoft.com/office/powerpoint/2010/main" val="3924195072"/>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958" y="-796967"/>
            <a:ext cx="5444501" cy="1565026"/>
          </a:xfrm>
        </p:spPr>
        <p:txBody>
          <a:bodyPr/>
          <a:lstStyle/>
          <a:p>
            <a:r>
              <a:rPr lang="en-US" sz="3200" dirty="0" smtClean="0"/>
              <a:t>EIGRP Neighbor Table</a:t>
            </a:r>
            <a:endParaRPr lang="en-US" sz="3200" dirty="0"/>
          </a:p>
        </p:txBody>
      </p:sp>
      <p:sp>
        <p:nvSpPr>
          <p:cNvPr id="25" name="TextBox 24"/>
          <p:cNvSpPr txBox="1"/>
          <p:nvPr/>
        </p:nvSpPr>
        <p:spPr>
          <a:xfrm>
            <a:off x="484856" y="4426622"/>
            <a:ext cx="1413863" cy="1255728"/>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Lists the order in which a peering session was established with the specified neighbor, starting with 0.</a:t>
            </a:r>
            <a:endParaRPr lang="en-US" sz="1200" dirty="0"/>
          </a:p>
        </p:txBody>
      </p:sp>
      <p:grpSp>
        <p:nvGrpSpPr>
          <p:cNvPr id="3" name="Group 2"/>
          <p:cNvGrpSpPr/>
          <p:nvPr/>
        </p:nvGrpSpPr>
        <p:grpSpPr>
          <a:xfrm>
            <a:off x="501052" y="942009"/>
            <a:ext cx="8324293" cy="4914291"/>
            <a:chOff x="668215" y="979952"/>
            <a:chExt cx="8140934" cy="5385683"/>
          </a:xfrm>
        </p:grpSpPr>
        <p:sp>
          <p:nvSpPr>
            <p:cNvPr id="136" name="Content Placeholder 3"/>
            <p:cNvSpPr txBox="1">
              <a:spLocks/>
            </p:cNvSpPr>
            <p:nvPr/>
          </p:nvSpPr>
          <p:spPr>
            <a:xfrm>
              <a:off x="668215" y="2308749"/>
              <a:ext cx="8039367" cy="1454352"/>
            </a:xfrm>
            <a:prstGeom prst="rect">
              <a:avLst/>
            </a:prstGeom>
            <a:solidFill>
              <a:schemeClr val="bg1">
                <a:lumMod val="95000"/>
              </a:schemeClr>
            </a:solidFill>
            <a:ln>
              <a:solidFill>
                <a:schemeClr val="tx1"/>
              </a:solidFill>
            </a:ln>
          </p:spPr>
          <p:txBody>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 </a:t>
              </a:r>
              <a:r>
                <a:rPr kumimoji="0" lang="en-US" sz="14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show ip eigrp neighbors</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IP-EIGRP neighbors for process 100</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H   Address        Interface   Hold  Uptime    SRTT  RTO    Q    Seq</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                               (sec)           (</a:t>
              </a:r>
              <a:r>
                <a:rPr kumimoji="0" lang="en-US" sz="1400" i="0" u="none" strike="noStrike" kern="0" cap="none" spc="0" normalizeH="0" baseline="0" noProof="0" dirty="0" err="1" smtClean="0">
                  <a:ln>
                    <a:noFill/>
                  </a:ln>
                  <a:solidFill>
                    <a:schemeClr val="tx1"/>
                  </a:solidFill>
                  <a:effectLst/>
                  <a:uLnTx/>
                  <a:uFillTx/>
                  <a:latin typeface="Courier New" pitchFamily="49" charset="0"/>
                  <a:cs typeface="Courier New" pitchFamily="49" charset="0"/>
                </a:rPr>
                <a:t>ms</a:t>
              </a: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        Cnt   Num</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0   192.168.1.102  Se0/0/1      11   00:07:22   10   2280   0     5</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i="0" u="none" strike="noStrike" kern="0" cap="none" spc="0" normalizeH="0" baseline="0" noProof="0" dirty="0" smtClean="0">
                <a:ln>
                  <a:noFill/>
                </a:ln>
                <a:solidFill>
                  <a:schemeClr val="tx1"/>
                </a:solidFill>
                <a:effectLst/>
                <a:uLnTx/>
                <a:uFillTx/>
                <a:latin typeface="Courier New" pitchFamily="49" charset="0"/>
                <a:cs typeface="Courier New" pitchFamily="49" charset="0"/>
              </a:endParaRPr>
            </a:p>
          </p:txBody>
        </p:sp>
        <p:sp>
          <p:nvSpPr>
            <p:cNvPr id="111" name="Rectangle 110"/>
            <p:cNvSpPr/>
            <p:nvPr/>
          </p:nvSpPr>
          <p:spPr bwMode="auto">
            <a:xfrm>
              <a:off x="5591908" y="2731473"/>
              <a:ext cx="1312984" cy="738554"/>
            </a:xfrm>
            <a:prstGeom prst="rect">
              <a:avLst/>
            </a:prstGeom>
            <a:no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4" name="Rectangle 63"/>
            <p:cNvSpPr/>
            <p:nvPr/>
          </p:nvSpPr>
          <p:spPr bwMode="auto">
            <a:xfrm>
              <a:off x="1113693" y="2778355"/>
              <a:ext cx="146538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47" name="Rectangle 46"/>
            <p:cNvSpPr/>
            <p:nvPr/>
          </p:nvSpPr>
          <p:spPr bwMode="auto">
            <a:xfrm>
              <a:off x="715107" y="2781300"/>
              <a:ext cx="222739" cy="63010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9" name="TextBox 28"/>
            <p:cNvSpPr txBox="1"/>
            <p:nvPr/>
          </p:nvSpPr>
          <p:spPr>
            <a:xfrm>
              <a:off x="1493948" y="3889420"/>
              <a:ext cx="991675"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Neighbor’s IP address</a:t>
              </a:r>
              <a:endParaRPr lang="en-US" sz="1200" dirty="0"/>
            </a:p>
          </p:txBody>
        </p:sp>
        <p:sp>
          <p:nvSpPr>
            <p:cNvPr id="32" name="TextBox 31"/>
            <p:cNvSpPr txBox="1"/>
            <p:nvPr/>
          </p:nvSpPr>
          <p:spPr>
            <a:xfrm>
              <a:off x="2654032" y="4389664"/>
              <a:ext cx="1296633" cy="590931"/>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Local interface receiving EIGRP Hello packets.</a:t>
              </a:r>
              <a:endParaRPr lang="en-US" sz="1200" dirty="0"/>
            </a:p>
          </p:txBody>
        </p:sp>
        <p:sp>
          <p:nvSpPr>
            <p:cNvPr id="34" name="TextBox 33"/>
            <p:cNvSpPr txBox="1"/>
            <p:nvPr/>
          </p:nvSpPr>
          <p:spPr>
            <a:xfrm>
              <a:off x="2710343" y="5345727"/>
              <a:ext cx="3223846" cy="1019908"/>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Seconds remaining before declaring neighbor down.</a:t>
              </a:r>
            </a:p>
            <a:p>
              <a:pPr algn="l" defTabSz="814388">
                <a:spcBef>
                  <a:spcPct val="50000"/>
                </a:spcBef>
                <a:defRPr/>
              </a:pPr>
              <a:r>
                <a:rPr lang="en-US" sz="1200" dirty="0" smtClean="0"/>
                <a:t>The current hold time and is reset to the maximum hold time whenever a Hello packet is received. </a:t>
              </a:r>
            </a:p>
          </p:txBody>
        </p:sp>
        <p:sp>
          <p:nvSpPr>
            <p:cNvPr id="38" name="TextBox 37"/>
            <p:cNvSpPr txBox="1"/>
            <p:nvPr/>
          </p:nvSpPr>
          <p:spPr>
            <a:xfrm>
              <a:off x="3296992" y="979952"/>
              <a:ext cx="5409129" cy="1107996"/>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SRTT (Smooth Round Trip Timer) and RTO (Retransmit Interval) are used by RTP to manage reliable EIGRP packets.</a:t>
              </a:r>
            </a:p>
            <a:p>
              <a:pPr algn="l" defTabSz="814388">
                <a:spcBef>
                  <a:spcPct val="50000"/>
                </a:spcBef>
                <a:defRPr/>
              </a:pPr>
              <a:r>
                <a:rPr lang="en-US" sz="1200" dirty="0" smtClean="0"/>
                <a:t>SRTT indicates how long it takes for this neighbor to respond to reliable packets.</a:t>
              </a:r>
            </a:p>
            <a:p>
              <a:pPr algn="l" defTabSz="814388">
                <a:spcBef>
                  <a:spcPct val="50000"/>
                </a:spcBef>
                <a:defRPr/>
              </a:pPr>
              <a:r>
                <a:rPr lang="en-US" sz="1200" dirty="0" smtClean="0"/>
                <a:t>RTO indicates how long to wait before retransmitting if no ACK is received.</a:t>
              </a:r>
            </a:p>
          </p:txBody>
        </p:sp>
        <p:sp>
          <p:nvSpPr>
            <p:cNvPr id="40" name="TextBox 39"/>
            <p:cNvSpPr txBox="1"/>
            <p:nvPr/>
          </p:nvSpPr>
          <p:spPr>
            <a:xfrm>
              <a:off x="6143223" y="3950682"/>
              <a:ext cx="1313645" cy="1089529"/>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Queue count should always be zero otherwise there’s congestion on the link.</a:t>
              </a:r>
            </a:p>
          </p:txBody>
        </p:sp>
        <p:sp>
          <p:nvSpPr>
            <p:cNvPr id="42" name="TextBox 41"/>
            <p:cNvSpPr txBox="1"/>
            <p:nvPr/>
          </p:nvSpPr>
          <p:spPr>
            <a:xfrm>
              <a:off x="7631724" y="3950681"/>
              <a:ext cx="1177425" cy="1291019"/>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The sequence number of the last update, query, or reply packet that was received from this neighbor.</a:t>
              </a:r>
              <a:endParaRPr lang="en-US" sz="1200" dirty="0"/>
            </a:p>
          </p:txBody>
        </p:sp>
        <p:cxnSp>
          <p:nvCxnSpPr>
            <p:cNvPr id="62" name="Straight Arrow Connector 61"/>
            <p:cNvCxnSpPr>
              <a:stCxn id="25" idx="0"/>
              <a:endCxn id="47" idx="2"/>
            </p:cNvCxnSpPr>
            <p:nvPr/>
          </p:nvCxnSpPr>
          <p:spPr bwMode="auto">
            <a:xfrm rot="16200000" flipV="1">
              <a:off x="501522" y="3736355"/>
              <a:ext cx="1015222" cy="365311"/>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6" name="Straight Arrow Connector 65"/>
            <p:cNvCxnSpPr>
              <a:stCxn id="29" idx="0"/>
              <a:endCxn id="64" idx="2"/>
            </p:cNvCxnSpPr>
            <p:nvPr/>
          </p:nvCxnSpPr>
          <p:spPr bwMode="auto">
            <a:xfrm rot="16200000" flipV="1">
              <a:off x="1679083" y="3578716"/>
              <a:ext cx="478007" cy="143401"/>
            </a:xfrm>
            <a:prstGeom prst="straightConnector1">
              <a:avLst/>
            </a:prstGeom>
            <a:solidFill>
              <a:schemeClr val="bg1"/>
            </a:solidFill>
            <a:ln w="28575">
              <a:solidFill>
                <a:schemeClr val="tx1"/>
              </a:solidFill>
              <a:tailEnd type="arrow"/>
            </a:ln>
          </p:spPr>
        </p:cxnSp>
        <p:sp>
          <p:nvSpPr>
            <p:cNvPr id="70" name="Rectangle 69"/>
            <p:cNvSpPr/>
            <p:nvPr/>
          </p:nvSpPr>
          <p:spPr bwMode="auto">
            <a:xfrm>
              <a:off x="2672861" y="2778356"/>
              <a:ext cx="125436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1" name="Rectangle 70"/>
            <p:cNvSpPr/>
            <p:nvPr/>
          </p:nvSpPr>
          <p:spPr bwMode="auto">
            <a:xfrm>
              <a:off x="3990110" y="2778357"/>
              <a:ext cx="61306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2" name="Rectangle 71"/>
            <p:cNvSpPr/>
            <p:nvPr/>
          </p:nvSpPr>
          <p:spPr bwMode="auto">
            <a:xfrm>
              <a:off x="4665773" y="2778358"/>
              <a:ext cx="933515"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3" name="Rectangle 72"/>
            <p:cNvSpPr/>
            <p:nvPr/>
          </p:nvSpPr>
          <p:spPr bwMode="auto">
            <a:xfrm>
              <a:off x="5683072" y="2778359"/>
              <a:ext cx="51583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4" name="Rectangle 73"/>
            <p:cNvSpPr/>
            <p:nvPr/>
          </p:nvSpPr>
          <p:spPr bwMode="auto">
            <a:xfrm>
              <a:off x="6295273" y="2778360"/>
              <a:ext cx="53928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5" name="Rectangle 74"/>
            <p:cNvSpPr/>
            <p:nvPr/>
          </p:nvSpPr>
          <p:spPr bwMode="auto">
            <a:xfrm>
              <a:off x="7010377" y="2778361"/>
              <a:ext cx="33999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sp>
          <p:nvSpPr>
            <p:cNvPr id="76" name="Rectangle 75"/>
            <p:cNvSpPr/>
            <p:nvPr/>
          </p:nvSpPr>
          <p:spPr bwMode="auto">
            <a:xfrm>
              <a:off x="7631697" y="2778362"/>
              <a:ext cx="410332"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smtClean="0"/>
            </a:p>
          </p:txBody>
        </p:sp>
        <p:cxnSp>
          <p:nvCxnSpPr>
            <p:cNvPr id="85" name="Straight Arrow Connector 84"/>
            <p:cNvCxnSpPr>
              <a:stCxn id="32" idx="0"/>
              <a:endCxn id="70" idx="2"/>
            </p:cNvCxnSpPr>
            <p:nvPr/>
          </p:nvCxnSpPr>
          <p:spPr bwMode="auto">
            <a:xfrm rot="16200000" flipV="1">
              <a:off x="2812071" y="3899385"/>
              <a:ext cx="978250" cy="230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91" name="Straight Arrow Connector 90"/>
            <p:cNvCxnSpPr>
              <a:stCxn id="34" idx="0"/>
              <a:endCxn id="71" idx="2"/>
            </p:cNvCxnSpPr>
            <p:nvPr/>
          </p:nvCxnSpPr>
          <p:spPr bwMode="auto">
            <a:xfrm rot="16200000" flipV="1">
              <a:off x="3342298" y="4365759"/>
              <a:ext cx="1934312" cy="25624"/>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4" name="TextBox 103"/>
            <p:cNvSpPr txBox="1"/>
            <p:nvPr/>
          </p:nvSpPr>
          <p:spPr>
            <a:xfrm>
              <a:off x="4459398" y="4056189"/>
              <a:ext cx="1296633" cy="9233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Amount of time since this neighbor was added to the neighbor table.</a:t>
              </a:r>
              <a:endParaRPr lang="en-US" sz="1200" dirty="0"/>
            </a:p>
          </p:txBody>
        </p:sp>
        <p:cxnSp>
          <p:nvCxnSpPr>
            <p:cNvPr id="105" name="Straight Arrow Connector 104"/>
            <p:cNvCxnSpPr>
              <a:stCxn id="104" idx="0"/>
              <a:endCxn id="72" idx="2"/>
            </p:cNvCxnSpPr>
            <p:nvPr/>
          </p:nvCxnSpPr>
          <p:spPr bwMode="auto">
            <a:xfrm rot="5400000" flipH="1" flipV="1">
              <a:off x="4797737" y="3721395"/>
              <a:ext cx="644773" cy="2481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08" name="Straight Arrow Connector 107"/>
            <p:cNvCxnSpPr>
              <a:stCxn id="38" idx="2"/>
            </p:cNvCxnSpPr>
            <p:nvPr/>
          </p:nvCxnSpPr>
          <p:spPr bwMode="auto">
            <a:xfrm rot="16200000" flipH="1">
              <a:off x="5738323" y="2351182"/>
              <a:ext cx="758287" cy="23181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4" name="Straight Arrow Connector 113"/>
            <p:cNvCxnSpPr>
              <a:stCxn id="40" idx="0"/>
              <a:endCxn id="75" idx="2"/>
            </p:cNvCxnSpPr>
            <p:nvPr/>
          </p:nvCxnSpPr>
          <p:spPr bwMode="auto">
            <a:xfrm rot="5400000" flipH="1" flipV="1">
              <a:off x="6720578" y="3490888"/>
              <a:ext cx="539263" cy="38032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8" name="Straight Arrow Connector 117"/>
            <p:cNvCxnSpPr>
              <a:stCxn id="42" idx="0"/>
              <a:endCxn id="76" idx="2"/>
            </p:cNvCxnSpPr>
            <p:nvPr/>
          </p:nvCxnSpPr>
          <p:spPr bwMode="auto">
            <a:xfrm rot="16200000" flipV="1">
              <a:off x="7759020" y="3489264"/>
              <a:ext cx="539261" cy="383574"/>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Tree>
    <p:extLst>
      <p:ext uri="{BB962C8B-B14F-4D97-AF65-F5344CB8AC3E}">
        <p14:creationId xmlns:p14="http://schemas.microsoft.com/office/powerpoint/2010/main" val="1469747393"/>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Content Placeholder 3"/>
          <p:cNvSpPr txBox="1">
            <a:spLocks/>
          </p:cNvSpPr>
          <p:nvPr/>
        </p:nvSpPr>
        <p:spPr>
          <a:xfrm>
            <a:off x="1113689" y="2636990"/>
            <a:ext cx="7174523" cy="1712262"/>
          </a:xfrm>
          <a:prstGeom prst="rect">
            <a:avLst/>
          </a:prstGeom>
          <a:solidFill>
            <a:schemeClr val="bg1">
              <a:lumMod val="95000"/>
            </a:schemeClr>
          </a:solidFill>
          <a:ln w="19050">
            <a:solidFill>
              <a:schemeClr val="tx1"/>
            </a:solidFill>
          </a:ln>
        </p:spPr>
        <p:txBody>
          <a:bodyPr>
            <a:noAutofit/>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R1# </a:t>
            </a:r>
            <a:r>
              <a:rPr kumimoji="0" lang="en-US" sz="1400" b="1" i="0" u="none" strike="noStrike" kern="0" cap="none" spc="0" normalizeH="0" baseline="0" noProof="0" dirty="0" smtClean="0">
                <a:ln>
                  <a:noFill/>
                </a:ln>
                <a:solidFill>
                  <a:schemeClr val="tx1"/>
                </a:solidFill>
                <a:effectLst/>
                <a:uLnTx/>
                <a:uFillTx/>
                <a:latin typeface="Courier New" pitchFamily="49" charset="0"/>
                <a:cs typeface="Courier New" pitchFamily="49" charset="0"/>
              </a:rPr>
              <a:t>show ip eigrp topology</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IP-EIGRP Topology Table for AS(100)/ID(192.168.1.101)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Codes: P - Passive, A - Active, U - Update, Q - Query, R - Reply,</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       r - reply Status, s - sia Status</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P 172.17.0.0/16, 1 successors, FD is 40514560</a:t>
            </a:r>
          </a:p>
          <a:p>
            <a:pPr marL="236538" lvl="0" indent="-236538" algn="l" defTabSz="814388" eaLnBrk="1" hangingPunct="1">
              <a:lnSpc>
                <a:spcPct val="100000"/>
              </a:lnSpc>
              <a:spcBef>
                <a:spcPts val="0"/>
              </a:spcBef>
              <a:buClr>
                <a:srgbClr val="708CA1"/>
              </a:buClr>
            </a:pPr>
            <a:r>
              <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rPr>
              <a:t>        via 192.168.1.102 (40514560/28160</a:t>
            </a:r>
            <a:r>
              <a:rPr lang="en-US" sz="1400" kern="0" dirty="0" smtClean="0">
                <a:latin typeface="Courier New" pitchFamily="49" charset="0"/>
                <a:cs typeface="Courier New" pitchFamily="49" charset="0"/>
              </a:rPr>
              <a:t>), Serial0/0/1</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R1# </a:t>
            </a:r>
            <a:endPar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endParaRP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endParaRPr>
          </a:p>
        </p:txBody>
      </p:sp>
      <p:sp>
        <p:nvSpPr>
          <p:cNvPr id="64" name="Rectangle 63"/>
          <p:cNvSpPr/>
          <p:nvPr/>
        </p:nvSpPr>
        <p:spPr bwMode="auto">
          <a:xfrm>
            <a:off x="1383321" y="3493458"/>
            <a:ext cx="1430215" cy="212309"/>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47" name="Rectangle 46"/>
          <p:cNvSpPr/>
          <p:nvPr/>
        </p:nvSpPr>
        <p:spPr bwMode="auto">
          <a:xfrm>
            <a:off x="1163024" y="3493457"/>
            <a:ext cx="173404" cy="21151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9660" y="107577"/>
            <a:ext cx="5523276" cy="849152"/>
          </a:xfrm>
        </p:spPr>
        <p:txBody>
          <a:bodyPr/>
          <a:lstStyle/>
          <a:p>
            <a:r>
              <a:rPr lang="en-US" sz="3600" dirty="0" smtClean="0"/>
              <a:t>EIGRP Topology Table</a:t>
            </a:r>
            <a:endParaRPr lang="en-US" sz="3600" dirty="0"/>
          </a:p>
        </p:txBody>
      </p:sp>
      <p:sp>
        <p:nvSpPr>
          <p:cNvPr id="25" name="TextBox 24"/>
          <p:cNvSpPr txBox="1"/>
          <p:nvPr/>
        </p:nvSpPr>
        <p:spPr>
          <a:xfrm>
            <a:off x="568567" y="4433459"/>
            <a:ext cx="1354016" cy="590931"/>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Indicates if the route is in passive or active state.</a:t>
            </a:r>
            <a:endParaRPr lang="en-US" sz="1200" dirty="0"/>
          </a:p>
        </p:txBody>
      </p:sp>
      <p:sp>
        <p:nvSpPr>
          <p:cNvPr id="29" name="TextBox 28"/>
          <p:cNvSpPr txBox="1"/>
          <p:nvPr/>
        </p:nvSpPr>
        <p:spPr>
          <a:xfrm>
            <a:off x="1317611" y="1513774"/>
            <a:ext cx="1554540" cy="2585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Destination network.</a:t>
            </a:r>
            <a:endParaRPr lang="en-US" sz="1200" dirty="0"/>
          </a:p>
        </p:txBody>
      </p:sp>
      <p:sp>
        <p:nvSpPr>
          <p:cNvPr id="32" name="TextBox 31"/>
          <p:cNvSpPr txBox="1"/>
          <p:nvPr/>
        </p:nvSpPr>
        <p:spPr>
          <a:xfrm>
            <a:off x="3152262" y="1559170"/>
            <a:ext cx="944962"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Number of successors</a:t>
            </a:r>
            <a:endParaRPr lang="en-US" sz="1200" dirty="0"/>
          </a:p>
        </p:txBody>
      </p:sp>
      <p:sp>
        <p:nvSpPr>
          <p:cNvPr id="40" name="TextBox 39"/>
          <p:cNvSpPr txBox="1"/>
          <p:nvPr/>
        </p:nvSpPr>
        <p:spPr>
          <a:xfrm>
            <a:off x="2124805" y="4439317"/>
            <a:ext cx="1312985"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Next-hop address for successor.</a:t>
            </a:r>
          </a:p>
        </p:txBody>
      </p:sp>
      <p:sp>
        <p:nvSpPr>
          <p:cNvPr id="42" name="TextBox 41"/>
          <p:cNvSpPr txBox="1"/>
          <p:nvPr/>
        </p:nvSpPr>
        <p:spPr>
          <a:xfrm>
            <a:off x="6271842" y="4415867"/>
            <a:ext cx="1535723"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Outbound interface to reach the network.</a:t>
            </a:r>
            <a:endParaRPr lang="en-US" sz="1200" dirty="0"/>
          </a:p>
        </p:txBody>
      </p:sp>
      <p:cxnSp>
        <p:nvCxnSpPr>
          <p:cNvPr id="62" name="Straight Arrow Connector 61"/>
          <p:cNvCxnSpPr>
            <a:stCxn id="25" idx="0"/>
            <a:endCxn id="47" idx="2"/>
          </p:cNvCxnSpPr>
          <p:nvPr/>
        </p:nvCxnSpPr>
        <p:spPr bwMode="auto">
          <a:xfrm rot="5400000" flipH="1" flipV="1">
            <a:off x="883407" y="4067141"/>
            <a:ext cx="728486" cy="4151"/>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6" name="Straight Arrow Connector 65"/>
          <p:cNvCxnSpPr>
            <a:stCxn id="29" idx="2"/>
            <a:endCxn id="64" idx="0"/>
          </p:cNvCxnSpPr>
          <p:nvPr/>
        </p:nvCxnSpPr>
        <p:spPr bwMode="auto">
          <a:xfrm rot="16200000" flipH="1">
            <a:off x="1236079" y="2631108"/>
            <a:ext cx="1721152" cy="3548"/>
          </a:xfrm>
          <a:prstGeom prst="straightConnector1">
            <a:avLst/>
          </a:prstGeom>
          <a:solidFill>
            <a:schemeClr val="bg1"/>
          </a:solidFill>
          <a:ln w="28575">
            <a:solidFill>
              <a:schemeClr val="tx1"/>
            </a:solidFill>
            <a:tailEnd type="arrow"/>
          </a:ln>
        </p:spPr>
      </p:cxnSp>
      <p:sp>
        <p:nvSpPr>
          <p:cNvPr id="70" name="Rectangle 69"/>
          <p:cNvSpPr/>
          <p:nvPr/>
        </p:nvSpPr>
        <p:spPr bwMode="auto">
          <a:xfrm>
            <a:off x="2977282" y="3495658"/>
            <a:ext cx="1309148" cy="21249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85" name="Straight Arrow Connector 84"/>
          <p:cNvCxnSpPr>
            <a:stCxn id="32" idx="2"/>
            <a:endCxn id="70" idx="0"/>
          </p:cNvCxnSpPr>
          <p:nvPr/>
        </p:nvCxnSpPr>
        <p:spPr bwMode="auto">
          <a:xfrm rot="16200000" flipH="1">
            <a:off x="2869484" y="2733286"/>
            <a:ext cx="1511756" cy="1298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4" name="TextBox 103"/>
          <p:cNvSpPr txBox="1"/>
          <p:nvPr/>
        </p:nvSpPr>
        <p:spPr>
          <a:xfrm>
            <a:off x="4377335" y="1508543"/>
            <a:ext cx="1695216"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Feasible distance (FD) to the successor</a:t>
            </a:r>
            <a:endParaRPr lang="en-US" sz="1200" dirty="0"/>
          </a:p>
        </p:txBody>
      </p:sp>
      <p:sp>
        <p:nvSpPr>
          <p:cNvPr id="55" name="Rectangle 54"/>
          <p:cNvSpPr/>
          <p:nvPr/>
        </p:nvSpPr>
        <p:spPr bwMode="auto">
          <a:xfrm>
            <a:off x="4430934" y="3495658"/>
            <a:ext cx="1583001" cy="22055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56" name="Straight Arrow Connector 55"/>
          <p:cNvCxnSpPr>
            <a:stCxn id="104" idx="2"/>
            <a:endCxn id="55" idx="0"/>
          </p:cNvCxnSpPr>
          <p:nvPr/>
        </p:nvCxnSpPr>
        <p:spPr bwMode="auto">
          <a:xfrm rot="5400000">
            <a:off x="4442498" y="2713212"/>
            <a:ext cx="1562383" cy="250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8" name="Rectangle 77"/>
          <p:cNvSpPr/>
          <p:nvPr/>
        </p:nvSpPr>
        <p:spPr bwMode="auto">
          <a:xfrm>
            <a:off x="1957382" y="3753565"/>
            <a:ext cx="1911230"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79" name="TextBox 78"/>
          <p:cNvSpPr txBox="1"/>
          <p:nvPr/>
        </p:nvSpPr>
        <p:spPr>
          <a:xfrm>
            <a:off x="3640012" y="4427595"/>
            <a:ext cx="1113693" cy="7571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Feasible distance (FD) to the successor</a:t>
            </a:r>
          </a:p>
        </p:txBody>
      </p:sp>
      <p:sp>
        <p:nvSpPr>
          <p:cNvPr id="80" name="TextBox 79"/>
          <p:cNvSpPr txBox="1"/>
          <p:nvPr/>
        </p:nvSpPr>
        <p:spPr>
          <a:xfrm>
            <a:off x="4955927" y="4427596"/>
            <a:ext cx="1113693" cy="7571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Advertised distance (AD) from the successor</a:t>
            </a:r>
          </a:p>
        </p:txBody>
      </p:sp>
      <p:cxnSp>
        <p:nvCxnSpPr>
          <p:cNvPr id="81" name="Straight Arrow Connector 80"/>
          <p:cNvCxnSpPr>
            <a:stCxn id="40" idx="0"/>
            <a:endCxn id="78" idx="2"/>
          </p:cNvCxnSpPr>
          <p:nvPr/>
        </p:nvCxnSpPr>
        <p:spPr bwMode="auto">
          <a:xfrm rot="5400000" flipH="1" flipV="1">
            <a:off x="2620413" y="4146734"/>
            <a:ext cx="453469" cy="131699"/>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2" name="Rectangle 81"/>
          <p:cNvSpPr/>
          <p:nvPr/>
        </p:nvSpPr>
        <p:spPr bwMode="auto">
          <a:xfrm>
            <a:off x="3965913" y="3753566"/>
            <a:ext cx="952501"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83" name="Straight Arrow Connector 82"/>
          <p:cNvCxnSpPr>
            <a:stCxn id="79" idx="0"/>
            <a:endCxn id="82" idx="2"/>
          </p:cNvCxnSpPr>
          <p:nvPr/>
        </p:nvCxnSpPr>
        <p:spPr bwMode="auto">
          <a:xfrm rot="5400000" flipH="1" flipV="1">
            <a:off x="4098638" y="4084070"/>
            <a:ext cx="441746" cy="24530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4" name="Rectangle 83"/>
          <p:cNvSpPr/>
          <p:nvPr/>
        </p:nvSpPr>
        <p:spPr bwMode="auto">
          <a:xfrm>
            <a:off x="5002233" y="3753567"/>
            <a:ext cx="571501"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86" name="Straight Arrow Connector 85"/>
          <p:cNvCxnSpPr>
            <a:stCxn id="80" idx="0"/>
            <a:endCxn id="84" idx="2"/>
          </p:cNvCxnSpPr>
          <p:nvPr/>
        </p:nvCxnSpPr>
        <p:spPr bwMode="auto">
          <a:xfrm rot="16200000" flipV="1">
            <a:off x="5179506" y="4094328"/>
            <a:ext cx="441746" cy="22479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87" name="Rectangle 86"/>
          <p:cNvSpPr/>
          <p:nvPr/>
        </p:nvSpPr>
        <p:spPr bwMode="auto">
          <a:xfrm>
            <a:off x="5817574" y="3753568"/>
            <a:ext cx="1257300" cy="232283"/>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88" name="Straight Arrow Connector 87"/>
          <p:cNvCxnSpPr>
            <a:stCxn id="42" idx="0"/>
            <a:endCxn id="87" idx="2"/>
          </p:cNvCxnSpPr>
          <p:nvPr/>
        </p:nvCxnSpPr>
        <p:spPr bwMode="auto">
          <a:xfrm rot="16200000" flipV="1">
            <a:off x="6527956" y="3904119"/>
            <a:ext cx="430016" cy="59348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2426735866"/>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48" y="107576"/>
            <a:ext cx="5394325" cy="936127"/>
          </a:xfrm>
        </p:spPr>
        <p:txBody>
          <a:bodyPr/>
          <a:lstStyle/>
          <a:p>
            <a:r>
              <a:rPr lang="en-US" sz="3600" dirty="0" smtClean="0"/>
              <a:t>EIGRP Routing Table</a:t>
            </a:r>
            <a:endParaRPr lang="en-US" sz="3600" dirty="0"/>
          </a:p>
        </p:txBody>
      </p:sp>
      <p:sp>
        <p:nvSpPr>
          <p:cNvPr id="25" name="TextBox 24"/>
          <p:cNvSpPr txBox="1"/>
          <p:nvPr/>
        </p:nvSpPr>
        <p:spPr>
          <a:xfrm>
            <a:off x="310665" y="1576778"/>
            <a:ext cx="720966"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smtClean="0"/>
              <a:t>EIGRP route</a:t>
            </a:r>
            <a:endParaRPr lang="en-US" sz="1200" dirty="0"/>
          </a:p>
        </p:txBody>
      </p:sp>
      <p:sp>
        <p:nvSpPr>
          <p:cNvPr id="40" name="TextBox 39"/>
          <p:cNvSpPr txBox="1"/>
          <p:nvPr/>
        </p:nvSpPr>
        <p:spPr>
          <a:xfrm>
            <a:off x="1244604" y="1570913"/>
            <a:ext cx="879218"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Destination network</a:t>
            </a:r>
          </a:p>
        </p:txBody>
      </p:sp>
      <p:sp>
        <p:nvSpPr>
          <p:cNvPr id="116" name="Content Placeholder 3"/>
          <p:cNvSpPr txBox="1">
            <a:spLocks/>
          </p:cNvSpPr>
          <p:nvPr/>
        </p:nvSpPr>
        <p:spPr>
          <a:xfrm>
            <a:off x="527538" y="2508037"/>
            <a:ext cx="8405447" cy="1852946"/>
          </a:xfrm>
          <a:prstGeom prst="rect">
            <a:avLst/>
          </a:prstGeom>
          <a:solidFill>
            <a:schemeClr val="bg1">
              <a:lumMod val="95000"/>
            </a:schemeClr>
          </a:solidFill>
          <a:ln w="19050">
            <a:solidFill>
              <a:schemeClr val="tx1"/>
            </a:solidFill>
          </a:ln>
        </p:spPr>
        <p:txBody>
          <a:bodyPr>
            <a:noAutofit/>
          </a:bodyPr>
          <a:lstStyle/>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R1# </a:t>
            </a:r>
            <a:r>
              <a:rPr lang="en-US" sz="1400" b="1" kern="0" dirty="0" smtClean="0">
                <a:latin typeface="Courier New" pitchFamily="49" charset="0"/>
                <a:cs typeface="Courier New" pitchFamily="49" charset="0"/>
              </a:rPr>
              <a:t>show ip route</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&lt;output omitted&gt;</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Gateway of last resort is not set</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D    172.17.0.0/16 [90/40514560] via 192.168.1.102, 00:02:22, Serial0/0/1</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     172.16.0.0/16 is variably subnetted, 2 subnets, 2 masks</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D       172.16.0.0/16 is a summary, 00:31:31, Null0</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C       172.16.1.0/24 is directly connected, FastEthernet0/0</a:t>
            </a:r>
          </a:p>
          <a:p>
            <a:pPr marL="236538" lvl="0" indent="-236538"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R1# </a:t>
            </a: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b="0" i="0" u="none" strike="noStrike" kern="0" cap="none" spc="0" normalizeH="0" baseline="0" noProof="0" dirty="0" smtClean="0">
              <a:ln>
                <a:noFill/>
              </a:ln>
              <a:solidFill>
                <a:schemeClr val="tx1"/>
              </a:solidFill>
              <a:effectLst/>
              <a:uLnTx/>
              <a:uFillTx/>
              <a:latin typeface="Courier New" pitchFamily="49" charset="0"/>
              <a:cs typeface="Courier New" pitchFamily="49" charset="0"/>
            </a:endParaRPr>
          </a:p>
        </p:txBody>
      </p:sp>
      <p:sp>
        <p:nvSpPr>
          <p:cNvPr id="54" name="TextBox 53"/>
          <p:cNvSpPr txBox="1"/>
          <p:nvPr/>
        </p:nvSpPr>
        <p:spPr>
          <a:xfrm>
            <a:off x="2336795" y="1662005"/>
            <a:ext cx="1101963"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Administrative distance</a:t>
            </a:r>
          </a:p>
        </p:txBody>
      </p:sp>
      <p:cxnSp>
        <p:nvCxnSpPr>
          <p:cNvPr id="58" name="Straight Arrow Connector 57"/>
          <p:cNvCxnSpPr>
            <a:stCxn id="54" idx="2"/>
            <a:endCxn id="57" idx="0"/>
          </p:cNvCxnSpPr>
          <p:nvPr/>
        </p:nvCxnSpPr>
        <p:spPr bwMode="auto">
          <a:xfrm rot="5400000">
            <a:off x="2302513" y="2586036"/>
            <a:ext cx="1092390" cy="9379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63" name="TextBox 62"/>
          <p:cNvSpPr txBox="1"/>
          <p:nvPr/>
        </p:nvSpPr>
        <p:spPr>
          <a:xfrm>
            <a:off x="3651731" y="1662005"/>
            <a:ext cx="738554"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Feasible distance</a:t>
            </a:r>
          </a:p>
        </p:txBody>
      </p:sp>
      <p:cxnSp>
        <p:nvCxnSpPr>
          <p:cNvPr id="65" name="Straight Arrow Connector 64"/>
          <p:cNvCxnSpPr>
            <a:stCxn id="63" idx="2"/>
            <a:endCxn id="67" idx="0"/>
          </p:cNvCxnSpPr>
          <p:nvPr/>
        </p:nvCxnSpPr>
        <p:spPr bwMode="auto">
          <a:xfrm rot="5400000">
            <a:off x="3152434" y="2398468"/>
            <a:ext cx="1092391" cy="46892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67" name="Rectangle 66"/>
          <p:cNvSpPr/>
          <p:nvPr/>
        </p:nvSpPr>
        <p:spPr bwMode="auto">
          <a:xfrm>
            <a:off x="3012831" y="3179128"/>
            <a:ext cx="902668" cy="23228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72" name="TextBox 71"/>
          <p:cNvSpPr txBox="1"/>
          <p:nvPr/>
        </p:nvSpPr>
        <p:spPr>
          <a:xfrm>
            <a:off x="4603258" y="1495806"/>
            <a:ext cx="1395038" cy="590931"/>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Next-hop address to reach the network</a:t>
            </a:r>
          </a:p>
        </p:txBody>
      </p:sp>
      <p:cxnSp>
        <p:nvCxnSpPr>
          <p:cNvPr id="73" name="Straight Arrow Connector 72"/>
          <p:cNvCxnSpPr>
            <a:stCxn id="72" idx="2"/>
            <a:endCxn id="74" idx="0"/>
          </p:cNvCxnSpPr>
          <p:nvPr/>
        </p:nvCxnSpPr>
        <p:spPr bwMode="auto">
          <a:xfrm rot="5400000">
            <a:off x="4685223" y="2630003"/>
            <a:ext cx="1092392" cy="5861"/>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4" name="Rectangle 73"/>
          <p:cNvSpPr/>
          <p:nvPr/>
        </p:nvSpPr>
        <p:spPr bwMode="auto">
          <a:xfrm>
            <a:off x="4513376" y="3179129"/>
            <a:ext cx="1430224" cy="220561"/>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75" name="TextBox 74"/>
          <p:cNvSpPr txBox="1"/>
          <p:nvPr/>
        </p:nvSpPr>
        <p:spPr>
          <a:xfrm>
            <a:off x="6211269" y="1495806"/>
            <a:ext cx="1277798" cy="590931"/>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Time indicating the last update packet received</a:t>
            </a:r>
          </a:p>
        </p:txBody>
      </p:sp>
      <p:cxnSp>
        <p:nvCxnSpPr>
          <p:cNvPr id="76" name="Straight Arrow Connector 75"/>
          <p:cNvCxnSpPr>
            <a:stCxn id="75" idx="2"/>
            <a:endCxn id="77" idx="0"/>
          </p:cNvCxnSpPr>
          <p:nvPr/>
        </p:nvCxnSpPr>
        <p:spPr bwMode="auto">
          <a:xfrm rot="5400000">
            <a:off x="6100773" y="2533280"/>
            <a:ext cx="1092393" cy="19930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77" name="Rectangle 76"/>
          <p:cNvSpPr/>
          <p:nvPr/>
        </p:nvSpPr>
        <p:spPr bwMode="auto">
          <a:xfrm>
            <a:off x="6095982" y="3179130"/>
            <a:ext cx="902668" cy="23228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89" name="TextBox 88"/>
          <p:cNvSpPr txBox="1"/>
          <p:nvPr/>
        </p:nvSpPr>
        <p:spPr>
          <a:xfrm>
            <a:off x="7702038" y="1336428"/>
            <a:ext cx="1289562" cy="750309"/>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Local router exit interface to destination network</a:t>
            </a:r>
          </a:p>
        </p:txBody>
      </p:sp>
      <p:cxnSp>
        <p:nvCxnSpPr>
          <p:cNvPr id="90" name="Straight Arrow Connector 89"/>
          <p:cNvCxnSpPr>
            <a:stCxn id="89" idx="2"/>
            <a:endCxn id="91" idx="0"/>
          </p:cNvCxnSpPr>
          <p:nvPr/>
        </p:nvCxnSpPr>
        <p:spPr bwMode="auto">
          <a:xfrm rot="5400000">
            <a:off x="7519268" y="2351580"/>
            <a:ext cx="1092394" cy="56270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91" name="Rectangle 90"/>
          <p:cNvSpPr/>
          <p:nvPr/>
        </p:nvSpPr>
        <p:spPr bwMode="auto">
          <a:xfrm>
            <a:off x="7151053" y="3179131"/>
            <a:ext cx="1266116" cy="20883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99" name="Rectangle 98"/>
          <p:cNvSpPr/>
          <p:nvPr/>
        </p:nvSpPr>
        <p:spPr bwMode="auto">
          <a:xfrm>
            <a:off x="574431" y="3622400"/>
            <a:ext cx="5509845" cy="23449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0" name="TextBox 99"/>
          <p:cNvSpPr txBox="1"/>
          <p:nvPr/>
        </p:nvSpPr>
        <p:spPr>
          <a:xfrm>
            <a:off x="1535714" y="4759568"/>
            <a:ext cx="3575548"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smtClean="0"/>
              <a:t>Summary route automatically created as the result of the default classful behavior of EIGRP.</a:t>
            </a:r>
          </a:p>
        </p:txBody>
      </p:sp>
      <p:cxnSp>
        <p:nvCxnSpPr>
          <p:cNvPr id="101" name="Straight Arrow Connector 100"/>
          <p:cNvCxnSpPr>
            <a:stCxn id="100" idx="0"/>
            <a:endCxn id="99" idx="2"/>
          </p:cNvCxnSpPr>
          <p:nvPr/>
        </p:nvCxnSpPr>
        <p:spPr bwMode="auto">
          <a:xfrm rot="5400000" flipH="1" flipV="1">
            <a:off x="2875082" y="4305296"/>
            <a:ext cx="902678" cy="586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47" name="Rectangle 46"/>
          <p:cNvSpPr/>
          <p:nvPr/>
        </p:nvSpPr>
        <p:spPr bwMode="auto">
          <a:xfrm>
            <a:off x="586154" y="3200371"/>
            <a:ext cx="175844" cy="222766"/>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8" name="Rectangle 77"/>
          <p:cNvSpPr/>
          <p:nvPr/>
        </p:nvSpPr>
        <p:spPr bwMode="auto">
          <a:xfrm>
            <a:off x="1055077" y="3179126"/>
            <a:ext cx="1535722" cy="232287"/>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sp>
        <p:nvSpPr>
          <p:cNvPr id="57" name="Rectangle 56"/>
          <p:cNvSpPr/>
          <p:nvPr/>
        </p:nvSpPr>
        <p:spPr bwMode="auto">
          <a:xfrm>
            <a:off x="2637683" y="3179127"/>
            <a:ext cx="328255" cy="244009"/>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endParaRPr lang="en-US" dirty="0" smtClean="0"/>
          </a:p>
        </p:txBody>
      </p:sp>
      <p:cxnSp>
        <p:nvCxnSpPr>
          <p:cNvPr id="62" name="Straight Arrow Connector 61"/>
          <p:cNvCxnSpPr>
            <a:stCxn id="25" idx="2"/>
            <a:endCxn id="47" idx="0"/>
          </p:cNvCxnSpPr>
          <p:nvPr/>
        </p:nvCxnSpPr>
        <p:spPr bwMode="auto">
          <a:xfrm rot="16200000" flipH="1">
            <a:off x="73182" y="2599476"/>
            <a:ext cx="1198861" cy="292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81" name="Straight Arrow Connector 80"/>
          <p:cNvCxnSpPr>
            <a:stCxn id="40" idx="2"/>
            <a:endCxn id="78" idx="0"/>
          </p:cNvCxnSpPr>
          <p:nvPr/>
        </p:nvCxnSpPr>
        <p:spPr bwMode="auto">
          <a:xfrm rot="5400000">
            <a:off x="1231202" y="2587382"/>
            <a:ext cx="1183481" cy="7"/>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684927318"/>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title"/>
          </p:nvPr>
        </p:nvSpPr>
        <p:spPr>
          <a:xfrm>
            <a:off x="305724" y="72642"/>
            <a:ext cx="4600069" cy="1214448"/>
          </a:xfrm>
        </p:spPr>
        <p:txBody>
          <a:bodyPr/>
          <a:lstStyle/>
          <a:p>
            <a:r>
              <a:rPr lang="en-US" sz="3200" dirty="0" smtClean="0"/>
              <a:t>EIGRP Administrative Distance (AD)</a:t>
            </a:r>
          </a:p>
        </p:txBody>
      </p:sp>
      <p:grpSp>
        <p:nvGrpSpPr>
          <p:cNvPr id="3" name="Group 2"/>
          <p:cNvGrpSpPr/>
          <p:nvPr/>
        </p:nvGrpSpPr>
        <p:grpSpPr>
          <a:xfrm>
            <a:off x="1066189" y="1408855"/>
            <a:ext cx="7796457" cy="4345851"/>
            <a:chOff x="1066190" y="1722439"/>
            <a:chExt cx="7796457" cy="4345851"/>
          </a:xfrm>
        </p:grpSpPr>
        <p:pic>
          <p:nvPicPr>
            <p:cNvPr id="54276" name="Picture 4"/>
            <p:cNvPicPr>
              <a:picLocks noChangeAspect="1" noChangeArrowheads="1"/>
            </p:cNvPicPr>
            <p:nvPr/>
          </p:nvPicPr>
          <p:blipFill>
            <a:blip r:embed="rId2"/>
            <a:srcRect/>
            <a:stretch>
              <a:fillRect/>
            </a:stretch>
          </p:blipFill>
          <p:spPr bwMode="auto">
            <a:xfrm>
              <a:off x="1066190" y="1722439"/>
              <a:ext cx="4949825" cy="4221162"/>
            </a:xfrm>
            <a:prstGeom prst="rect">
              <a:avLst/>
            </a:prstGeom>
            <a:noFill/>
            <a:ln w="9525">
              <a:noFill/>
              <a:miter lim="800000"/>
              <a:headEnd/>
              <a:tailEnd/>
            </a:ln>
          </p:spPr>
        </p:pic>
        <p:sp>
          <p:nvSpPr>
            <p:cNvPr id="7" name="TextBox 6"/>
            <p:cNvSpPr txBox="1"/>
            <p:nvPr/>
          </p:nvSpPr>
          <p:spPr>
            <a:xfrm>
              <a:off x="6588370" y="2869993"/>
              <a:ext cx="2274276" cy="947101"/>
            </a:xfrm>
            <a:prstGeom prst="rect">
              <a:avLst/>
            </a:prstGeom>
            <a:noFill/>
          </p:spPr>
          <p:txBody>
            <a:bodyPr wrap="square" rtlCol="0">
              <a:noAutofit/>
            </a:bodyPr>
            <a:lstStyle/>
            <a:p>
              <a:pPr marL="1588" indent="-1588" algn="l">
                <a:lnSpc>
                  <a:spcPct val="100000"/>
                </a:lnSpc>
                <a:spcBef>
                  <a:spcPts val="600"/>
                </a:spcBef>
                <a:spcAft>
                  <a:spcPts val="600"/>
                </a:spcAft>
              </a:pPr>
              <a:r>
                <a:rPr lang="en-US" sz="1400" dirty="0" smtClean="0"/>
                <a:t>Routes manually summarized.</a:t>
              </a:r>
              <a:endParaRPr lang="en-US" sz="1400" dirty="0"/>
            </a:p>
          </p:txBody>
        </p:sp>
        <p:sp>
          <p:nvSpPr>
            <p:cNvPr id="9" name="Right Arrow 8"/>
            <p:cNvSpPr/>
            <p:nvPr/>
          </p:nvSpPr>
          <p:spPr bwMode="auto">
            <a:xfrm>
              <a:off x="6020368" y="3015298"/>
              <a:ext cx="515815" cy="328246"/>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 name="Right Arrow 9"/>
            <p:cNvSpPr/>
            <p:nvPr/>
          </p:nvSpPr>
          <p:spPr bwMode="auto">
            <a:xfrm>
              <a:off x="6020368" y="5266494"/>
              <a:ext cx="515815" cy="328246"/>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1" name="TextBox 10"/>
            <p:cNvSpPr txBox="1"/>
            <p:nvPr/>
          </p:nvSpPr>
          <p:spPr>
            <a:xfrm>
              <a:off x="6588371" y="5121189"/>
              <a:ext cx="2274276" cy="947101"/>
            </a:xfrm>
            <a:prstGeom prst="rect">
              <a:avLst/>
            </a:prstGeom>
            <a:noFill/>
          </p:spPr>
          <p:txBody>
            <a:bodyPr wrap="square" rtlCol="0">
              <a:noAutofit/>
            </a:bodyPr>
            <a:lstStyle/>
            <a:p>
              <a:pPr marL="1588" indent="-1588" algn="l">
                <a:lnSpc>
                  <a:spcPct val="100000"/>
                </a:lnSpc>
                <a:spcBef>
                  <a:spcPts val="600"/>
                </a:spcBef>
                <a:spcAft>
                  <a:spcPts val="600"/>
                </a:spcAft>
              </a:pPr>
              <a:r>
                <a:rPr lang="en-US" sz="1400" dirty="0" smtClean="0"/>
                <a:t>Routes redistributed into EIGRP.</a:t>
              </a:r>
              <a:endParaRPr lang="en-US" sz="1400" dirty="0"/>
            </a:p>
          </p:txBody>
        </p:sp>
      </p:grpSp>
    </p:spTree>
    <p:extLst>
      <p:ext uri="{BB962C8B-B14F-4D97-AF65-F5344CB8AC3E}">
        <p14:creationId xmlns:p14="http://schemas.microsoft.com/office/powerpoint/2010/main" val="2605993273"/>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549275" y="107577"/>
            <a:ext cx="4302479" cy="1026648"/>
          </a:xfrm>
        </p:spPr>
        <p:txBody>
          <a:bodyPr/>
          <a:lstStyle/>
          <a:p>
            <a:r>
              <a:rPr lang="en-US" dirty="0" smtClean="0"/>
              <a:t>DUAL Example</a:t>
            </a:r>
            <a:endParaRPr lang="en-US"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6" name="Straight Connector 35"/>
          <p:cNvCxnSpPr>
            <a:stCxn id="6" idx="3"/>
            <a:endCxn id="33" idx="1"/>
          </p:cNvCxnSpPr>
          <p:nvPr/>
        </p:nvCxnSpPr>
        <p:spPr bwMode="auto">
          <a:xfrm>
            <a:off x="3847056" y="31768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8" name="TextBox 47"/>
          <p:cNvSpPr txBox="1"/>
          <p:nvPr/>
        </p:nvSpPr>
        <p:spPr>
          <a:xfrm>
            <a:off x="4147197" y="294357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extLst>
              <p:ext uri="{D42A27DB-BD31-4B8C-83A1-F6EECF244321}">
                <p14:modId xmlns:p14="http://schemas.microsoft.com/office/powerpoint/2010/main" val="1387533560"/>
              </p:ext>
            </p:extLst>
          </p:nvPr>
        </p:nvGraphicFramePr>
        <p:xfrm>
          <a:off x="322356" y="4944192"/>
          <a:ext cx="3352799" cy="1417320"/>
        </p:xfrm>
        <a:graphic>
          <a:graphicData uri="http://schemas.openxmlformats.org/drawingml/2006/table">
            <a:tbl>
              <a:tblPr firstRow="1" bandRow="1">
                <a:tableStyleId>{5C22544A-7EE6-4342-B048-85BDC9FD1C3A}</a:tableStyleId>
              </a:tblPr>
              <a:tblGrid>
                <a:gridCol w="1043353"/>
                <a:gridCol w="328246"/>
                <a:gridCol w="116840"/>
                <a:gridCol w="1864360"/>
              </a:tblGrid>
              <a:tr h="251460">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51460">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51460">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51460">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Feasible Successor</a:t>
                      </a:r>
                      <a:endParaRPr lang="en-US" sz="1050" dirty="0">
                        <a:latin typeface="Courier New" pitchFamily="49" charset="0"/>
                        <a:cs typeface="Courier New" pitchFamily="49" charset="0"/>
                      </a:endParaRPr>
                    </a:p>
                  </a:txBody>
                  <a:tcPr marL="45720" marR="45720" anchor="ctr"/>
                </a:tc>
              </a:tr>
              <a:tr h="251460">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948468" y="4364749"/>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extLst>
              <p:ext uri="{D42A27DB-BD31-4B8C-83A1-F6EECF244321}">
                <p14:modId xmlns:p14="http://schemas.microsoft.com/office/powerpoint/2010/main" val="3827327302"/>
              </p:ext>
            </p:extLst>
          </p:nvPr>
        </p:nvGraphicFramePr>
        <p:xfrm>
          <a:off x="5575635" y="4307277"/>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740159" y="3854048"/>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extLst>
              <p:ext uri="{D42A27DB-BD31-4B8C-83A1-F6EECF244321}">
                <p14:modId xmlns:p14="http://schemas.microsoft.com/office/powerpoint/2010/main" val="2321869039"/>
              </p:ext>
            </p:extLst>
          </p:nvPr>
        </p:nvGraphicFramePr>
        <p:xfrm>
          <a:off x="5630480" y="250042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60" name="TextBox 59"/>
          <p:cNvSpPr txBox="1"/>
          <p:nvPr/>
        </p:nvSpPr>
        <p:spPr>
          <a:xfrm>
            <a:off x="5740159" y="2045571"/>
            <a:ext cx="1050288" cy="313932"/>
          </a:xfrm>
          <a:prstGeom prst="rect">
            <a:avLst/>
          </a:prstGeom>
          <a:noFill/>
        </p:spPr>
        <p:txBody>
          <a:bodyPr wrap="none" rtlCol="0">
            <a:spAutoFit/>
          </a:bodyPr>
          <a:lstStyle/>
          <a:p>
            <a:r>
              <a:rPr lang="en-US" sz="1600" b="1" dirty="0" smtClean="0"/>
              <a:t>Router D</a:t>
            </a:r>
          </a:p>
        </p:txBody>
      </p:sp>
    </p:spTree>
    <p:extLst>
      <p:ext uri="{BB962C8B-B14F-4D97-AF65-F5344CB8AC3E}">
        <p14:creationId xmlns:p14="http://schemas.microsoft.com/office/powerpoint/2010/main" val="2085734235"/>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8" name="Straight Connector 37"/>
          <p:cNvCxnSpPr>
            <a:stCxn id="34" idx="0"/>
            <a:endCxn id="24" idx="3"/>
          </p:cNvCxnSpPr>
          <p:nvPr/>
        </p:nvCxnSpPr>
        <p:spPr bwMode="auto">
          <a:xfrm rot="16200000" flipH="1" flipV="1">
            <a:off x="3540845" y="2824042"/>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278512" y="261612"/>
            <a:ext cx="3580678" cy="1283197"/>
          </a:xfrm>
        </p:spPr>
        <p:txBody>
          <a:bodyPr/>
          <a:lstStyle/>
          <a:p>
            <a:r>
              <a:rPr lang="en-US" dirty="0" smtClean="0"/>
              <a:t>DUAL Example</a:t>
            </a:r>
            <a:endParaRPr lang="en-US" dirty="0"/>
          </a:p>
        </p:txBody>
      </p:sp>
      <p:sp>
        <p:nvSpPr>
          <p:cNvPr id="9" name="TextBox 8"/>
          <p:cNvSpPr txBox="1"/>
          <p:nvPr/>
        </p:nvSpPr>
        <p:spPr>
          <a:xfrm>
            <a:off x="3164217" y="199104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14677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966763"/>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737958"/>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170436"/>
            <a:ext cx="870351" cy="451691"/>
          </a:xfrm>
          <a:prstGeom prst="rect">
            <a:avLst/>
          </a:prstGeom>
          <a:noFill/>
          <a:ln w="9525">
            <a:noFill/>
            <a:miter lim="800000"/>
            <a:headEnd/>
            <a:tailEnd/>
          </a:ln>
        </p:spPr>
      </p:pic>
      <p:sp>
        <p:nvSpPr>
          <p:cNvPr id="13" name="TextBox 12"/>
          <p:cNvSpPr txBox="1"/>
          <p:nvPr/>
        </p:nvSpPr>
        <p:spPr>
          <a:xfrm>
            <a:off x="3250437" y="1390773"/>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031820"/>
            <a:ext cx="870351" cy="451691"/>
          </a:xfrm>
          <a:prstGeom prst="rect">
            <a:avLst/>
          </a:prstGeom>
          <a:noFill/>
          <a:ln w="9525">
            <a:noFill/>
            <a:miter lim="800000"/>
            <a:headEnd/>
            <a:tailEnd/>
          </a:ln>
        </p:spPr>
      </p:pic>
      <p:sp>
        <p:nvSpPr>
          <p:cNvPr id="24" name="TextBox 23"/>
          <p:cNvSpPr txBox="1"/>
          <p:nvPr/>
        </p:nvSpPr>
        <p:spPr>
          <a:xfrm>
            <a:off x="3272361" y="4250319"/>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2826122"/>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554721"/>
            <a:ext cx="870351" cy="451691"/>
          </a:xfrm>
          <a:prstGeom prst="rect">
            <a:avLst/>
          </a:prstGeom>
          <a:noFill/>
          <a:ln w="9525">
            <a:noFill/>
            <a:miter lim="800000"/>
            <a:headEnd/>
            <a:tailEnd/>
          </a:ln>
        </p:spPr>
      </p:pic>
      <p:sp>
        <p:nvSpPr>
          <p:cNvPr id="14" name="TextBox 13"/>
          <p:cNvSpPr txBox="1"/>
          <p:nvPr/>
        </p:nvSpPr>
        <p:spPr>
          <a:xfrm>
            <a:off x="3272360" y="2796666"/>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032407"/>
            <a:ext cx="870351" cy="451691"/>
          </a:xfrm>
          <a:prstGeom prst="rect">
            <a:avLst/>
          </a:prstGeom>
          <a:noFill/>
          <a:ln w="9525">
            <a:noFill/>
            <a:miter lim="800000"/>
            <a:headEnd/>
            <a:tailEnd/>
          </a:ln>
        </p:spPr>
      </p:pic>
      <p:sp>
        <p:nvSpPr>
          <p:cNvPr id="31" name="TextBox 30"/>
          <p:cNvSpPr txBox="1"/>
          <p:nvPr/>
        </p:nvSpPr>
        <p:spPr>
          <a:xfrm>
            <a:off x="4948751" y="4250906"/>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410772"/>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555308"/>
            <a:ext cx="870351" cy="451691"/>
          </a:xfrm>
          <a:prstGeom prst="rect">
            <a:avLst/>
          </a:prstGeom>
          <a:noFill/>
          <a:ln w="9525">
            <a:noFill/>
            <a:miter lim="800000"/>
            <a:headEnd/>
            <a:tailEnd/>
          </a:ln>
        </p:spPr>
      </p:pic>
      <p:sp>
        <p:nvSpPr>
          <p:cNvPr id="34" name="TextBox 33"/>
          <p:cNvSpPr txBox="1"/>
          <p:nvPr/>
        </p:nvSpPr>
        <p:spPr>
          <a:xfrm>
            <a:off x="4948750" y="2797253"/>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6" name="Straight Connector 35"/>
          <p:cNvCxnSpPr>
            <a:stCxn id="6" idx="3"/>
            <a:endCxn id="33" idx="1"/>
          </p:cNvCxnSpPr>
          <p:nvPr/>
        </p:nvCxnSpPr>
        <p:spPr bwMode="auto">
          <a:xfrm>
            <a:off x="3847056" y="2780567"/>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cxnSp>
        <p:nvCxnSpPr>
          <p:cNvPr id="37" name="Straight Connector 36"/>
          <p:cNvCxnSpPr>
            <a:stCxn id="30" idx="1"/>
            <a:endCxn id="23" idx="3"/>
          </p:cNvCxnSpPr>
          <p:nvPr/>
        </p:nvCxnSpPr>
        <p:spPr bwMode="auto">
          <a:xfrm rot="10800000">
            <a:off x="3847058" y="4257667"/>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41598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43122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43122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8" name="TextBox 47"/>
          <p:cNvSpPr txBox="1"/>
          <p:nvPr/>
        </p:nvSpPr>
        <p:spPr>
          <a:xfrm>
            <a:off x="4147197" y="254730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056065"/>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extLst>
              <p:ext uri="{D42A27DB-BD31-4B8C-83A1-F6EECF244321}">
                <p14:modId xmlns:p14="http://schemas.microsoft.com/office/powerpoint/2010/main" val="392928247"/>
              </p:ext>
            </p:extLst>
          </p:nvPr>
        </p:nvGraphicFramePr>
        <p:xfrm>
          <a:off x="351694" y="4640882"/>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Feasible 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829944" y="3657575"/>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extLst>
              <p:ext uri="{D42A27DB-BD31-4B8C-83A1-F6EECF244321}">
                <p14:modId xmlns:p14="http://schemas.microsoft.com/office/powerpoint/2010/main" val="2621539969"/>
              </p:ext>
            </p:extLst>
          </p:nvPr>
        </p:nvGraphicFramePr>
        <p:xfrm>
          <a:off x="5543499" y="4557439"/>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687969" y="3975039"/>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extLst>
              <p:ext uri="{D42A27DB-BD31-4B8C-83A1-F6EECF244321}">
                <p14:modId xmlns:p14="http://schemas.microsoft.com/office/powerpoint/2010/main" val="1883503209"/>
              </p:ext>
            </p:extLst>
          </p:nvPr>
        </p:nvGraphicFramePr>
        <p:xfrm>
          <a:off x="5404332" y="1338775"/>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60" name="TextBox 59"/>
          <p:cNvSpPr txBox="1"/>
          <p:nvPr/>
        </p:nvSpPr>
        <p:spPr>
          <a:xfrm>
            <a:off x="5357438" y="1022251"/>
            <a:ext cx="1050288" cy="313932"/>
          </a:xfrm>
          <a:prstGeom prst="rect">
            <a:avLst/>
          </a:prstGeom>
          <a:noFill/>
        </p:spPr>
        <p:txBody>
          <a:bodyPr wrap="none" rtlCol="0">
            <a:spAutoFit/>
          </a:bodyPr>
          <a:lstStyle/>
          <a:p>
            <a:r>
              <a:rPr lang="en-US" sz="1600" b="1" dirty="0" smtClean="0"/>
              <a:t>Router D</a:t>
            </a:r>
          </a:p>
        </p:txBody>
      </p:sp>
      <p:sp>
        <p:nvSpPr>
          <p:cNvPr id="35" name="Multiply 34"/>
          <p:cNvSpPr/>
          <p:nvPr/>
        </p:nvSpPr>
        <p:spPr bwMode="auto">
          <a:xfrm>
            <a:off x="3985845" y="2522780"/>
            <a:ext cx="539262" cy="515816"/>
          </a:xfrm>
          <a:prstGeom prst="mathMultiply">
            <a:avLst>
              <a:gd name="adj1" fmla="val 10822"/>
            </a:avLst>
          </a:prstGeom>
          <a:solidFill>
            <a:schemeClr val="accent6"/>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cxnSp>
        <p:nvCxnSpPr>
          <p:cNvPr id="40" name="Straight Connector 39"/>
          <p:cNvCxnSpPr/>
          <p:nvPr/>
        </p:nvCxnSpPr>
        <p:spPr bwMode="auto">
          <a:xfrm>
            <a:off x="6060831" y="1718885"/>
            <a:ext cx="1840523" cy="11723"/>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Tree>
    <p:extLst>
      <p:ext uri="{BB962C8B-B14F-4D97-AF65-F5344CB8AC3E}">
        <p14:creationId xmlns:p14="http://schemas.microsoft.com/office/powerpoint/2010/main" val="3217895948"/>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2" name="Straight Arrow Connector 41"/>
          <p:cNvCxnSpPr/>
          <p:nvPr/>
        </p:nvCxnSpPr>
        <p:spPr bwMode="auto">
          <a:xfrm rot="5400000">
            <a:off x="3847768" y="3502601"/>
            <a:ext cx="527543" cy="509293"/>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549275" y="107576"/>
            <a:ext cx="3831639" cy="744782"/>
          </a:xfrm>
        </p:spPr>
        <p:txBody>
          <a:bodyPr/>
          <a:lstStyle/>
          <a:p>
            <a:r>
              <a:rPr lang="en-US" sz="3200" dirty="0" smtClean="0"/>
              <a:t>DUAL Example</a:t>
            </a:r>
            <a:endParaRPr lang="en-US" sz="3200"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extLst>
              <p:ext uri="{D42A27DB-BD31-4B8C-83A1-F6EECF244321}">
                <p14:modId xmlns:p14="http://schemas.microsoft.com/office/powerpoint/2010/main" val="3796056614"/>
              </p:ext>
            </p:extLst>
          </p:nvPr>
        </p:nvGraphicFramePr>
        <p:xfrm>
          <a:off x="192911" y="4844372"/>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Feasible 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829944" y="4113866"/>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D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2</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b="1" dirty="0">
                        <a:solidFill>
                          <a:schemeClr val="accent6">
                            <a:lumMod val="75000"/>
                          </a:schemeClr>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solidFill>
                            <a:srgbClr val="C00000"/>
                          </a:solidFill>
                        </a:rPr>
                        <a:t>***** ACTIVE ******</a:t>
                      </a:r>
                      <a:endParaRPr lang="en-US" sz="1050" b="1" dirty="0">
                        <a:solidFill>
                          <a:srgbClr val="C00000"/>
                        </a:solidFill>
                        <a:latin typeface="Courier New" pitchFamily="49" charset="0"/>
                        <a:cs typeface="Courier New" pitchFamily="49" charset="0"/>
                      </a:endParaRPr>
                    </a:p>
                  </a:txBody>
                  <a:tcPr marL="45720" marR="45720" anchor="ctr"/>
                </a:tc>
              </a:tr>
              <a:tr h="229772">
                <a:tc>
                  <a:txBody>
                    <a:bodyPr/>
                    <a:lstStyle/>
                    <a:p>
                      <a:pPr algn="r"/>
                      <a:r>
                        <a:rPr lang="en-US" sz="1050" dirty="0" smtClean="0"/>
                        <a:t>via E </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(Q) Query</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(Q) </a:t>
                      </a:r>
                      <a:r>
                        <a:rPr lang="en-US" sz="1050" kern="1200" dirty="0" smtClean="0"/>
                        <a:t>Query</a:t>
                      </a:r>
                      <a:endParaRPr lang="en-US" sz="1050" kern="1200" dirty="0" smtClean="0">
                        <a:solidFill>
                          <a:schemeClr val="dk1"/>
                        </a:solidFill>
                        <a:latin typeface="+mn-lt"/>
                        <a:ea typeface="+mn-ea"/>
                        <a:cs typeface="+mn-cs"/>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cxnSp>
        <p:nvCxnSpPr>
          <p:cNvPr id="40" name="Straight Connector 39"/>
          <p:cNvCxnSpPr/>
          <p:nvPr/>
        </p:nvCxnSpPr>
        <p:spPr bwMode="auto">
          <a:xfrm>
            <a:off x="6037385" y="5849815"/>
            <a:ext cx="1840523" cy="11723"/>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39" name="Octagon 38"/>
          <p:cNvSpPr/>
          <p:nvPr/>
        </p:nvSpPr>
        <p:spPr bwMode="auto">
          <a:xfrm>
            <a:off x="4290646" y="3294184"/>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cxnSp>
        <p:nvCxnSpPr>
          <p:cNvPr id="44" name="Straight Arrow Connector 43"/>
          <p:cNvCxnSpPr/>
          <p:nvPr/>
        </p:nvCxnSpPr>
        <p:spPr bwMode="auto">
          <a:xfrm rot="5400000">
            <a:off x="4961796" y="3941884"/>
            <a:ext cx="732689" cy="11724"/>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sp>
        <p:nvSpPr>
          <p:cNvPr id="51" name="Octagon 50"/>
          <p:cNvSpPr/>
          <p:nvPr/>
        </p:nvSpPr>
        <p:spPr bwMode="auto">
          <a:xfrm>
            <a:off x="5205046" y="3411415"/>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4" name="Octagon 53"/>
          <p:cNvSpPr/>
          <p:nvPr/>
        </p:nvSpPr>
        <p:spPr bwMode="auto">
          <a:xfrm>
            <a:off x="6893169" y="3387969"/>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7186246" y="3376246"/>
            <a:ext cx="825867" cy="286232"/>
          </a:xfrm>
          <a:prstGeom prst="rect">
            <a:avLst/>
          </a:prstGeom>
          <a:noFill/>
        </p:spPr>
        <p:txBody>
          <a:bodyPr wrap="none" rtlCol="0">
            <a:spAutoFit/>
          </a:bodyPr>
          <a:lstStyle/>
          <a:p>
            <a:r>
              <a:rPr lang="en-US" sz="1400" dirty="0" smtClean="0"/>
              <a:t>= Query</a:t>
            </a:r>
            <a:endParaRPr lang="en-US" sz="1400" dirty="0"/>
          </a:p>
        </p:txBody>
      </p:sp>
      <p:cxnSp>
        <p:nvCxnSpPr>
          <p:cNvPr id="62" name="Straight Connector 61"/>
          <p:cNvCxnSpPr/>
          <p:nvPr/>
        </p:nvCxnSpPr>
        <p:spPr bwMode="auto">
          <a:xfrm>
            <a:off x="996462" y="5718982"/>
            <a:ext cx="2227384" cy="234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Tree>
    <p:extLst>
      <p:ext uri="{BB962C8B-B14F-4D97-AF65-F5344CB8AC3E}">
        <p14:creationId xmlns:p14="http://schemas.microsoft.com/office/powerpoint/2010/main" val="4202515819"/>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8" name="Straight Arrow Connector 67"/>
          <p:cNvCxnSpPr/>
          <p:nvPr/>
        </p:nvCxnSpPr>
        <p:spPr bwMode="auto">
          <a:xfrm rot="10800000">
            <a:off x="4067903" y="5029200"/>
            <a:ext cx="879231" cy="1588"/>
          </a:xfrm>
          <a:prstGeom prst="straightConnector1">
            <a:avLst/>
          </a:prstGeom>
          <a:solidFill>
            <a:schemeClr val="accent1"/>
          </a:solidFill>
          <a:ln w="28575" cap="flat" cmpd="sng" algn="ctr">
            <a:solidFill>
              <a:schemeClr val="accent6"/>
            </a:solidFill>
            <a:prstDash val="solid"/>
            <a:round/>
            <a:headEnd type="none" w="med" len="med"/>
            <a:tailEnd type="arrow"/>
          </a:ln>
          <a:effectLst/>
        </p:spPr>
      </p:cxnSp>
      <p:cxnSp>
        <p:nvCxnSpPr>
          <p:cNvPr id="42" name="Straight Arrow Connector 41"/>
          <p:cNvCxnSpPr/>
          <p:nvPr/>
        </p:nvCxnSpPr>
        <p:spPr bwMode="auto">
          <a:xfrm flipV="1">
            <a:off x="3950677" y="3423142"/>
            <a:ext cx="527540" cy="515812"/>
          </a:xfrm>
          <a:prstGeom prst="straightConnector1">
            <a:avLst/>
          </a:prstGeom>
          <a:solidFill>
            <a:schemeClr val="accent1"/>
          </a:solidFill>
          <a:ln w="28575" cap="flat" cmpd="sng" algn="ctr">
            <a:solidFill>
              <a:srgbClr val="006600"/>
            </a:solidFill>
            <a:prstDash val="solid"/>
            <a:round/>
            <a:headEnd type="none" w="med" len="med"/>
            <a:tailEnd type="arrow"/>
          </a:ln>
          <a:effectLst/>
        </p:spPr>
      </p:cxnSp>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333589" y="540054"/>
            <a:ext cx="3831639" cy="1026648"/>
          </a:xfrm>
        </p:spPr>
        <p:txBody>
          <a:bodyPr/>
          <a:lstStyle/>
          <a:p>
            <a:r>
              <a:rPr lang="en-US" dirty="0" smtClean="0"/>
              <a:t>DUAL Example</a:t>
            </a:r>
            <a:endParaRPr lang="en-US"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nvGraphicFramePr>
        <p:xfrm>
          <a:off x="351694" y="5228493"/>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304800" y="4911969"/>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mn-lt"/>
                        <a:cs typeface="Courier New" pitchFamily="49" charset="0"/>
                      </a:endParaRPr>
                    </a:p>
                  </a:txBody>
                  <a:tcPr marL="45720" marR="45720" anchor="ctr"/>
                </a:tc>
                <a:tc>
                  <a:txBody>
                    <a:bodyPr/>
                    <a:lstStyle/>
                    <a:p>
                      <a:pPr algn="ctr"/>
                      <a:r>
                        <a:rPr lang="en-US" sz="1050" dirty="0" smtClean="0"/>
                        <a:t>FD</a:t>
                      </a:r>
                      <a:endParaRPr lang="en-US" sz="1050" b="1" dirty="0">
                        <a:latin typeface="+mn-lt"/>
                        <a:cs typeface="Courier New" pitchFamily="49" charset="0"/>
                      </a:endParaRPr>
                    </a:p>
                  </a:txBody>
                  <a:tcPr marL="45720" marR="45720" anchor="ctr"/>
                </a:tc>
                <a:tc>
                  <a:txBody>
                    <a:bodyPr/>
                    <a:lstStyle/>
                    <a:p>
                      <a:pPr algn="ctr"/>
                      <a:r>
                        <a:rPr lang="en-US" sz="1050" dirty="0" smtClean="0"/>
                        <a:t>AD</a:t>
                      </a:r>
                      <a:endParaRPr lang="en-US" sz="1050" b="1" dirty="0">
                        <a:latin typeface="+mn-lt"/>
                        <a:cs typeface="Courier New" pitchFamily="49" charset="0"/>
                      </a:endParaRPr>
                    </a:p>
                  </a:txBody>
                  <a:tcPr marL="45720" marR="45720" anchor="ctr"/>
                </a:tc>
                <a:tc>
                  <a:txBody>
                    <a:bodyPr/>
                    <a:lstStyle/>
                    <a:p>
                      <a:pPr algn="l"/>
                      <a:r>
                        <a:rPr lang="en-US" sz="1050" dirty="0" smtClean="0"/>
                        <a:t>Topology</a:t>
                      </a:r>
                      <a:endParaRPr lang="en-US" sz="1050" b="1" dirty="0">
                        <a:latin typeface="+mn-lt"/>
                        <a:cs typeface="Courier New" pitchFamily="49" charset="0"/>
                      </a:endParaRPr>
                    </a:p>
                  </a:txBody>
                  <a:tcPr marL="45720" marR="45720" anchor="ctr"/>
                </a:tc>
              </a:tr>
              <a:tr h="229772">
                <a:tc>
                  <a:txBody>
                    <a:bodyPr/>
                    <a:lstStyle/>
                    <a:p>
                      <a:pPr algn="r"/>
                      <a:r>
                        <a:rPr lang="en-US" sz="1050" dirty="0" smtClean="0"/>
                        <a:t>10.1.1.0 /24</a:t>
                      </a:r>
                      <a:endParaRPr lang="en-US" sz="1050" dirty="0">
                        <a:latin typeface="+mn-lt"/>
                        <a:cs typeface="Courier New" pitchFamily="49" charset="0"/>
                      </a:endParaRPr>
                    </a:p>
                  </a:txBody>
                  <a:tcPr marL="45720" marR="45720" anchor="ctr"/>
                </a:tc>
                <a:tc>
                  <a:txBody>
                    <a:bodyPr/>
                    <a:lstStyle/>
                    <a:p>
                      <a:pPr algn="ctr"/>
                      <a:r>
                        <a:rPr lang="en-US" sz="1050" dirty="0" smtClean="0"/>
                        <a:t>-1</a:t>
                      </a:r>
                      <a:endParaRPr lang="en-US" sz="1050" b="1" dirty="0">
                        <a:solidFill>
                          <a:schemeClr val="accent6">
                            <a:lumMod val="75000"/>
                          </a:schemeClr>
                        </a:solidFill>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solidFill>
                            <a:srgbClr val="C00000"/>
                          </a:solidFill>
                        </a:rPr>
                        <a:t>***** ACTIVE ******</a:t>
                      </a:r>
                      <a:endParaRPr lang="en-US" sz="1050" b="1" dirty="0" smtClean="0">
                        <a:solidFill>
                          <a:srgbClr val="C00000"/>
                        </a:solidFill>
                        <a:latin typeface="+mn-lt"/>
                        <a:cs typeface="Courier New" pitchFamily="49" charset="0"/>
                      </a:endParaRPr>
                    </a:p>
                  </a:txBody>
                  <a:tcPr marL="45720" marR="45720" anchor="ctr"/>
                </a:tc>
              </a:tr>
              <a:tr h="229772">
                <a:tc>
                  <a:txBody>
                    <a:bodyPr/>
                    <a:lstStyle/>
                    <a:p>
                      <a:pPr algn="r"/>
                      <a:r>
                        <a:rPr lang="en-US" sz="1050" dirty="0" smtClean="0"/>
                        <a:t>via D </a:t>
                      </a:r>
                      <a:endParaRPr lang="en-US" sz="1050" dirty="0">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algn="ctr"/>
                      <a:endParaRPr lang="en-US" sz="1050" dirty="0">
                        <a:latin typeface="+mn-lt"/>
                        <a:cs typeface="Courier New" pitchFamily="49" charset="0"/>
                      </a:endParaRPr>
                    </a:p>
                  </a:txBody>
                  <a:tcPr marL="45720" marR="45720" anchor="ctr"/>
                </a:tc>
                <a:tc>
                  <a:txBody>
                    <a:bodyPr/>
                    <a:lstStyle/>
                    <a:p>
                      <a:pPr algn="l"/>
                      <a:endParaRPr lang="en-US" sz="1050" dirty="0">
                        <a:latin typeface="+mn-lt"/>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mn-lt"/>
                        <a:cs typeface="Courier New" pitchFamily="49" charset="0"/>
                      </a:endParaRPr>
                    </a:p>
                  </a:txBody>
                  <a:tcPr marL="45720" marR="45720" anchor="ctr"/>
                </a:tc>
                <a:tc>
                  <a:txBody>
                    <a:bodyPr/>
                    <a:lstStyle/>
                    <a:p>
                      <a:pPr algn="ctr"/>
                      <a:r>
                        <a:rPr lang="en-US" sz="1050" dirty="0" smtClean="0"/>
                        <a:t>4</a:t>
                      </a:r>
                      <a:endParaRPr lang="en-US" sz="1050" dirty="0">
                        <a:latin typeface="+mn-lt"/>
                        <a:cs typeface="Courier New" pitchFamily="49" charset="0"/>
                      </a:endParaRPr>
                    </a:p>
                  </a:txBody>
                  <a:tcPr marL="45720" marR="45720" anchor="ctr"/>
                </a:tc>
                <a:tc>
                  <a:txBody>
                    <a:bodyPr/>
                    <a:lstStyle/>
                    <a:p>
                      <a:pPr algn="ctr"/>
                      <a:r>
                        <a:rPr lang="en-US" sz="1050" dirty="0" smtClean="0"/>
                        <a:t>3</a:t>
                      </a:r>
                      <a:endParaRPr lang="en-US" sz="1050" dirty="0">
                        <a:latin typeface="+mn-lt"/>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(Q) Query</a:t>
                      </a:r>
                      <a:endParaRPr lang="en-US" sz="1050" dirty="0" smtClean="0">
                        <a:latin typeface="+mn-lt"/>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Arial" pitchFamily="34" charset="0"/>
                        <a:cs typeface="Arial" pitchFamily="34" charset="0"/>
                      </a:endParaRPr>
                    </a:p>
                  </a:txBody>
                  <a:tcPr marL="45720" marR="45720" anchor="ctr"/>
                </a:tc>
                <a:tc>
                  <a:txBody>
                    <a:bodyPr/>
                    <a:lstStyle/>
                    <a:p>
                      <a:pPr algn="ctr"/>
                      <a:r>
                        <a:rPr lang="en-US" sz="1050" dirty="0" smtClean="0"/>
                        <a:t>FD</a:t>
                      </a:r>
                      <a:endParaRPr lang="en-US" sz="1050" b="1" dirty="0">
                        <a:latin typeface="Arial" pitchFamily="34" charset="0"/>
                        <a:cs typeface="Arial" pitchFamily="34" charset="0"/>
                      </a:endParaRPr>
                    </a:p>
                  </a:txBody>
                  <a:tcPr marL="45720" marR="45720" anchor="ctr"/>
                </a:tc>
                <a:tc>
                  <a:txBody>
                    <a:bodyPr/>
                    <a:lstStyle/>
                    <a:p>
                      <a:pPr algn="ctr"/>
                      <a:r>
                        <a:rPr lang="en-US" sz="1050" dirty="0" smtClean="0"/>
                        <a:t>AD</a:t>
                      </a:r>
                      <a:endParaRPr lang="en-US" sz="1050" b="1" dirty="0">
                        <a:latin typeface="Arial" pitchFamily="34" charset="0"/>
                        <a:cs typeface="Arial" pitchFamily="34" charset="0"/>
                      </a:endParaRPr>
                    </a:p>
                  </a:txBody>
                  <a:tcPr marL="45720" marR="45720" anchor="ctr"/>
                </a:tc>
                <a:tc>
                  <a:txBody>
                    <a:bodyPr/>
                    <a:lstStyle/>
                    <a:p>
                      <a:pPr algn="l"/>
                      <a:r>
                        <a:rPr lang="en-US" sz="1050" dirty="0" smtClean="0"/>
                        <a:t>Topology</a:t>
                      </a:r>
                      <a:endParaRPr lang="en-US" sz="1050" b="1" dirty="0">
                        <a:latin typeface="Arial" pitchFamily="34" charset="0"/>
                        <a:cs typeface="Arial" pitchFamily="34" charset="0"/>
                      </a:endParaRPr>
                    </a:p>
                  </a:txBody>
                  <a:tcPr marL="45720" marR="45720" anchor="ctr"/>
                </a:tc>
              </a:tr>
              <a:tr h="229772">
                <a:tc>
                  <a:txBody>
                    <a:bodyPr/>
                    <a:lstStyle/>
                    <a:p>
                      <a:pPr algn="r"/>
                      <a:r>
                        <a:rPr lang="en-US" sz="1050" dirty="0" smtClean="0"/>
                        <a:t>10.1.1.0 /24</a:t>
                      </a:r>
                      <a:endParaRPr lang="en-US" sz="1050" dirty="0">
                        <a:latin typeface="Arial" pitchFamily="34" charset="0"/>
                        <a:cs typeface="Arial" pitchFamily="34" charset="0"/>
                      </a:endParaRPr>
                    </a:p>
                  </a:txBody>
                  <a:tcPr marL="45720" marR="45720" anchor="ctr"/>
                </a:tc>
                <a:tc>
                  <a:txBody>
                    <a:bodyPr/>
                    <a:lstStyle/>
                    <a:p>
                      <a:pPr algn="ctr"/>
                      <a:r>
                        <a:rPr lang="en-US" sz="1050" kern="1200" dirty="0" smtClean="0"/>
                        <a:t>-1</a:t>
                      </a:r>
                      <a:endParaRPr lang="en-US" sz="1050" b="1" kern="1200" dirty="0" smtClean="0">
                        <a:solidFill>
                          <a:schemeClr val="accent6">
                            <a:lumMod val="75000"/>
                          </a:schemeClr>
                        </a:solidFill>
                        <a:latin typeface="Arial" pitchFamily="34" charset="0"/>
                        <a:ea typeface="+mn-ea"/>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l"/>
                      <a:r>
                        <a:rPr lang="en-US" sz="1050" dirty="0" smtClean="0"/>
                        <a:t>***** ACTIVE ******</a:t>
                      </a:r>
                      <a:endParaRPr lang="en-US" sz="1050" b="1" dirty="0">
                        <a:solidFill>
                          <a:schemeClr val="accent6"/>
                        </a:solidFill>
                        <a:latin typeface="Arial" pitchFamily="34" charset="0"/>
                        <a:cs typeface="Arial" pitchFamily="34" charset="0"/>
                      </a:endParaRPr>
                    </a:p>
                  </a:txBody>
                  <a:tcPr marL="45720" marR="45720" anchor="ctr"/>
                </a:tc>
              </a:tr>
              <a:tr h="229772">
                <a:tc>
                  <a:txBody>
                    <a:bodyPr/>
                    <a:lstStyle/>
                    <a:p>
                      <a:pPr algn="r"/>
                      <a:r>
                        <a:rPr lang="en-US" sz="1050" dirty="0" smtClean="0"/>
                        <a:t>via E </a:t>
                      </a:r>
                      <a:endParaRPr lang="en-US" sz="1050" dirty="0">
                        <a:latin typeface="Arial" pitchFamily="34" charset="0"/>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ctr"/>
                      <a:endParaRPr lang="en-US" sz="1050" dirty="0">
                        <a:latin typeface="Arial" pitchFamily="34" charset="0"/>
                        <a:cs typeface="Arial" pitchFamily="34" charset="0"/>
                      </a:endParaRPr>
                    </a:p>
                  </a:txBody>
                  <a:tcPr marL="45720" marR="45720" anchor="ctr"/>
                </a:tc>
                <a:tc>
                  <a:txBody>
                    <a:bodyPr/>
                    <a:lstStyle/>
                    <a:p>
                      <a:pPr algn="l"/>
                      <a:r>
                        <a:rPr lang="en-US" sz="1050" dirty="0" smtClean="0"/>
                        <a:t>(Q) Query</a:t>
                      </a:r>
                      <a:endParaRPr lang="en-US" sz="1050" dirty="0">
                        <a:latin typeface="Arial" pitchFamily="34" charset="0"/>
                        <a:cs typeface="Arial" pitchFamily="34"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Arial" pitchFamily="34" charset="0"/>
                        <a:cs typeface="Arial" pitchFamily="34" charset="0"/>
                      </a:endParaRPr>
                    </a:p>
                  </a:txBody>
                  <a:tcPr marL="45720" marR="45720" anchor="ctr"/>
                </a:tc>
                <a:tc>
                  <a:txBody>
                    <a:bodyPr/>
                    <a:lstStyle/>
                    <a:p>
                      <a:pPr algn="ctr"/>
                      <a:r>
                        <a:rPr lang="en-US" sz="1050" dirty="0" smtClean="0"/>
                        <a:t>5</a:t>
                      </a:r>
                      <a:endParaRPr lang="en-US" sz="1050" dirty="0">
                        <a:latin typeface="Arial" pitchFamily="34" charset="0"/>
                        <a:cs typeface="Arial" pitchFamily="34" charset="0"/>
                      </a:endParaRPr>
                    </a:p>
                  </a:txBody>
                  <a:tcPr marL="45720" marR="45720" anchor="ctr"/>
                </a:tc>
                <a:tc>
                  <a:txBody>
                    <a:bodyPr/>
                    <a:lstStyle/>
                    <a:p>
                      <a:pPr algn="ctr"/>
                      <a:r>
                        <a:rPr lang="en-US" sz="1050" dirty="0" smtClean="0"/>
                        <a:t>3</a:t>
                      </a:r>
                      <a:endParaRPr lang="en-US" sz="1050" dirty="0">
                        <a:latin typeface="Arial" pitchFamily="34" charset="0"/>
                        <a:cs typeface="Arial" pitchFamily="34" charset="0"/>
                      </a:endParaRPr>
                    </a:p>
                  </a:txBody>
                  <a:tcPr marL="45720" marR="45720" anchor="ctr"/>
                </a:tc>
                <a:tc>
                  <a:txBody>
                    <a:bodyPr/>
                    <a:lstStyle/>
                    <a:p>
                      <a:pPr algn="l"/>
                      <a:endParaRPr lang="en-US" sz="1050" kern="1200" dirty="0" smtClean="0">
                        <a:solidFill>
                          <a:schemeClr val="dk1"/>
                        </a:solidFill>
                        <a:latin typeface="Arial" pitchFamily="34" charset="0"/>
                        <a:ea typeface="+mn-ea"/>
                        <a:cs typeface="Arial" pitchFamily="34" charset="0"/>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sp>
        <p:nvSpPr>
          <p:cNvPr id="39" name="Octagon 38"/>
          <p:cNvSpPr/>
          <p:nvPr/>
        </p:nvSpPr>
        <p:spPr bwMode="auto">
          <a:xfrm>
            <a:off x="3739661" y="3903784"/>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marL="0" marR="0" indent="0" defTabSz="814388" rtl="0" eaLnBrk="0" fontAlgn="base" latinLnBrk="0" hangingPunct="0">
              <a:lnSpc>
                <a:spcPct val="90000"/>
              </a:lnSpc>
              <a:spcBef>
                <a:spcPct val="0"/>
              </a:spcBef>
              <a:spcAft>
                <a:spcPct val="0"/>
              </a:spcAft>
              <a:buClrTx/>
              <a:buSzTx/>
              <a:buFontTx/>
              <a:buNone/>
              <a:tabLst/>
            </a:pPr>
            <a:r>
              <a:rPr kumimoji="0" lang="en-US" sz="1600" b="1" i="0" u="none" strike="noStrike" cap="none" normalizeH="0" baseline="0" dirty="0" smtClean="0">
                <a:ln>
                  <a:noFill/>
                </a:ln>
                <a:solidFill>
                  <a:srgbClr val="006600"/>
                </a:solidFill>
                <a:effectLst>
                  <a:outerShdw blurRad="38100" dist="38100" dir="2700000" algn="tl">
                    <a:srgbClr val="000000">
                      <a:alpha val="43137"/>
                    </a:srgbClr>
                  </a:outerShdw>
                </a:effectLst>
                <a:latin typeface="Arial" charset="0"/>
              </a:rPr>
              <a:t>R</a:t>
            </a:r>
          </a:p>
        </p:txBody>
      </p:sp>
      <p:sp>
        <p:nvSpPr>
          <p:cNvPr id="51" name="Octagon 50"/>
          <p:cNvSpPr/>
          <p:nvPr/>
        </p:nvSpPr>
        <p:spPr bwMode="auto">
          <a:xfrm>
            <a:off x="4736123" y="4876800"/>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600" b="1" i="0" u="none" strike="noStrike" cap="none" normalizeH="0" baseline="0" dirty="0" smtClean="0">
                <a:ln>
                  <a:noFill/>
                </a:ln>
                <a:solidFill>
                  <a:schemeClr val="accent6">
                    <a:lumMod val="75000"/>
                  </a:schemeClr>
                </a:solidFill>
                <a:effectLst>
                  <a:outerShdw blurRad="38100" dist="38100" dir="2700000" algn="tl">
                    <a:srgbClr val="000000">
                      <a:alpha val="43137"/>
                    </a:srgbClr>
                  </a:outerShdw>
                </a:effectLst>
                <a:latin typeface="Arial" charset="0"/>
              </a:rPr>
              <a:t>Q</a:t>
            </a:r>
          </a:p>
        </p:txBody>
      </p:sp>
      <p:sp>
        <p:nvSpPr>
          <p:cNvPr id="54" name="Octagon 53"/>
          <p:cNvSpPr/>
          <p:nvPr/>
        </p:nvSpPr>
        <p:spPr bwMode="auto">
          <a:xfrm>
            <a:off x="6893169" y="3387969"/>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7186246" y="3376246"/>
            <a:ext cx="825867" cy="286232"/>
          </a:xfrm>
          <a:prstGeom prst="rect">
            <a:avLst/>
          </a:prstGeom>
          <a:noFill/>
        </p:spPr>
        <p:txBody>
          <a:bodyPr wrap="none" rtlCol="0">
            <a:spAutoFit/>
          </a:bodyPr>
          <a:lstStyle/>
          <a:p>
            <a:r>
              <a:rPr lang="en-US" sz="1400" dirty="0" smtClean="0"/>
              <a:t>= Query</a:t>
            </a:r>
            <a:endParaRPr lang="en-US" sz="1400" dirty="0"/>
          </a:p>
        </p:txBody>
      </p:sp>
      <p:cxnSp>
        <p:nvCxnSpPr>
          <p:cNvPr id="62" name="Straight Connector 61"/>
          <p:cNvCxnSpPr/>
          <p:nvPr/>
        </p:nvCxnSpPr>
        <p:spPr bwMode="auto">
          <a:xfrm>
            <a:off x="996462" y="6365629"/>
            <a:ext cx="1043353" cy="2"/>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5" name="Octagon 64"/>
          <p:cNvSpPr/>
          <p:nvPr/>
        </p:nvSpPr>
        <p:spPr bwMode="auto">
          <a:xfrm>
            <a:off x="6893168" y="3727938"/>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7186247" y="3727937"/>
            <a:ext cx="797013" cy="286232"/>
          </a:xfrm>
          <a:prstGeom prst="rect">
            <a:avLst/>
          </a:prstGeom>
          <a:noFill/>
        </p:spPr>
        <p:txBody>
          <a:bodyPr wrap="none" rtlCol="0">
            <a:spAutoFit/>
          </a:bodyPr>
          <a:lstStyle/>
          <a:p>
            <a:r>
              <a:rPr lang="en-US" sz="1400" dirty="0" smtClean="0"/>
              <a:t>= Reply</a:t>
            </a:r>
            <a:endParaRPr lang="en-US" sz="1400" dirty="0"/>
          </a:p>
        </p:txBody>
      </p:sp>
    </p:spTree>
    <p:extLst>
      <p:ext uri="{BB962C8B-B14F-4D97-AF65-F5344CB8AC3E}">
        <p14:creationId xmlns:p14="http://schemas.microsoft.com/office/powerpoint/2010/main" val="3302292561"/>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8" name="Straight Arrow Connector 67"/>
          <p:cNvCxnSpPr/>
          <p:nvPr/>
        </p:nvCxnSpPr>
        <p:spPr bwMode="auto">
          <a:xfrm rot="10800000">
            <a:off x="3692767" y="5017477"/>
            <a:ext cx="879231" cy="1588"/>
          </a:xfrm>
          <a:prstGeom prst="straightConnector1">
            <a:avLst/>
          </a:prstGeom>
          <a:solidFill>
            <a:schemeClr val="accent1"/>
          </a:solidFill>
          <a:ln w="28575" cap="flat" cmpd="sng" algn="ctr">
            <a:solidFill>
              <a:srgbClr val="006600"/>
            </a:solidFill>
            <a:prstDash val="solid"/>
            <a:round/>
            <a:headEnd type="arrow" w="med" len="med"/>
            <a:tailEnd type="arrow"/>
          </a:ln>
          <a:effectLst/>
        </p:spPr>
      </p:cxnSp>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549275" y="107576"/>
            <a:ext cx="4808163" cy="866547"/>
          </a:xfrm>
        </p:spPr>
        <p:txBody>
          <a:bodyPr/>
          <a:lstStyle/>
          <a:p>
            <a:r>
              <a:rPr lang="en-US" dirty="0" smtClean="0"/>
              <a:t>DUAL Example</a:t>
            </a:r>
            <a:endParaRPr lang="en-US"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nvGraphicFramePr>
        <p:xfrm>
          <a:off x="351694" y="5228493"/>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304800" y="4911969"/>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solidFill>
                            <a:srgbClr val="C00000"/>
                          </a:solidFill>
                        </a:rPr>
                        <a:t>***** Passive *****</a:t>
                      </a:r>
                      <a:endParaRPr lang="en-US" sz="1050" b="0" dirty="0" smtClean="0">
                        <a:solidFill>
                          <a:srgbClr val="C00000"/>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smtClean="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smtClean="0"/>
                        <a:t>-1</a:t>
                      </a:r>
                      <a:endParaRPr lang="en-US" sz="1050" b="1" kern="1200" dirty="0" smtClean="0">
                        <a:solidFill>
                          <a:schemeClr val="accent6">
                            <a:lumMod val="75000"/>
                          </a:schemeClr>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 ACTIVE ******</a:t>
                      </a:r>
                      <a:endParaRPr lang="en-US" sz="1050" b="1" dirty="0">
                        <a:solidFill>
                          <a:schemeClr val="accent6"/>
                        </a:solidFill>
                        <a:latin typeface="Courier New" pitchFamily="49" charset="0"/>
                        <a:cs typeface="Courier New" pitchFamily="49" charset="0"/>
                      </a:endParaRPr>
                    </a:p>
                  </a:txBody>
                  <a:tcPr marL="45720" marR="45720" anchor="ctr"/>
                </a:tc>
              </a:tr>
              <a:tr h="229772">
                <a:tc>
                  <a:txBody>
                    <a:bodyPr/>
                    <a:lstStyle/>
                    <a:p>
                      <a:pPr algn="r"/>
                      <a:r>
                        <a:rPr lang="en-US" sz="1050" dirty="0" smtClean="0"/>
                        <a:t>via E </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(Q) Query</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C</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5</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l"/>
                      <a:endParaRPr lang="en-US" sz="1050" kern="1200" dirty="0" smtClean="0">
                        <a:solidFill>
                          <a:schemeClr val="dk1"/>
                        </a:solidFill>
                        <a:latin typeface="+mn-lt"/>
                        <a:ea typeface="+mn-ea"/>
                        <a:cs typeface="+mn-cs"/>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sp>
        <p:nvSpPr>
          <p:cNvPr id="39" name="Octagon 38"/>
          <p:cNvSpPr/>
          <p:nvPr/>
        </p:nvSpPr>
        <p:spPr bwMode="auto">
          <a:xfrm>
            <a:off x="3563814" y="4865076"/>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600" b="1" i="0" u="none" strike="noStrike" cap="none" normalizeH="0" baseline="0" dirty="0" smtClean="0">
                <a:ln>
                  <a:noFill/>
                </a:ln>
                <a:solidFill>
                  <a:srgbClr val="006600"/>
                </a:solidFill>
                <a:effectLst>
                  <a:outerShdw blurRad="38100" dist="38100" dir="2700000" algn="tl">
                    <a:srgbClr val="000000">
                      <a:alpha val="43137"/>
                    </a:srgbClr>
                  </a:outerShdw>
                </a:effectLst>
                <a:latin typeface="Arial" charset="0"/>
              </a:rPr>
              <a:t>R</a:t>
            </a:r>
          </a:p>
        </p:txBody>
      </p:sp>
      <p:sp>
        <p:nvSpPr>
          <p:cNvPr id="54" name="Octagon 53"/>
          <p:cNvSpPr/>
          <p:nvPr/>
        </p:nvSpPr>
        <p:spPr bwMode="auto">
          <a:xfrm>
            <a:off x="6893169" y="3387969"/>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7186246" y="3376246"/>
            <a:ext cx="825867" cy="286232"/>
          </a:xfrm>
          <a:prstGeom prst="rect">
            <a:avLst/>
          </a:prstGeom>
          <a:noFill/>
        </p:spPr>
        <p:txBody>
          <a:bodyPr wrap="none" rtlCol="0">
            <a:spAutoFit/>
          </a:bodyPr>
          <a:lstStyle/>
          <a:p>
            <a:r>
              <a:rPr lang="en-US" sz="1400" dirty="0" smtClean="0"/>
              <a:t>= Query</a:t>
            </a:r>
            <a:endParaRPr lang="en-US" sz="1400" dirty="0"/>
          </a:p>
        </p:txBody>
      </p:sp>
      <p:sp>
        <p:nvSpPr>
          <p:cNvPr id="65" name="Octagon 64"/>
          <p:cNvSpPr/>
          <p:nvPr/>
        </p:nvSpPr>
        <p:spPr bwMode="auto">
          <a:xfrm>
            <a:off x="6893168" y="3727938"/>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7186247" y="3727937"/>
            <a:ext cx="797013" cy="286232"/>
          </a:xfrm>
          <a:prstGeom prst="rect">
            <a:avLst/>
          </a:prstGeom>
          <a:noFill/>
        </p:spPr>
        <p:txBody>
          <a:bodyPr wrap="none" rtlCol="0">
            <a:spAutoFit/>
          </a:bodyPr>
          <a:lstStyle/>
          <a:p>
            <a:r>
              <a:rPr lang="en-US" sz="1400" dirty="0" smtClean="0"/>
              <a:t>= Reply</a:t>
            </a:r>
            <a:endParaRPr lang="en-US" sz="1400" dirty="0"/>
          </a:p>
        </p:txBody>
      </p:sp>
    </p:spTree>
    <p:extLst>
      <p:ext uri="{BB962C8B-B14F-4D97-AF65-F5344CB8AC3E}">
        <p14:creationId xmlns:p14="http://schemas.microsoft.com/office/powerpoint/2010/main" val="2429500989"/>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2" name="Straight Arrow Connector 41"/>
          <p:cNvCxnSpPr/>
          <p:nvPr/>
        </p:nvCxnSpPr>
        <p:spPr bwMode="auto">
          <a:xfrm rot="16200000" flipV="1">
            <a:off x="5134709" y="3798277"/>
            <a:ext cx="656493" cy="1"/>
          </a:xfrm>
          <a:prstGeom prst="straightConnector1">
            <a:avLst/>
          </a:prstGeom>
          <a:solidFill>
            <a:schemeClr val="accent1"/>
          </a:solidFill>
          <a:ln w="28575" cap="flat" cmpd="sng" algn="ctr">
            <a:solidFill>
              <a:srgbClr val="006600"/>
            </a:solidFill>
            <a:prstDash val="solid"/>
            <a:round/>
            <a:headEnd type="none" w="med" len="med"/>
            <a:tailEnd type="arrow"/>
          </a:ln>
          <a:effectLst/>
        </p:spPr>
      </p:cxnSp>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549275" y="107576"/>
            <a:ext cx="4302479" cy="709992"/>
          </a:xfrm>
        </p:spPr>
        <p:txBody>
          <a:bodyPr/>
          <a:lstStyle/>
          <a:p>
            <a:r>
              <a:rPr lang="en-US" dirty="0" smtClean="0"/>
              <a:t>DUAL Example</a:t>
            </a:r>
            <a:endParaRPr lang="en-US"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nvGraphicFramePr>
        <p:xfrm>
          <a:off x="351694" y="5228493"/>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304800" y="4911969"/>
            <a:ext cx="1050288" cy="313932"/>
          </a:xfrm>
          <a:prstGeom prst="rect">
            <a:avLst/>
          </a:prstGeom>
          <a:noFill/>
        </p:spPr>
        <p:txBody>
          <a:bodyPr wrap="none" rtlCol="0">
            <a:spAutoFit/>
          </a:bodyPr>
          <a:lstStyle/>
          <a:p>
            <a:r>
              <a:rPr lang="en-US" sz="1600" b="1" dirty="0" smtClean="0"/>
              <a:t>Router C</a:t>
            </a:r>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smtClean="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smtClean="0"/>
                        <a:t>5</a:t>
                      </a:r>
                      <a:endParaRPr lang="en-US" sz="1050" b="0" kern="1200" dirty="0" smtClean="0">
                        <a:solidFill>
                          <a:schemeClr val="tx1"/>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solidFill>
                            <a:srgbClr val="C00000"/>
                          </a:solidFill>
                        </a:rPr>
                        <a:t>***** Passive *****</a:t>
                      </a:r>
                      <a:endParaRPr lang="en-US" sz="1050" b="0" dirty="0" smtClean="0">
                        <a:solidFill>
                          <a:srgbClr val="C00000"/>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mn-lt"/>
                        <a:cs typeface="Courier New" pitchFamily="49" charset="0"/>
                      </a:endParaRPr>
                    </a:p>
                  </a:txBody>
                  <a:tcPr marL="45720" marR="45720" anchor="ctr"/>
                </a:tc>
                <a:tc>
                  <a:txBody>
                    <a:bodyPr/>
                    <a:lstStyle/>
                    <a:p>
                      <a:pPr algn="ctr"/>
                      <a:r>
                        <a:rPr lang="en-US" sz="1050" dirty="0" smtClean="0"/>
                        <a:t>5</a:t>
                      </a:r>
                      <a:endParaRPr lang="en-US" sz="1050" dirty="0">
                        <a:latin typeface="+mn-lt"/>
                        <a:cs typeface="Courier New" pitchFamily="49" charset="0"/>
                      </a:endParaRPr>
                    </a:p>
                  </a:txBody>
                  <a:tcPr marL="45720" marR="45720" anchor="ctr"/>
                </a:tc>
                <a:tc>
                  <a:txBody>
                    <a:bodyPr/>
                    <a:lstStyle/>
                    <a:p>
                      <a:pPr algn="ctr"/>
                      <a:r>
                        <a:rPr lang="en-US" sz="1050" dirty="0" smtClean="0"/>
                        <a:t>3</a:t>
                      </a:r>
                      <a:endParaRPr lang="en-US" sz="1050" dirty="0">
                        <a:latin typeface="+mn-lt"/>
                        <a:cs typeface="Courier New" pitchFamily="49" charset="0"/>
                      </a:endParaRPr>
                    </a:p>
                  </a:txBody>
                  <a:tcPr marL="45720" marR="45720" anchor="ctr"/>
                </a:tc>
                <a:tc>
                  <a:txBody>
                    <a:bodyPr/>
                    <a:lstStyle/>
                    <a:p>
                      <a:pPr algn="l"/>
                      <a:r>
                        <a:rPr lang="en-US" sz="1050" dirty="0" smtClean="0"/>
                        <a:t>Successor</a:t>
                      </a:r>
                      <a:endParaRPr lang="en-US" sz="1050" dirty="0">
                        <a:latin typeface="+mn-lt"/>
                        <a:cs typeface="Courier New" pitchFamily="49" charset="0"/>
                      </a:endParaRPr>
                    </a:p>
                  </a:txBody>
                  <a:tcPr marL="45720" marR="45720" anchor="ctr"/>
                </a:tc>
              </a:tr>
              <a:tr h="229772">
                <a:tc>
                  <a:txBody>
                    <a:bodyPr/>
                    <a:lstStyle/>
                    <a:p>
                      <a:pPr algn="r"/>
                      <a:r>
                        <a:rPr lang="en-US" sz="1050" dirty="0" smtClean="0"/>
                        <a:t>via</a:t>
                      </a:r>
                      <a:r>
                        <a:rPr lang="en-US" sz="1050" baseline="0" dirty="0" smtClean="0"/>
                        <a:t> E</a:t>
                      </a:r>
                      <a:endParaRPr lang="en-US" sz="1050" dirty="0">
                        <a:latin typeface="+mn-lt"/>
                        <a:cs typeface="Courier New" pitchFamily="49" charset="0"/>
                      </a:endParaRPr>
                    </a:p>
                  </a:txBody>
                  <a:tcPr marL="45720" marR="45720" anchor="ctr"/>
                </a:tc>
                <a:tc>
                  <a:txBody>
                    <a:bodyPr/>
                    <a:lstStyle/>
                    <a:p>
                      <a:pPr algn="ctr"/>
                      <a:r>
                        <a:rPr lang="en-US" sz="1050" dirty="0" smtClean="0"/>
                        <a:t>5</a:t>
                      </a:r>
                      <a:endParaRPr lang="en-US" sz="1050" dirty="0">
                        <a:latin typeface="+mn-lt"/>
                        <a:cs typeface="Courier New" pitchFamily="49" charset="0"/>
                      </a:endParaRPr>
                    </a:p>
                  </a:txBody>
                  <a:tcPr marL="45720" marR="45720" anchor="ctr"/>
                </a:tc>
                <a:tc>
                  <a:txBody>
                    <a:bodyPr/>
                    <a:lstStyle/>
                    <a:p>
                      <a:pPr algn="ctr"/>
                      <a:r>
                        <a:rPr lang="en-US" sz="1050" dirty="0" smtClean="0"/>
                        <a:t>4</a:t>
                      </a:r>
                      <a:endParaRPr lang="en-US" sz="1050" dirty="0">
                        <a:latin typeface="+mn-lt"/>
                        <a:cs typeface="Courier New" pitchFamily="49" charset="0"/>
                      </a:endParaRPr>
                    </a:p>
                  </a:txBody>
                  <a:tcPr marL="45720" marR="45720" anchor="ctr"/>
                </a:tc>
                <a:tc>
                  <a:txBody>
                    <a:bodyPr/>
                    <a:lstStyle/>
                    <a:p>
                      <a:pPr algn="l"/>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sp>
        <p:nvSpPr>
          <p:cNvPr id="39" name="Octagon 38"/>
          <p:cNvSpPr/>
          <p:nvPr/>
        </p:nvSpPr>
        <p:spPr bwMode="auto">
          <a:xfrm>
            <a:off x="5334000" y="4021015"/>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600" b="1" i="0" u="none" strike="noStrike" cap="none" normalizeH="0" baseline="0" dirty="0" smtClean="0">
                <a:ln>
                  <a:noFill/>
                </a:ln>
                <a:solidFill>
                  <a:srgbClr val="006600"/>
                </a:solidFill>
                <a:effectLst>
                  <a:outerShdw blurRad="38100" dist="38100" dir="2700000" algn="tl">
                    <a:srgbClr val="000000">
                      <a:alpha val="43137"/>
                    </a:srgbClr>
                  </a:outerShdw>
                </a:effectLst>
                <a:latin typeface="Arial" charset="0"/>
              </a:rPr>
              <a:t>R</a:t>
            </a:r>
          </a:p>
        </p:txBody>
      </p:sp>
      <p:sp>
        <p:nvSpPr>
          <p:cNvPr id="54" name="Octagon 53"/>
          <p:cNvSpPr/>
          <p:nvPr/>
        </p:nvSpPr>
        <p:spPr bwMode="auto">
          <a:xfrm>
            <a:off x="6893169" y="3387969"/>
            <a:ext cx="225413" cy="285893"/>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chemeClr val="accent6">
                    <a:lumMod val="75000"/>
                  </a:schemeClr>
                </a:solidFill>
                <a:effectLst>
                  <a:outerShdw blurRad="38100" dist="38100" dir="2700000" algn="tl">
                    <a:srgbClr val="000000">
                      <a:alpha val="43137"/>
                    </a:srgbClr>
                  </a:outerShdw>
                </a:effectLst>
              </a:rPr>
              <a:t>Q</a:t>
            </a:r>
          </a:p>
        </p:txBody>
      </p:sp>
      <p:sp>
        <p:nvSpPr>
          <p:cNvPr id="56" name="TextBox 55"/>
          <p:cNvSpPr txBox="1"/>
          <p:nvPr/>
        </p:nvSpPr>
        <p:spPr>
          <a:xfrm>
            <a:off x="7186246" y="3376246"/>
            <a:ext cx="825867" cy="286232"/>
          </a:xfrm>
          <a:prstGeom prst="rect">
            <a:avLst/>
          </a:prstGeom>
          <a:noFill/>
        </p:spPr>
        <p:txBody>
          <a:bodyPr wrap="none" rtlCol="0">
            <a:spAutoFit/>
          </a:bodyPr>
          <a:lstStyle/>
          <a:p>
            <a:r>
              <a:rPr lang="en-US" sz="1400" dirty="0" smtClean="0"/>
              <a:t>= Query</a:t>
            </a:r>
            <a:endParaRPr lang="en-US" sz="1400" dirty="0"/>
          </a:p>
        </p:txBody>
      </p:sp>
      <p:sp>
        <p:nvSpPr>
          <p:cNvPr id="65" name="Octagon 64"/>
          <p:cNvSpPr/>
          <p:nvPr/>
        </p:nvSpPr>
        <p:spPr bwMode="auto">
          <a:xfrm>
            <a:off x="6893168" y="3727938"/>
            <a:ext cx="207380" cy="281607"/>
          </a:xfrm>
          <a:prstGeom prst="octagon">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none" lIns="0" tIns="0" rIns="0" bIns="0" numCol="1" rtlCol="0" anchor="ctr" anchorCtr="1" compatLnSpc="1">
            <a:prstTxWarp prst="textNoShape">
              <a:avLst/>
            </a:prstTxWarp>
            <a:spAutoFit/>
          </a:bodyPr>
          <a:lstStyle/>
          <a:p>
            <a:pPr defTabSz="814388"/>
            <a:r>
              <a:rPr lang="en-US" sz="1600" b="1" dirty="0" smtClean="0">
                <a:solidFill>
                  <a:srgbClr val="006600"/>
                </a:solidFill>
                <a:effectLst>
                  <a:outerShdw blurRad="38100" dist="38100" dir="2700000" algn="tl">
                    <a:srgbClr val="000000">
                      <a:alpha val="43137"/>
                    </a:srgbClr>
                  </a:outerShdw>
                </a:effectLst>
              </a:rPr>
              <a:t>R</a:t>
            </a:r>
          </a:p>
        </p:txBody>
      </p:sp>
      <p:sp>
        <p:nvSpPr>
          <p:cNvPr id="66" name="TextBox 65"/>
          <p:cNvSpPr txBox="1"/>
          <p:nvPr/>
        </p:nvSpPr>
        <p:spPr>
          <a:xfrm>
            <a:off x="7186247" y="3727937"/>
            <a:ext cx="797013" cy="286232"/>
          </a:xfrm>
          <a:prstGeom prst="rect">
            <a:avLst/>
          </a:prstGeom>
          <a:noFill/>
        </p:spPr>
        <p:txBody>
          <a:bodyPr wrap="none" rtlCol="0">
            <a:spAutoFit/>
          </a:bodyPr>
          <a:lstStyle/>
          <a:p>
            <a:r>
              <a:rPr lang="en-US" sz="1400" dirty="0" smtClean="0"/>
              <a:t>= Reply</a:t>
            </a:r>
            <a:endParaRPr lang="en-US" sz="1400" dirty="0"/>
          </a:p>
        </p:txBody>
      </p:sp>
    </p:spTree>
    <p:extLst>
      <p:ext uri="{BB962C8B-B14F-4D97-AF65-F5344CB8AC3E}">
        <p14:creationId xmlns:p14="http://schemas.microsoft.com/office/powerpoint/2010/main" val="1667731953"/>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8" name="Straight Connector 37"/>
          <p:cNvCxnSpPr>
            <a:stCxn id="34" idx="0"/>
            <a:endCxn id="24" idx="3"/>
          </p:cNvCxnSpPr>
          <p:nvPr/>
        </p:nvCxnSpPr>
        <p:spPr bwMode="auto">
          <a:xfrm rot="16200000" flipH="1" flipV="1">
            <a:off x="3540845" y="3220308"/>
            <a:ext cx="1582332" cy="1528753"/>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61" name="Title 60"/>
          <p:cNvSpPr>
            <a:spLocks noGrp="1"/>
          </p:cNvSpPr>
          <p:nvPr>
            <p:ph type="title"/>
          </p:nvPr>
        </p:nvSpPr>
        <p:spPr>
          <a:xfrm>
            <a:off x="549275" y="107576"/>
            <a:ext cx="4808163" cy="779572"/>
          </a:xfrm>
        </p:spPr>
        <p:txBody>
          <a:bodyPr/>
          <a:lstStyle/>
          <a:p>
            <a:r>
              <a:rPr lang="en-US" dirty="0" smtClean="0"/>
              <a:t>DUAL Example</a:t>
            </a:r>
            <a:endParaRPr lang="en-US" dirty="0"/>
          </a:p>
        </p:txBody>
      </p:sp>
      <p:sp>
        <p:nvSpPr>
          <p:cNvPr id="9" name="TextBox 8"/>
          <p:cNvSpPr txBox="1"/>
          <p:nvPr/>
        </p:nvSpPr>
        <p:spPr>
          <a:xfrm>
            <a:off x="3164217" y="238731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cxnSp>
        <p:nvCxnSpPr>
          <p:cNvPr id="11" name="Straight Connector 10"/>
          <p:cNvCxnSpPr/>
          <p:nvPr/>
        </p:nvCxnSpPr>
        <p:spPr bwMode="auto">
          <a:xfrm rot="5400000">
            <a:off x="3260112" y="154304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p:cNvCxnSpPr/>
          <p:nvPr/>
        </p:nvCxnSpPr>
        <p:spPr bwMode="auto">
          <a:xfrm rot="10800000">
            <a:off x="3148741" y="136302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p:cNvSpPr txBox="1"/>
          <p:nvPr/>
        </p:nvSpPr>
        <p:spPr>
          <a:xfrm>
            <a:off x="2916955" y="1134224"/>
            <a:ext cx="1013551" cy="165253"/>
          </a:xfrm>
          <a:prstGeom prst="rect">
            <a:avLst/>
          </a:prstGeom>
          <a:noFill/>
        </p:spPr>
        <p:txBody>
          <a:bodyPr wrap="square" lIns="0" tIns="0" rIns="0" bIns="0" rtlCol="0" anchor="ctr" anchorCtr="0">
            <a:noAutofit/>
          </a:bodyPr>
          <a:lstStyle/>
          <a:p>
            <a:r>
              <a:rPr lang="en-US" sz="1200" b="1" dirty="0" smtClean="0"/>
              <a:t>10.1.1.0 /24</a:t>
            </a:r>
            <a:endParaRPr lang="en-US" sz="1200" b="1" dirty="0"/>
          </a:p>
        </p:txBody>
      </p:sp>
      <p:pic>
        <p:nvPicPr>
          <p:cNvPr id="5" name="Picture 37"/>
          <p:cNvPicPr>
            <a:picLocks noChangeArrowheads="1"/>
          </p:cNvPicPr>
          <p:nvPr/>
        </p:nvPicPr>
        <p:blipFill>
          <a:blip r:embed="rId3"/>
          <a:srcRect/>
          <a:stretch>
            <a:fillRect/>
          </a:stretch>
        </p:blipFill>
        <p:spPr bwMode="auto">
          <a:xfrm>
            <a:off x="2975004" y="1566702"/>
            <a:ext cx="870351" cy="451691"/>
          </a:xfrm>
          <a:prstGeom prst="rect">
            <a:avLst/>
          </a:prstGeom>
          <a:noFill/>
          <a:ln w="9525">
            <a:noFill/>
            <a:miter lim="800000"/>
            <a:headEnd/>
            <a:tailEnd/>
          </a:ln>
        </p:spPr>
      </p:pic>
      <p:sp>
        <p:nvSpPr>
          <p:cNvPr id="13" name="TextBox 12"/>
          <p:cNvSpPr txBox="1"/>
          <p:nvPr/>
        </p:nvSpPr>
        <p:spPr>
          <a:xfrm>
            <a:off x="3250437" y="1787039"/>
            <a:ext cx="295273" cy="258532"/>
          </a:xfrm>
          <a:prstGeom prst="rect">
            <a:avLst/>
          </a:prstGeom>
          <a:noFill/>
        </p:spPr>
        <p:txBody>
          <a:bodyPr wrap="none" rtlCol="0">
            <a:spAutoFit/>
          </a:bodyPr>
          <a:lstStyle/>
          <a:p>
            <a:r>
              <a:rPr lang="en-US" sz="1200" b="1" dirty="0" smtClean="0">
                <a:solidFill>
                  <a:schemeClr val="bg1"/>
                </a:solidFill>
              </a:rPr>
              <a:t>A</a:t>
            </a:r>
            <a:endParaRPr lang="en-US" sz="1200" b="1" dirty="0">
              <a:solidFill>
                <a:schemeClr val="bg1"/>
              </a:solidFill>
            </a:endParaRPr>
          </a:p>
        </p:txBody>
      </p:sp>
      <p:pic>
        <p:nvPicPr>
          <p:cNvPr id="23" name="Picture 37"/>
          <p:cNvPicPr>
            <a:picLocks noChangeArrowheads="1"/>
          </p:cNvPicPr>
          <p:nvPr/>
        </p:nvPicPr>
        <p:blipFill>
          <a:blip r:embed="rId3"/>
          <a:srcRect/>
          <a:stretch>
            <a:fillRect/>
          </a:stretch>
        </p:blipFill>
        <p:spPr bwMode="auto">
          <a:xfrm>
            <a:off x="2976706" y="4428086"/>
            <a:ext cx="870351" cy="451691"/>
          </a:xfrm>
          <a:prstGeom prst="rect">
            <a:avLst/>
          </a:prstGeom>
          <a:noFill/>
          <a:ln w="9525">
            <a:noFill/>
            <a:miter lim="800000"/>
            <a:headEnd/>
            <a:tailEnd/>
          </a:ln>
        </p:spPr>
      </p:pic>
      <p:sp>
        <p:nvSpPr>
          <p:cNvPr id="24" name="TextBox 23"/>
          <p:cNvSpPr txBox="1"/>
          <p:nvPr/>
        </p:nvSpPr>
        <p:spPr>
          <a:xfrm>
            <a:off x="3272361" y="4646585"/>
            <a:ext cx="295273" cy="258532"/>
          </a:xfrm>
          <a:prstGeom prst="rect">
            <a:avLst/>
          </a:prstGeom>
          <a:noFill/>
        </p:spPr>
        <p:txBody>
          <a:bodyPr wrap="none" rtlCol="0">
            <a:spAutoFit/>
          </a:bodyPr>
          <a:lstStyle/>
          <a:p>
            <a:r>
              <a:rPr lang="en-US" sz="1200" b="1" dirty="0" smtClean="0">
                <a:solidFill>
                  <a:schemeClr val="bg1"/>
                </a:solidFill>
              </a:rPr>
              <a:t>C</a:t>
            </a:r>
            <a:endParaRPr lang="en-US" sz="1200" b="1" dirty="0">
              <a:solidFill>
                <a:schemeClr val="bg1"/>
              </a:solidFill>
            </a:endParaRPr>
          </a:p>
        </p:txBody>
      </p:sp>
      <p:cxnSp>
        <p:nvCxnSpPr>
          <p:cNvPr id="25" name="Straight Connector 24"/>
          <p:cNvCxnSpPr>
            <a:stCxn id="5" idx="2"/>
            <a:endCxn id="23" idx="0"/>
          </p:cNvCxnSpPr>
          <p:nvPr/>
        </p:nvCxnSpPr>
        <p:spPr bwMode="auto">
          <a:xfrm rot="16200000" flipH="1">
            <a:off x="2206185" y="3222388"/>
            <a:ext cx="2409693" cy="1702"/>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6" name="Picture 37"/>
          <p:cNvPicPr>
            <a:picLocks noChangeArrowheads="1"/>
          </p:cNvPicPr>
          <p:nvPr/>
        </p:nvPicPr>
        <p:blipFill>
          <a:blip r:embed="rId3"/>
          <a:srcRect/>
          <a:stretch>
            <a:fillRect/>
          </a:stretch>
        </p:blipFill>
        <p:spPr bwMode="auto">
          <a:xfrm>
            <a:off x="2976705" y="2950987"/>
            <a:ext cx="870351" cy="451691"/>
          </a:xfrm>
          <a:prstGeom prst="rect">
            <a:avLst/>
          </a:prstGeom>
          <a:noFill/>
          <a:ln w="9525">
            <a:noFill/>
            <a:miter lim="800000"/>
            <a:headEnd/>
            <a:tailEnd/>
          </a:ln>
        </p:spPr>
      </p:pic>
      <p:sp>
        <p:nvSpPr>
          <p:cNvPr id="14" name="TextBox 13"/>
          <p:cNvSpPr txBox="1"/>
          <p:nvPr/>
        </p:nvSpPr>
        <p:spPr>
          <a:xfrm>
            <a:off x="3272360" y="3192932"/>
            <a:ext cx="295273" cy="258532"/>
          </a:xfrm>
          <a:prstGeom prst="rect">
            <a:avLst/>
          </a:prstGeom>
          <a:noFill/>
        </p:spPr>
        <p:txBody>
          <a:bodyPr wrap="none" rtlCol="0">
            <a:spAutoFit/>
          </a:bodyPr>
          <a:lstStyle/>
          <a:p>
            <a:r>
              <a:rPr lang="en-US" sz="1200" b="1" dirty="0" smtClean="0">
                <a:solidFill>
                  <a:schemeClr val="bg1"/>
                </a:solidFill>
              </a:rPr>
              <a:t>B</a:t>
            </a:r>
            <a:endParaRPr lang="en-US" sz="1200" b="1" dirty="0">
              <a:solidFill>
                <a:schemeClr val="bg1"/>
              </a:solidFill>
            </a:endParaRPr>
          </a:p>
        </p:txBody>
      </p:sp>
      <p:pic>
        <p:nvPicPr>
          <p:cNvPr id="30" name="Picture 37"/>
          <p:cNvPicPr>
            <a:picLocks noChangeArrowheads="1"/>
          </p:cNvPicPr>
          <p:nvPr/>
        </p:nvPicPr>
        <p:blipFill>
          <a:blip r:embed="rId3"/>
          <a:srcRect/>
          <a:stretch>
            <a:fillRect/>
          </a:stretch>
        </p:blipFill>
        <p:spPr bwMode="auto">
          <a:xfrm>
            <a:off x="4653096" y="4428673"/>
            <a:ext cx="870351" cy="451691"/>
          </a:xfrm>
          <a:prstGeom prst="rect">
            <a:avLst/>
          </a:prstGeom>
          <a:noFill/>
          <a:ln w="9525">
            <a:noFill/>
            <a:miter lim="800000"/>
            <a:headEnd/>
            <a:tailEnd/>
          </a:ln>
        </p:spPr>
      </p:pic>
      <p:sp>
        <p:nvSpPr>
          <p:cNvPr id="31" name="TextBox 30"/>
          <p:cNvSpPr txBox="1"/>
          <p:nvPr/>
        </p:nvSpPr>
        <p:spPr>
          <a:xfrm>
            <a:off x="4948751" y="4647172"/>
            <a:ext cx="295273" cy="258532"/>
          </a:xfrm>
          <a:prstGeom prst="rect">
            <a:avLst/>
          </a:prstGeom>
          <a:noFill/>
        </p:spPr>
        <p:txBody>
          <a:bodyPr wrap="none" rtlCol="0">
            <a:spAutoFit/>
          </a:bodyPr>
          <a:lstStyle/>
          <a:p>
            <a:r>
              <a:rPr lang="en-US" sz="1200" b="1" dirty="0" smtClean="0">
                <a:solidFill>
                  <a:schemeClr val="bg1"/>
                </a:solidFill>
              </a:rPr>
              <a:t>E</a:t>
            </a:r>
            <a:endParaRPr lang="en-US" sz="1200" b="1" dirty="0">
              <a:solidFill>
                <a:schemeClr val="bg1"/>
              </a:solidFill>
            </a:endParaRPr>
          </a:p>
        </p:txBody>
      </p:sp>
      <p:cxnSp>
        <p:nvCxnSpPr>
          <p:cNvPr id="32" name="Straight Connector 31"/>
          <p:cNvCxnSpPr>
            <a:stCxn id="34" idx="0"/>
            <a:endCxn id="30" idx="0"/>
          </p:cNvCxnSpPr>
          <p:nvPr/>
        </p:nvCxnSpPr>
        <p:spPr bwMode="auto">
          <a:xfrm rot="16200000" flipH="1" flipV="1">
            <a:off x="4474753" y="3807038"/>
            <a:ext cx="1235154" cy="8115"/>
          </a:xfrm>
          <a:prstGeom prst="line">
            <a:avLst/>
          </a:prstGeom>
          <a:solidFill>
            <a:schemeClr val="accent1"/>
          </a:solidFill>
          <a:ln w="22225" cap="flat" cmpd="sng" algn="ctr">
            <a:solidFill>
              <a:schemeClr val="tx1"/>
            </a:solidFill>
            <a:prstDash val="solid"/>
            <a:round/>
            <a:headEnd type="none" w="med" len="med"/>
            <a:tailEnd type="none" w="med" len="med"/>
          </a:ln>
          <a:effectLst/>
        </p:spPr>
      </p:cxnSp>
      <p:pic>
        <p:nvPicPr>
          <p:cNvPr id="33" name="Picture 37"/>
          <p:cNvPicPr>
            <a:picLocks noChangeArrowheads="1"/>
          </p:cNvPicPr>
          <p:nvPr/>
        </p:nvPicPr>
        <p:blipFill>
          <a:blip r:embed="rId3"/>
          <a:srcRect/>
          <a:stretch>
            <a:fillRect/>
          </a:stretch>
        </p:blipFill>
        <p:spPr bwMode="auto">
          <a:xfrm>
            <a:off x="4653095" y="2951574"/>
            <a:ext cx="870351" cy="451691"/>
          </a:xfrm>
          <a:prstGeom prst="rect">
            <a:avLst/>
          </a:prstGeom>
          <a:noFill/>
          <a:ln w="9525">
            <a:noFill/>
            <a:miter lim="800000"/>
            <a:headEnd/>
            <a:tailEnd/>
          </a:ln>
        </p:spPr>
      </p:pic>
      <p:sp>
        <p:nvSpPr>
          <p:cNvPr id="34" name="TextBox 33"/>
          <p:cNvSpPr txBox="1"/>
          <p:nvPr/>
        </p:nvSpPr>
        <p:spPr>
          <a:xfrm>
            <a:off x="4948750" y="3193519"/>
            <a:ext cx="295273" cy="258532"/>
          </a:xfrm>
          <a:prstGeom prst="rect">
            <a:avLst/>
          </a:prstGeom>
          <a:noFill/>
        </p:spPr>
        <p:txBody>
          <a:bodyPr wrap="none" rtlCol="0">
            <a:spAutoFit/>
          </a:bodyPr>
          <a:lstStyle/>
          <a:p>
            <a:r>
              <a:rPr lang="en-US" sz="1200" b="1" dirty="0" smtClean="0">
                <a:solidFill>
                  <a:schemeClr val="bg1"/>
                </a:solidFill>
              </a:rPr>
              <a:t>D</a:t>
            </a:r>
            <a:endParaRPr lang="en-US" sz="1200" b="1" dirty="0">
              <a:solidFill>
                <a:schemeClr val="bg1"/>
              </a:solidFill>
            </a:endParaRPr>
          </a:p>
        </p:txBody>
      </p:sp>
      <p:cxnSp>
        <p:nvCxnSpPr>
          <p:cNvPr id="37" name="Straight Connector 36"/>
          <p:cNvCxnSpPr>
            <a:stCxn id="30" idx="1"/>
            <a:endCxn id="23" idx="3"/>
          </p:cNvCxnSpPr>
          <p:nvPr/>
        </p:nvCxnSpPr>
        <p:spPr bwMode="auto">
          <a:xfrm rot="10800000">
            <a:off x="3847058" y="4653933"/>
            <a:ext cx="806039" cy="587"/>
          </a:xfrm>
          <a:prstGeom prst="line">
            <a:avLst/>
          </a:prstGeom>
          <a:solidFill>
            <a:schemeClr val="accent1"/>
          </a:solidFill>
          <a:ln w="22225" cap="flat" cmpd="sng" algn="ctr">
            <a:solidFill>
              <a:schemeClr val="tx1"/>
            </a:solidFill>
            <a:prstDash val="solid"/>
            <a:round/>
            <a:headEnd type="none" w="med" len="med"/>
            <a:tailEnd type="none" w="med" len="med"/>
          </a:ln>
          <a:effectLst/>
        </p:spPr>
      </p:cxnSp>
      <p:sp>
        <p:nvSpPr>
          <p:cNvPr id="45" name="TextBox 44"/>
          <p:cNvSpPr txBox="1"/>
          <p:nvPr/>
        </p:nvSpPr>
        <p:spPr>
          <a:xfrm>
            <a:off x="3164217" y="381225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6" name="TextBox 45"/>
          <p:cNvSpPr txBox="1"/>
          <p:nvPr/>
        </p:nvSpPr>
        <p:spPr>
          <a:xfrm>
            <a:off x="4089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2</a:t>
            </a:r>
            <a:r>
              <a:rPr lang="en-US" sz="1050" dirty="0" smtClean="0"/>
              <a:t>)</a:t>
            </a:r>
            <a:endParaRPr lang="en-US" sz="1050" dirty="0"/>
          </a:p>
        </p:txBody>
      </p:sp>
      <p:sp>
        <p:nvSpPr>
          <p:cNvPr id="47" name="TextBox 46"/>
          <p:cNvSpPr txBox="1"/>
          <p:nvPr/>
        </p:nvSpPr>
        <p:spPr>
          <a:xfrm>
            <a:off x="4851754" y="382749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sp>
        <p:nvSpPr>
          <p:cNvPr id="49" name="TextBox 48"/>
          <p:cNvSpPr txBox="1"/>
          <p:nvPr/>
        </p:nvSpPr>
        <p:spPr>
          <a:xfrm>
            <a:off x="4147197" y="4452331"/>
            <a:ext cx="233717" cy="226350"/>
          </a:xfrm>
          <a:prstGeom prst="rect">
            <a:avLst/>
          </a:prstGeom>
          <a:noFill/>
        </p:spPr>
        <p:txBody>
          <a:bodyPr wrap="square" lIns="0" tIns="0" rIns="0" bIns="0" rtlCol="0" anchor="ctr" anchorCtr="0">
            <a:noAutofit/>
          </a:bodyPr>
          <a:lstStyle/>
          <a:p>
            <a:r>
              <a:rPr lang="en-US" sz="1050" dirty="0" smtClean="0"/>
              <a:t>(</a:t>
            </a:r>
            <a:r>
              <a:rPr lang="en-US" sz="1050" b="1" dirty="0" smtClean="0"/>
              <a:t>1</a:t>
            </a:r>
            <a:r>
              <a:rPr lang="en-US" sz="1050" dirty="0" smtClean="0"/>
              <a:t>)</a:t>
            </a:r>
            <a:endParaRPr lang="en-US" sz="1050" dirty="0"/>
          </a:p>
        </p:txBody>
      </p:sp>
      <p:graphicFrame>
        <p:nvGraphicFramePr>
          <p:cNvPr id="50" name="Table 49"/>
          <p:cNvGraphicFramePr>
            <a:graphicFrameLocks noGrp="1"/>
          </p:cNvGraphicFramePr>
          <p:nvPr/>
        </p:nvGraphicFramePr>
        <p:xfrm>
          <a:off x="351694" y="5228493"/>
          <a:ext cx="3352799" cy="125730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B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1</a:t>
                      </a:r>
                      <a:endParaRPr lang="en-US" sz="1050" dirty="0">
                        <a:latin typeface="Courier New" pitchFamily="49" charset="0"/>
                        <a:cs typeface="Courier New" pitchFamily="49" charset="0"/>
                      </a:endParaRPr>
                    </a:p>
                  </a:txBody>
                  <a:tcPr marL="45720" marR="45720" anchor="ctr"/>
                </a:tc>
                <a:tc>
                  <a:txBody>
                    <a:bodyPr/>
                    <a:lstStyle/>
                    <a:p>
                      <a:pPr algn="l"/>
                      <a:r>
                        <a:rPr lang="en-US" sz="1050" dirty="0" smtClean="0"/>
                        <a:t>Successor</a:t>
                      </a:r>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l"/>
                      <a:endParaRPr lang="en-US" sz="1050" dirty="0">
                        <a:latin typeface="Courier New" pitchFamily="49" charset="0"/>
                        <a:cs typeface="Courier New" pitchFamily="49" charset="0"/>
                      </a:endParaRPr>
                    </a:p>
                  </a:txBody>
                  <a:tcPr marL="45720" marR="45720" anchor="ctr"/>
                </a:tc>
              </a:tr>
              <a:tr h="229772">
                <a:tc>
                  <a:txBody>
                    <a:bodyPr/>
                    <a:lstStyle/>
                    <a:p>
                      <a:pPr algn="r"/>
                      <a:r>
                        <a:rPr lang="en-US" sz="1050" dirty="0" smtClean="0"/>
                        <a:t>via E</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r>
            </a:tbl>
          </a:graphicData>
        </a:graphic>
      </p:graphicFrame>
      <p:sp>
        <p:nvSpPr>
          <p:cNvPr id="55" name="TextBox 54"/>
          <p:cNvSpPr txBox="1"/>
          <p:nvPr/>
        </p:nvSpPr>
        <p:spPr>
          <a:xfrm>
            <a:off x="304800" y="4911969"/>
            <a:ext cx="1050288" cy="313932"/>
          </a:xfrm>
          <a:prstGeom prst="rect">
            <a:avLst/>
          </a:prstGeom>
          <a:noFill/>
        </p:spPr>
        <p:txBody>
          <a:bodyPr wrap="none" rtlCol="0">
            <a:spAutoFit/>
          </a:bodyPr>
          <a:lstStyle/>
          <a:p>
            <a:r>
              <a:rPr lang="en-US" sz="1600" b="1" dirty="0" smtClean="0"/>
              <a:t>Router C</a:t>
            </a:r>
            <a:endParaRPr lang="en-US" sz="1600" b="1" dirty="0"/>
          </a:p>
        </p:txBody>
      </p:sp>
      <p:graphicFrame>
        <p:nvGraphicFramePr>
          <p:cNvPr id="57" name="Table 56"/>
          <p:cNvGraphicFramePr>
            <a:graphicFrameLocks noGrp="1"/>
          </p:cNvGraphicFramePr>
          <p:nvPr/>
        </p:nvGraphicFramePr>
        <p:xfrm>
          <a:off x="5404331" y="5228494"/>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b="0" dirty="0">
                        <a:solidFill>
                          <a:schemeClr val="tx1"/>
                        </a:solidFill>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4</a:t>
                      </a:r>
                      <a:endParaRPr lang="en-US" sz="1050" dirty="0">
                        <a:latin typeface="Courier New" pitchFamily="49" charset="0"/>
                        <a:cs typeface="Courier New" pitchFamily="49" charset="0"/>
                      </a:endParaRPr>
                    </a:p>
                  </a:txBody>
                  <a:tcPr marL="45720" marR="45720" anchor="ctr"/>
                </a:tc>
                <a:tc>
                  <a:txBody>
                    <a:bodyPr/>
                    <a:lstStyle/>
                    <a:p>
                      <a:pPr algn="ctr"/>
                      <a:r>
                        <a:rPr lang="en-US" sz="1050" dirty="0" smtClean="0"/>
                        <a:t>3</a:t>
                      </a: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r h="229772">
                <a:tc>
                  <a:txBody>
                    <a:bodyPr/>
                    <a:lstStyle/>
                    <a:p>
                      <a:pPr algn="r"/>
                      <a:r>
                        <a:rPr lang="en-US" sz="1050" dirty="0" smtClean="0"/>
                        <a:t>via</a:t>
                      </a:r>
                      <a:r>
                        <a:rPr lang="en-US" sz="1050" baseline="0" dirty="0" smtClean="0"/>
                        <a:t> D</a:t>
                      </a: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050" dirty="0" smtClean="0">
                        <a:latin typeface="Courier New" pitchFamily="49" charset="0"/>
                        <a:cs typeface="Courier New" pitchFamily="49" charset="0"/>
                      </a:endParaRPr>
                    </a:p>
                  </a:txBody>
                  <a:tcPr marL="45720" marR="45720" anchor="ctr"/>
                </a:tc>
              </a:tr>
            </a:tbl>
          </a:graphicData>
        </a:graphic>
      </p:graphicFrame>
      <p:sp>
        <p:nvSpPr>
          <p:cNvPr id="58" name="TextBox 57"/>
          <p:cNvSpPr txBox="1"/>
          <p:nvPr/>
        </p:nvSpPr>
        <p:spPr>
          <a:xfrm>
            <a:off x="5357437" y="4911970"/>
            <a:ext cx="1039067" cy="313932"/>
          </a:xfrm>
          <a:prstGeom prst="rect">
            <a:avLst/>
          </a:prstGeom>
          <a:noFill/>
        </p:spPr>
        <p:txBody>
          <a:bodyPr wrap="none" rtlCol="0">
            <a:spAutoFit/>
          </a:bodyPr>
          <a:lstStyle/>
          <a:p>
            <a:r>
              <a:rPr lang="en-US" sz="1600" b="1" dirty="0" smtClean="0"/>
              <a:t>Router E</a:t>
            </a:r>
          </a:p>
        </p:txBody>
      </p:sp>
      <p:graphicFrame>
        <p:nvGraphicFramePr>
          <p:cNvPr id="59" name="Table 58"/>
          <p:cNvGraphicFramePr>
            <a:graphicFrameLocks noGrp="1"/>
          </p:cNvGraphicFramePr>
          <p:nvPr/>
        </p:nvGraphicFramePr>
        <p:xfrm>
          <a:off x="5404332" y="1735041"/>
          <a:ext cx="3352799" cy="1005840"/>
        </p:xfrm>
        <a:graphic>
          <a:graphicData uri="http://schemas.openxmlformats.org/drawingml/2006/table">
            <a:tbl>
              <a:tblPr firstRow="1" bandRow="1">
                <a:tableStyleId>{5C22544A-7EE6-4342-B048-85BDC9FD1C3A}</a:tableStyleId>
              </a:tblPr>
              <a:tblGrid>
                <a:gridCol w="1043353"/>
                <a:gridCol w="328246"/>
                <a:gridCol w="316523"/>
                <a:gridCol w="1664677"/>
              </a:tblGrid>
              <a:tr h="229772">
                <a:tc>
                  <a:txBody>
                    <a:bodyPr/>
                    <a:lstStyle/>
                    <a:p>
                      <a:pPr algn="r"/>
                      <a:r>
                        <a:rPr lang="en-US" sz="1050" dirty="0" smtClean="0"/>
                        <a:t>EIGRP</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FD</a:t>
                      </a:r>
                      <a:endParaRPr lang="en-US" sz="1050" b="1" dirty="0">
                        <a:latin typeface="Courier New" pitchFamily="49" charset="0"/>
                        <a:cs typeface="Courier New" pitchFamily="49" charset="0"/>
                      </a:endParaRPr>
                    </a:p>
                  </a:txBody>
                  <a:tcPr marL="45720" marR="45720" anchor="ctr"/>
                </a:tc>
                <a:tc>
                  <a:txBody>
                    <a:bodyPr/>
                    <a:lstStyle/>
                    <a:p>
                      <a:pPr algn="ctr"/>
                      <a:r>
                        <a:rPr lang="en-US" sz="1050" dirty="0" smtClean="0"/>
                        <a:t>AD</a:t>
                      </a:r>
                      <a:endParaRPr lang="en-US" sz="1050" b="1" dirty="0">
                        <a:latin typeface="Courier New" pitchFamily="49" charset="0"/>
                        <a:cs typeface="Courier New" pitchFamily="49" charset="0"/>
                      </a:endParaRPr>
                    </a:p>
                  </a:txBody>
                  <a:tcPr marL="45720" marR="45720" anchor="ctr"/>
                </a:tc>
                <a:tc>
                  <a:txBody>
                    <a:bodyPr/>
                    <a:lstStyle/>
                    <a:p>
                      <a:pPr algn="l"/>
                      <a:r>
                        <a:rPr lang="en-US" sz="1050" dirty="0" smtClean="0"/>
                        <a:t>Topology</a:t>
                      </a:r>
                      <a:endParaRPr lang="en-US" sz="1050" b="1" dirty="0">
                        <a:latin typeface="Courier New" pitchFamily="49" charset="0"/>
                        <a:cs typeface="Courier New" pitchFamily="49" charset="0"/>
                      </a:endParaRPr>
                    </a:p>
                  </a:txBody>
                  <a:tcPr marL="45720" marR="45720" anchor="ctr"/>
                </a:tc>
              </a:tr>
              <a:tr h="229772">
                <a:tc>
                  <a:txBody>
                    <a:bodyPr/>
                    <a:lstStyle/>
                    <a:p>
                      <a:pPr algn="r"/>
                      <a:r>
                        <a:rPr lang="en-US" sz="1050" dirty="0" smtClean="0"/>
                        <a:t>10.1.1.0 /24</a:t>
                      </a:r>
                      <a:endParaRPr lang="en-US" sz="1050" dirty="0">
                        <a:latin typeface="Courier New" pitchFamily="49" charset="0"/>
                        <a:cs typeface="Courier New" pitchFamily="49" charset="0"/>
                      </a:endParaRPr>
                    </a:p>
                  </a:txBody>
                  <a:tcPr marL="45720" marR="45720" anchor="ctr"/>
                </a:tc>
                <a:tc>
                  <a:txBody>
                    <a:bodyPr/>
                    <a:lstStyle/>
                    <a:p>
                      <a:pPr algn="ctr"/>
                      <a:r>
                        <a:rPr lang="en-US" sz="1050" kern="1200" dirty="0" smtClean="0"/>
                        <a:t>5</a:t>
                      </a:r>
                      <a:endParaRPr lang="en-US" sz="1050" b="0" kern="1200" dirty="0" smtClean="0">
                        <a:solidFill>
                          <a:schemeClr val="tx1"/>
                        </a:solidFill>
                        <a:latin typeface="+mn-lt"/>
                        <a:ea typeface="+mn-ea"/>
                        <a:cs typeface="+mn-cs"/>
                      </a:endParaRPr>
                    </a:p>
                  </a:txBody>
                  <a:tcPr marL="45720" marR="45720" anchor="ctr"/>
                </a:tc>
                <a:tc>
                  <a:txBody>
                    <a:bodyPr/>
                    <a:lstStyle/>
                    <a:p>
                      <a:pPr algn="ctr"/>
                      <a:endParaRPr lang="en-US" sz="1050" dirty="0">
                        <a:latin typeface="Courier New" pitchFamily="49" charset="0"/>
                        <a:cs typeface="Courier New" pitchFamily="49" charset="0"/>
                      </a:endParaRPr>
                    </a:p>
                  </a:txBody>
                  <a:tcPr marL="45720" marR="4572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 Passive *****</a:t>
                      </a:r>
                      <a:endParaRPr lang="en-US" sz="1050" b="0" dirty="0" smtClean="0">
                        <a:solidFill>
                          <a:schemeClr val="tx1"/>
                        </a:solidFill>
                        <a:latin typeface="Courier New" pitchFamily="49" charset="0"/>
                        <a:cs typeface="Courier New" pitchFamily="49" charset="0"/>
                      </a:endParaRPr>
                    </a:p>
                  </a:txBody>
                  <a:tcPr marL="45720" marR="45720" anchor="ctr"/>
                </a:tc>
              </a:tr>
              <a:tr h="229772">
                <a:tc>
                  <a:txBody>
                    <a:bodyPr/>
                    <a:lstStyle/>
                    <a:p>
                      <a:pPr algn="r"/>
                      <a:r>
                        <a:rPr lang="en-US" sz="1050" dirty="0" smtClean="0"/>
                        <a:t>via C </a:t>
                      </a:r>
                      <a:endParaRPr lang="en-US" sz="1050" dirty="0">
                        <a:latin typeface="+mn-lt"/>
                        <a:cs typeface="Courier New" pitchFamily="49" charset="0"/>
                      </a:endParaRPr>
                    </a:p>
                  </a:txBody>
                  <a:tcPr marL="45720" marR="45720" anchor="ctr"/>
                </a:tc>
                <a:tc>
                  <a:txBody>
                    <a:bodyPr/>
                    <a:lstStyle/>
                    <a:p>
                      <a:pPr algn="ctr"/>
                      <a:r>
                        <a:rPr lang="en-US" sz="1050" dirty="0" smtClean="0"/>
                        <a:t>5</a:t>
                      </a:r>
                      <a:endParaRPr lang="en-US" sz="1050" dirty="0">
                        <a:latin typeface="+mn-lt"/>
                        <a:cs typeface="Courier New" pitchFamily="49" charset="0"/>
                      </a:endParaRPr>
                    </a:p>
                  </a:txBody>
                  <a:tcPr marL="45720" marR="45720" anchor="ctr"/>
                </a:tc>
                <a:tc>
                  <a:txBody>
                    <a:bodyPr/>
                    <a:lstStyle/>
                    <a:p>
                      <a:pPr algn="ctr"/>
                      <a:r>
                        <a:rPr lang="en-US" sz="1050" dirty="0" smtClean="0"/>
                        <a:t>3</a:t>
                      </a:r>
                      <a:endParaRPr lang="en-US" sz="1050" dirty="0">
                        <a:latin typeface="+mn-lt"/>
                        <a:cs typeface="Courier New" pitchFamily="49" charset="0"/>
                      </a:endParaRPr>
                    </a:p>
                  </a:txBody>
                  <a:tcPr marL="45720" marR="45720" anchor="ctr"/>
                </a:tc>
                <a:tc>
                  <a:txBody>
                    <a:bodyPr/>
                    <a:lstStyle/>
                    <a:p>
                      <a:pPr algn="l"/>
                      <a:r>
                        <a:rPr lang="en-US" sz="1050" dirty="0" smtClean="0"/>
                        <a:t>Successor</a:t>
                      </a:r>
                      <a:endParaRPr lang="en-US" sz="1050" dirty="0">
                        <a:latin typeface="+mn-lt"/>
                        <a:cs typeface="Courier New" pitchFamily="49" charset="0"/>
                      </a:endParaRPr>
                    </a:p>
                  </a:txBody>
                  <a:tcPr marL="45720" marR="45720" anchor="ctr"/>
                </a:tc>
              </a:tr>
              <a:tr h="229772">
                <a:tc>
                  <a:txBody>
                    <a:bodyPr/>
                    <a:lstStyle/>
                    <a:p>
                      <a:pPr algn="r"/>
                      <a:r>
                        <a:rPr lang="en-US" sz="1050" dirty="0" smtClean="0"/>
                        <a:t>via</a:t>
                      </a:r>
                      <a:r>
                        <a:rPr lang="en-US" sz="1050" baseline="0" dirty="0" smtClean="0"/>
                        <a:t> E</a:t>
                      </a:r>
                      <a:endParaRPr lang="en-US" sz="1050" dirty="0">
                        <a:latin typeface="+mn-lt"/>
                        <a:cs typeface="Courier New" pitchFamily="49" charset="0"/>
                      </a:endParaRPr>
                    </a:p>
                  </a:txBody>
                  <a:tcPr marL="45720" marR="45720" anchor="ctr"/>
                </a:tc>
                <a:tc>
                  <a:txBody>
                    <a:bodyPr/>
                    <a:lstStyle/>
                    <a:p>
                      <a:pPr algn="ctr"/>
                      <a:r>
                        <a:rPr lang="en-US" sz="1050" dirty="0" smtClean="0"/>
                        <a:t>5</a:t>
                      </a:r>
                      <a:endParaRPr lang="en-US" sz="1050" dirty="0">
                        <a:latin typeface="+mn-lt"/>
                        <a:cs typeface="Courier New" pitchFamily="49" charset="0"/>
                      </a:endParaRPr>
                    </a:p>
                  </a:txBody>
                  <a:tcPr marL="45720" marR="45720" anchor="ctr"/>
                </a:tc>
                <a:tc>
                  <a:txBody>
                    <a:bodyPr/>
                    <a:lstStyle/>
                    <a:p>
                      <a:pPr algn="ctr"/>
                      <a:r>
                        <a:rPr lang="en-US" sz="1050" dirty="0" smtClean="0"/>
                        <a:t>4</a:t>
                      </a:r>
                      <a:endParaRPr lang="en-US" sz="1050" dirty="0">
                        <a:latin typeface="+mn-lt"/>
                        <a:cs typeface="Courier New" pitchFamily="49" charset="0"/>
                      </a:endParaRPr>
                    </a:p>
                  </a:txBody>
                  <a:tcPr marL="45720" marR="45720" anchor="ctr"/>
                </a:tc>
                <a:tc>
                  <a:txBody>
                    <a:bodyPr/>
                    <a:lstStyle/>
                    <a:p>
                      <a:pPr algn="l"/>
                      <a:r>
                        <a:rPr lang="en-US" sz="1050" kern="1200" dirty="0" smtClean="0"/>
                        <a:t>Successor</a:t>
                      </a:r>
                      <a:endParaRPr lang="en-US" sz="1050" kern="1200" dirty="0" smtClean="0">
                        <a:solidFill>
                          <a:schemeClr val="dk1"/>
                        </a:solidFill>
                        <a:latin typeface="+mn-lt"/>
                        <a:ea typeface="+mn-ea"/>
                        <a:cs typeface="+mn-cs"/>
                      </a:endParaRPr>
                    </a:p>
                  </a:txBody>
                  <a:tcPr marL="45720" marR="45720" anchor="ctr"/>
                </a:tc>
              </a:tr>
            </a:tbl>
          </a:graphicData>
        </a:graphic>
      </p:graphicFrame>
      <p:sp>
        <p:nvSpPr>
          <p:cNvPr id="60" name="TextBox 59"/>
          <p:cNvSpPr txBox="1"/>
          <p:nvPr/>
        </p:nvSpPr>
        <p:spPr>
          <a:xfrm>
            <a:off x="5357438" y="1418517"/>
            <a:ext cx="1050288" cy="313932"/>
          </a:xfrm>
          <a:prstGeom prst="rect">
            <a:avLst/>
          </a:prstGeom>
          <a:noFill/>
        </p:spPr>
        <p:txBody>
          <a:bodyPr wrap="none" rtlCol="0">
            <a:spAutoFit/>
          </a:bodyPr>
          <a:lstStyle/>
          <a:p>
            <a:r>
              <a:rPr lang="en-US" sz="1600" b="1" dirty="0" smtClean="0"/>
              <a:t>Router D</a:t>
            </a:r>
          </a:p>
        </p:txBody>
      </p:sp>
    </p:spTree>
    <p:extLst>
      <p:ext uri="{BB962C8B-B14F-4D97-AF65-F5344CB8AC3E}">
        <p14:creationId xmlns:p14="http://schemas.microsoft.com/office/powerpoint/2010/main" val="4192607051"/>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title"/>
          </p:nvPr>
        </p:nvSpPr>
        <p:spPr/>
        <p:txBody>
          <a:bodyPr/>
          <a:lstStyle/>
          <a:p>
            <a:r>
              <a:rPr lang="en-US" smtClean="0"/>
              <a:t>EIGRP Metric Calculation</a:t>
            </a:r>
            <a:endParaRPr lang="en-US" dirty="0" smtClean="0"/>
          </a:p>
        </p:txBody>
      </p:sp>
      <p:sp>
        <p:nvSpPr>
          <p:cNvPr id="1267720" name="Rectangle 8"/>
          <p:cNvSpPr>
            <a:spLocks noGrp="1" noChangeArrowheads="1"/>
          </p:cNvSpPr>
          <p:nvPr>
            <p:ph idx="1"/>
          </p:nvPr>
        </p:nvSpPr>
        <p:spPr/>
        <p:txBody>
          <a:bodyPr>
            <a:normAutofit lnSpcReduction="10000"/>
          </a:bodyPr>
          <a:lstStyle/>
          <a:p>
            <a:r>
              <a:rPr lang="en-US" dirty="0" smtClean="0">
                <a:solidFill>
                  <a:srgbClr val="000000"/>
                </a:solidFill>
              </a:rPr>
              <a:t>EIGRP uses a composite metric which can be based on the following metrics:</a:t>
            </a:r>
          </a:p>
          <a:p>
            <a:pPr lvl="1"/>
            <a:r>
              <a:rPr lang="en-US" dirty="0" smtClean="0">
                <a:solidFill>
                  <a:srgbClr val="000000"/>
                </a:solidFill>
              </a:rPr>
              <a:t>Bandwidth</a:t>
            </a:r>
          </a:p>
          <a:p>
            <a:pPr lvl="1"/>
            <a:r>
              <a:rPr lang="en-US" dirty="0" smtClean="0">
                <a:solidFill>
                  <a:srgbClr val="000000"/>
                </a:solidFill>
              </a:rPr>
              <a:t>Delay</a:t>
            </a:r>
          </a:p>
          <a:p>
            <a:pPr lvl="1"/>
            <a:r>
              <a:rPr lang="en-US" dirty="0" smtClean="0">
                <a:solidFill>
                  <a:srgbClr val="000000"/>
                </a:solidFill>
              </a:rPr>
              <a:t>Reliability</a:t>
            </a:r>
          </a:p>
          <a:p>
            <a:pPr lvl="1"/>
            <a:r>
              <a:rPr lang="en-US" dirty="0" smtClean="0">
                <a:solidFill>
                  <a:srgbClr val="000000"/>
                </a:solidFill>
              </a:rPr>
              <a:t>Load</a:t>
            </a:r>
          </a:p>
          <a:p>
            <a:r>
              <a:rPr lang="en-US" dirty="0" smtClean="0">
                <a:solidFill>
                  <a:srgbClr val="000000"/>
                </a:solidFill>
              </a:rPr>
              <a:t>Only Bandwidth and Delay are used by default.</a:t>
            </a:r>
          </a:p>
          <a:p>
            <a:pPr marL="0" indent="0">
              <a:buNone/>
            </a:pPr>
            <a:r>
              <a:rPr lang="en-US" sz="2000" b="1" dirty="0" smtClean="0">
                <a:solidFill>
                  <a:srgbClr val="000000"/>
                </a:solidFill>
              </a:rPr>
              <a:t>Note: </a:t>
            </a:r>
            <a:r>
              <a:rPr lang="en-US" sz="2000" dirty="0" smtClean="0">
                <a:solidFill>
                  <a:srgbClr val="000000"/>
                </a:solidFill>
              </a:rPr>
              <a:t>It is often incorrectly stated that EIGRP can also use the smallest MTU in the path. In actual fact, the MTU is included in the EIGRP routing update, but is not actually used in the metric calculation.</a:t>
            </a:r>
          </a:p>
        </p:txBody>
      </p:sp>
    </p:spTree>
    <p:extLst>
      <p:ext uri="{BB962C8B-B14F-4D97-AF65-F5344CB8AC3E}">
        <p14:creationId xmlns:p14="http://schemas.microsoft.com/office/powerpoint/2010/main" val="4059892521"/>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US" dirty="0" smtClean="0"/>
              <a:t>EIGRP Bandwidth</a:t>
            </a:r>
          </a:p>
        </p:txBody>
      </p:sp>
      <p:sp>
        <p:nvSpPr>
          <p:cNvPr id="88067" name="Rectangle 3"/>
          <p:cNvSpPr>
            <a:spLocks noGrp="1" noChangeArrowheads="1"/>
          </p:cNvSpPr>
          <p:nvPr>
            <p:ph type="body" idx="1"/>
          </p:nvPr>
        </p:nvSpPr>
        <p:spPr/>
        <p:txBody>
          <a:bodyPr>
            <a:normAutofit/>
          </a:bodyPr>
          <a:lstStyle/>
          <a:p>
            <a:r>
              <a:rPr lang="en-US" dirty="0" smtClean="0">
                <a:solidFill>
                  <a:srgbClr val="000000"/>
                </a:solidFill>
              </a:rPr>
              <a:t>EIGRP uses the slowest bandwidth (BW) in its metric calculation.</a:t>
            </a:r>
          </a:p>
          <a:p>
            <a:pPr lvl="1"/>
            <a:r>
              <a:rPr lang="en-US" dirty="0" smtClean="0">
                <a:solidFill>
                  <a:srgbClr val="000000"/>
                </a:solidFill>
              </a:rPr>
              <a:t>Calculated BW = reference BW / slowest BW (kbps)</a:t>
            </a:r>
          </a:p>
          <a:p>
            <a:r>
              <a:rPr lang="en-US" dirty="0" smtClean="0">
                <a:solidFill>
                  <a:srgbClr val="000000"/>
                </a:solidFill>
              </a:rPr>
              <a:t>The value of the bandwidth may or may not reflect the actual physical bandwidth of the interface. </a:t>
            </a:r>
          </a:p>
          <a:p>
            <a:pPr lvl="1"/>
            <a:r>
              <a:rPr lang="en-US" dirty="0" smtClean="0">
                <a:solidFill>
                  <a:srgbClr val="000000"/>
                </a:solidFill>
              </a:rPr>
              <a:t>For example, most serial interfaces use the default bandwidth value of 1.544 Mbps but this may not accurately reflect the links actual bandwidth. </a:t>
            </a:r>
          </a:p>
          <a:p>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val="319475901"/>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US" dirty="0" smtClean="0"/>
              <a:t>EIGRP Bandwidth</a:t>
            </a:r>
          </a:p>
        </p:txBody>
      </p:sp>
      <p:sp>
        <p:nvSpPr>
          <p:cNvPr id="1442819" name="Rectangle 3"/>
          <p:cNvSpPr>
            <a:spLocks noGrp="1" noChangeArrowheads="1"/>
          </p:cNvSpPr>
          <p:nvPr>
            <p:ph type="body" idx="1"/>
          </p:nvPr>
        </p:nvSpPr>
        <p:spPr/>
        <p:txBody>
          <a:bodyPr>
            <a:normAutofit lnSpcReduction="10000"/>
          </a:bodyPr>
          <a:lstStyle/>
          <a:p>
            <a:r>
              <a:rPr lang="en-US" dirty="0" smtClean="0">
                <a:solidFill>
                  <a:srgbClr val="000000"/>
                </a:solidFill>
              </a:rPr>
              <a:t>Because both EIGRP and OSPF use bandwidth in default metric calculations, a correct value for bandwidth is very important to the accuracy of routing information. </a:t>
            </a:r>
          </a:p>
          <a:p>
            <a:pPr lvl="1"/>
            <a:r>
              <a:rPr lang="en-US" dirty="0" smtClean="0">
                <a:solidFill>
                  <a:srgbClr val="000000"/>
                </a:solidFill>
              </a:rPr>
              <a:t>If the actual bandwidth of the link differs from the default bandwidth value, then the bandwidth value should be modified.</a:t>
            </a:r>
          </a:p>
          <a:p>
            <a:r>
              <a:rPr lang="en-US" dirty="0" smtClean="0">
                <a:solidFill>
                  <a:srgbClr val="000000"/>
                </a:solidFill>
              </a:rPr>
              <a:t>To modify the bandwidth value, use the</a:t>
            </a:r>
            <a:r>
              <a:rPr lang="en-US" b="1" dirty="0" smtClean="0">
                <a:solidFill>
                  <a:srgbClr val="000000"/>
                </a:solidFill>
                <a:latin typeface="Courier New" pitchFamily="49" charset="0"/>
                <a:cs typeface="Courier New" pitchFamily="49" charset="0"/>
              </a:rPr>
              <a:t> bandwidth </a:t>
            </a:r>
            <a:r>
              <a:rPr lang="en-US" dirty="0" smtClean="0">
                <a:solidFill>
                  <a:srgbClr val="000000"/>
                </a:solidFill>
              </a:rPr>
              <a:t>interface command.</a:t>
            </a:r>
          </a:p>
          <a:p>
            <a:pPr marL="0" indent="0">
              <a:buNone/>
            </a:pPr>
            <a:r>
              <a:rPr lang="en-US" sz="2000" b="1" dirty="0" smtClean="0">
                <a:solidFill>
                  <a:srgbClr val="000000"/>
                </a:solidFill>
              </a:rPr>
              <a:t>Note: </a:t>
            </a:r>
            <a:r>
              <a:rPr lang="en-US" sz="2000" dirty="0" smtClean="0">
                <a:solidFill>
                  <a:srgbClr val="000000"/>
                </a:solidFill>
              </a:rPr>
              <a:t>The bandwidth command does NOT change the physical bandwidth of the link. </a:t>
            </a:r>
          </a:p>
        </p:txBody>
      </p:sp>
    </p:spTree>
    <p:extLst>
      <p:ext uri="{BB962C8B-B14F-4D97-AF65-F5344CB8AC3E}">
        <p14:creationId xmlns:p14="http://schemas.microsoft.com/office/powerpoint/2010/main" val="49075715"/>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549275" y="107576"/>
            <a:ext cx="4164661" cy="988312"/>
          </a:xfrm>
        </p:spPr>
        <p:txBody>
          <a:bodyPr/>
          <a:lstStyle/>
          <a:p>
            <a:r>
              <a:rPr lang="en-US" dirty="0" smtClean="0"/>
              <a:t>EIGRP Delay</a:t>
            </a:r>
            <a:endParaRPr lang="en-US" dirty="0" smtClean="0"/>
          </a:p>
        </p:txBody>
      </p:sp>
      <p:sp>
        <p:nvSpPr>
          <p:cNvPr id="92163" name="Rectangle 3"/>
          <p:cNvSpPr>
            <a:spLocks noGrp="1" noChangeArrowheads="1"/>
          </p:cNvSpPr>
          <p:nvPr>
            <p:ph idx="1"/>
          </p:nvPr>
        </p:nvSpPr>
        <p:spPr>
          <a:xfrm>
            <a:off x="384808" y="1226086"/>
            <a:ext cx="4175167" cy="4893434"/>
          </a:xfrm>
        </p:spPr>
        <p:txBody>
          <a:bodyPr>
            <a:normAutofit/>
          </a:bodyPr>
          <a:lstStyle/>
          <a:p>
            <a:r>
              <a:rPr lang="en-US" dirty="0" smtClean="0">
                <a:solidFill>
                  <a:srgbClr val="000000"/>
                </a:solidFill>
              </a:rPr>
              <a:t>Delay is a measure of the time it takes for a packet to traverse a route.</a:t>
            </a:r>
          </a:p>
          <a:p>
            <a:pPr lvl="1"/>
            <a:r>
              <a:rPr lang="en-US" dirty="0" smtClean="0">
                <a:solidFill>
                  <a:srgbClr val="000000"/>
                </a:solidFill>
              </a:rPr>
              <a:t>EIGRP uses the cumulative sum of all outgoing interfaces.</a:t>
            </a:r>
          </a:p>
          <a:p>
            <a:pPr lvl="2"/>
            <a:r>
              <a:rPr lang="en-US" dirty="0" smtClean="0">
                <a:solidFill>
                  <a:srgbClr val="000000"/>
                </a:solidFill>
              </a:rPr>
              <a:t>Calculated Delay = the sum of outgoing interface delays / 10</a:t>
            </a:r>
          </a:p>
          <a:p>
            <a:r>
              <a:rPr lang="en-US" dirty="0" smtClean="0">
                <a:solidFill>
                  <a:srgbClr val="000000"/>
                </a:solidFill>
              </a:rPr>
              <a:t>The delay (DLY) metric is a static value based on the type of link to which the interface is connected and is expressed in microseconds. </a:t>
            </a:r>
          </a:p>
        </p:txBody>
      </p:sp>
      <p:pic>
        <p:nvPicPr>
          <p:cNvPr id="1441796" name="Picture 4"/>
          <p:cNvPicPr>
            <a:picLocks noChangeAspect="1" noChangeArrowheads="1"/>
          </p:cNvPicPr>
          <p:nvPr/>
        </p:nvPicPr>
        <p:blipFill>
          <a:blip r:embed="rId2"/>
          <a:srcRect/>
          <a:stretch>
            <a:fillRect/>
          </a:stretch>
        </p:blipFill>
        <p:spPr bwMode="auto">
          <a:xfrm>
            <a:off x="4713936" y="1226086"/>
            <a:ext cx="4122902" cy="4530769"/>
          </a:xfrm>
          <a:prstGeom prst="rect">
            <a:avLst/>
          </a:prstGeom>
          <a:noFill/>
          <a:ln w="9525" algn="ctr">
            <a:noFill/>
            <a:miter lim="800000"/>
            <a:headEnd/>
            <a:tailEnd/>
          </a:ln>
        </p:spPr>
      </p:pic>
    </p:spTree>
    <p:extLst>
      <p:ext uri="{BB962C8B-B14F-4D97-AF65-F5344CB8AC3E}">
        <p14:creationId xmlns:p14="http://schemas.microsoft.com/office/powerpoint/2010/main" val="1501047510"/>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title"/>
          </p:nvPr>
        </p:nvSpPr>
        <p:spPr/>
        <p:txBody>
          <a:bodyPr/>
          <a:lstStyle/>
          <a:p>
            <a:r>
              <a:rPr lang="en-US" dirty="0" smtClean="0"/>
              <a:t>Other EIGRP Metrics</a:t>
            </a:r>
          </a:p>
        </p:txBody>
      </p:sp>
      <p:sp>
        <p:nvSpPr>
          <p:cNvPr id="93187" name="Rectangle 8"/>
          <p:cNvSpPr>
            <a:spLocks noGrp="1" noChangeArrowheads="1"/>
          </p:cNvSpPr>
          <p:nvPr>
            <p:ph type="body" idx="1"/>
          </p:nvPr>
        </p:nvSpPr>
        <p:spPr/>
        <p:txBody>
          <a:bodyPr>
            <a:normAutofit fontScale="92500" lnSpcReduction="20000"/>
          </a:bodyPr>
          <a:lstStyle/>
          <a:p>
            <a:r>
              <a:rPr lang="en-US" dirty="0" smtClean="0">
                <a:solidFill>
                  <a:srgbClr val="000000"/>
                </a:solidFill>
              </a:rPr>
              <a:t>Reliability (not a default EIGRP metric) is a measure of the likelihood that a link will fail.</a:t>
            </a:r>
          </a:p>
          <a:p>
            <a:pPr lvl="1"/>
            <a:r>
              <a:rPr lang="en-US" dirty="0" smtClean="0">
                <a:solidFill>
                  <a:srgbClr val="000000"/>
                </a:solidFill>
              </a:rPr>
              <a:t>Measure dynamically &amp; expressed as a fraction of 255.</a:t>
            </a:r>
          </a:p>
          <a:p>
            <a:pPr lvl="1"/>
            <a:r>
              <a:rPr lang="en-US" dirty="0" smtClean="0">
                <a:solidFill>
                  <a:srgbClr val="000000"/>
                </a:solidFill>
              </a:rPr>
              <a:t>The higher the fraction the better the reliability</a:t>
            </a:r>
          </a:p>
          <a:p>
            <a:r>
              <a:rPr lang="en-US" dirty="0" smtClean="0">
                <a:solidFill>
                  <a:srgbClr val="000000"/>
                </a:solidFill>
              </a:rPr>
              <a:t>Load (not a default EIGRP metric) reflects how much traffic is using a link</a:t>
            </a:r>
          </a:p>
          <a:p>
            <a:pPr lvl="1"/>
            <a:r>
              <a:rPr lang="en-US" dirty="0" smtClean="0">
                <a:solidFill>
                  <a:srgbClr val="000000"/>
                </a:solidFill>
              </a:rPr>
              <a:t>Number is determined dynamically and is expressed as a fraction of 255</a:t>
            </a:r>
          </a:p>
          <a:p>
            <a:pPr lvl="1"/>
            <a:r>
              <a:rPr lang="en-US" dirty="0" smtClean="0">
                <a:solidFill>
                  <a:srgbClr val="000000"/>
                </a:solidFill>
              </a:rPr>
              <a:t>The lower the fraction the less the load on the link</a:t>
            </a:r>
          </a:p>
          <a:p>
            <a:r>
              <a:rPr lang="en-US" dirty="0" smtClean="0">
                <a:solidFill>
                  <a:srgbClr val="000000"/>
                </a:solidFill>
              </a:rPr>
              <a:t>These optional criteria can be used but are not recommended, because they typically result in frequent recalculation of the topology table.</a:t>
            </a:r>
          </a:p>
          <a:p>
            <a:pPr lvl="1"/>
            <a:endParaRPr lang="en-US" dirty="0" smtClean="0">
              <a:solidFill>
                <a:srgbClr val="000000"/>
              </a:solidFill>
            </a:endParaRPr>
          </a:p>
        </p:txBody>
      </p:sp>
    </p:spTree>
    <p:extLst>
      <p:ext uri="{BB962C8B-B14F-4D97-AF65-F5344CB8AC3E}">
        <p14:creationId xmlns:p14="http://schemas.microsoft.com/office/powerpoint/2010/main" val="3385838567"/>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8"/>
          <p:cNvSpPr>
            <a:spLocks noGrp="1" noChangeArrowheads="1"/>
          </p:cNvSpPr>
          <p:nvPr>
            <p:ph type="title"/>
          </p:nvPr>
        </p:nvSpPr>
        <p:spPr>
          <a:xfrm>
            <a:off x="279400" y="365379"/>
            <a:ext cx="5217873" cy="740664"/>
          </a:xfrm>
        </p:spPr>
        <p:txBody>
          <a:bodyPr/>
          <a:lstStyle/>
          <a:p>
            <a:r>
              <a:rPr lang="en-US" sz="3200" dirty="0" smtClean="0"/>
              <a:t>EIGRP Composite Metric Calculation</a:t>
            </a:r>
          </a:p>
        </p:txBody>
      </p:sp>
      <p:sp>
        <p:nvSpPr>
          <p:cNvPr id="84995" name="Rectangle 9"/>
          <p:cNvSpPr>
            <a:spLocks noGrp="1" noChangeArrowheads="1"/>
          </p:cNvSpPr>
          <p:nvPr>
            <p:ph idx="10"/>
          </p:nvPr>
        </p:nvSpPr>
        <p:spPr>
          <a:xfrm>
            <a:off x="279400" y="1174379"/>
            <a:ext cx="8520354" cy="3024133"/>
          </a:xfrm>
        </p:spPr>
        <p:txBody>
          <a:bodyPr>
            <a:normAutofit lnSpcReduction="10000"/>
          </a:bodyPr>
          <a:lstStyle/>
          <a:p>
            <a:r>
              <a:rPr lang="en-US" dirty="0" smtClean="0">
                <a:solidFill>
                  <a:srgbClr val="000000"/>
                </a:solidFill>
              </a:rPr>
              <a:t>The EIGRP composite metric formula consists of values K1 through K5, known as EIGRP metric weights. </a:t>
            </a:r>
          </a:p>
          <a:p>
            <a:pPr lvl="1"/>
            <a:r>
              <a:rPr lang="en-US" dirty="0" smtClean="0">
                <a:solidFill>
                  <a:srgbClr val="000000"/>
                </a:solidFill>
              </a:rPr>
              <a:t>By default, only K1 (bandwidth) and K3 (delay) are set to 1. </a:t>
            </a:r>
          </a:p>
          <a:p>
            <a:pPr lvl="1"/>
            <a:r>
              <a:rPr lang="en-US" dirty="0" smtClean="0">
                <a:solidFill>
                  <a:srgbClr val="000000"/>
                </a:solidFill>
              </a:rPr>
              <a:t>K2 (load), K4 (reliability), and K5 (MTU) are set to 0. </a:t>
            </a:r>
          </a:p>
          <a:p>
            <a:r>
              <a:rPr lang="en-US" dirty="0" smtClean="0">
                <a:solidFill>
                  <a:srgbClr val="000000"/>
                </a:solidFill>
              </a:rPr>
              <a:t>K values can be changed with the EIGRP router command:</a:t>
            </a:r>
          </a:p>
          <a:p>
            <a:pPr marL="811213" lvl="1" indent="-244475">
              <a:buNone/>
            </a:pPr>
            <a:r>
              <a:rPr lang="en-US" dirty="0" smtClean="0">
                <a:solidFill>
                  <a:srgbClr val="000000"/>
                </a:solidFill>
                <a:latin typeface="Courier New" pitchFamily="49" charset="0"/>
                <a:cs typeface="Courier New" pitchFamily="49" charset="0"/>
              </a:rPr>
              <a:t>Router(</a:t>
            </a:r>
            <a:r>
              <a:rPr lang="en-US" dirty="0" err="1" smtClean="0">
                <a:solidFill>
                  <a:srgbClr val="000000"/>
                </a:solidFill>
                <a:latin typeface="Courier New" pitchFamily="49" charset="0"/>
                <a:cs typeface="Courier New" pitchFamily="49" charset="0"/>
              </a:rPr>
              <a:t>config</a:t>
            </a:r>
            <a:r>
              <a:rPr lang="en-US" dirty="0" smtClean="0">
                <a:solidFill>
                  <a:srgbClr val="000000"/>
                </a:solidFill>
                <a:latin typeface="Courier New" pitchFamily="49" charset="0"/>
                <a:cs typeface="Courier New" pitchFamily="49" charset="0"/>
              </a:rPr>
              <a:t>-router)#</a:t>
            </a:r>
            <a:r>
              <a:rPr lang="en-US" b="1" dirty="0" smtClean="0">
                <a:solidFill>
                  <a:srgbClr val="000000"/>
                </a:solidFill>
                <a:latin typeface="Courier New" pitchFamily="49" charset="0"/>
                <a:cs typeface="Courier New" pitchFamily="49" charset="0"/>
              </a:rPr>
              <a:t> metric weights </a:t>
            </a:r>
            <a:r>
              <a:rPr lang="en-US" i="1" dirty="0" err="1" smtClean="0">
                <a:solidFill>
                  <a:srgbClr val="000000"/>
                </a:solidFill>
                <a:latin typeface="Courier New" pitchFamily="49" charset="0"/>
                <a:cs typeface="Courier New" pitchFamily="49" charset="0"/>
              </a:rPr>
              <a:t>tos</a:t>
            </a:r>
            <a:r>
              <a:rPr lang="en-US" i="1" dirty="0" smtClean="0">
                <a:solidFill>
                  <a:srgbClr val="000000"/>
                </a:solidFill>
                <a:latin typeface="Courier New" pitchFamily="49" charset="0"/>
                <a:cs typeface="Courier New" pitchFamily="49" charset="0"/>
              </a:rPr>
              <a:t> k1 k2 k3 k4 k5</a:t>
            </a:r>
            <a:endParaRPr lang="en-US" dirty="0" smtClean="0">
              <a:solidFill>
                <a:srgbClr val="000000"/>
              </a:solidFill>
              <a:latin typeface="Courier New" pitchFamily="49" charset="0"/>
              <a:cs typeface="Courier New" pitchFamily="49" charset="0"/>
            </a:endParaRPr>
          </a:p>
          <a:p>
            <a:pPr lvl="1"/>
            <a:endParaRPr lang="en-US" dirty="0" smtClean="0">
              <a:solidFill>
                <a:srgbClr val="000000"/>
              </a:solidFill>
            </a:endParaRPr>
          </a:p>
        </p:txBody>
      </p:sp>
      <p:pic>
        <p:nvPicPr>
          <p:cNvPr id="1435658" name="Picture 10"/>
          <p:cNvPicPr>
            <a:picLocks noChangeAspect="1" noChangeArrowheads="1"/>
          </p:cNvPicPr>
          <p:nvPr/>
        </p:nvPicPr>
        <p:blipFill>
          <a:blip r:embed="rId2"/>
          <a:srcRect/>
          <a:stretch>
            <a:fillRect/>
          </a:stretch>
        </p:blipFill>
        <p:spPr bwMode="auto">
          <a:xfrm>
            <a:off x="279400" y="4159398"/>
            <a:ext cx="8518525" cy="1739900"/>
          </a:xfrm>
          <a:prstGeom prst="rect">
            <a:avLst/>
          </a:prstGeom>
          <a:noFill/>
          <a:ln w="9525">
            <a:noFill/>
            <a:miter lim="800000"/>
            <a:headEnd type="none" w="sm" len="sm"/>
            <a:tailEnd type="none" w="sm" len="sm"/>
          </a:ln>
        </p:spPr>
      </p:pic>
    </p:spTree>
    <p:extLst>
      <p:ext uri="{BB962C8B-B14F-4D97-AF65-F5344CB8AC3E}">
        <p14:creationId xmlns:p14="http://schemas.microsoft.com/office/powerpoint/2010/main" val="471871183"/>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1537</TotalTime>
  <Words>6451</Words>
  <Application>Microsoft Macintosh PowerPoint</Application>
  <PresentationFormat>On-screen Show (4:3)</PresentationFormat>
  <Paragraphs>821</Paragraphs>
  <Slides>47</Slides>
  <Notes>18</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Breeze</vt:lpstr>
      <vt:lpstr>Enhanced Interior Gateway Routing Protocol – Part 1</vt:lpstr>
      <vt:lpstr>EIGRP Features</vt:lpstr>
      <vt:lpstr>EIGRP Features</vt:lpstr>
      <vt:lpstr>EIGRP Key Components</vt:lpstr>
      <vt:lpstr>EIGRP Key Components</vt:lpstr>
      <vt:lpstr>EIGRP Terminology</vt:lpstr>
      <vt:lpstr>EIGRP Tables</vt:lpstr>
      <vt:lpstr>AD versus FD</vt:lpstr>
      <vt:lpstr>Successor and Feasible Successor</vt:lpstr>
      <vt:lpstr>Passive versus Active Routes</vt:lpstr>
      <vt:lpstr>Neighbor Discovery / Recovery</vt:lpstr>
      <vt:lpstr>Neighbor Discovery / Recovery</vt:lpstr>
      <vt:lpstr>DUAL finite-state machine</vt:lpstr>
      <vt:lpstr>DUAL finite-state machine</vt:lpstr>
      <vt:lpstr>EIGRP Packet</vt:lpstr>
      <vt:lpstr>EIGRP Header</vt:lpstr>
      <vt:lpstr>Hello Packets</vt:lpstr>
      <vt:lpstr>EIGRP Hello Packets</vt:lpstr>
      <vt:lpstr>Hello Packets</vt:lpstr>
      <vt:lpstr>Hello Packets</vt:lpstr>
      <vt:lpstr>Hello Packets</vt:lpstr>
      <vt:lpstr>Acknowledgement Packets</vt:lpstr>
      <vt:lpstr>Update Packets</vt:lpstr>
      <vt:lpstr>Update Packets</vt:lpstr>
      <vt:lpstr>Query and Reply Packets</vt:lpstr>
      <vt:lpstr>Query and Reply Packets</vt:lpstr>
      <vt:lpstr>Packet Types</vt:lpstr>
      <vt:lpstr>Initial Route Discovery </vt:lpstr>
      <vt:lpstr>EIGRP Operations</vt:lpstr>
      <vt:lpstr>Example: EIGRP Tables</vt:lpstr>
      <vt:lpstr>EIGRP Neighbor Table</vt:lpstr>
      <vt:lpstr>EIGRP Topology Table</vt:lpstr>
      <vt:lpstr>EIGRP Routing Table</vt:lpstr>
      <vt:lpstr>EIGRP Administrative Distance (AD)</vt:lpstr>
      <vt:lpstr>DUAL Example</vt:lpstr>
      <vt:lpstr>DUAL Example</vt:lpstr>
      <vt:lpstr>DUAL Example</vt:lpstr>
      <vt:lpstr>DUAL Example</vt:lpstr>
      <vt:lpstr>DUAL Example</vt:lpstr>
      <vt:lpstr>DUAL Example</vt:lpstr>
      <vt:lpstr>DUAL Example</vt:lpstr>
      <vt:lpstr>EIGRP Metric Calculation</vt:lpstr>
      <vt:lpstr>EIGRP Bandwidth</vt:lpstr>
      <vt:lpstr>EIGRP Bandwidth</vt:lpstr>
      <vt:lpstr>EIGRP Delay</vt:lpstr>
      <vt:lpstr>Other EIGRP Metrics</vt:lpstr>
      <vt:lpstr>EIGRP Composite Metric Calculation</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127</cp:revision>
  <dcterms:created xsi:type="dcterms:W3CDTF">2011-10-03T10:20:59Z</dcterms:created>
  <dcterms:modified xsi:type="dcterms:W3CDTF">2012-10-15T20:19:52Z</dcterms:modified>
</cp:coreProperties>
</file>