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257" r:id="rId3"/>
    <p:sldId id="274" r:id="rId4"/>
    <p:sldId id="262" r:id="rId5"/>
    <p:sldId id="259" r:id="rId6"/>
    <p:sldId id="260" r:id="rId7"/>
    <p:sldId id="258" r:id="rId8"/>
    <p:sldId id="263" r:id="rId9"/>
    <p:sldId id="264" r:id="rId10"/>
    <p:sldId id="272" r:id="rId11"/>
    <p:sldId id="265" r:id="rId12"/>
    <p:sldId id="273" r:id="rId13"/>
    <p:sldId id="266" r:id="rId14"/>
    <p:sldId id="275" r:id="rId15"/>
    <p:sldId id="267" r:id="rId16"/>
    <p:sldId id="268" r:id="rId17"/>
    <p:sldId id="269" r:id="rId18"/>
    <p:sldId id="270" r:id="rId19"/>
    <p:sldId id="271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76BCB73-A37D-44A7-962F-30725CA9CA1C}">
          <p14:sldIdLst>
            <p14:sldId id="256"/>
            <p14:sldId id="257"/>
            <p14:sldId id="274"/>
            <p14:sldId id="262"/>
            <p14:sldId id="259"/>
            <p14:sldId id="260"/>
            <p14:sldId id="258"/>
            <p14:sldId id="263"/>
            <p14:sldId id="264"/>
            <p14:sldId id="272"/>
            <p14:sldId id="265"/>
            <p14:sldId id="273"/>
            <p14:sldId id="266"/>
            <p14:sldId id="275"/>
            <p14:sldId id="267"/>
            <p14:sldId id="268"/>
            <p14:sldId id="269"/>
            <p14:sldId id="270"/>
            <p14:sldId id="271"/>
            <p14:sldId id="27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74721" autoAdjust="0"/>
  </p:normalViewPr>
  <p:slideViewPr>
    <p:cSldViewPr snapToGrid="0">
      <p:cViewPr varScale="1">
        <p:scale>
          <a:sx n="64" d="100"/>
          <a:sy n="64" d="100"/>
        </p:scale>
        <p:origin x="142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28917D-D15F-41A8-ADF8-2B2CB9DBCFCC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52A2E3-27B2-48F0-90B0-7F088D40E9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129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52A2E3-27B2-48F0-90B0-7F088D40E95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7099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77C0A-E66D-BAA9-2325-22CAE194DC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254047-B8F7-63C0-F350-D86FF8CAE4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2C159F-4A1B-3891-73E2-133670A6E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6B5C3-1BBD-20C7-34EF-706FBC4C3A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8FBF73-67A5-2B56-01A7-78825E7BB6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3517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A7C63-9F00-008A-A1EE-5A9DE8AA0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A1E25-3121-FFA7-DB5C-6CCEFB3A64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A09B6-53C5-9D33-FD2F-5EC0147E5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823EE-6C87-8CD6-5695-E399B40534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469C78-F5B6-CF3F-A922-93B3F2F92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044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F053D-EDD6-6CA8-89DB-EBB525851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0BAF3C-DE40-4B17-DF1C-9F64AA2CA6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EAF79-CCD3-B038-C011-03FC46C38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A6DA54-44C6-D972-2E83-4AFBA4F88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1DBED-DC05-E432-9A2B-A4B962672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455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D9218-72D7-8456-F270-494D969A4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818114-64D2-1E9D-A807-9EA37B6C01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C6E064-9E73-C4C4-692B-E43B67FC9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6B2795-4895-0172-39D8-EBC7C98397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E427A4-DF52-F040-1D96-9A357059F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A45E37-5D61-E957-B4FE-E8EF19A2A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387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BBB24-CCDD-D393-7558-5295F692A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28BA8-EACE-9E0C-6F43-C057D530D3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F5D309-7BD5-5130-8E9E-98457BA0EF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CD7D59-7394-2F52-BD64-CD56F64054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3518AE3-11C3-464F-F775-4E0F80B47D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1F6401-DDFC-F0F4-0778-24ED45AC4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3A7FC9-4746-E764-A709-A44E0E833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8F1A70-4881-17C7-22BA-444224EA6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15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B04EC-76FA-2D87-D9BB-12828FA60C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3033F6-B9A1-CF00-D0B4-749A01E55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FFA7C0-6A1C-9C15-872C-5FC352590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F2195-532D-F7FA-1B56-D5478C837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500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F09484-CB42-1037-E8C1-C20EA8B441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410C68-008F-A4C5-3BE7-8FCA16446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C4DF3-7E21-5281-CFA0-1AFA35902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493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88A10-5E50-544A-6C6C-8B12D8A61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5E2E5-2F7A-D193-34C8-6DAA70A40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DBB3D9-4A6F-471F-26CB-FF9C4CC511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F80D90-0F23-C303-A785-67536D358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AAC445-5E62-CDDF-E869-1E13ACE97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AEC81-B747-DC4F-AB53-5A650E4FC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523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9A81D-3CFE-E279-F379-8F8A377440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593E90-F9F7-FF38-85A4-20231F9F7D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1AF402-65E2-BEDA-5F18-1EC8E61E2C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B34A4-20AF-0D44-134D-6D24408BE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57117E-9549-59BC-3018-832562F86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BFADCD-3AD8-F62D-C52F-92EC8E7C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32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2D00D-DEEF-EDB8-F883-42F06B008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6B373A-3CDF-A7A9-8406-36BA60A65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20612-85F7-8DF5-998E-92EA9763A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D8248-389A-29EF-4E73-A22BDDB94D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97D99-8A7B-42D0-71EE-7702AC630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345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073402-5C5F-2ED0-F5FF-B3DBFC637A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4ACDAD-CE77-31E9-F68E-CDD0111B6D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77CFE-B13B-A75F-880E-7D76D6880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BC4D58-A790-7799-8C64-4E82631D3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F8599-D307-D6BA-C686-76D2D466A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031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69E130-D858-9C1F-17C3-51C63D3A4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EF293-25AD-C9DA-1B5E-77A4E76115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676CD1-46F6-DCB5-6495-C6D82699BE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8486FA-E3BA-4868-99A6-4DCCED353BAD}" type="datetimeFigureOut">
              <a:rPr lang="en-GB" smtClean="0"/>
              <a:t>15/01/2023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CDCAC8-C66D-CACC-A034-9315068E9B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29212-0777-E8CE-CB6D-267C638028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98C61-CD27-44CE-976E-EE10241EB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077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194E7-6EE2-7F85-F906-C05B5B66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13819"/>
            <a:ext cx="9144000" cy="2387600"/>
          </a:xfrm>
          <a:ln w="254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IN" sz="4800" b="1" dirty="0">
                <a:latin typeface="Algerian" panose="04020705040A02060702" pitchFamily="82" charset="0"/>
              </a:rPr>
              <a:t> </a:t>
            </a:r>
            <a:r>
              <a:rPr lang="en-IN" sz="4800" b="1" dirty="0">
                <a:latin typeface="Aharoni" panose="02010803020104030203" pitchFamily="2" charset="-79"/>
                <a:cs typeface="Aharoni" panose="02010803020104030203" pitchFamily="2" charset="-79"/>
              </a:rPr>
              <a:t>The Benefits of playful outdoor activities in children’s development</a:t>
            </a:r>
            <a:endParaRPr lang="en-GB" sz="4800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8BB056-74EF-08C6-FDB9-2A4F005FBF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5600" y="4356781"/>
            <a:ext cx="9144000" cy="1655762"/>
          </a:xfrm>
          <a:ln w="25400">
            <a:solidFill>
              <a:schemeClr val="accent1"/>
            </a:solidFill>
          </a:ln>
        </p:spPr>
        <p:txBody>
          <a:bodyPr/>
          <a:lstStyle/>
          <a:p>
            <a:r>
              <a:rPr lang="en-IN" sz="3200" b="1" dirty="0">
                <a:latin typeface="Aharoni" panose="02010803020104030203" pitchFamily="2" charset="-79"/>
                <a:cs typeface="Aharoni" panose="02010803020104030203" pitchFamily="2" charset="-79"/>
              </a:rPr>
              <a:t>VIVA Presentation</a:t>
            </a:r>
          </a:p>
          <a:p>
            <a:r>
              <a:rPr lang="en-IN" dirty="0">
                <a:latin typeface="Aharoni" panose="02010803020104030203" pitchFamily="2" charset="-79"/>
                <a:cs typeface="Aharoni" panose="02010803020104030203" pitchFamily="2" charset="-79"/>
              </a:rPr>
              <a:t>Student Name: Ginka Borisova</a:t>
            </a:r>
          </a:p>
          <a:p>
            <a:r>
              <a:rPr lang="en-IN" dirty="0">
                <a:latin typeface="Aharoni" panose="02010803020104030203" pitchFamily="2" charset="-79"/>
                <a:cs typeface="Aharoni" panose="02010803020104030203" pitchFamily="2" charset="-79"/>
              </a:rPr>
              <a:t>Student No. : </a:t>
            </a:r>
            <a:r>
              <a:rPr lang="en-IN" sz="3200" dirty="0">
                <a:latin typeface="Aharoni" panose="02010803020104030203" pitchFamily="2" charset="-79"/>
                <a:cs typeface="Aharoni" panose="02010803020104030203" pitchFamily="2" charset="-79"/>
              </a:rPr>
              <a:t>1915313</a:t>
            </a:r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C3715A97-7C12-4B07-9EE8-ACD18DB8518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9404" y="457108"/>
            <a:ext cx="3946525" cy="112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289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A0C67-2766-1148-1F06-832D05AA2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97542"/>
            <a:ext cx="10515600" cy="979715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Introduction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332E7-03EE-15C1-4624-07506E8D5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1454"/>
            <a:ext cx="10515600" cy="4351338"/>
          </a:xfrm>
        </p:spPr>
        <p:txBody>
          <a:bodyPr/>
          <a:lstStyle/>
          <a:p>
            <a:pPr algn="just"/>
            <a:r>
              <a:rPr lang="en-IN" dirty="0"/>
              <a:t>Playful activities outdoors enhances the interaction capabilities of the children</a:t>
            </a:r>
          </a:p>
          <a:p>
            <a:pPr algn="just"/>
            <a:r>
              <a:rPr lang="en-IN" dirty="0"/>
              <a:t>It also plays an essential role in developing cognitive abilities- being able to think and act according to situations encountered</a:t>
            </a:r>
          </a:p>
          <a:p>
            <a:pPr algn="just"/>
            <a:r>
              <a:rPr lang="en-IN" dirty="0"/>
              <a:t>The learning and concentration abilities of the children are also enhanced owing to improved blood flow to the brain and, thus, increased stimulation of neurotransmitters (Schwarzfischer </a:t>
            </a:r>
            <a:r>
              <a:rPr lang="en-IN" i="1" dirty="0"/>
              <a:t>et al., </a:t>
            </a:r>
            <a:r>
              <a:rPr lang="en-IN" dirty="0"/>
              <a:t>2020)</a:t>
            </a:r>
          </a:p>
          <a:p>
            <a:pPr algn="just"/>
            <a:r>
              <a:rPr lang="en-GB" dirty="0"/>
              <a:t>Playful activities serve as an alternative to exercise, keeping the children strong physically and mentally (Frost and Shutterby, 2017)</a:t>
            </a:r>
          </a:p>
        </p:txBody>
      </p:sp>
    </p:spTree>
    <p:extLst>
      <p:ext uri="{BB962C8B-B14F-4D97-AF65-F5344CB8AC3E}">
        <p14:creationId xmlns:p14="http://schemas.microsoft.com/office/powerpoint/2010/main" val="3560094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34B80F-9454-3CAB-82DA-6D0038A11E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252"/>
          <a:stretch/>
        </p:blipFill>
        <p:spPr>
          <a:xfrm>
            <a:off x="301111" y="257629"/>
            <a:ext cx="3545176" cy="63427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EF66A3-4B8E-975A-7A32-0768A5F2A1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8613" y="1885465"/>
            <a:ext cx="4299919" cy="268653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54A4A55-ABB6-CFD8-4C3D-D1406D248E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90859" y="257628"/>
            <a:ext cx="3400032" cy="63427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3770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327FA-998C-A522-5119-1DDF41666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627" y="1035403"/>
            <a:ext cx="7405913" cy="4531632"/>
          </a:xfrm>
        </p:spPr>
        <p:txBody>
          <a:bodyPr/>
          <a:lstStyle/>
          <a:p>
            <a:pPr algn="just"/>
            <a:r>
              <a:rPr lang="en-IN" dirty="0"/>
              <a:t>Engagement in playful activities is associated with enhanced evolution of the process of sensory stimulation (Hassell, 2018)</a:t>
            </a:r>
          </a:p>
          <a:p>
            <a:pPr algn="just"/>
            <a:r>
              <a:rPr lang="en-IN" dirty="0"/>
              <a:t>It makes them more creative, allowing them to utilise their imaginations while playing</a:t>
            </a:r>
          </a:p>
          <a:p>
            <a:pPr algn="just"/>
            <a:r>
              <a:rPr lang="en-IN" dirty="0"/>
              <a:t>It improves their learning skills</a:t>
            </a:r>
          </a:p>
          <a:p>
            <a:pPr algn="just"/>
            <a:r>
              <a:rPr lang="en-IN" dirty="0"/>
              <a:t>Enhances team-building and communication capabilities amongst children while accustoming them to social systems (Waite, 2017)</a:t>
            </a:r>
          </a:p>
          <a:p>
            <a:pPr algn="just"/>
            <a:endParaRPr lang="en-GB" dirty="0"/>
          </a:p>
        </p:txBody>
      </p:sp>
      <p:pic>
        <p:nvPicPr>
          <p:cNvPr id="3074" name="Picture 2" descr="The Importance of Creativity in Preschool Education">
            <a:extLst>
              <a:ext uri="{FF2B5EF4-FFF2-40B4-BE49-F238E27FC236}">
                <a16:creationId xmlns:a16="http://schemas.microsoft.com/office/drawing/2014/main" id="{8C934115-6360-9022-BBE9-CD92B6E20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821" y="1138691"/>
            <a:ext cx="3670978" cy="182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4 Ways to Nurture Creativity in Your Students">
            <a:extLst>
              <a:ext uri="{FF2B5EF4-FFF2-40B4-BE49-F238E27FC236}">
                <a16:creationId xmlns:a16="http://schemas.microsoft.com/office/drawing/2014/main" id="{9776F588-09BD-C929-0B7C-A8EDABEA86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0821" y="3301219"/>
            <a:ext cx="3670978" cy="218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26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4D79D87-C135-74D8-D03D-7E2F7241A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68589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Aim and objectives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913CE-5B18-696E-4788-9F26975BE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457" y="1685471"/>
            <a:ext cx="11263086" cy="4667250"/>
          </a:xfrm>
        </p:spPr>
        <p:txBody>
          <a:bodyPr>
            <a:normAutofit lnSpcReduction="10000"/>
          </a:bodyPr>
          <a:lstStyle/>
          <a:p>
            <a:pPr algn="just"/>
            <a:r>
              <a:rPr lang="en-IN" sz="2600" dirty="0"/>
              <a:t> The study aims to investigate the benefits of playful outdoor activities on the development of children</a:t>
            </a:r>
          </a:p>
          <a:p>
            <a:pPr algn="just"/>
            <a:r>
              <a:rPr lang="en-IN" sz="2600" dirty="0"/>
              <a:t>The objectives of the study can be enlisted as follows: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  <a:spcAft>
                <a:spcPts val="0"/>
              </a:spcAft>
              <a:buFont typeface="Wingdings" panose="05000000000000000000" pitchFamily="2" charset="2"/>
              <a:buChar char="ü"/>
            </a:pPr>
            <a:r>
              <a:rPr lang="en-IN" sz="2600" dirty="0">
                <a:effectLst/>
                <a:ea typeface="Times New Roman" panose="02020603050405020304" pitchFamily="18" charset="0"/>
              </a:rPr>
              <a:t>To define and evaluate various forms of outdoor activities for children.</a:t>
            </a:r>
            <a:endParaRPr lang="en-GB" sz="2600" dirty="0">
              <a:effectLst/>
              <a:ea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en-IN" sz="2600" dirty="0">
                <a:effectLst/>
                <a:ea typeface="Times New Roman" panose="02020603050405020304" pitchFamily="18" charset="0"/>
              </a:rPr>
              <a:t>To analyse the influence of playful activities on children’s development.</a:t>
            </a:r>
            <a:endParaRPr lang="en-GB" sz="2600" dirty="0">
              <a:effectLst/>
              <a:ea typeface="Arial" panose="020B0604020202020204" pitchFamily="34" charset="0"/>
            </a:endParaRPr>
          </a:p>
          <a:p>
            <a:pPr algn="just">
              <a:lnSpc>
                <a:spcPct val="120000"/>
              </a:lnSpc>
              <a:buFont typeface="Wingdings" panose="05000000000000000000" pitchFamily="2" charset="2"/>
              <a:buChar char="ü"/>
            </a:pPr>
            <a:r>
              <a:rPr lang="en-IN" sz="2600" dirty="0">
                <a:effectLst/>
                <a:ea typeface="Times New Roman" panose="02020603050405020304" pitchFamily="18" charset="0"/>
              </a:rPr>
              <a:t>To evaluate and assess the advantages of playful outdoor activities in children's cognitive development.</a:t>
            </a:r>
            <a:endParaRPr lang="en-GB" sz="2600" dirty="0">
              <a:effectLst/>
              <a:ea typeface="Arial" panose="020B0604020202020204" pitchFamily="34" charset="0"/>
            </a:endParaRPr>
          </a:p>
          <a:p>
            <a:pPr algn="just">
              <a:lnSpc>
                <a:spcPct val="120000"/>
              </a:lnSpc>
              <a:spcAft>
                <a:spcPts val="1200"/>
              </a:spcAft>
              <a:buFont typeface="Wingdings" panose="05000000000000000000" pitchFamily="2" charset="2"/>
              <a:buChar char="ü"/>
            </a:pPr>
            <a:r>
              <a:rPr lang="en-IN" sz="2600" dirty="0">
                <a:effectLst/>
                <a:ea typeface="Times New Roman" panose="02020603050405020304" pitchFamily="18" charset="0"/>
              </a:rPr>
              <a:t>To provide strategic recommendations for further improvement of outdoor activities to promote safety, security and developmental attributes in children</a:t>
            </a:r>
            <a:endParaRPr lang="en-GB" sz="2600" dirty="0">
              <a:effectLst/>
              <a:ea typeface="Arial" panose="020B0604020202020204" pitchFamily="34" charset="0"/>
            </a:endParaRP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296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19B24C7-0768-F711-F54E-8BFAAB623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68589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Rationale for the research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28FF9-3122-1AE3-9BF2-06FFEA8D8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0481"/>
            <a:ext cx="10515600" cy="4812393"/>
          </a:xfrm>
        </p:spPr>
        <p:txBody>
          <a:bodyPr>
            <a:normAutofit/>
          </a:bodyPr>
          <a:lstStyle/>
          <a:p>
            <a:pPr algn="just"/>
            <a:r>
              <a:rPr lang="en-IN" dirty="0"/>
              <a:t>With digital evolution, outdoor activities such as playing have lost their relevance</a:t>
            </a:r>
          </a:p>
          <a:p>
            <a:pPr algn="just"/>
            <a:r>
              <a:rPr lang="en-IN" dirty="0"/>
              <a:t>Developmental disorders amongst children, such as depression, and conduct disorder, have been increasing in modern society</a:t>
            </a:r>
          </a:p>
          <a:p>
            <a:pPr algn="just"/>
            <a:r>
              <a:rPr lang="en-IN" dirty="0"/>
              <a:t>It is estimated that group activities like playing outside had a significant influence on the cognitive and social development of children</a:t>
            </a:r>
          </a:p>
          <a:p>
            <a:pPr algn="just"/>
            <a:r>
              <a:rPr lang="en-IN" dirty="0"/>
              <a:t>There are limited studies which have explored this research avenue and aspect</a:t>
            </a:r>
          </a:p>
          <a:p>
            <a:pPr algn="just"/>
            <a:r>
              <a:rPr lang="en-GB" dirty="0"/>
              <a:t>This is the rationale for carrying out the research</a:t>
            </a:r>
          </a:p>
        </p:txBody>
      </p:sp>
    </p:spTree>
    <p:extLst>
      <p:ext uri="{BB962C8B-B14F-4D97-AF65-F5344CB8AC3E}">
        <p14:creationId xmlns:p14="http://schemas.microsoft.com/office/powerpoint/2010/main" val="1991364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1586B81-716B-AB56-0B8C-BAD9222FF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7618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Background of the research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F961C9-8816-20EF-ED19-3FF3CF292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742" y="1625600"/>
            <a:ext cx="7072087" cy="4867274"/>
          </a:xfrm>
        </p:spPr>
        <p:txBody>
          <a:bodyPr>
            <a:normAutofit/>
          </a:bodyPr>
          <a:lstStyle/>
          <a:p>
            <a:pPr algn="just"/>
            <a:r>
              <a:rPr lang="en-IN" dirty="0"/>
              <a:t>Outdoor playful activities enhance standardisation and spatial efficacy amongst children (Aziz and Ahmad, 2017)</a:t>
            </a:r>
          </a:p>
          <a:p>
            <a:pPr algn="just"/>
            <a:r>
              <a:rPr lang="en-IN" dirty="0"/>
              <a:t>The efficacy of the process of rendering education, especially among preschool students, has been seen to be positively impacted when supported with playful activities in the vicinity of nature</a:t>
            </a:r>
          </a:p>
          <a:p>
            <a:pPr algn="just"/>
            <a:r>
              <a:rPr lang="en-IN" dirty="0"/>
              <a:t>Playful activities enhance physical as well as mental well-being among children (Yilmaz, 2016)</a:t>
            </a:r>
            <a:endParaRPr lang="en-GB" dirty="0"/>
          </a:p>
        </p:txBody>
      </p:sp>
      <p:pic>
        <p:nvPicPr>
          <p:cNvPr id="1026" name="Picture 2" descr="Premium Vector | Cartoon kids playing on playground in summer park or  kindergarten. happy children on slide or swing, boy play in sandbox vector  illustration. outdoor activities for playful pupils in camp">
            <a:extLst>
              <a:ext uri="{FF2B5EF4-FFF2-40B4-BE49-F238E27FC236}">
                <a16:creationId xmlns:a16="http://schemas.microsoft.com/office/drawing/2014/main" id="{18153727-06B6-2ACB-E4CC-7EA1D5C3E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514" y="1509485"/>
            <a:ext cx="4339772" cy="245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Fitness and Physical Activities for School-Aged Kids">
            <a:extLst>
              <a:ext uri="{FF2B5EF4-FFF2-40B4-BE49-F238E27FC236}">
                <a16:creationId xmlns:a16="http://schemas.microsoft.com/office/drawing/2014/main" id="{BE6AFB35-30AA-60E0-C178-206782ADA3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514" y="4109223"/>
            <a:ext cx="4339772" cy="238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5025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766E57C-37CA-F6B6-32ED-6C9C2A680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6018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Research Methodology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B445B-0264-8FDA-5D89-D222E65F61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dirty="0"/>
              <a:t>Secondary research, which relies on collecting published data from research articles and journals, has been utilised in the present research</a:t>
            </a:r>
          </a:p>
          <a:p>
            <a:r>
              <a:rPr lang="en-IN" dirty="0"/>
              <a:t>Qualitative, non-statistical findings about the topic have been collected</a:t>
            </a:r>
          </a:p>
          <a:p>
            <a:r>
              <a:rPr lang="en-IN" dirty="0"/>
              <a:t>Thematic analysis has been chosen as the aid for conducting a qualitative analysis of the findings</a:t>
            </a:r>
          </a:p>
          <a:p>
            <a:r>
              <a:rPr lang="en-IN" dirty="0"/>
              <a:t>Systematic review, encompassing comparison and critique of the different perspectives about a point, has been carried out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76145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423CD-C554-783D-3D0D-DC84B0213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3356" y="869245"/>
            <a:ext cx="10631714" cy="4876799"/>
          </a:xfrm>
        </p:spPr>
        <p:txBody>
          <a:bodyPr>
            <a:normAutofit/>
          </a:bodyPr>
          <a:lstStyle/>
          <a:p>
            <a:r>
              <a:rPr lang="en-IN" dirty="0"/>
              <a:t>Selection criteria for the studies included:</a:t>
            </a:r>
          </a:p>
          <a:p>
            <a:r>
              <a:rPr lang="en-IN" dirty="0"/>
              <a:t>Those studies which had been published after 2017</a:t>
            </a:r>
          </a:p>
          <a:p>
            <a:r>
              <a:rPr lang="en-IN" dirty="0"/>
              <a:t>The papers had to be written in English only</a:t>
            </a:r>
          </a:p>
          <a:p>
            <a:r>
              <a:rPr lang="en-IN" dirty="0"/>
              <a:t>The articles had to be peer-reviewed and published in eminent journals</a:t>
            </a:r>
          </a:p>
          <a:p>
            <a:r>
              <a:rPr lang="en-IN" dirty="0"/>
              <a:t>The papers had to comply with the keywords selected for the purpose</a:t>
            </a:r>
          </a:p>
          <a:p>
            <a:r>
              <a:rPr lang="en-IN" dirty="0"/>
              <a:t>The papers had to be based on discussions about the different levels of development of children</a:t>
            </a:r>
          </a:p>
          <a:p>
            <a:r>
              <a:rPr lang="en-IN" dirty="0"/>
              <a:t>Papers were screened and selected from NCBI, PubMed and Google Scholar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127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80A37CC-622C-2E89-C6E7-E148504E10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486" y="0"/>
            <a:ext cx="74168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83D526-D45C-7092-C993-73001C62D5B6}"/>
              </a:ext>
            </a:extLst>
          </p:cNvPr>
          <p:cNvSpPr txBox="1">
            <a:spLocks/>
          </p:cNvSpPr>
          <p:nvPr/>
        </p:nvSpPr>
        <p:spPr>
          <a:xfrm>
            <a:off x="431799" y="689428"/>
            <a:ext cx="3167743" cy="5696858"/>
          </a:xfrm>
          <a:prstGeom prst="rect">
            <a:avLst/>
          </a:prstGeom>
          <a:ln w="25400">
            <a:solidFill>
              <a:schemeClr val="accent1"/>
            </a:solidFill>
          </a:ln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Prisma flow diagram for identification of studies from database 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080300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AE81ED1-AEAC-2138-345A-0004E2BA7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256" y="2473438"/>
            <a:ext cx="2833914" cy="1911124"/>
          </a:xfrm>
          <a:ln w="254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Research outcomes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B1DF2E-9BAB-CE38-60D2-7092F1D65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1249" y="0"/>
            <a:ext cx="7493094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5022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4EB146-5C85-54CC-7A33-DC1E3BFB52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68914" y="903429"/>
            <a:ext cx="8229612" cy="5457541"/>
          </a:xfr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7C15F20-2073-1D72-1A04-03F45EBFA6D2}"/>
              </a:ext>
            </a:extLst>
          </p:cNvPr>
          <p:cNvSpPr txBox="1">
            <a:spLocks/>
          </p:cNvSpPr>
          <p:nvPr/>
        </p:nvSpPr>
        <p:spPr>
          <a:xfrm>
            <a:off x="388256" y="2473438"/>
            <a:ext cx="2833914" cy="1911124"/>
          </a:xfrm>
          <a:prstGeom prst="rect">
            <a:avLst/>
          </a:prstGeom>
          <a:ln w="2540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Theme table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4953796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B54FC2-FF3A-AEAD-37DD-06640E07E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857" y="846667"/>
            <a:ext cx="10958285" cy="4939844"/>
          </a:xfrm>
        </p:spPr>
        <p:txBody>
          <a:bodyPr>
            <a:normAutofit/>
          </a:bodyPr>
          <a:lstStyle/>
          <a:p>
            <a:pPr algn="just"/>
            <a:r>
              <a:rPr lang="en-IN" dirty="0"/>
              <a:t>Children tend to be more triggered and influenced by environmental aspects; therefore, the outdoor environment is significant in the development of child-initiated play</a:t>
            </a:r>
          </a:p>
          <a:p>
            <a:pPr algn="just"/>
            <a:r>
              <a:rPr lang="en-IN" dirty="0"/>
              <a:t>Playful activities in early childhood influence the preschool preparedness of students along with making them accountable for their actions (Olsen and Smith, 2017)</a:t>
            </a:r>
          </a:p>
          <a:p>
            <a:pPr algn="just"/>
            <a:r>
              <a:rPr lang="en-GB" dirty="0"/>
              <a:t>Playful activities like picking up, sorting and arranging improves the level of engagement of the children with their environment</a:t>
            </a:r>
          </a:p>
          <a:p>
            <a:pPr algn="just"/>
            <a:r>
              <a:rPr lang="en-GB" dirty="0"/>
              <a:t>Playing with rope elevators, rope swings, and hammocks increases trust, awareness and experiential movements, apart from relieving stress (Zachor </a:t>
            </a:r>
            <a:r>
              <a:rPr lang="en-GB" i="1" dirty="0"/>
              <a:t>et al., </a:t>
            </a:r>
            <a:r>
              <a:rPr lang="en-GB" dirty="0"/>
              <a:t>2017)</a:t>
            </a:r>
          </a:p>
        </p:txBody>
      </p:sp>
    </p:spTree>
    <p:extLst>
      <p:ext uri="{BB962C8B-B14F-4D97-AF65-F5344CB8AC3E}">
        <p14:creationId xmlns:p14="http://schemas.microsoft.com/office/powerpoint/2010/main" val="179876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1EA5647-4F7B-3989-F76D-7D9210EC81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692" y="160449"/>
            <a:ext cx="4869251" cy="370035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922F4F-08EC-DDC3-22B5-F187BF60B4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692" y="3973261"/>
            <a:ext cx="4869251" cy="27242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9A7C257-06E4-70F1-93F9-7527227E6F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46064" y="160449"/>
            <a:ext cx="6693244" cy="33529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9FBD093-D0B1-B5F5-A880-60B72452BC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6063" y="3628572"/>
            <a:ext cx="6693243" cy="3068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1683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5FD68-B08B-26CE-CBFE-DE16CC5C1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0269"/>
            <a:ext cx="10515600" cy="4357462"/>
          </a:xfrm>
        </p:spPr>
        <p:txBody>
          <a:bodyPr/>
          <a:lstStyle/>
          <a:p>
            <a:r>
              <a:rPr lang="en-IN" dirty="0"/>
              <a:t>According to developmental pathologists, poor social competence is a severe issue among preschool children (Tersi and Matsouka, 2020)</a:t>
            </a:r>
          </a:p>
          <a:p>
            <a:r>
              <a:rPr lang="en-IN" dirty="0"/>
              <a:t>According to Loukatari </a:t>
            </a:r>
            <a:r>
              <a:rPr lang="en-IN" i="1" dirty="0"/>
              <a:t>et al. </a:t>
            </a:r>
            <a:r>
              <a:rPr lang="en-IN" dirty="0"/>
              <a:t>(2019), structured playfulness programs tend to improve the social skills of students in kindergarten</a:t>
            </a:r>
          </a:p>
          <a:p>
            <a:pPr algn="just"/>
            <a:r>
              <a:rPr lang="en-IN" dirty="0"/>
              <a:t>The outdoor activities have also been seen to improve vocabulary as well as foster emotional regulation</a:t>
            </a:r>
          </a:p>
          <a:p>
            <a:r>
              <a:rPr lang="en-GB" dirty="0"/>
              <a:t>The outdoor activities also foster self-regulatory behaviours, helping the children to exhibit enhanced awareness of behavioural parameters as well as cognition (Cabrera </a:t>
            </a:r>
            <a:r>
              <a:rPr lang="en-GB" i="1" dirty="0"/>
              <a:t>et al., </a:t>
            </a:r>
            <a:r>
              <a:rPr lang="en-GB" dirty="0"/>
              <a:t>2017)</a:t>
            </a:r>
          </a:p>
        </p:txBody>
      </p:sp>
    </p:spTree>
    <p:extLst>
      <p:ext uri="{BB962C8B-B14F-4D97-AF65-F5344CB8AC3E}">
        <p14:creationId xmlns:p14="http://schemas.microsoft.com/office/powerpoint/2010/main" val="25967864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43DF9-EBDA-3598-7785-294A31A1C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/>
          <a:lstStyle/>
          <a:p>
            <a:pPr algn="just"/>
            <a:r>
              <a:rPr lang="en-IN" dirty="0"/>
              <a:t>According to Schlesinger </a:t>
            </a:r>
            <a:r>
              <a:rPr lang="en-IN" i="1" dirty="0"/>
              <a:t>et al. </a:t>
            </a:r>
            <a:r>
              <a:rPr lang="en-IN" dirty="0"/>
              <a:t>(2020), outdoor activities are associated with improved cognitive behaviour </a:t>
            </a:r>
          </a:p>
          <a:p>
            <a:pPr algn="just"/>
            <a:r>
              <a:rPr lang="en-IN" dirty="0"/>
              <a:t>Thinking capacities have been observed to be significantly enhanced among children participating in playful outdoor activities</a:t>
            </a:r>
          </a:p>
          <a:p>
            <a:pPr algn="just"/>
            <a:r>
              <a:rPr lang="en-IN" dirty="0"/>
              <a:t>Their knowledge about speed, size, dimensions and angles, along with aspects of change, have been found to develop and improve systematically</a:t>
            </a:r>
          </a:p>
          <a:p>
            <a:pPr algn="just"/>
            <a:r>
              <a:rPr lang="en-IN" dirty="0"/>
              <a:t>Instructions delivered during playful outdoor activities improve the socio-emotional and cognitive performance of the children (</a:t>
            </a:r>
            <a:r>
              <a:rPr lang="en-IN" dirty="0" err="1"/>
              <a:t>Niemisto</a:t>
            </a:r>
            <a:r>
              <a:rPr lang="en-IN" dirty="0"/>
              <a:t> </a:t>
            </a:r>
            <a:r>
              <a:rPr lang="en-IN" i="1" dirty="0"/>
              <a:t>et al., </a:t>
            </a:r>
            <a:r>
              <a:rPr lang="en-IN" dirty="0"/>
              <a:t>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7464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0AAFA87-AD38-E703-8F98-46A3C470ED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4075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Conclusion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C91BE-A6C5-FBE4-E5E3-6641F2ABFB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586" y="1622425"/>
            <a:ext cx="10874828" cy="4667250"/>
          </a:xfrm>
        </p:spPr>
        <p:txBody>
          <a:bodyPr>
            <a:normAutofit/>
          </a:bodyPr>
          <a:lstStyle/>
          <a:p>
            <a:r>
              <a:rPr lang="en-IN" dirty="0"/>
              <a:t>Outdoor activities tend to improve the physical and psychological well-being of the children</a:t>
            </a:r>
          </a:p>
          <a:p>
            <a:r>
              <a:rPr lang="en-IN" dirty="0"/>
              <a:t>Such activities improve interaction and communication skills among children</a:t>
            </a:r>
            <a:endParaRPr lang="en-GB" dirty="0"/>
          </a:p>
          <a:p>
            <a:r>
              <a:rPr lang="en-GB" dirty="0"/>
              <a:t>It also enhances the socio-emotional and cognitive capabilities of children</a:t>
            </a:r>
          </a:p>
          <a:p>
            <a:r>
              <a:rPr lang="en-GB" dirty="0"/>
              <a:t>Children with developmental or learning disabilities tend to learn more through participation in outdoor activities </a:t>
            </a:r>
          </a:p>
          <a:p>
            <a:r>
              <a:rPr lang="en-GB" dirty="0"/>
              <a:t>Thinking abilities and organisational skills have been found to enhance significantly among children through engagement in playful activities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728345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7F75BCC2-DDB5-A7C5-B087-9E4F3DF28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6725"/>
            <a:ext cx="10515600" cy="854075"/>
          </a:xfrm>
          <a:ln w="25400">
            <a:solidFill>
              <a:schemeClr val="accent1"/>
            </a:solidFill>
          </a:ln>
        </p:spPr>
        <p:txBody>
          <a:bodyPr/>
          <a:lstStyle/>
          <a:p>
            <a:pPr algn="ctr"/>
            <a:r>
              <a:rPr lang="en-IN" b="1" dirty="0">
                <a:latin typeface="Aharoni" panose="02010803020104030203" pitchFamily="2" charset="-79"/>
                <a:cs typeface="Aharoni" panose="02010803020104030203" pitchFamily="2" charset="-79"/>
              </a:rPr>
              <a:t>References</a:t>
            </a:r>
            <a:endParaRPr lang="en-GB" b="1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EA1704-2CB2-D176-5D62-C7850AAA54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7829"/>
            <a:ext cx="10515600" cy="4533446"/>
          </a:xfrm>
        </p:spPr>
        <p:txBody>
          <a:bodyPr>
            <a:noAutofit/>
          </a:bodyPr>
          <a:lstStyle/>
          <a:p>
            <a:pPr algn="just">
              <a:lnSpc>
                <a:spcPct val="120000"/>
              </a:lnSpc>
              <a:spcAft>
                <a:spcPts val="1200"/>
              </a:spcAft>
            </a:pP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Aziz, A.A. and Ahmad, A.S., (2017). Flat layouts and children outdoor activities. </a:t>
            </a:r>
            <a:r>
              <a:rPr lang="en-IN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Asian Journal of Environment-Behaviour Studies</a:t>
            </a: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2</a:t>
            </a: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(3), pp.57-66.</a:t>
            </a:r>
            <a:endParaRPr lang="en-GB" sz="1800" dirty="0">
              <a:effectLst/>
              <a:ea typeface="Arial" panose="020B0604020202020204" pitchFamily="34" charset="0"/>
            </a:endParaRPr>
          </a:p>
          <a:p>
            <a:pPr algn="just">
              <a:lnSpc>
                <a:spcPct val="12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IN" sz="1800" dirty="0">
                <a:effectLst/>
                <a:ea typeface="Times New Roman" panose="02020603050405020304" pitchFamily="18" charset="0"/>
              </a:rPr>
              <a:t>Cabrera, N.J., </a:t>
            </a:r>
            <a:r>
              <a:rPr lang="en-IN" sz="1800" dirty="0" err="1">
                <a:effectLst/>
                <a:ea typeface="Times New Roman" panose="02020603050405020304" pitchFamily="18" charset="0"/>
              </a:rPr>
              <a:t>Karberg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, E., </a:t>
            </a:r>
            <a:r>
              <a:rPr lang="en-IN" sz="1800" dirty="0" err="1">
                <a:effectLst/>
                <a:ea typeface="Times New Roman" panose="02020603050405020304" pitchFamily="18" charset="0"/>
              </a:rPr>
              <a:t>Malin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, J.L. and </a:t>
            </a:r>
            <a:r>
              <a:rPr lang="en-IN" sz="1800" dirty="0" err="1">
                <a:effectLst/>
                <a:ea typeface="Times New Roman" panose="02020603050405020304" pitchFamily="18" charset="0"/>
              </a:rPr>
              <a:t>Aldoney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, D., (2017). The Magic Of Play: Low</a:t>
            </a:r>
            <a:r>
              <a:rPr lang="en-IN" sz="1800" dirty="0">
                <a:effectLst/>
                <a:ea typeface="Times New Roman" panose="02020603050405020304" pitchFamily="18" charset="0"/>
                <a:cs typeface="Cambria Math" panose="02040503050406030204" pitchFamily="18" charset="0"/>
              </a:rPr>
              <a:t>‐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Income </a:t>
            </a:r>
            <a:r>
              <a:rPr lang="en-IN" sz="1800" dirty="0" err="1">
                <a:effectLst/>
                <a:ea typeface="Times New Roman" panose="02020603050405020304" pitchFamily="18" charset="0"/>
              </a:rPr>
              <a:t>Mothers’and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ea typeface="Times New Roman" panose="02020603050405020304" pitchFamily="18" charset="0"/>
              </a:rPr>
              <a:t>Fathers’playfulness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 And Children's Emotion Regulation And Vocabulary Skills. </a:t>
            </a:r>
            <a:r>
              <a:rPr lang="en-IN" sz="1800" i="1" dirty="0">
                <a:effectLst/>
                <a:ea typeface="Times New Roman" panose="02020603050405020304" pitchFamily="18" charset="0"/>
              </a:rPr>
              <a:t>Infant Mental Health Journal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, </a:t>
            </a:r>
            <a:r>
              <a:rPr lang="en-IN" sz="1800" i="1" dirty="0">
                <a:effectLst/>
                <a:ea typeface="Times New Roman" panose="02020603050405020304" pitchFamily="18" charset="0"/>
              </a:rPr>
              <a:t>38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(6), pp.757-771.</a:t>
            </a:r>
            <a:endParaRPr lang="en-GB" sz="1800" dirty="0">
              <a:effectLst/>
              <a:ea typeface="Arial" panose="020B0604020202020204" pitchFamily="34" charset="0"/>
            </a:endParaRPr>
          </a:p>
          <a:p>
            <a:pPr algn="just">
              <a:lnSpc>
                <a:spcPct val="120000"/>
              </a:lnSpc>
              <a:spcAft>
                <a:spcPts val="1200"/>
              </a:spcAft>
            </a:pP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Frost, J.L. and </a:t>
            </a:r>
            <a:r>
              <a:rPr lang="en-IN" sz="1800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Sutterby</a:t>
            </a: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 J.A., (2017). Outdoor play is essential to whole child development. </a:t>
            </a:r>
            <a:r>
              <a:rPr lang="en-IN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YC Young Children</a:t>
            </a: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 </a:t>
            </a:r>
            <a:r>
              <a:rPr lang="en-IN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72</a:t>
            </a: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(3), pp.82-85.</a:t>
            </a:r>
          </a:p>
          <a:p>
            <a:pPr marL="342900" marR="0" lvl="0" indent="-342900" algn="just" defTabSz="914400" rtl="0" eaLnBrk="1" fontAlgn="auto" latinLnBrk="0" hangingPunct="1">
              <a:spcBef>
                <a:spcPts val="12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Hassell, C., (2018). </a:t>
            </a:r>
            <a:r>
              <a:rPr lang="en-IN" sz="1800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Children’s engagement with the outdoors and sports activities, UK - Office for National Statistics</a:t>
            </a: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. [online] Ons.gov.uk. Available at:</a:t>
            </a:r>
          </a:p>
          <a:p>
            <a:pPr marL="0" marR="0" lvl="0" indent="0" algn="just" defTabSz="914400" rtl="0" eaLnBrk="1" fontAlgn="auto" latinLnBrk="0" hangingPunct="1">
              <a:spcBef>
                <a:spcPts val="1200"/>
              </a:spcBef>
              <a:spcAft>
                <a:spcPts val="1200"/>
              </a:spcAft>
              <a:buClrTx/>
              <a:buSzTx/>
              <a:buFontTx/>
              <a:buNone/>
              <a:tabLst/>
              <a:defRPr/>
            </a:pPr>
            <a:r>
              <a:rPr lang="en-IN" sz="1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IN" sz="1800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https://www.ons.gov.uk/peoplepopulationandcommunity/wellbeing/articles/childrensengagementwiththeoutdoorsandsportsactivitiesuk/2014to2015&gt; [Accessed 4 August 2022].</a:t>
            </a:r>
            <a:endParaRPr lang="en-GB" sz="1800" dirty="0">
              <a:effectLst/>
              <a:ea typeface="Arial" panose="020B0604020202020204" pitchFamily="34" charset="0"/>
            </a:endParaRPr>
          </a:p>
          <a:p>
            <a:pPr algn="just">
              <a:lnSpc>
                <a:spcPct val="120000"/>
              </a:lnSpc>
              <a:spcAft>
                <a:spcPts val="1200"/>
              </a:spcAft>
            </a:pPr>
            <a:endParaRPr lang="en-GB" sz="1800" dirty="0">
              <a:effectLst/>
              <a:ea typeface="Arial" panose="020B0604020202020204" pitchFamily="34" charset="0"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896977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E6E914-D40F-5F78-AFFC-A245DE282F90}"/>
              </a:ext>
            </a:extLst>
          </p:cNvPr>
          <p:cNvSpPr txBox="1"/>
          <p:nvPr/>
        </p:nvSpPr>
        <p:spPr>
          <a:xfrm>
            <a:off x="5638800" y="2974622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C3BD05-5798-43F1-19CB-DA8EB8E6CC87}"/>
              </a:ext>
            </a:extLst>
          </p:cNvPr>
          <p:cNvSpPr txBox="1"/>
          <p:nvPr/>
        </p:nvSpPr>
        <p:spPr>
          <a:xfrm>
            <a:off x="643467" y="857955"/>
            <a:ext cx="1092764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just" defTabSz="914400" rtl="0" eaLnBrk="1" fontAlgn="auto" latinLnBrk="0" hangingPunct="1">
              <a:spcBef>
                <a:spcPts val="12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IN" dirty="0">
                <a:effectLst/>
                <a:ea typeface="Times New Roman" panose="02020603050405020304" pitchFamily="18" charset="0"/>
              </a:rPr>
              <a:t>Loukatari, P., Matsouka, O., Papadimitriou, K., Nani, S. and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Grammatikopoulos</a:t>
            </a:r>
            <a:r>
              <a:rPr lang="en-IN" dirty="0">
                <a:effectLst/>
                <a:ea typeface="Times New Roman" panose="02020603050405020304" pitchFamily="18" charset="0"/>
              </a:rPr>
              <a:t>, V., (2019). The Effect of a Structured Playfulness Program on Social Skills in Kindergarten Children. </a:t>
            </a:r>
            <a:r>
              <a:rPr lang="en-IN" i="1" dirty="0">
                <a:effectLst/>
                <a:ea typeface="Times New Roman" panose="02020603050405020304" pitchFamily="18" charset="0"/>
              </a:rPr>
              <a:t>International Journal of Instruction</a:t>
            </a:r>
            <a:r>
              <a:rPr lang="en-IN" dirty="0">
                <a:effectLst/>
                <a:ea typeface="Times New Roman" panose="02020603050405020304" pitchFamily="18" charset="0"/>
              </a:rPr>
              <a:t>, </a:t>
            </a:r>
            <a:r>
              <a:rPr lang="en-IN" i="1" dirty="0">
                <a:effectLst/>
                <a:ea typeface="Times New Roman" panose="02020603050405020304" pitchFamily="18" charset="0"/>
              </a:rPr>
              <a:t>12</a:t>
            </a:r>
            <a:r>
              <a:rPr lang="en-IN" dirty="0">
                <a:effectLst/>
                <a:ea typeface="Times New Roman" panose="02020603050405020304" pitchFamily="18" charset="0"/>
              </a:rPr>
              <a:t>(3), pp.237-252.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dirty="0">
                <a:effectLst/>
                <a:ea typeface="Times New Roman" panose="02020603050405020304" pitchFamily="18" charset="0"/>
              </a:rPr>
              <a:t>Niemistö, D.,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Finni</a:t>
            </a:r>
            <a:r>
              <a:rPr lang="en-IN" dirty="0">
                <a:effectLst/>
                <a:ea typeface="Times New Roman" panose="02020603050405020304" pitchFamily="18" charset="0"/>
              </a:rPr>
              <a:t>, T.,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Haapala</a:t>
            </a:r>
            <a:r>
              <a:rPr lang="en-IN" dirty="0">
                <a:effectLst/>
                <a:ea typeface="Times New Roman" panose="02020603050405020304" pitchFamily="18" charset="0"/>
              </a:rPr>
              <a:t>, E.A.,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Cantell</a:t>
            </a:r>
            <a:r>
              <a:rPr lang="en-IN" dirty="0">
                <a:effectLst/>
                <a:ea typeface="Times New Roman" panose="02020603050405020304" pitchFamily="18" charset="0"/>
              </a:rPr>
              <a:t>, M., Korhonen, E. and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Sääkslahti</a:t>
            </a:r>
            <a:r>
              <a:rPr lang="en-IN" dirty="0">
                <a:effectLst/>
                <a:ea typeface="Times New Roman" panose="02020603050405020304" pitchFamily="18" charset="0"/>
              </a:rPr>
              <a:t>, A., (2019). Environmental correlates of motor competence in children—the skilled kids study. </a:t>
            </a:r>
            <a:r>
              <a:rPr lang="en-IN" i="1" dirty="0">
                <a:effectLst/>
                <a:ea typeface="Times New Roman" panose="02020603050405020304" pitchFamily="18" charset="0"/>
              </a:rPr>
              <a:t>International journal of environmental research and public health</a:t>
            </a:r>
            <a:r>
              <a:rPr lang="en-IN" dirty="0">
                <a:effectLst/>
                <a:ea typeface="Times New Roman" panose="02020603050405020304" pitchFamily="18" charset="0"/>
              </a:rPr>
              <a:t>, </a:t>
            </a:r>
            <a:r>
              <a:rPr lang="en-IN" i="1" dirty="0">
                <a:effectLst/>
                <a:ea typeface="Times New Roman" panose="02020603050405020304" pitchFamily="18" charset="0"/>
              </a:rPr>
              <a:t>16</a:t>
            </a:r>
            <a:r>
              <a:rPr lang="en-IN" dirty="0">
                <a:effectLst/>
                <a:ea typeface="Times New Roman" panose="02020603050405020304" pitchFamily="18" charset="0"/>
              </a:rPr>
              <a:t>(11), p.1989.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dirty="0">
                <a:effectLst/>
                <a:ea typeface="Times New Roman" panose="02020603050405020304" pitchFamily="18" charset="0"/>
              </a:rPr>
              <a:t>Schlesinger, M.A.,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Hassinger</a:t>
            </a:r>
            <a:r>
              <a:rPr lang="en-IN" dirty="0">
                <a:effectLst/>
                <a:ea typeface="Times New Roman" panose="02020603050405020304" pitchFamily="18" charset="0"/>
              </a:rPr>
              <a:t>-Das, B.,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Zosh</a:t>
            </a:r>
            <a:r>
              <a:rPr lang="en-IN" dirty="0">
                <a:effectLst/>
                <a:ea typeface="Times New Roman" panose="02020603050405020304" pitchFamily="18" charset="0"/>
              </a:rPr>
              <a:t>, J.M., Sawyer, J., Evans, N. and Hirsh-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Pasek</a:t>
            </a:r>
            <a:r>
              <a:rPr lang="en-IN" dirty="0">
                <a:effectLst/>
                <a:ea typeface="Times New Roman" panose="02020603050405020304" pitchFamily="18" charset="0"/>
              </a:rPr>
              <a:t>, K., (2020). Cognitive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behavioral</a:t>
            </a:r>
            <a:r>
              <a:rPr lang="en-IN" dirty="0">
                <a:effectLst/>
                <a:ea typeface="Times New Roman" panose="02020603050405020304" pitchFamily="18" charset="0"/>
              </a:rPr>
              <a:t> science behind the value of play: Leveraging everyday experiences to promote play, learning, and positive interactions. </a:t>
            </a:r>
            <a:r>
              <a:rPr lang="en-IN" i="1" dirty="0">
                <a:effectLst/>
                <a:ea typeface="Times New Roman" panose="02020603050405020304" pitchFamily="18" charset="0"/>
              </a:rPr>
              <a:t>Journal of Infant, Child, and Adolescent Psychotherapy</a:t>
            </a:r>
            <a:r>
              <a:rPr lang="en-IN" dirty="0">
                <a:effectLst/>
                <a:ea typeface="Times New Roman" panose="02020603050405020304" pitchFamily="18" charset="0"/>
              </a:rPr>
              <a:t>, </a:t>
            </a:r>
            <a:r>
              <a:rPr lang="en-IN" i="1" dirty="0">
                <a:effectLst/>
                <a:ea typeface="Times New Roman" panose="02020603050405020304" pitchFamily="18" charset="0"/>
              </a:rPr>
              <a:t>19</a:t>
            </a:r>
            <a:r>
              <a:rPr lang="en-IN" dirty="0">
                <a:effectLst/>
                <a:ea typeface="Times New Roman" panose="02020603050405020304" pitchFamily="18" charset="0"/>
              </a:rPr>
              <a:t>(2), pp.202-216.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marL="342900" indent="-342900" algn="just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Schwarzfischer, P., </a:t>
            </a:r>
            <a:r>
              <a:rPr lang="en-IN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Gruszfeld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D., </a:t>
            </a:r>
            <a:r>
              <a:rPr lang="en-IN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Socha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P., </a:t>
            </a:r>
            <a:r>
              <a:rPr lang="en-IN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Luque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V., </a:t>
            </a:r>
            <a:r>
              <a:rPr lang="en-IN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Closa-Monasterolo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R., Rousseaux, D., Moretti, M., </a:t>
            </a:r>
            <a:r>
              <a:rPr lang="en-IN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ReDionigi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A., </a:t>
            </a:r>
            <a:r>
              <a:rPr lang="en-IN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Verduci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E., </a:t>
            </a:r>
            <a:r>
              <a:rPr lang="en-IN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Koletzko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B. and Grote, V., (2020). Effects of screen time and playing outside on anthropometric measures in preschool-aged children. </a:t>
            </a:r>
            <a:r>
              <a:rPr lang="en-IN" i="1" dirty="0" err="1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PloS</a:t>
            </a:r>
            <a:r>
              <a:rPr lang="en-IN" i="1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 one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, </a:t>
            </a:r>
            <a:r>
              <a:rPr lang="en-IN" i="1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15</a:t>
            </a: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(3), p.e0229708.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algn="just">
              <a:spcBef>
                <a:spcPts val="1200"/>
              </a:spcBef>
            </a:pPr>
            <a:r>
              <a:rPr lang="en-IN" dirty="0">
                <a:effectLst/>
                <a:highlight>
                  <a:srgbClr val="FFFFFF"/>
                </a:highlight>
                <a:ea typeface="Times New Roman" panose="02020603050405020304" pitchFamily="18" charset="0"/>
              </a:rPr>
              <a:t> </a:t>
            </a:r>
            <a:endParaRPr lang="en-GB" dirty="0">
              <a:effectLst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85706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21E75A-CA1F-2FDB-1789-6054F543DF58}"/>
              </a:ext>
            </a:extLst>
          </p:cNvPr>
          <p:cNvSpPr txBox="1"/>
          <p:nvPr/>
        </p:nvSpPr>
        <p:spPr>
          <a:xfrm>
            <a:off x="666044" y="1095021"/>
            <a:ext cx="109728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dirty="0">
                <a:effectLst/>
                <a:ea typeface="Times New Roman" panose="02020603050405020304" pitchFamily="18" charset="0"/>
              </a:rPr>
              <a:t>Tersi, M. and Matsouka, O., (2020). Improving social skills through structured playfulness program in preschool children. </a:t>
            </a:r>
            <a:r>
              <a:rPr lang="en-IN" i="1" dirty="0">
                <a:effectLst/>
                <a:ea typeface="Times New Roman" panose="02020603050405020304" pitchFamily="18" charset="0"/>
              </a:rPr>
              <a:t>International Journal of Instruction</a:t>
            </a:r>
            <a:r>
              <a:rPr lang="en-IN" dirty="0">
                <a:effectLst/>
                <a:ea typeface="Times New Roman" panose="02020603050405020304" pitchFamily="18" charset="0"/>
              </a:rPr>
              <a:t>, </a:t>
            </a:r>
            <a:r>
              <a:rPr lang="en-IN" i="1" dirty="0">
                <a:effectLst/>
                <a:ea typeface="Times New Roman" panose="02020603050405020304" pitchFamily="18" charset="0"/>
              </a:rPr>
              <a:t>13</a:t>
            </a:r>
            <a:r>
              <a:rPr lang="en-IN" dirty="0">
                <a:effectLst/>
                <a:ea typeface="Times New Roman" panose="02020603050405020304" pitchFamily="18" charset="0"/>
              </a:rPr>
              <a:t>(3), pp.259-274.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Waite, S. ed., (2017). </a:t>
            </a:r>
            <a:r>
              <a:rPr lang="en-IN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Children learning outside the classroom: From birth to eleven</a:t>
            </a:r>
            <a:r>
              <a:rPr lang="en-IN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. Sage.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Yilmaz, S., (2016). Outdoor environment and outdoor activities in early childhood education. </a:t>
            </a:r>
            <a:r>
              <a:rPr lang="en-IN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Mersin </a:t>
            </a:r>
            <a:r>
              <a:rPr lang="en-IN" i="1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Üniversitesi</a:t>
            </a:r>
            <a:r>
              <a:rPr lang="en-IN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IN" i="1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Eğitim</a:t>
            </a:r>
            <a:r>
              <a:rPr lang="en-IN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IN" i="1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Fakültesi</a:t>
            </a:r>
            <a:r>
              <a:rPr lang="en-IN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IN" i="1" dirty="0" err="1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Dergisi</a:t>
            </a:r>
            <a:r>
              <a:rPr lang="en-IN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, </a:t>
            </a:r>
            <a:r>
              <a:rPr lang="en-IN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12</a:t>
            </a:r>
            <a:r>
              <a:rPr lang="en-IN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(1).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marL="342900" indent="-342900" algn="just"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Youell, B., (2018). The importance of play and playfulness. In </a:t>
            </a:r>
            <a:r>
              <a:rPr lang="en-IN" i="1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Childhood, Well-Being and a Therapeutic Ethos</a:t>
            </a:r>
            <a:r>
              <a:rPr lang="en-IN" dirty="0">
                <a:solidFill>
                  <a:srgbClr val="222222"/>
                </a:solidFill>
                <a:effectLst/>
                <a:ea typeface="Times New Roman" panose="02020603050405020304" pitchFamily="18" charset="0"/>
              </a:rPr>
              <a:t> (pp. 183-194). Routledge.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pPr marL="342900" indent="-342900" algn="just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IN" dirty="0">
                <a:effectLst/>
                <a:ea typeface="Times New Roman" panose="02020603050405020304" pitchFamily="18" charset="0"/>
              </a:rPr>
              <a:t>Zachor, D.A.,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Vardi</a:t>
            </a:r>
            <a:r>
              <a:rPr lang="en-IN" dirty="0">
                <a:effectLst/>
                <a:ea typeface="Times New Roman" panose="02020603050405020304" pitchFamily="18" charset="0"/>
              </a:rPr>
              <a:t>, S., Baron</a:t>
            </a:r>
            <a:r>
              <a:rPr lang="en-IN" dirty="0">
                <a:effectLst/>
                <a:ea typeface="Times New Roman" panose="02020603050405020304" pitchFamily="18" charset="0"/>
                <a:cs typeface="Cambria Math" panose="02040503050406030204" pitchFamily="18" charset="0"/>
              </a:rPr>
              <a:t>‐</a:t>
            </a:r>
            <a:r>
              <a:rPr lang="en-IN" dirty="0">
                <a:effectLst/>
                <a:ea typeface="Times New Roman" panose="02020603050405020304" pitchFamily="18" charset="0"/>
              </a:rPr>
              <a:t>Eitan, S.,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Brodai</a:t>
            </a:r>
            <a:r>
              <a:rPr lang="en-IN" dirty="0">
                <a:effectLst/>
                <a:ea typeface="Times New Roman" panose="02020603050405020304" pitchFamily="18" charset="0"/>
                <a:cs typeface="Cambria Math" panose="02040503050406030204" pitchFamily="18" charset="0"/>
              </a:rPr>
              <a:t>‐</a:t>
            </a:r>
            <a:r>
              <a:rPr lang="en-IN" dirty="0">
                <a:effectLst/>
                <a:ea typeface="Times New Roman" panose="02020603050405020304" pitchFamily="18" charset="0"/>
              </a:rPr>
              <a:t>Meir, I., 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Ginossar</a:t>
            </a:r>
            <a:r>
              <a:rPr lang="en-IN" dirty="0">
                <a:effectLst/>
                <a:ea typeface="Times New Roman" panose="02020603050405020304" pitchFamily="18" charset="0"/>
              </a:rPr>
              <a:t>, N. and Ben</a:t>
            </a:r>
            <a:r>
              <a:rPr lang="en-IN" dirty="0">
                <a:effectLst/>
                <a:ea typeface="Times New Roman" panose="02020603050405020304" pitchFamily="18" charset="0"/>
                <a:cs typeface="Cambria Math" panose="02040503050406030204" pitchFamily="18" charset="0"/>
              </a:rPr>
              <a:t>‐</a:t>
            </a:r>
            <a:r>
              <a:rPr lang="en-IN" dirty="0" err="1">
                <a:effectLst/>
                <a:ea typeface="Times New Roman" panose="02020603050405020304" pitchFamily="18" charset="0"/>
              </a:rPr>
              <a:t>Itzchak</a:t>
            </a:r>
            <a:r>
              <a:rPr lang="en-IN" dirty="0">
                <a:effectLst/>
                <a:ea typeface="Times New Roman" panose="02020603050405020304" pitchFamily="18" charset="0"/>
              </a:rPr>
              <a:t>, E., (2017). The effectiveness of an outdoor adventure programme for young children with autism spectrum disorder: a controlled study. </a:t>
            </a:r>
            <a:r>
              <a:rPr lang="en-IN" i="1" dirty="0">
                <a:effectLst/>
                <a:ea typeface="Times New Roman" panose="02020603050405020304" pitchFamily="18" charset="0"/>
              </a:rPr>
              <a:t>Developmental Medicine &amp; Child Neurology</a:t>
            </a:r>
            <a:r>
              <a:rPr lang="en-IN" dirty="0">
                <a:effectLst/>
                <a:ea typeface="Times New Roman" panose="02020603050405020304" pitchFamily="18" charset="0"/>
              </a:rPr>
              <a:t>, </a:t>
            </a:r>
            <a:r>
              <a:rPr lang="en-IN" i="1" dirty="0">
                <a:effectLst/>
                <a:ea typeface="Times New Roman" panose="02020603050405020304" pitchFamily="18" charset="0"/>
              </a:rPr>
              <a:t>59</a:t>
            </a:r>
            <a:r>
              <a:rPr lang="en-IN" dirty="0">
                <a:effectLst/>
                <a:ea typeface="Times New Roman" panose="02020603050405020304" pitchFamily="18" charset="0"/>
              </a:rPr>
              <a:t>(5), pp.550-556.</a:t>
            </a:r>
            <a:endParaRPr lang="en-GB" dirty="0">
              <a:effectLst/>
              <a:ea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78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1507</Words>
  <Application>Microsoft Office PowerPoint</Application>
  <PresentationFormat>Widescreen</PresentationFormat>
  <Paragraphs>80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Aharoni</vt:lpstr>
      <vt:lpstr>Algerian</vt:lpstr>
      <vt:lpstr>Arial</vt:lpstr>
      <vt:lpstr>Calibri</vt:lpstr>
      <vt:lpstr>Calibri Light</vt:lpstr>
      <vt:lpstr>Wingdings</vt:lpstr>
      <vt:lpstr>Office Theme</vt:lpstr>
      <vt:lpstr> The Benefits of playful outdoor activities in children’s development</vt:lpstr>
      <vt:lpstr>Introduction</vt:lpstr>
      <vt:lpstr>PowerPoint Presentation</vt:lpstr>
      <vt:lpstr>PowerPoint Presentation</vt:lpstr>
      <vt:lpstr>Aim and objectives</vt:lpstr>
      <vt:lpstr>Rationale for the research</vt:lpstr>
      <vt:lpstr>Background of the research</vt:lpstr>
      <vt:lpstr>Research Methodology</vt:lpstr>
      <vt:lpstr>PowerPoint Presentation</vt:lpstr>
      <vt:lpstr>PowerPoint Presentation</vt:lpstr>
      <vt:lpstr>Research outcomes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Benefits of playful outdoor activities in children’s development</dc:title>
  <cp:lastModifiedBy>Daniel Hutuleac</cp:lastModifiedBy>
  <cp:revision>4</cp:revision>
  <dcterms:created xsi:type="dcterms:W3CDTF">2023-01-10T07:21:03Z</dcterms:created>
  <dcterms:modified xsi:type="dcterms:W3CDTF">2023-01-15T22:23:55Z</dcterms:modified>
</cp:coreProperties>
</file>