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7"/>
  </p:notesMasterIdLst>
  <p:sldIdLst>
    <p:sldId id="256" r:id="rId2"/>
    <p:sldId id="263" r:id="rId3"/>
    <p:sldId id="264" r:id="rId4"/>
    <p:sldId id="257" r:id="rId5"/>
    <p:sldId id="259" r:id="rId6"/>
    <p:sldId id="261" r:id="rId7"/>
    <p:sldId id="265" r:id="rId8"/>
    <p:sldId id="266" r:id="rId9"/>
    <p:sldId id="267" r:id="rId10"/>
    <p:sldId id="268" r:id="rId11"/>
    <p:sldId id="269" r:id="rId12"/>
    <p:sldId id="270" r:id="rId13"/>
    <p:sldId id="271" r:id="rId14"/>
    <p:sldId id="272" r:id="rId15"/>
    <p:sldId id="25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9" autoAdjust="0"/>
    <p:restoredTop sz="48031" autoAdjust="0"/>
  </p:normalViewPr>
  <p:slideViewPr>
    <p:cSldViewPr snapToGrid="0">
      <p:cViewPr>
        <p:scale>
          <a:sx n="40" d="100"/>
          <a:sy n="40" d="100"/>
        </p:scale>
        <p:origin x="1492"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FAFCDD-701C-4861-91CF-CDFAB7D7643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F364BE-3FBD-4596-B0D4-487FEBD1443A}">
      <dgm:prSet/>
      <dgm:spPr/>
      <dgm:t>
        <a:bodyPr/>
        <a:lstStyle/>
        <a:p>
          <a:r>
            <a:rPr lang="en-GB"/>
            <a:t>How would this effect SOC? </a:t>
          </a:r>
          <a:endParaRPr lang="en-US"/>
        </a:p>
      </dgm:t>
    </dgm:pt>
    <dgm:pt modelId="{BD104B55-8571-4836-ACEB-374494674245}" type="parTrans" cxnId="{91B52720-ED8D-4567-9A0E-F81581126801}">
      <dgm:prSet/>
      <dgm:spPr/>
      <dgm:t>
        <a:bodyPr/>
        <a:lstStyle/>
        <a:p>
          <a:endParaRPr lang="en-US"/>
        </a:p>
      </dgm:t>
    </dgm:pt>
    <dgm:pt modelId="{8FB9EA35-DA0B-4EAE-A459-3FCF466CD70F}" type="sibTrans" cxnId="{91B52720-ED8D-4567-9A0E-F81581126801}">
      <dgm:prSet/>
      <dgm:spPr/>
      <dgm:t>
        <a:bodyPr/>
        <a:lstStyle/>
        <a:p>
          <a:endParaRPr lang="en-US"/>
        </a:p>
      </dgm:t>
    </dgm:pt>
    <dgm:pt modelId="{9904F984-265C-42BB-814B-16338F485625}">
      <dgm:prSet/>
      <dgm:spPr/>
      <dgm:t>
        <a:bodyPr/>
        <a:lstStyle/>
        <a:p>
          <a:r>
            <a:rPr lang="en-GB"/>
            <a:t>Advancements in technology have a distinctive link to cyber crime</a:t>
          </a:r>
          <a:endParaRPr lang="en-US"/>
        </a:p>
      </dgm:t>
    </dgm:pt>
    <dgm:pt modelId="{0D8F8879-F432-4F15-A13F-20880315F0EC}" type="parTrans" cxnId="{2C75D425-1E40-46DF-A373-934D1013335B}">
      <dgm:prSet/>
      <dgm:spPr/>
      <dgm:t>
        <a:bodyPr/>
        <a:lstStyle/>
        <a:p>
          <a:endParaRPr lang="en-US"/>
        </a:p>
      </dgm:t>
    </dgm:pt>
    <dgm:pt modelId="{30DDF9B3-FEB7-4C93-A3D9-709E355CE650}" type="sibTrans" cxnId="{2C75D425-1E40-46DF-A373-934D1013335B}">
      <dgm:prSet/>
      <dgm:spPr/>
      <dgm:t>
        <a:bodyPr/>
        <a:lstStyle/>
        <a:p>
          <a:endParaRPr lang="en-US"/>
        </a:p>
      </dgm:t>
    </dgm:pt>
    <dgm:pt modelId="{C8FF23A5-F81C-4934-A3F6-FC0792C80D54}">
      <dgm:prSet/>
      <dgm:spPr/>
      <dgm:t>
        <a:bodyPr/>
        <a:lstStyle/>
        <a:p>
          <a:r>
            <a:rPr lang="en-GB"/>
            <a:t>The dark web allows offenders trade illegal commodities (firearms and drugs)</a:t>
          </a:r>
          <a:endParaRPr lang="en-US"/>
        </a:p>
      </dgm:t>
    </dgm:pt>
    <dgm:pt modelId="{580A7733-847E-41C2-9B51-86D4197B4B15}" type="parTrans" cxnId="{76C51F35-B379-4D24-A7D5-C136B5F97CC1}">
      <dgm:prSet/>
      <dgm:spPr/>
      <dgm:t>
        <a:bodyPr/>
        <a:lstStyle/>
        <a:p>
          <a:endParaRPr lang="en-US"/>
        </a:p>
      </dgm:t>
    </dgm:pt>
    <dgm:pt modelId="{99FEF0DC-0753-4436-9FB5-E1CF2D7CCEE4}" type="sibTrans" cxnId="{76C51F35-B379-4D24-A7D5-C136B5F97CC1}">
      <dgm:prSet/>
      <dgm:spPr/>
      <dgm:t>
        <a:bodyPr/>
        <a:lstStyle/>
        <a:p>
          <a:endParaRPr lang="en-US"/>
        </a:p>
      </dgm:t>
    </dgm:pt>
    <dgm:pt modelId="{28EF3AD8-1BF3-45FF-9A8C-D51BC95D094E}">
      <dgm:prSet/>
      <dgm:spPr/>
      <dgm:t>
        <a:bodyPr/>
        <a:lstStyle/>
        <a:p>
          <a:r>
            <a:rPr lang="en-GB"/>
            <a:t>Cryptocurrency has become a facility to launder money since the pandemic</a:t>
          </a:r>
          <a:endParaRPr lang="en-US"/>
        </a:p>
      </dgm:t>
    </dgm:pt>
    <dgm:pt modelId="{3A7AD147-4241-4B2C-856C-D56D4E8F40B7}" type="parTrans" cxnId="{86572F1F-2334-43F3-9328-038D702207EE}">
      <dgm:prSet/>
      <dgm:spPr/>
      <dgm:t>
        <a:bodyPr/>
        <a:lstStyle/>
        <a:p>
          <a:endParaRPr lang="en-US"/>
        </a:p>
      </dgm:t>
    </dgm:pt>
    <dgm:pt modelId="{EE1A45FE-3FAF-4497-8457-97E9524F9936}" type="sibTrans" cxnId="{86572F1F-2334-43F3-9328-038D702207EE}">
      <dgm:prSet/>
      <dgm:spPr/>
      <dgm:t>
        <a:bodyPr/>
        <a:lstStyle/>
        <a:p>
          <a:endParaRPr lang="en-US"/>
        </a:p>
      </dgm:t>
    </dgm:pt>
    <dgm:pt modelId="{0AFB834F-6577-482C-AC09-4938CFED6367}">
      <dgm:prSet/>
      <dgm:spPr/>
      <dgm:t>
        <a:bodyPr/>
        <a:lstStyle/>
        <a:p>
          <a:r>
            <a:rPr lang="en-GB"/>
            <a:t>(NCA, 2021b)</a:t>
          </a:r>
          <a:endParaRPr lang="en-US"/>
        </a:p>
      </dgm:t>
    </dgm:pt>
    <dgm:pt modelId="{8142FED4-C4D3-4370-A1D9-A7ECE19EA4B1}" type="parTrans" cxnId="{9560A2C6-865A-4104-8EB5-FD6593B5825C}">
      <dgm:prSet/>
      <dgm:spPr/>
      <dgm:t>
        <a:bodyPr/>
        <a:lstStyle/>
        <a:p>
          <a:endParaRPr lang="en-US"/>
        </a:p>
      </dgm:t>
    </dgm:pt>
    <dgm:pt modelId="{145A662F-7DF8-4356-BC82-65465765597A}" type="sibTrans" cxnId="{9560A2C6-865A-4104-8EB5-FD6593B5825C}">
      <dgm:prSet/>
      <dgm:spPr/>
      <dgm:t>
        <a:bodyPr/>
        <a:lstStyle/>
        <a:p>
          <a:endParaRPr lang="en-US"/>
        </a:p>
      </dgm:t>
    </dgm:pt>
    <dgm:pt modelId="{CCA69B91-E41F-4F31-98EF-6C7EFC5F63FA}" type="pres">
      <dgm:prSet presAssocID="{10FAFCDD-701C-4861-91CF-CDFAB7D7643A}" presName="linear" presStyleCnt="0">
        <dgm:presLayoutVars>
          <dgm:animLvl val="lvl"/>
          <dgm:resizeHandles val="exact"/>
        </dgm:presLayoutVars>
      </dgm:prSet>
      <dgm:spPr/>
    </dgm:pt>
    <dgm:pt modelId="{DF7942B9-6701-4AA1-9A7A-733E8A3B98AF}" type="pres">
      <dgm:prSet presAssocID="{A6F364BE-3FBD-4596-B0D4-487FEBD1443A}" presName="parentText" presStyleLbl="node1" presStyleIdx="0" presStyleCnt="2">
        <dgm:presLayoutVars>
          <dgm:chMax val="0"/>
          <dgm:bulletEnabled val="1"/>
        </dgm:presLayoutVars>
      </dgm:prSet>
      <dgm:spPr/>
    </dgm:pt>
    <dgm:pt modelId="{024F9180-1369-48FC-9B9A-5031C23467AA}" type="pres">
      <dgm:prSet presAssocID="{A6F364BE-3FBD-4596-B0D4-487FEBD1443A}" presName="childText" presStyleLbl="revTx" presStyleIdx="0" presStyleCnt="1">
        <dgm:presLayoutVars>
          <dgm:bulletEnabled val="1"/>
        </dgm:presLayoutVars>
      </dgm:prSet>
      <dgm:spPr/>
    </dgm:pt>
    <dgm:pt modelId="{62F9D757-54D2-42C4-AD6A-A86EC76064E1}" type="pres">
      <dgm:prSet presAssocID="{0AFB834F-6577-482C-AC09-4938CFED6367}" presName="parentText" presStyleLbl="node1" presStyleIdx="1" presStyleCnt="2">
        <dgm:presLayoutVars>
          <dgm:chMax val="0"/>
          <dgm:bulletEnabled val="1"/>
        </dgm:presLayoutVars>
      </dgm:prSet>
      <dgm:spPr/>
    </dgm:pt>
  </dgm:ptLst>
  <dgm:cxnLst>
    <dgm:cxn modelId="{86572F1F-2334-43F3-9328-038D702207EE}" srcId="{A6F364BE-3FBD-4596-B0D4-487FEBD1443A}" destId="{28EF3AD8-1BF3-45FF-9A8C-D51BC95D094E}" srcOrd="2" destOrd="0" parTransId="{3A7AD147-4241-4B2C-856C-D56D4E8F40B7}" sibTransId="{EE1A45FE-3FAF-4497-8457-97E9524F9936}"/>
    <dgm:cxn modelId="{91B52720-ED8D-4567-9A0E-F81581126801}" srcId="{10FAFCDD-701C-4861-91CF-CDFAB7D7643A}" destId="{A6F364BE-3FBD-4596-B0D4-487FEBD1443A}" srcOrd="0" destOrd="0" parTransId="{BD104B55-8571-4836-ACEB-374494674245}" sibTransId="{8FB9EA35-DA0B-4EAE-A459-3FCF466CD70F}"/>
    <dgm:cxn modelId="{3F1C6023-69B9-43F5-943B-7EB40DBDCC63}" type="presOf" srcId="{10FAFCDD-701C-4861-91CF-CDFAB7D7643A}" destId="{CCA69B91-E41F-4F31-98EF-6C7EFC5F63FA}" srcOrd="0" destOrd="0" presId="urn:microsoft.com/office/officeart/2005/8/layout/vList2"/>
    <dgm:cxn modelId="{2C75D425-1E40-46DF-A373-934D1013335B}" srcId="{A6F364BE-3FBD-4596-B0D4-487FEBD1443A}" destId="{9904F984-265C-42BB-814B-16338F485625}" srcOrd="0" destOrd="0" parTransId="{0D8F8879-F432-4F15-A13F-20880315F0EC}" sibTransId="{30DDF9B3-FEB7-4C93-A3D9-709E355CE650}"/>
    <dgm:cxn modelId="{76C51F35-B379-4D24-A7D5-C136B5F97CC1}" srcId="{A6F364BE-3FBD-4596-B0D4-487FEBD1443A}" destId="{C8FF23A5-F81C-4934-A3F6-FC0792C80D54}" srcOrd="1" destOrd="0" parTransId="{580A7733-847E-41C2-9B51-86D4197B4B15}" sibTransId="{99FEF0DC-0753-4436-9FB5-E1CF2D7CCEE4}"/>
    <dgm:cxn modelId="{21F98841-E3D6-402F-846B-7B0F18C4ABA6}" type="presOf" srcId="{9904F984-265C-42BB-814B-16338F485625}" destId="{024F9180-1369-48FC-9B9A-5031C23467AA}" srcOrd="0" destOrd="0" presId="urn:microsoft.com/office/officeart/2005/8/layout/vList2"/>
    <dgm:cxn modelId="{11DBD759-9AAA-4907-A7CC-4F2813A37F38}" type="presOf" srcId="{C8FF23A5-F81C-4934-A3F6-FC0792C80D54}" destId="{024F9180-1369-48FC-9B9A-5031C23467AA}" srcOrd="0" destOrd="1" presId="urn:microsoft.com/office/officeart/2005/8/layout/vList2"/>
    <dgm:cxn modelId="{7AC01E8A-C8AC-45E9-87BD-AFC68162C3A3}" type="presOf" srcId="{A6F364BE-3FBD-4596-B0D4-487FEBD1443A}" destId="{DF7942B9-6701-4AA1-9A7A-733E8A3B98AF}" srcOrd="0" destOrd="0" presId="urn:microsoft.com/office/officeart/2005/8/layout/vList2"/>
    <dgm:cxn modelId="{A40DBBB7-B3A7-4297-8B4A-BD0C5139CDA4}" type="presOf" srcId="{0AFB834F-6577-482C-AC09-4938CFED6367}" destId="{62F9D757-54D2-42C4-AD6A-A86EC76064E1}" srcOrd="0" destOrd="0" presId="urn:microsoft.com/office/officeart/2005/8/layout/vList2"/>
    <dgm:cxn modelId="{9560A2C6-865A-4104-8EB5-FD6593B5825C}" srcId="{10FAFCDD-701C-4861-91CF-CDFAB7D7643A}" destId="{0AFB834F-6577-482C-AC09-4938CFED6367}" srcOrd="1" destOrd="0" parTransId="{8142FED4-C4D3-4370-A1D9-A7ECE19EA4B1}" sibTransId="{145A662F-7DF8-4356-BC82-65465765597A}"/>
    <dgm:cxn modelId="{60342FF1-1D5D-422C-A323-D4B6DCE908C1}" type="presOf" srcId="{28EF3AD8-1BF3-45FF-9A8C-D51BC95D094E}" destId="{024F9180-1369-48FC-9B9A-5031C23467AA}" srcOrd="0" destOrd="2" presId="urn:microsoft.com/office/officeart/2005/8/layout/vList2"/>
    <dgm:cxn modelId="{C6E1DBCE-43A0-45B2-8954-DE6C04895188}" type="presParOf" srcId="{CCA69B91-E41F-4F31-98EF-6C7EFC5F63FA}" destId="{DF7942B9-6701-4AA1-9A7A-733E8A3B98AF}" srcOrd="0" destOrd="0" presId="urn:microsoft.com/office/officeart/2005/8/layout/vList2"/>
    <dgm:cxn modelId="{AB3F92D1-2D4F-454D-AB94-DE887BDD191D}" type="presParOf" srcId="{CCA69B91-E41F-4F31-98EF-6C7EFC5F63FA}" destId="{024F9180-1369-48FC-9B9A-5031C23467AA}" srcOrd="1" destOrd="0" presId="urn:microsoft.com/office/officeart/2005/8/layout/vList2"/>
    <dgm:cxn modelId="{C73B8285-9B0D-4B81-8B3B-C71F132A137C}" type="presParOf" srcId="{CCA69B91-E41F-4F31-98EF-6C7EFC5F63FA}" destId="{62F9D757-54D2-42C4-AD6A-A86EC76064E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58C3EF-8042-4D35-A4C0-17EDEFCC5E9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7A79723-CA94-4D6D-B428-F2D83836D946}">
      <dgm:prSet/>
      <dgm:spPr/>
      <dgm:t>
        <a:bodyPr/>
        <a:lstStyle/>
        <a:p>
          <a:r>
            <a:rPr lang="en-GB"/>
            <a:t>Cyber crime is a serious and organised crime due to the organisation of an individual or group of individuals working together to target, manipulate and exploit vulnerable people or businesses for financial profit.</a:t>
          </a:r>
          <a:endParaRPr lang="en-US"/>
        </a:p>
      </dgm:t>
    </dgm:pt>
    <dgm:pt modelId="{1835D741-DCF6-46D6-AD25-EBA3322E0FE8}" type="parTrans" cxnId="{B5BD537B-F3E5-446A-933F-9D649233E645}">
      <dgm:prSet/>
      <dgm:spPr/>
      <dgm:t>
        <a:bodyPr/>
        <a:lstStyle/>
        <a:p>
          <a:endParaRPr lang="en-US"/>
        </a:p>
      </dgm:t>
    </dgm:pt>
    <dgm:pt modelId="{8C1B5CD7-E6AA-4665-B718-3C5C191880B6}" type="sibTrans" cxnId="{B5BD537B-F3E5-446A-933F-9D649233E645}">
      <dgm:prSet/>
      <dgm:spPr/>
      <dgm:t>
        <a:bodyPr/>
        <a:lstStyle/>
        <a:p>
          <a:endParaRPr lang="en-US"/>
        </a:p>
      </dgm:t>
    </dgm:pt>
    <dgm:pt modelId="{8D8F343B-156C-47CF-B400-A05A1E8AE865}">
      <dgm:prSet/>
      <dgm:spPr/>
      <dgm:t>
        <a:bodyPr/>
        <a:lstStyle/>
        <a:p>
          <a:r>
            <a:rPr lang="en-GB"/>
            <a:t>Internet, social media and technological communications has benefitted society in numerous ways</a:t>
          </a:r>
          <a:endParaRPr lang="en-US"/>
        </a:p>
      </dgm:t>
    </dgm:pt>
    <dgm:pt modelId="{F1F016C5-2614-4AF2-BF00-23CCE62596A9}" type="parTrans" cxnId="{1728CB14-AFDF-477E-9B5B-B7F15D87577B}">
      <dgm:prSet/>
      <dgm:spPr/>
      <dgm:t>
        <a:bodyPr/>
        <a:lstStyle/>
        <a:p>
          <a:endParaRPr lang="en-US"/>
        </a:p>
      </dgm:t>
    </dgm:pt>
    <dgm:pt modelId="{7DD0D0E8-8122-42A1-AEBB-483F15AE71B4}" type="sibTrans" cxnId="{1728CB14-AFDF-477E-9B5B-B7F15D87577B}">
      <dgm:prSet/>
      <dgm:spPr/>
      <dgm:t>
        <a:bodyPr/>
        <a:lstStyle/>
        <a:p>
          <a:endParaRPr lang="en-US"/>
        </a:p>
      </dgm:t>
    </dgm:pt>
    <dgm:pt modelId="{7701A992-2645-4592-A1B4-52C229B21845}">
      <dgm:prSet/>
      <dgm:spPr/>
      <dgm:t>
        <a:bodyPr/>
        <a:lstStyle/>
        <a:p>
          <a:r>
            <a:rPr lang="en-GB"/>
            <a:t>BUT, it comes with many threats and risks which have altered how crimes facilitate</a:t>
          </a:r>
          <a:endParaRPr lang="en-US"/>
        </a:p>
      </dgm:t>
    </dgm:pt>
    <dgm:pt modelId="{8E1E0EE4-C3DA-44E2-B29F-9FD7F55E8C9E}" type="parTrans" cxnId="{25D91994-3D75-4641-9852-6FFEE64A1541}">
      <dgm:prSet/>
      <dgm:spPr/>
      <dgm:t>
        <a:bodyPr/>
        <a:lstStyle/>
        <a:p>
          <a:endParaRPr lang="en-US"/>
        </a:p>
      </dgm:t>
    </dgm:pt>
    <dgm:pt modelId="{6EBF286D-C03D-4647-84AA-F9AA845E16A2}" type="sibTrans" cxnId="{25D91994-3D75-4641-9852-6FFEE64A1541}">
      <dgm:prSet/>
      <dgm:spPr/>
      <dgm:t>
        <a:bodyPr/>
        <a:lstStyle/>
        <a:p>
          <a:endParaRPr lang="en-US"/>
        </a:p>
      </dgm:t>
    </dgm:pt>
    <dgm:pt modelId="{83BCA3A6-E4E1-4064-90EC-9C29C607BCE7}">
      <dgm:prSet/>
      <dgm:spPr/>
      <dgm:t>
        <a:bodyPr/>
        <a:lstStyle/>
        <a:p>
          <a:r>
            <a:rPr lang="en-GB"/>
            <a:t>True cost is unknown, but an estimated of at least £27 billion is used for the rising threat of cyber crime</a:t>
          </a:r>
          <a:endParaRPr lang="en-US"/>
        </a:p>
      </dgm:t>
    </dgm:pt>
    <dgm:pt modelId="{3EE7EA0A-303A-4ECD-99FE-55FF14382B60}" type="parTrans" cxnId="{21FC8CAA-071D-46B1-8918-C7C2D0AD7B58}">
      <dgm:prSet/>
      <dgm:spPr/>
      <dgm:t>
        <a:bodyPr/>
        <a:lstStyle/>
        <a:p>
          <a:endParaRPr lang="en-US"/>
        </a:p>
      </dgm:t>
    </dgm:pt>
    <dgm:pt modelId="{9CE08EB8-670D-438B-BFF9-A24B4E2836F7}" type="sibTrans" cxnId="{21FC8CAA-071D-46B1-8918-C7C2D0AD7B58}">
      <dgm:prSet/>
      <dgm:spPr/>
      <dgm:t>
        <a:bodyPr/>
        <a:lstStyle/>
        <a:p>
          <a:endParaRPr lang="en-US"/>
        </a:p>
      </dgm:t>
    </dgm:pt>
    <dgm:pt modelId="{5704A573-0454-4A30-A9E8-F92FFB677021}">
      <dgm:prSet/>
      <dgm:spPr/>
      <dgm:t>
        <a:bodyPr/>
        <a:lstStyle/>
        <a:p>
          <a:r>
            <a:rPr lang="en-GB"/>
            <a:t>Cyber crime is ultimately a rapidly growing threat to security and economic well-being of the UK and its citizens </a:t>
          </a:r>
          <a:endParaRPr lang="en-US"/>
        </a:p>
      </dgm:t>
    </dgm:pt>
    <dgm:pt modelId="{B6AE0496-5A24-4503-8B55-FC5BFFB147DA}" type="parTrans" cxnId="{F94CBCE6-3AC3-41AF-AA45-27E1ED24629F}">
      <dgm:prSet/>
      <dgm:spPr/>
      <dgm:t>
        <a:bodyPr/>
        <a:lstStyle/>
        <a:p>
          <a:endParaRPr lang="en-US"/>
        </a:p>
      </dgm:t>
    </dgm:pt>
    <dgm:pt modelId="{E9E2514B-F2BA-4033-B2C9-A71AE534EF1F}" type="sibTrans" cxnId="{F94CBCE6-3AC3-41AF-AA45-27E1ED24629F}">
      <dgm:prSet/>
      <dgm:spPr/>
      <dgm:t>
        <a:bodyPr/>
        <a:lstStyle/>
        <a:p>
          <a:endParaRPr lang="en-US"/>
        </a:p>
      </dgm:t>
    </dgm:pt>
    <dgm:pt modelId="{F241D9B6-1885-43AF-AD6B-4701D4F96EB1}">
      <dgm:prSet/>
      <dgm:spPr/>
      <dgm:t>
        <a:bodyPr/>
        <a:lstStyle/>
        <a:p>
          <a:r>
            <a:rPr lang="en-GB"/>
            <a:t>(CPS, 2015)</a:t>
          </a:r>
          <a:endParaRPr lang="en-US"/>
        </a:p>
      </dgm:t>
    </dgm:pt>
    <dgm:pt modelId="{1A0A8D73-2AB0-42E3-B5EB-778C83B2417E}" type="parTrans" cxnId="{44174A39-5385-4005-8BEA-222699BB8857}">
      <dgm:prSet/>
      <dgm:spPr/>
      <dgm:t>
        <a:bodyPr/>
        <a:lstStyle/>
        <a:p>
          <a:endParaRPr lang="en-US"/>
        </a:p>
      </dgm:t>
    </dgm:pt>
    <dgm:pt modelId="{6DDF29CF-1B8A-4D46-B430-C60741630E42}" type="sibTrans" cxnId="{44174A39-5385-4005-8BEA-222699BB8857}">
      <dgm:prSet/>
      <dgm:spPr/>
      <dgm:t>
        <a:bodyPr/>
        <a:lstStyle/>
        <a:p>
          <a:endParaRPr lang="en-US"/>
        </a:p>
      </dgm:t>
    </dgm:pt>
    <dgm:pt modelId="{46AA9F12-AD22-4E63-A4D0-4C85C03A3304}" type="pres">
      <dgm:prSet presAssocID="{4858C3EF-8042-4D35-A4C0-17EDEFCC5E9C}" presName="linear" presStyleCnt="0">
        <dgm:presLayoutVars>
          <dgm:animLvl val="lvl"/>
          <dgm:resizeHandles val="exact"/>
        </dgm:presLayoutVars>
      </dgm:prSet>
      <dgm:spPr/>
    </dgm:pt>
    <dgm:pt modelId="{22E59CA0-4707-4397-ABA3-35496CDC202B}" type="pres">
      <dgm:prSet presAssocID="{77A79723-CA94-4D6D-B428-F2D83836D946}" presName="parentText" presStyleLbl="node1" presStyleIdx="0" presStyleCnt="6">
        <dgm:presLayoutVars>
          <dgm:chMax val="0"/>
          <dgm:bulletEnabled val="1"/>
        </dgm:presLayoutVars>
      </dgm:prSet>
      <dgm:spPr/>
    </dgm:pt>
    <dgm:pt modelId="{76B3DD35-D486-4502-BB03-3DED524FE381}" type="pres">
      <dgm:prSet presAssocID="{8C1B5CD7-E6AA-4665-B718-3C5C191880B6}" presName="spacer" presStyleCnt="0"/>
      <dgm:spPr/>
    </dgm:pt>
    <dgm:pt modelId="{959AE655-8EA0-42CD-8BF3-DC3C40F249EC}" type="pres">
      <dgm:prSet presAssocID="{8D8F343B-156C-47CF-B400-A05A1E8AE865}" presName="parentText" presStyleLbl="node1" presStyleIdx="1" presStyleCnt="6">
        <dgm:presLayoutVars>
          <dgm:chMax val="0"/>
          <dgm:bulletEnabled val="1"/>
        </dgm:presLayoutVars>
      </dgm:prSet>
      <dgm:spPr/>
    </dgm:pt>
    <dgm:pt modelId="{ACEC7755-C918-45F9-AE29-3B7BC1C7A26B}" type="pres">
      <dgm:prSet presAssocID="{7DD0D0E8-8122-42A1-AEBB-483F15AE71B4}" presName="spacer" presStyleCnt="0"/>
      <dgm:spPr/>
    </dgm:pt>
    <dgm:pt modelId="{36BED374-C0FB-44AF-A824-6B6F89D4DA69}" type="pres">
      <dgm:prSet presAssocID="{7701A992-2645-4592-A1B4-52C229B21845}" presName="parentText" presStyleLbl="node1" presStyleIdx="2" presStyleCnt="6">
        <dgm:presLayoutVars>
          <dgm:chMax val="0"/>
          <dgm:bulletEnabled val="1"/>
        </dgm:presLayoutVars>
      </dgm:prSet>
      <dgm:spPr/>
    </dgm:pt>
    <dgm:pt modelId="{BB0B5715-45DD-4DC7-8A3B-FBC43D241754}" type="pres">
      <dgm:prSet presAssocID="{6EBF286D-C03D-4647-84AA-F9AA845E16A2}" presName="spacer" presStyleCnt="0"/>
      <dgm:spPr/>
    </dgm:pt>
    <dgm:pt modelId="{5EDABFE1-E8CC-4079-8E71-5E62C7000925}" type="pres">
      <dgm:prSet presAssocID="{83BCA3A6-E4E1-4064-90EC-9C29C607BCE7}" presName="parentText" presStyleLbl="node1" presStyleIdx="3" presStyleCnt="6">
        <dgm:presLayoutVars>
          <dgm:chMax val="0"/>
          <dgm:bulletEnabled val="1"/>
        </dgm:presLayoutVars>
      </dgm:prSet>
      <dgm:spPr/>
    </dgm:pt>
    <dgm:pt modelId="{BBC6DE80-70EC-4312-8AEF-7917472C5537}" type="pres">
      <dgm:prSet presAssocID="{9CE08EB8-670D-438B-BFF9-A24B4E2836F7}" presName="spacer" presStyleCnt="0"/>
      <dgm:spPr/>
    </dgm:pt>
    <dgm:pt modelId="{3A3F6AFD-4FD8-4330-80F2-96B5E3EA5158}" type="pres">
      <dgm:prSet presAssocID="{5704A573-0454-4A30-A9E8-F92FFB677021}" presName="parentText" presStyleLbl="node1" presStyleIdx="4" presStyleCnt="6">
        <dgm:presLayoutVars>
          <dgm:chMax val="0"/>
          <dgm:bulletEnabled val="1"/>
        </dgm:presLayoutVars>
      </dgm:prSet>
      <dgm:spPr/>
    </dgm:pt>
    <dgm:pt modelId="{172C522C-BF77-4F33-9ACC-CA25B20C5CD2}" type="pres">
      <dgm:prSet presAssocID="{E9E2514B-F2BA-4033-B2C9-A71AE534EF1F}" presName="spacer" presStyleCnt="0"/>
      <dgm:spPr/>
    </dgm:pt>
    <dgm:pt modelId="{3D321739-4720-483F-913B-C5A65E01308E}" type="pres">
      <dgm:prSet presAssocID="{F241D9B6-1885-43AF-AD6B-4701D4F96EB1}" presName="parentText" presStyleLbl="node1" presStyleIdx="5" presStyleCnt="6">
        <dgm:presLayoutVars>
          <dgm:chMax val="0"/>
          <dgm:bulletEnabled val="1"/>
        </dgm:presLayoutVars>
      </dgm:prSet>
      <dgm:spPr/>
    </dgm:pt>
  </dgm:ptLst>
  <dgm:cxnLst>
    <dgm:cxn modelId="{5CB51C02-E1C6-4321-B885-3F4FF572C4DD}" type="presOf" srcId="{8D8F343B-156C-47CF-B400-A05A1E8AE865}" destId="{959AE655-8EA0-42CD-8BF3-DC3C40F249EC}" srcOrd="0" destOrd="0" presId="urn:microsoft.com/office/officeart/2005/8/layout/vList2"/>
    <dgm:cxn modelId="{189ABE0A-1CC5-4425-84DF-14EA1C259CEA}" type="presOf" srcId="{77A79723-CA94-4D6D-B428-F2D83836D946}" destId="{22E59CA0-4707-4397-ABA3-35496CDC202B}" srcOrd="0" destOrd="0" presId="urn:microsoft.com/office/officeart/2005/8/layout/vList2"/>
    <dgm:cxn modelId="{1728CB14-AFDF-477E-9B5B-B7F15D87577B}" srcId="{4858C3EF-8042-4D35-A4C0-17EDEFCC5E9C}" destId="{8D8F343B-156C-47CF-B400-A05A1E8AE865}" srcOrd="1" destOrd="0" parTransId="{F1F016C5-2614-4AF2-BF00-23CCE62596A9}" sibTransId="{7DD0D0E8-8122-42A1-AEBB-483F15AE71B4}"/>
    <dgm:cxn modelId="{44174A39-5385-4005-8BEA-222699BB8857}" srcId="{4858C3EF-8042-4D35-A4C0-17EDEFCC5E9C}" destId="{F241D9B6-1885-43AF-AD6B-4701D4F96EB1}" srcOrd="5" destOrd="0" parTransId="{1A0A8D73-2AB0-42E3-B5EB-778C83B2417E}" sibTransId="{6DDF29CF-1B8A-4D46-B430-C60741630E42}"/>
    <dgm:cxn modelId="{3617163C-DA57-4498-8607-B37AB4A52481}" type="presOf" srcId="{5704A573-0454-4A30-A9E8-F92FFB677021}" destId="{3A3F6AFD-4FD8-4330-80F2-96B5E3EA5158}" srcOrd="0" destOrd="0" presId="urn:microsoft.com/office/officeart/2005/8/layout/vList2"/>
    <dgm:cxn modelId="{5576F561-FDD9-403E-BFFC-57F87438FDFE}" type="presOf" srcId="{F241D9B6-1885-43AF-AD6B-4701D4F96EB1}" destId="{3D321739-4720-483F-913B-C5A65E01308E}" srcOrd="0" destOrd="0" presId="urn:microsoft.com/office/officeart/2005/8/layout/vList2"/>
    <dgm:cxn modelId="{B5BD537B-F3E5-446A-933F-9D649233E645}" srcId="{4858C3EF-8042-4D35-A4C0-17EDEFCC5E9C}" destId="{77A79723-CA94-4D6D-B428-F2D83836D946}" srcOrd="0" destOrd="0" parTransId="{1835D741-DCF6-46D6-AD25-EBA3322E0FE8}" sibTransId="{8C1B5CD7-E6AA-4665-B718-3C5C191880B6}"/>
    <dgm:cxn modelId="{50606E7C-CF8C-49CA-B8ED-2D99D92D6B57}" type="presOf" srcId="{4858C3EF-8042-4D35-A4C0-17EDEFCC5E9C}" destId="{46AA9F12-AD22-4E63-A4D0-4C85C03A3304}" srcOrd="0" destOrd="0" presId="urn:microsoft.com/office/officeart/2005/8/layout/vList2"/>
    <dgm:cxn modelId="{25D91994-3D75-4641-9852-6FFEE64A1541}" srcId="{4858C3EF-8042-4D35-A4C0-17EDEFCC5E9C}" destId="{7701A992-2645-4592-A1B4-52C229B21845}" srcOrd="2" destOrd="0" parTransId="{8E1E0EE4-C3DA-44E2-B29F-9FD7F55E8C9E}" sibTransId="{6EBF286D-C03D-4647-84AA-F9AA845E16A2}"/>
    <dgm:cxn modelId="{21FC8CAA-071D-46B1-8918-C7C2D0AD7B58}" srcId="{4858C3EF-8042-4D35-A4C0-17EDEFCC5E9C}" destId="{83BCA3A6-E4E1-4064-90EC-9C29C607BCE7}" srcOrd="3" destOrd="0" parTransId="{3EE7EA0A-303A-4ECD-99FE-55FF14382B60}" sibTransId="{9CE08EB8-670D-438B-BFF9-A24B4E2836F7}"/>
    <dgm:cxn modelId="{95F46ECC-A861-4BAC-BA54-6E3D7433AAB5}" type="presOf" srcId="{83BCA3A6-E4E1-4064-90EC-9C29C607BCE7}" destId="{5EDABFE1-E8CC-4079-8E71-5E62C7000925}" srcOrd="0" destOrd="0" presId="urn:microsoft.com/office/officeart/2005/8/layout/vList2"/>
    <dgm:cxn modelId="{C77923E4-6AEE-47F2-86EA-12100022A89E}" type="presOf" srcId="{7701A992-2645-4592-A1B4-52C229B21845}" destId="{36BED374-C0FB-44AF-A824-6B6F89D4DA69}" srcOrd="0" destOrd="0" presId="urn:microsoft.com/office/officeart/2005/8/layout/vList2"/>
    <dgm:cxn modelId="{F94CBCE6-3AC3-41AF-AA45-27E1ED24629F}" srcId="{4858C3EF-8042-4D35-A4C0-17EDEFCC5E9C}" destId="{5704A573-0454-4A30-A9E8-F92FFB677021}" srcOrd="4" destOrd="0" parTransId="{B6AE0496-5A24-4503-8B55-FC5BFFB147DA}" sibTransId="{E9E2514B-F2BA-4033-B2C9-A71AE534EF1F}"/>
    <dgm:cxn modelId="{84B484EE-4366-45EA-9B7C-F7CA28EA74D9}" type="presParOf" srcId="{46AA9F12-AD22-4E63-A4D0-4C85C03A3304}" destId="{22E59CA0-4707-4397-ABA3-35496CDC202B}" srcOrd="0" destOrd="0" presId="urn:microsoft.com/office/officeart/2005/8/layout/vList2"/>
    <dgm:cxn modelId="{C800EC5A-FCBB-4A4A-B911-0281A2BC8901}" type="presParOf" srcId="{46AA9F12-AD22-4E63-A4D0-4C85C03A3304}" destId="{76B3DD35-D486-4502-BB03-3DED524FE381}" srcOrd="1" destOrd="0" presId="urn:microsoft.com/office/officeart/2005/8/layout/vList2"/>
    <dgm:cxn modelId="{B31BB1FB-A6A0-46AD-BF9E-640EC688B544}" type="presParOf" srcId="{46AA9F12-AD22-4E63-A4D0-4C85C03A3304}" destId="{959AE655-8EA0-42CD-8BF3-DC3C40F249EC}" srcOrd="2" destOrd="0" presId="urn:microsoft.com/office/officeart/2005/8/layout/vList2"/>
    <dgm:cxn modelId="{FF26654D-DF0E-4D6C-8ED2-C0F6C3A4AE8F}" type="presParOf" srcId="{46AA9F12-AD22-4E63-A4D0-4C85C03A3304}" destId="{ACEC7755-C918-45F9-AE29-3B7BC1C7A26B}" srcOrd="3" destOrd="0" presId="urn:microsoft.com/office/officeart/2005/8/layout/vList2"/>
    <dgm:cxn modelId="{4FF86125-CEB9-41D7-8B9B-EAA87F45274F}" type="presParOf" srcId="{46AA9F12-AD22-4E63-A4D0-4C85C03A3304}" destId="{36BED374-C0FB-44AF-A824-6B6F89D4DA69}" srcOrd="4" destOrd="0" presId="urn:microsoft.com/office/officeart/2005/8/layout/vList2"/>
    <dgm:cxn modelId="{DB79065F-3227-4943-8BFF-A885F96B8DAF}" type="presParOf" srcId="{46AA9F12-AD22-4E63-A4D0-4C85C03A3304}" destId="{BB0B5715-45DD-4DC7-8A3B-FBC43D241754}" srcOrd="5" destOrd="0" presId="urn:microsoft.com/office/officeart/2005/8/layout/vList2"/>
    <dgm:cxn modelId="{986CE1FB-C4B0-4563-815B-30ED85AC9FB7}" type="presParOf" srcId="{46AA9F12-AD22-4E63-A4D0-4C85C03A3304}" destId="{5EDABFE1-E8CC-4079-8E71-5E62C7000925}" srcOrd="6" destOrd="0" presId="urn:microsoft.com/office/officeart/2005/8/layout/vList2"/>
    <dgm:cxn modelId="{4071CF5C-E258-4DB7-82BD-C63BADE2BE84}" type="presParOf" srcId="{46AA9F12-AD22-4E63-A4D0-4C85C03A3304}" destId="{BBC6DE80-70EC-4312-8AEF-7917472C5537}" srcOrd="7" destOrd="0" presId="urn:microsoft.com/office/officeart/2005/8/layout/vList2"/>
    <dgm:cxn modelId="{7476D1E0-2E07-436C-AFC9-FCC04EC96BAF}" type="presParOf" srcId="{46AA9F12-AD22-4E63-A4D0-4C85C03A3304}" destId="{3A3F6AFD-4FD8-4330-80F2-96B5E3EA5158}" srcOrd="8" destOrd="0" presId="urn:microsoft.com/office/officeart/2005/8/layout/vList2"/>
    <dgm:cxn modelId="{BA851BDD-1CD4-4125-B7F7-20B2E3897261}" type="presParOf" srcId="{46AA9F12-AD22-4E63-A4D0-4C85C03A3304}" destId="{172C522C-BF77-4F33-9ACC-CA25B20C5CD2}" srcOrd="9" destOrd="0" presId="urn:microsoft.com/office/officeart/2005/8/layout/vList2"/>
    <dgm:cxn modelId="{8499CECF-68DC-47EE-AA72-D2EE6FA0BA9F}" type="presParOf" srcId="{46AA9F12-AD22-4E63-A4D0-4C85C03A3304}" destId="{3D321739-4720-483F-913B-C5A65E01308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73B5D6-1539-4F94-8523-88A1D0283565}"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67FF16E-3F34-4E39-B0DD-6E9EE5520790}">
      <dgm:prSet/>
      <dgm:spPr/>
      <dgm:t>
        <a:bodyPr/>
        <a:lstStyle/>
        <a:p>
          <a:r>
            <a:rPr lang="en-GB"/>
            <a:t>Lack of distinguishment between online and offline crime</a:t>
          </a:r>
          <a:endParaRPr lang="en-US"/>
        </a:p>
      </dgm:t>
    </dgm:pt>
    <dgm:pt modelId="{EA988063-F205-4A48-82D6-655A3292EC4D}" type="parTrans" cxnId="{7C2203BA-CA6E-4958-BBD6-2B6982F17648}">
      <dgm:prSet/>
      <dgm:spPr/>
      <dgm:t>
        <a:bodyPr/>
        <a:lstStyle/>
        <a:p>
          <a:endParaRPr lang="en-US"/>
        </a:p>
      </dgm:t>
    </dgm:pt>
    <dgm:pt modelId="{1FAB814E-EA87-4C29-8747-57A68B7268C1}" type="sibTrans" cxnId="{7C2203BA-CA6E-4958-BBD6-2B6982F17648}">
      <dgm:prSet/>
      <dgm:spPr/>
      <dgm:t>
        <a:bodyPr/>
        <a:lstStyle/>
        <a:p>
          <a:endParaRPr lang="en-US"/>
        </a:p>
      </dgm:t>
    </dgm:pt>
    <dgm:pt modelId="{77F470EF-8F02-4B6C-B5BA-F84626697B5E}">
      <dgm:prSet/>
      <dgm:spPr/>
      <dgm:t>
        <a:bodyPr/>
        <a:lstStyle/>
        <a:p>
          <a:r>
            <a:rPr lang="en-GB"/>
            <a:t>Under-reporting of cyber crime</a:t>
          </a:r>
          <a:endParaRPr lang="en-US"/>
        </a:p>
      </dgm:t>
    </dgm:pt>
    <dgm:pt modelId="{4B55FF03-13C2-4DCF-8B2E-EFCA399BCC09}" type="parTrans" cxnId="{718562AF-EA5D-4F92-8B93-3AC60A52D46E}">
      <dgm:prSet/>
      <dgm:spPr/>
      <dgm:t>
        <a:bodyPr/>
        <a:lstStyle/>
        <a:p>
          <a:endParaRPr lang="en-US"/>
        </a:p>
      </dgm:t>
    </dgm:pt>
    <dgm:pt modelId="{0CB2D35E-E781-459F-8483-96CBA027D72E}" type="sibTrans" cxnId="{718562AF-EA5D-4F92-8B93-3AC60A52D46E}">
      <dgm:prSet/>
      <dgm:spPr/>
      <dgm:t>
        <a:bodyPr/>
        <a:lstStyle/>
        <a:p>
          <a:endParaRPr lang="en-US"/>
        </a:p>
      </dgm:t>
    </dgm:pt>
    <dgm:pt modelId="{AD0ED0BE-7F90-41B5-9B90-3616784DB8DB}">
      <dgm:prSet/>
      <dgm:spPr/>
      <dgm:t>
        <a:bodyPr/>
        <a:lstStyle/>
        <a:p>
          <a:r>
            <a:rPr lang="en-GB"/>
            <a:t>Lack of awareness to identify cyber crime</a:t>
          </a:r>
          <a:endParaRPr lang="en-US"/>
        </a:p>
      </dgm:t>
    </dgm:pt>
    <dgm:pt modelId="{444C157E-0D91-42F5-8B3B-FB5B2AAFC2A5}" type="parTrans" cxnId="{4D04FFFB-0665-4AA2-838E-9B77654ED892}">
      <dgm:prSet/>
      <dgm:spPr/>
      <dgm:t>
        <a:bodyPr/>
        <a:lstStyle/>
        <a:p>
          <a:endParaRPr lang="en-US"/>
        </a:p>
      </dgm:t>
    </dgm:pt>
    <dgm:pt modelId="{92EFF4C7-E565-4C48-ADE5-8061AB93C40F}" type="sibTrans" cxnId="{4D04FFFB-0665-4AA2-838E-9B77654ED892}">
      <dgm:prSet/>
      <dgm:spPr/>
      <dgm:t>
        <a:bodyPr/>
        <a:lstStyle/>
        <a:p>
          <a:endParaRPr lang="en-US"/>
        </a:p>
      </dgm:t>
    </dgm:pt>
    <dgm:pt modelId="{21954452-83B4-4A6F-8F56-5C71396B41B6}">
      <dgm:prSet/>
      <dgm:spPr/>
      <dgm:t>
        <a:bodyPr/>
        <a:lstStyle/>
        <a:p>
          <a:r>
            <a:rPr lang="en-GB"/>
            <a:t>Inconsistent definition of cyber crime</a:t>
          </a:r>
          <a:endParaRPr lang="en-US"/>
        </a:p>
      </dgm:t>
    </dgm:pt>
    <dgm:pt modelId="{BC9448B8-1ACD-4BF0-9BF8-0FF8EB506629}" type="parTrans" cxnId="{E8ABC825-2143-4B98-89CD-8F8BE4422F70}">
      <dgm:prSet/>
      <dgm:spPr/>
      <dgm:t>
        <a:bodyPr/>
        <a:lstStyle/>
        <a:p>
          <a:endParaRPr lang="en-US"/>
        </a:p>
      </dgm:t>
    </dgm:pt>
    <dgm:pt modelId="{527F578F-F925-49E1-82EE-F7A777AB6166}" type="sibTrans" cxnId="{E8ABC825-2143-4B98-89CD-8F8BE4422F70}">
      <dgm:prSet/>
      <dgm:spPr/>
      <dgm:t>
        <a:bodyPr/>
        <a:lstStyle/>
        <a:p>
          <a:endParaRPr lang="en-US"/>
        </a:p>
      </dgm:t>
    </dgm:pt>
    <dgm:pt modelId="{2E1CA04B-D46D-40B8-B1A2-ABD4C496D272}">
      <dgm:prSet/>
      <dgm:spPr/>
      <dgm:t>
        <a:bodyPr/>
        <a:lstStyle/>
        <a:p>
          <a:r>
            <a:rPr lang="en-GB"/>
            <a:t>Cyber crime has no boundaries</a:t>
          </a:r>
          <a:endParaRPr lang="en-US"/>
        </a:p>
      </dgm:t>
    </dgm:pt>
    <dgm:pt modelId="{9E668BAC-DF68-4B79-BEBE-BE965ABD4B5C}" type="parTrans" cxnId="{1457D80A-5885-4E7A-9C90-9A141DDF0E25}">
      <dgm:prSet/>
      <dgm:spPr/>
      <dgm:t>
        <a:bodyPr/>
        <a:lstStyle/>
        <a:p>
          <a:endParaRPr lang="en-US"/>
        </a:p>
      </dgm:t>
    </dgm:pt>
    <dgm:pt modelId="{026A88CA-3AFB-4C6F-9FB0-14142472CD13}" type="sibTrans" cxnId="{1457D80A-5885-4E7A-9C90-9A141DDF0E25}">
      <dgm:prSet/>
      <dgm:spPr/>
      <dgm:t>
        <a:bodyPr/>
        <a:lstStyle/>
        <a:p>
          <a:endParaRPr lang="en-US"/>
        </a:p>
      </dgm:t>
    </dgm:pt>
    <dgm:pt modelId="{61D62F58-D067-48AF-8A97-2BE25AAF308B}">
      <dgm:prSet/>
      <dgm:spPr/>
      <dgm:t>
        <a:bodyPr/>
        <a:lstStyle/>
        <a:p>
          <a:r>
            <a:rPr lang="en-GB"/>
            <a:t>Cyber crime can be presented on a large scale</a:t>
          </a:r>
          <a:endParaRPr lang="en-US"/>
        </a:p>
      </dgm:t>
    </dgm:pt>
    <dgm:pt modelId="{7C7FE307-120D-442D-8351-67861EBB9A80}" type="parTrans" cxnId="{4F327217-D967-4D04-BB86-1F4EE1E44730}">
      <dgm:prSet/>
      <dgm:spPr/>
      <dgm:t>
        <a:bodyPr/>
        <a:lstStyle/>
        <a:p>
          <a:endParaRPr lang="en-US"/>
        </a:p>
      </dgm:t>
    </dgm:pt>
    <dgm:pt modelId="{74DA6C3A-3B2E-4460-BE1E-94563E7D373C}" type="sibTrans" cxnId="{4F327217-D967-4D04-BB86-1F4EE1E44730}">
      <dgm:prSet/>
      <dgm:spPr/>
      <dgm:t>
        <a:bodyPr/>
        <a:lstStyle/>
        <a:p>
          <a:endParaRPr lang="en-US"/>
        </a:p>
      </dgm:t>
    </dgm:pt>
    <dgm:pt modelId="{857864FB-7879-4A17-BA1F-34E2BFE22088}">
      <dgm:prSet/>
      <dgm:spPr/>
      <dgm:t>
        <a:bodyPr/>
        <a:lstStyle/>
        <a:p>
          <a:r>
            <a:rPr lang="en-GB"/>
            <a:t>Insufficient funding </a:t>
          </a:r>
          <a:endParaRPr lang="en-US"/>
        </a:p>
      </dgm:t>
    </dgm:pt>
    <dgm:pt modelId="{24B0EA07-79C7-451B-9CC1-74B978A99E37}" type="parTrans" cxnId="{D31FF80E-B818-4C9E-812F-CFA76F1F6DD0}">
      <dgm:prSet/>
      <dgm:spPr/>
      <dgm:t>
        <a:bodyPr/>
        <a:lstStyle/>
        <a:p>
          <a:endParaRPr lang="en-US"/>
        </a:p>
      </dgm:t>
    </dgm:pt>
    <dgm:pt modelId="{1D1CE4D9-F66B-408D-A15D-0689FA047FAC}" type="sibTrans" cxnId="{D31FF80E-B818-4C9E-812F-CFA76F1F6DD0}">
      <dgm:prSet/>
      <dgm:spPr/>
      <dgm:t>
        <a:bodyPr/>
        <a:lstStyle/>
        <a:p>
          <a:endParaRPr lang="en-US"/>
        </a:p>
      </dgm:t>
    </dgm:pt>
    <dgm:pt modelId="{5351F2BB-AEB6-4438-A355-4DB1F03FDA3F}">
      <dgm:prSet/>
      <dgm:spPr/>
      <dgm:t>
        <a:bodyPr/>
        <a:lstStyle/>
        <a:p>
          <a:r>
            <a:rPr lang="en-GB"/>
            <a:t>Assets in crypto currency are difficult to retrieve </a:t>
          </a:r>
          <a:endParaRPr lang="en-US"/>
        </a:p>
      </dgm:t>
    </dgm:pt>
    <dgm:pt modelId="{DC611138-B3AD-4968-B84C-DFE9EFFE746B}" type="parTrans" cxnId="{8F1538D9-5EB4-4789-BA7C-F87911689E2D}">
      <dgm:prSet/>
      <dgm:spPr/>
      <dgm:t>
        <a:bodyPr/>
        <a:lstStyle/>
        <a:p>
          <a:endParaRPr lang="en-US"/>
        </a:p>
      </dgm:t>
    </dgm:pt>
    <dgm:pt modelId="{4A5FBB35-0524-40AC-BDFF-94F044429ACF}" type="sibTrans" cxnId="{8F1538D9-5EB4-4789-BA7C-F87911689E2D}">
      <dgm:prSet/>
      <dgm:spPr/>
      <dgm:t>
        <a:bodyPr/>
        <a:lstStyle/>
        <a:p>
          <a:endParaRPr lang="en-US"/>
        </a:p>
      </dgm:t>
    </dgm:pt>
    <dgm:pt modelId="{9A8909E1-7864-4A7E-9139-311D888025A0}">
      <dgm:prSet/>
      <dgm:spPr/>
      <dgm:t>
        <a:bodyPr/>
        <a:lstStyle/>
        <a:p>
          <a:r>
            <a:rPr lang="en-GB"/>
            <a:t>(McGuire and Dowling, 2013)</a:t>
          </a:r>
          <a:endParaRPr lang="en-US"/>
        </a:p>
      </dgm:t>
    </dgm:pt>
    <dgm:pt modelId="{11CDF726-D59D-4058-8544-3DDDC2ED3600}" type="parTrans" cxnId="{3004FF29-08FD-427A-A8EC-447839EA71C3}">
      <dgm:prSet/>
      <dgm:spPr/>
      <dgm:t>
        <a:bodyPr/>
        <a:lstStyle/>
        <a:p>
          <a:endParaRPr lang="en-US"/>
        </a:p>
      </dgm:t>
    </dgm:pt>
    <dgm:pt modelId="{9E03D20B-6D49-4C83-B989-3D39E28CF45B}" type="sibTrans" cxnId="{3004FF29-08FD-427A-A8EC-447839EA71C3}">
      <dgm:prSet/>
      <dgm:spPr/>
      <dgm:t>
        <a:bodyPr/>
        <a:lstStyle/>
        <a:p>
          <a:endParaRPr lang="en-US"/>
        </a:p>
      </dgm:t>
    </dgm:pt>
    <dgm:pt modelId="{F2C18103-C6BA-47F2-8889-780F4CC43431}" type="pres">
      <dgm:prSet presAssocID="{3273B5D6-1539-4F94-8523-88A1D0283565}" presName="Name0" presStyleCnt="0">
        <dgm:presLayoutVars>
          <dgm:dir/>
          <dgm:resizeHandles val="exact"/>
        </dgm:presLayoutVars>
      </dgm:prSet>
      <dgm:spPr/>
    </dgm:pt>
    <dgm:pt modelId="{8AA67D50-64B3-40FC-8548-675E595543A4}" type="pres">
      <dgm:prSet presAssocID="{667FF16E-3F34-4E39-B0DD-6E9EE5520790}" presName="node" presStyleLbl="node1" presStyleIdx="0" presStyleCnt="9">
        <dgm:presLayoutVars>
          <dgm:bulletEnabled val="1"/>
        </dgm:presLayoutVars>
      </dgm:prSet>
      <dgm:spPr/>
    </dgm:pt>
    <dgm:pt modelId="{97BB4ACF-DD23-4C88-A4AF-905B1088C7C0}" type="pres">
      <dgm:prSet presAssocID="{1FAB814E-EA87-4C29-8747-57A68B7268C1}" presName="sibTrans" presStyleLbl="sibTrans1D1" presStyleIdx="0" presStyleCnt="8"/>
      <dgm:spPr/>
    </dgm:pt>
    <dgm:pt modelId="{154BE22D-2FF7-47E9-A5BD-C4EF974EB032}" type="pres">
      <dgm:prSet presAssocID="{1FAB814E-EA87-4C29-8747-57A68B7268C1}" presName="connectorText" presStyleLbl="sibTrans1D1" presStyleIdx="0" presStyleCnt="8"/>
      <dgm:spPr/>
    </dgm:pt>
    <dgm:pt modelId="{3A146B7B-84C9-448D-9F21-B6A10BAB2817}" type="pres">
      <dgm:prSet presAssocID="{77F470EF-8F02-4B6C-B5BA-F84626697B5E}" presName="node" presStyleLbl="node1" presStyleIdx="1" presStyleCnt="9">
        <dgm:presLayoutVars>
          <dgm:bulletEnabled val="1"/>
        </dgm:presLayoutVars>
      </dgm:prSet>
      <dgm:spPr/>
    </dgm:pt>
    <dgm:pt modelId="{B1F2078E-2361-4AE9-8C9E-A77E1439E574}" type="pres">
      <dgm:prSet presAssocID="{0CB2D35E-E781-459F-8483-96CBA027D72E}" presName="sibTrans" presStyleLbl="sibTrans1D1" presStyleIdx="1" presStyleCnt="8"/>
      <dgm:spPr/>
    </dgm:pt>
    <dgm:pt modelId="{28337726-B6EB-4AF3-B858-559D8B12ECD7}" type="pres">
      <dgm:prSet presAssocID="{0CB2D35E-E781-459F-8483-96CBA027D72E}" presName="connectorText" presStyleLbl="sibTrans1D1" presStyleIdx="1" presStyleCnt="8"/>
      <dgm:spPr/>
    </dgm:pt>
    <dgm:pt modelId="{42414D28-2051-4224-9633-D2EECA57DBB6}" type="pres">
      <dgm:prSet presAssocID="{AD0ED0BE-7F90-41B5-9B90-3616784DB8DB}" presName="node" presStyleLbl="node1" presStyleIdx="2" presStyleCnt="9">
        <dgm:presLayoutVars>
          <dgm:bulletEnabled val="1"/>
        </dgm:presLayoutVars>
      </dgm:prSet>
      <dgm:spPr/>
    </dgm:pt>
    <dgm:pt modelId="{D2A52C6B-9387-4AC9-8D38-BD966A45DFAF}" type="pres">
      <dgm:prSet presAssocID="{92EFF4C7-E565-4C48-ADE5-8061AB93C40F}" presName="sibTrans" presStyleLbl="sibTrans1D1" presStyleIdx="2" presStyleCnt="8"/>
      <dgm:spPr/>
    </dgm:pt>
    <dgm:pt modelId="{DACDAF7C-FB5B-4F6D-9399-FB83A423FAB0}" type="pres">
      <dgm:prSet presAssocID="{92EFF4C7-E565-4C48-ADE5-8061AB93C40F}" presName="connectorText" presStyleLbl="sibTrans1D1" presStyleIdx="2" presStyleCnt="8"/>
      <dgm:spPr/>
    </dgm:pt>
    <dgm:pt modelId="{269EF08F-BD3E-47EE-BD68-D5FD201BA51F}" type="pres">
      <dgm:prSet presAssocID="{21954452-83B4-4A6F-8F56-5C71396B41B6}" presName="node" presStyleLbl="node1" presStyleIdx="3" presStyleCnt="9">
        <dgm:presLayoutVars>
          <dgm:bulletEnabled val="1"/>
        </dgm:presLayoutVars>
      </dgm:prSet>
      <dgm:spPr/>
    </dgm:pt>
    <dgm:pt modelId="{2C985ABB-4E90-4563-AF8A-1EF150067627}" type="pres">
      <dgm:prSet presAssocID="{527F578F-F925-49E1-82EE-F7A777AB6166}" presName="sibTrans" presStyleLbl="sibTrans1D1" presStyleIdx="3" presStyleCnt="8"/>
      <dgm:spPr/>
    </dgm:pt>
    <dgm:pt modelId="{5DA1FB63-4500-42DB-9AB9-676A0D49C805}" type="pres">
      <dgm:prSet presAssocID="{527F578F-F925-49E1-82EE-F7A777AB6166}" presName="connectorText" presStyleLbl="sibTrans1D1" presStyleIdx="3" presStyleCnt="8"/>
      <dgm:spPr/>
    </dgm:pt>
    <dgm:pt modelId="{3A791F7A-2FBF-40AB-BFE5-BA1FCDEFE69A}" type="pres">
      <dgm:prSet presAssocID="{2E1CA04B-D46D-40B8-B1A2-ABD4C496D272}" presName="node" presStyleLbl="node1" presStyleIdx="4" presStyleCnt="9">
        <dgm:presLayoutVars>
          <dgm:bulletEnabled val="1"/>
        </dgm:presLayoutVars>
      </dgm:prSet>
      <dgm:spPr/>
    </dgm:pt>
    <dgm:pt modelId="{559A8EC9-F3DB-45A4-87B2-4B37FA0CFD21}" type="pres">
      <dgm:prSet presAssocID="{026A88CA-3AFB-4C6F-9FB0-14142472CD13}" presName="sibTrans" presStyleLbl="sibTrans1D1" presStyleIdx="4" presStyleCnt="8"/>
      <dgm:spPr/>
    </dgm:pt>
    <dgm:pt modelId="{A3F8EC5A-586B-4F8C-AC04-E90C0835061A}" type="pres">
      <dgm:prSet presAssocID="{026A88CA-3AFB-4C6F-9FB0-14142472CD13}" presName="connectorText" presStyleLbl="sibTrans1D1" presStyleIdx="4" presStyleCnt="8"/>
      <dgm:spPr/>
    </dgm:pt>
    <dgm:pt modelId="{D445EF3D-DEA0-4F12-9A6E-4DF361CE4C29}" type="pres">
      <dgm:prSet presAssocID="{61D62F58-D067-48AF-8A97-2BE25AAF308B}" presName="node" presStyleLbl="node1" presStyleIdx="5" presStyleCnt="9">
        <dgm:presLayoutVars>
          <dgm:bulletEnabled val="1"/>
        </dgm:presLayoutVars>
      </dgm:prSet>
      <dgm:spPr/>
    </dgm:pt>
    <dgm:pt modelId="{9C67FF94-5EB3-40B9-9391-4CCD50FB8842}" type="pres">
      <dgm:prSet presAssocID="{74DA6C3A-3B2E-4460-BE1E-94563E7D373C}" presName="sibTrans" presStyleLbl="sibTrans1D1" presStyleIdx="5" presStyleCnt="8"/>
      <dgm:spPr/>
    </dgm:pt>
    <dgm:pt modelId="{912F8D89-38AE-4D3B-BE55-8B91B56A1AC8}" type="pres">
      <dgm:prSet presAssocID="{74DA6C3A-3B2E-4460-BE1E-94563E7D373C}" presName="connectorText" presStyleLbl="sibTrans1D1" presStyleIdx="5" presStyleCnt="8"/>
      <dgm:spPr/>
    </dgm:pt>
    <dgm:pt modelId="{429A6C53-0CC2-4213-A986-1D01F229E6F7}" type="pres">
      <dgm:prSet presAssocID="{857864FB-7879-4A17-BA1F-34E2BFE22088}" presName="node" presStyleLbl="node1" presStyleIdx="6" presStyleCnt="9">
        <dgm:presLayoutVars>
          <dgm:bulletEnabled val="1"/>
        </dgm:presLayoutVars>
      </dgm:prSet>
      <dgm:spPr/>
    </dgm:pt>
    <dgm:pt modelId="{FE0D8FD4-6882-412C-8257-3C9EC945CB38}" type="pres">
      <dgm:prSet presAssocID="{1D1CE4D9-F66B-408D-A15D-0689FA047FAC}" presName="sibTrans" presStyleLbl="sibTrans1D1" presStyleIdx="6" presStyleCnt="8"/>
      <dgm:spPr/>
    </dgm:pt>
    <dgm:pt modelId="{5431DDBB-BC7D-4216-9B10-FD6552A81DD1}" type="pres">
      <dgm:prSet presAssocID="{1D1CE4D9-F66B-408D-A15D-0689FA047FAC}" presName="connectorText" presStyleLbl="sibTrans1D1" presStyleIdx="6" presStyleCnt="8"/>
      <dgm:spPr/>
    </dgm:pt>
    <dgm:pt modelId="{2B075E9D-BCF8-46C7-BC67-88A03754F227}" type="pres">
      <dgm:prSet presAssocID="{5351F2BB-AEB6-4438-A355-4DB1F03FDA3F}" presName="node" presStyleLbl="node1" presStyleIdx="7" presStyleCnt="9">
        <dgm:presLayoutVars>
          <dgm:bulletEnabled val="1"/>
        </dgm:presLayoutVars>
      </dgm:prSet>
      <dgm:spPr/>
    </dgm:pt>
    <dgm:pt modelId="{BC4FF4EA-E65A-43EF-B2D4-28250F550FAE}" type="pres">
      <dgm:prSet presAssocID="{4A5FBB35-0524-40AC-BDFF-94F044429ACF}" presName="sibTrans" presStyleLbl="sibTrans1D1" presStyleIdx="7" presStyleCnt="8"/>
      <dgm:spPr/>
    </dgm:pt>
    <dgm:pt modelId="{044E57CF-B67E-4E15-A0EF-DC8C002938DE}" type="pres">
      <dgm:prSet presAssocID="{4A5FBB35-0524-40AC-BDFF-94F044429ACF}" presName="connectorText" presStyleLbl="sibTrans1D1" presStyleIdx="7" presStyleCnt="8"/>
      <dgm:spPr/>
    </dgm:pt>
    <dgm:pt modelId="{416B103E-1060-4D9A-B1E2-D3F03851C1BE}" type="pres">
      <dgm:prSet presAssocID="{9A8909E1-7864-4A7E-9139-311D888025A0}" presName="node" presStyleLbl="node1" presStyleIdx="8" presStyleCnt="9">
        <dgm:presLayoutVars>
          <dgm:bulletEnabled val="1"/>
        </dgm:presLayoutVars>
      </dgm:prSet>
      <dgm:spPr/>
    </dgm:pt>
  </dgm:ptLst>
  <dgm:cxnLst>
    <dgm:cxn modelId="{4361F101-6F75-44F3-8FAF-39A2F7ABCC99}" type="presOf" srcId="{74DA6C3A-3B2E-4460-BE1E-94563E7D373C}" destId="{9C67FF94-5EB3-40B9-9391-4CCD50FB8842}" srcOrd="0" destOrd="0" presId="urn:microsoft.com/office/officeart/2016/7/layout/RepeatingBendingProcessNew"/>
    <dgm:cxn modelId="{1457D80A-5885-4E7A-9C90-9A141DDF0E25}" srcId="{3273B5D6-1539-4F94-8523-88A1D0283565}" destId="{2E1CA04B-D46D-40B8-B1A2-ABD4C496D272}" srcOrd="4" destOrd="0" parTransId="{9E668BAC-DF68-4B79-BEBE-BE965ABD4B5C}" sibTransId="{026A88CA-3AFB-4C6F-9FB0-14142472CD13}"/>
    <dgm:cxn modelId="{58E3640C-4728-4B84-A8DD-2207F9E28E23}" type="presOf" srcId="{AD0ED0BE-7F90-41B5-9B90-3616784DB8DB}" destId="{42414D28-2051-4224-9633-D2EECA57DBB6}" srcOrd="0" destOrd="0" presId="urn:microsoft.com/office/officeart/2016/7/layout/RepeatingBendingProcessNew"/>
    <dgm:cxn modelId="{D31FF80E-B818-4C9E-812F-CFA76F1F6DD0}" srcId="{3273B5D6-1539-4F94-8523-88A1D0283565}" destId="{857864FB-7879-4A17-BA1F-34E2BFE22088}" srcOrd="6" destOrd="0" parTransId="{24B0EA07-79C7-451B-9CC1-74B978A99E37}" sibTransId="{1D1CE4D9-F66B-408D-A15D-0689FA047FAC}"/>
    <dgm:cxn modelId="{3EE45313-72B7-4882-ACD4-C2C6E0ABFAE9}" type="presOf" srcId="{4A5FBB35-0524-40AC-BDFF-94F044429ACF}" destId="{044E57CF-B67E-4E15-A0EF-DC8C002938DE}" srcOrd="1" destOrd="0" presId="urn:microsoft.com/office/officeart/2016/7/layout/RepeatingBendingProcessNew"/>
    <dgm:cxn modelId="{4F327217-D967-4D04-BB86-1F4EE1E44730}" srcId="{3273B5D6-1539-4F94-8523-88A1D0283565}" destId="{61D62F58-D067-48AF-8A97-2BE25AAF308B}" srcOrd="5" destOrd="0" parTransId="{7C7FE307-120D-442D-8351-67861EBB9A80}" sibTransId="{74DA6C3A-3B2E-4460-BE1E-94563E7D373C}"/>
    <dgm:cxn modelId="{E8ABC825-2143-4B98-89CD-8F8BE4422F70}" srcId="{3273B5D6-1539-4F94-8523-88A1D0283565}" destId="{21954452-83B4-4A6F-8F56-5C71396B41B6}" srcOrd="3" destOrd="0" parTransId="{BC9448B8-1ACD-4BF0-9BF8-0FF8EB506629}" sibTransId="{527F578F-F925-49E1-82EE-F7A777AB6166}"/>
    <dgm:cxn modelId="{3004FF29-08FD-427A-A8EC-447839EA71C3}" srcId="{3273B5D6-1539-4F94-8523-88A1D0283565}" destId="{9A8909E1-7864-4A7E-9139-311D888025A0}" srcOrd="8" destOrd="0" parTransId="{11CDF726-D59D-4058-8544-3DDDC2ED3600}" sibTransId="{9E03D20B-6D49-4C83-B989-3D39E28CF45B}"/>
    <dgm:cxn modelId="{45675531-491C-49F1-930C-326DC7B81275}" type="presOf" srcId="{92EFF4C7-E565-4C48-ADE5-8061AB93C40F}" destId="{DACDAF7C-FB5B-4F6D-9399-FB83A423FAB0}" srcOrd="1" destOrd="0" presId="urn:microsoft.com/office/officeart/2016/7/layout/RepeatingBendingProcessNew"/>
    <dgm:cxn modelId="{7638615B-B674-405E-BC45-5A68C9FDE28D}" type="presOf" srcId="{1FAB814E-EA87-4C29-8747-57A68B7268C1}" destId="{154BE22D-2FF7-47E9-A5BD-C4EF974EB032}" srcOrd="1" destOrd="0" presId="urn:microsoft.com/office/officeart/2016/7/layout/RepeatingBendingProcessNew"/>
    <dgm:cxn modelId="{477A6441-3AFA-4996-B755-0FDA626F67BF}" type="presOf" srcId="{667FF16E-3F34-4E39-B0DD-6E9EE5520790}" destId="{8AA67D50-64B3-40FC-8548-675E595543A4}" srcOrd="0" destOrd="0" presId="urn:microsoft.com/office/officeart/2016/7/layout/RepeatingBendingProcessNew"/>
    <dgm:cxn modelId="{F3762269-A5FB-4F6F-8FE9-4FF7D4BEBE93}" type="presOf" srcId="{026A88CA-3AFB-4C6F-9FB0-14142472CD13}" destId="{559A8EC9-F3DB-45A4-87B2-4B37FA0CFD21}" srcOrd="0" destOrd="0" presId="urn:microsoft.com/office/officeart/2016/7/layout/RepeatingBendingProcessNew"/>
    <dgm:cxn modelId="{DA39506D-7F90-4CC9-B04C-0E1FA49C1A52}" type="presOf" srcId="{77F470EF-8F02-4B6C-B5BA-F84626697B5E}" destId="{3A146B7B-84C9-448D-9F21-B6A10BAB2817}" srcOrd="0" destOrd="0" presId="urn:microsoft.com/office/officeart/2016/7/layout/RepeatingBendingProcessNew"/>
    <dgm:cxn modelId="{88F81372-D08E-4BF3-8DA8-2433E65D6A7D}" type="presOf" srcId="{527F578F-F925-49E1-82EE-F7A777AB6166}" destId="{5DA1FB63-4500-42DB-9AB9-676A0D49C805}" srcOrd="1" destOrd="0" presId="urn:microsoft.com/office/officeart/2016/7/layout/RepeatingBendingProcessNew"/>
    <dgm:cxn modelId="{3B7D0085-A19E-419C-8DD0-E90174239E6C}" type="presOf" srcId="{21954452-83B4-4A6F-8F56-5C71396B41B6}" destId="{269EF08F-BD3E-47EE-BD68-D5FD201BA51F}" srcOrd="0" destOrd="0" presId="urn:microsoft.com/office/officeart/2016/7/layout/RepeatingBendingProcessNew"/>
    <dgm:cxn modelId="{6F1E7D8B-9761-4077-881F-B11B268FAA2F}" type="presOf" srcId="{61D62F58-D067-48AF-8A97-2BE25AAF308B}" destId="{D445EF3D-DEA0-4F12-9A6E-4DF361CE4C29}" srcOrd="0" destOrd="0" presId="urn:microsoft.com/office/officeart/2016/7/layout/RepeatingBendingProcessNew"/>
    <dgm:cxn modelId="{970BAA95-E274-4F3C-B378-94F285B8E138}" type="presOf" srcId="{0CB2D35E-E781-459F-8483-96CBA027D72E}" destId="{B1F2078E-2361-4AE9-8C9E-A77E1439E574}" srcOrd="0" destOrd="0" presId="urn:microsoft.com/office/officeart/2016/7/layout/RepeatingBendingProcessNew"/>
    <dgm:cxn modelId="{95401896-5870-4D1C-98C5-DBABDE92E2D7}" type="presOf" srcId="{1D1CE4D9-F66B-408D-A15D-0689FA047FAC}" destId="{5431DDBB-BC7D-4216-9B10-FD6552A81DD1}" srcOrd="1" destOrd="0" presId="urn:microsoft.com/office/officeart/2016/7/layout/RepeatingBendingProcessNew"/>
    <dgm:cxn modelId="{291E6798-59CD-41CD-B4BC-DAE20A9F075B}" type="presOf" srcId="{3273B5D6-1539-4F94-8523-88A1D0283565}" destId="{F2C18103-C6BA-47F2-8889-780F4CC43431}" srcOrd="0" destOrd="0" presId="urn:microsoft.com/office/officeart/2016/7/layout/RepeatingBendingProcessNew"/>
    <dgm:cxn modelId="{1C1EE49A-A124-4F5B-9E45-E0E83BD8CAEA}" type="presOf" srcId="{0CB2D35E-E781-459F-8483-96CBA027D72E}" destId="{28337726-B6EB-4AF3-B858-559D8B12ECD7}" srcOrd="1" destOrd="0" presId="urn:microsoft.com/office/officeart/2016/7/layout/RepeatingBendingProcessNew"/>
    <dgm:cxn modelId="{810FB29B-0FD4-4DEE-BF61-5277D5C52266}" type="presOf" srcId="{857864FB-7879-4A17-BA1F-34E2BFE22088}" destId="{429A6C53-0CC2-4213-A986-1D01F229E6F7}" srcOrd="0" destOrd="0" presId="urn:microsoft.com/office/officeart/2016/7/layout/RepeatingBendingProcessNew"/>
    <dgm:cxn modelId="{A3131F9C-14B3-4544-98D4-26D78170D579}" type="presOf" srcId="{74DA6C3A-3B2E-4460-BE1E-94563E7D373C}" destId="{912F8D89-38AE-4D3B-BE55-8B91B56A1AC8}" srcOrd="1" destOrd="0" presId="urn:microsoft.com/office/officeart/2016/7/layout/RepeatingBendingProcessNew"/>
    <dgm:cxn modelId="{1F08B8A1-0853-4F1A-8052-985A99451939}" type="presOf" srcId="{9A8909E1-7864-4A7E-9139-311D888025A0}" destId="{416B103E-1060-4D9A-B1E2-D3F03851C1BE}" srcOrd="0" destOrd="0" presId="urn:microsoft.com/office/officeart/2016/7/layout/RepeatingBendingProcessNew"/>
    <dgm:cxn modelId="{8F48DCA2-17E4-4373-9F8F-E4DCACC84185}" type="presOf" srcId="{5351F2BB-AEB6-4438-A355-4DB1F03FDA3F}" destId="{2B075E9D-BCF8-46C7-BC67-88A03754F227}" srcOrd="0" destOrd="0" presId="urn:microsoft.com/office/officeart/2016/7/layout/RepeatingBendingProcessNew"/>
    <dgm:cxn modelId="{BC26CDAC-8C83-4954-911F-A68A33509FEE}" type="presOf" srcId="{026A88CA-3AFB-4C6F-9FB0-14142472CD13}" destId="{A3F8EC5A-586B-4F8C-AC04-E90C0835061A}" srcOrd="1" destOrd="0" presId="urn:microsoft.com/office/officeart/2016/7/layout/RepeatingBendingProcessNew"/>
    <dgm:cxn modelId="{718562AF-EA5D-4F92-8B93-3AC60A52D46E}" srcId="{3273B5D6-1539-4F94-8523-88A1D0283565}" destId="{77F470EF-8F02-4B6C-B5BA-F84626697B5E}" srcOrd="1" destOrd="0" parTransId="{4B55FF03-13C2-4DCF-8B2E-EFCA399BCC09}" sibTransId="{0CB2D35E-E781-459F-8483-96CBA027D72E}"/>
    <dgm:cxn modelId="{08CB3BB1-8EFC-456C-8445-B16D81EE4CA5}" type="presOf" srcId="{4A5FBB35-0524-40AC-BDFF-94F044429ACF}" destId="{BC4FF4EA-E65A-43EF-B2D4-28250F550FAE}" srcOrd="0" destOrd="0" presId="urn:microsoft.com/office/officeart/2016/7/layout/RepeatingBendingProcessNew"/>
    <dgm:cxn modelId="{FD3209B7-5C6A-47C5-82DE-E0DA83FBF38B}" type="presOf" srcId="{2E1CA04B-D46D-40B8-B1A2-ABD4C496D272}" destId="{3A791F7A-2FBF-40AB-BFE5-BA1FCDEFE69A}" srcOrd="0" destOrd="0" presId="urn:microsoft.com/office/officeart/2016/7/layout/RepeatingBendingProcessNew"/>
    <dgm:cxn modelId="{7C2203BA-CA6E-4958-BBD6-2B6982F17648}" srcId="{3273B5D6-1539-4F94-8523-88A1D0283565}" destId="{667FF16E-3F34-4E39-B0DD-6E9EE5520790}" srcOrd="0" destOrd="0" parTransId="{EA988063-F205-4A48-82D6-655A3292EC4D}" sibTransId="{1FAB814E-EA87-4C29-8747-57A68B7268C1}"/>
    <dgm:cxn modelId="{45BAD4C5-8D82-4F5B-AAD4-DB7CA5BE429B}" type="presOf" srcId="{527F578F-F925-49E1-82EE-F7A777AB6166}" destId="{2C985ABB-4E90-4563-AF8A-1EF150067627}" srcOrd="0" destOrd="0" presId="urn:microsoft.com/office/officeart/2016/7/layout/RepeatingBendingProcessNew"/>
    <dgm:cxn modelId="{AF4F4CCC-A89D-4F44-89F3-23E26B840445}" type="presOf" srcId="{1D1CE4D9-F66B-408D-A15D-0689FA047FAC}" destId="{FE0D8FD4-6882-412C-8257-3C9EC945CB38}" srcOrd="0" destOrd="0" presId="urn:microsoft.com/office/officeart/2016/7/layout/RepeatingBendingProcessNew"/>
    <dgm:cxn modelId="{8F1538D9-5EB4-4789-BA7C-F87911689E2D}" srcId="{3273B5D6-1539-4F94-8523-88A1D0283565}" destId="{5351F2BB-AEB6-4438-A355-4DB1F03FDA3F}" srcOrd="7" destOrd="0" parTransId="{DC611138-B3AD-4968-B84C-DFE9EFFE746B}" sibTransId="{4A5FBB35-0524-40AC-BDFF-94F044429ACF}"/>
    <dgm:cxn modelId="{330B9BE4-0602-41CA-9A1D-B5A5BF622C09}" type="presOf" srcId="{1FAB814E-EA87-4C29-8747-57A68B7268C1}" destId="{97BB4ACF-DD23-4C88-A4AF-905B1088C7C0}" srcOrd="0" destOrd="0" presId="urn:microsoft.com/office/officeart/2016/7/layout/RepeatingBendingProcessNew"/>
    <dgm:cxn modelId="{91A384ED-E0FE-4E74-A5EE-8A42B32BF646}" type="presOf" srcId="{92EFF4C7-E565-4C48-ADE5-8061AB93C40F}" destId="{D2A52C6B-9387-4AC9-8D38-BD966A45DFAF}" srcOrd="0" destOrd="0" presId="urn:microsoft.com/office/officeart/2016/7/layout/RepeatingBendingProcessNew"/>
    <dgm:cxn modelId="{4D04FFFB-0665-4AA2-838E-9B77654ED892}" srcId="{3273B5D6-1539-4F94-8523-88A1D0283565}" destId="{AD0ED0BE-7F90-41B5-9B90-3616784DB8DB}" srcOrd="2" destOrd="0" parTransId="{444C157E-0D91-42F5-8B3B-FB5B2AAFC2A5}" sibTransId="{92EFF4C7-E565-4C48-ADE5-8061AB93C40F}"/>
    <dgm:cxn modelId="{08094289-1E18-4BFF-BF7A-082D1AA86249}" type="presParOf" srcId="{F2C18103-C6BA-47F2-8889-780F4CC43431}" destId="{8AA67D50-64B3-40FC-8548-675E595543A4}" srcOrd="0" destOrd="0" presId="urn:microsoft.com/office/officeart/2016/7/layout/RepeatingBendingProcessNew"/>
    <dgm:cxn modelId="{272898DD-9A61-446B-83F1-2C0DA38A8C3B}" type="presParOf" srcId="{F2C18103-C6BA-47F2-8889-780F4CC43431}" destId="{97BB4ACF-DD23-4C88-A4AF-905B1088C7C0}" srcOrd="1" destOrd="0" presId="urn:microsoft.com/office/officeart/2016/7/layout/RepeatingBendingProcessNew"/>
    <dgm:cxn modelId="{CA75DB34-5D51-4D6E-BB18-CA3EDC7E4B38}" type="presParOf" srcId="{97BB4ACF-DD23-4C88-A4AF-905B1088C7C0}" destId="{154BE22D-2FF7-47E9-A5BD-C4EF974EB032}" srcOrd="0" destOrd="0" presId="urn:microsoft.com/office/officeart/2016/7/layout/RepeatingBendingProcessNew"/>
    <dgm:cxn modelId="{2D9C0521-B4FD-447C-AB53-33117CFD15E0}" type="presParOf" srcId="{F2C18103-C6BA-47F2-8889-780F4CC43431}" destId="{3A146B7B-84C9-448D-9F21-B6A10BAB2817}" srcOrd="2" destOrd="0" presId="urn:microsoft.com/office/officeart/2016/7/layout/RepeatingBendingProcessNew"/>
    <dgm:cxn modelId="{0AE40867-6275-4063-9162-BDE4B8F9808C}" type="presParOf" srcId="{F2C18103-C6BA-47F2-8889-780F4CC43431}" destId="{B1F2078E-2361-4AE9-8C9E-A77E1439E574}" srcOrd="3" destOrd="0" presId="urn:microsoft.com/office/officeart/2016/7/layout/RepeatingBendingProcessNew"/>
    <dgm:cxn modelId="{1541291C-AC35-4E9D-8621-C6ED031F6DA2}" type="presParOf" srcId="{B1F2078E-2361-4AE9-8C9E-A77E1439E574}" destId="{28337726-B6EB-4AF3-B858-559D8B12ECD7}" srcOrd="0" destOrd="0" presId="urn:microsoft.com/office/officeart/2016/7/layout/RepeatingBendingProcessNew"/>
    <dgm:cxn modelId="{E0ABD7FD-6711-4B03-AEBA-3686ABE011B7}" type="presParOf" srcId="{F2C18103-C6BA-47F2-8889-780F4CC43431}" destId="{42414D28-2051-4224-9633-D2EECA57DBB6}" srcOrd="4" destOrd="0" presId="urn:microsoft.com/office/officeart/2016/7/layout/RepeatingBendingProcessNew"/>
    <dgm:cxn modelId="{AE8A4813-8E38-4B3A-862D-CFBA4BD20363}" type="presParOf" srcId="{F2C18103-C6BA-47F2-8889-780F4CC43431}" destId="{D2A52C6B-9387-4AC9-8D38-BD966A45DFAF}" srcOrd="5" destOrd="0" presId="urn:microsoft.com/office/officeart/2016/7/layout/RepeatingBendingProcessNew"/>
    <dgm:cxn modelId="{F5146682-E791-4AA3-9075-0C242F81FF46}" type="presParOf" srcId="{D2A52C6B-9387-4AC9-8D38-BD966A45DFAF}" destId="{DACDAF7C-FB5B-4F6D-9399-FB83A423FAB0}" srcOrd="0" destOrd="0" presId="urn:microsoft.com/office/officeart/2016/7/layout/RepeatingBendingProcessNew"/>
    <dgm:cxn modelId="{E2E389E8-D42E-4C2D-BA35-E4B6B8ABC49E}" type="presParOf" srcId="{F2C18103-C6BA-47F2-8889-780F4CC43431}" destId="{269EF08F-BD3E-47EE-BD68-D5FD201BA51F}" srcOrd="6" destOrd="0" presId="urn:microsoft.com/office/officeart/2016/7/layout/RepeatingBendingProcessNew"/>
    <dgm:cxn modelId="{D7328071-F4FE-48AF-BABE-25A2872B389D}" type="presParOf" srcId="{F2C18103-C6BA-47F2-8889-780F4CC43431}" destId="{2C985ABB-4E90-4563-AF8A-1EF150067627}" srcOrd="7" destOrd="0" presId="urn:microsoft.com/office/officeart/2016/7/layout/RepeatingBendingProcessNew"/>
    <dgm:cxn modelId="{69EE35B3-E085-46D1-A3AC-3F95981B84F1}" type="presParOf" srcId="{2C985ABB-4E90-4563-AF8A-1EF150067627}" destId="{5DA1FB63-4500-42DB-9AB9-676A0D49C805}" srcOrd="0" destOrd="0" presId="urn:microsoft.com/office/officeart/2016/7/layout/RepeatingBendingProcessNew"/>
    <dgm:cxn modelId="{24E19420-D19B-42D1-8E37-C2AA1BF31379}" type="presParOf" srcId="{F2C18103-C6BA-47F2-8889-780F4CC43431}" destId="{3A791F7A-2FBF-40AB-BFE5-BA1FCDEFE69A}" srcOrd="8" destOrd="0" presId="urn:microsoft.com/office/officeart/2016/7/layout/RepeatingBendingProcessNew"/>
    <dgm:cxn modelId="{334F40C1-57C5-41F8-8AC7-B75A1E50350D}" type="presParOf" srcId="{F2C18103-C6BA-47F2-8889-780F4CC43431}" destId="{559A8EC9-F3DB-45A4-87B2-4B37FA0CFD21}" srcOrd="9" destOrd="0" presId="urn:microsoft.com/office/officeart/2016/7/layout/RepeatingBendingProcessNew"/>
    <dgm:cxn modelId="{2EAE2559-EB8E-45EF-ACFC-D4654097A307}" type="presParOf" srcId="{559A8EC9-F3DB-45A4-87B2-4B37FA0CFD21}" destId="{A3F8EC5A-586B-4F8C-AC04-E90C0835061A}" srcOrd="0" destOrd="0" presId="urn:microsoft.com/office/officeart/2016/7/layout/RepeatingBendingProcessNew"/>
    <dgm:cxn modelId="{7480F68D-1601-486E-B75B-D9468D730F6F}" type="presParOf" srcId="{F2C18103-C6BA-47F2-8889-780F4CC43431}" destId="{D445EF3D-DEA0-4F12-9A6E-4DF361CE4C29}" srcOrd="10" destOrd="0" presId="urn:microsoft.com/office/officeart/2016/7/layout/RepeatingBendingProcessNew"/>
    <dgm:cxn modelId="{17DB0198-263C-49D6-AD55-54F3F5224BDA}" type="presParOf" srcId="{F2C18103-C6BA-47F2-8889-780F4CC43431}" destId="{9C67FF94-5EB3-40B9-9391-4CCD50FB8842}" srcOrd="11" destOrd="0" presId="urn:microsoft.com/office/officeart/2016/7/layout/RepeatingBendingProcessNew"/>
    <dgm:cxn modelId="{79F5FFFD-8496-4570-B4B0-40B7869D97C4}" type="presParOf" srcId="{9C67FF94-5EB3-40B9-9391-4CCD50FB8842}" destId="{912F8D89-38AE-4D3B-BE55-8B91B56A1AC8}" srcOrd="0" destOrd="0" presId="urn:microsoft.com/office/officeart/2016/7/layout/RepeatingBendingProcessNew"/>
    <dgm:cxn modelId="{D8EFE9FF-FAB6-4D45-9E3C-BFF7D084EC1F}" type="presParOf" srcId="{F2C18103-C6BA-47F2-8889-780F4CC43431}" destId="{429A6C53-0CC2-4213-A986-1D01F229E6F7}" srcOrd="12" destOrd="0" presId="urn:microsoft.com/office/officeart/2016/7/layout/RepeatingBendingProcessNew"/>
    <dgm:cxn modelId="{9AB238AA-60BB-478B-A8D8-2EA6FD674065}" type="presParOf" srcId="{F2C18103-C6BA-47F2-8889-780F4CC43431}" destId="{FE0D8FD4-6882-412C-8257-3C9EC945CB38}" srcOrd="13" destOrd="0" presId="urn:microsoft.com/office/officeart/2016/7/layout/RepeatingBendingProcessNew"/>
    <dgm:cxn modelId="{6DD267FE-8B2C-44E2-9E20-FD270F0E1730}" type="presParOf" srcId="{FE0D8FD4-6882-412C-8257-3C9EC945CB38}" destId="{5431DDBB-BC7D-4216-9B10-FD6552A81DD1}" srcOrd="0" destOrd="0" presId="urn:microsoft.com/office/officeart/2016/7/layout/RepeatingBendingProcessNew"/>
    <dgm:cxn modelId="{6B6A8BBC-A868-41FA-BA56-AEDC1F8357A7}" type="presParOf" srcId="{F2C18103-C6BA-47F2-8889-780F4CC43431}" destId="{2B075E9D-BCF8-46C7-BC67-88A03754F227}" srcOrd="14" destOrd="0" presId="urn:microsoft.com/office/officeart/2016/7/layout/RepeatingBendingProcessNew"/>
    <dgm:cxn modelId="{E9EB3D7D-7B85-48B0-A891-35622D0A2835}" type="presParOf" srcId="{F2C18103-C6BA-47F2-8889-780F4CC43431}" destId="{BC4FF4EA-E65A-43EF-B2D4-28250F550FAE}" srcOrd="15" destOrd="0" presId="urn:microsoft.com/office/officeart/2016/7/layout/RepeatingBendingProcessNew"/>
    <dgm:cxn modelId="{9654E8D6-7FF4-42ED-A296-A9F5B1BA48D7}" type="presParOf" srcId="{BC4FF4EA-E65A-43EF-B2D4-28250F550FAE}" destId="{044E57CF-B67E-4E15-A0EF-DC8C002938DE}" srcOrd="0" destOrd="0" presId="urn:microsoft.com/office/officeart/2016/7/layout/RepeatingBendingProcessNew"/>
    <dgm:cxn modelId="{EFFEC69F-9D97-49A9-92C9-A001A026227A}" type="presParOf" srcId="{F2C18103-C6BA-47F2-8889-780F4CC43431}" destId="{416B103E-1060-4D9A-B1E2-D3F03851C1BE}"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77BB76-2026-497B-B37E-8D6900A1AC4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BA48462-0196-4E7A-9D17-0B67F37C73D1}">
      <dgm:prSet/>
      <dgm:spPr/>
      <dgm:t>
        <a:bodyPr/>
        <a:lstStyle/>
        <a:p>
          <a:r>
            <a:rPr lang="en-GB"/>
            <a:t>The dark web – hidden and inaccessible</a:t>
          </a:r>
          <a:endParaRPr lang="en-US"/>
        </a:p>
      </dgm:t>
    </dgm:pt>
    <dgm:pt modelId="{496C9935-0A33-4838-A10E-0E0D6E754083}" type="parTrans" cxnId="{C37B9791-8B03-4874-9F7A-971868423C20}">
      <dgm:prSet/>
      <dgm:spPr/>
      <dgm:t>
        <a:bodyPr/>
        <a:lstStyle/>
        <a:p>
          <a:endParaRPr lang="en-US"/>
        </a:p>
      </dgm:t>
    </dgm:pt>
    <dgm:pt modelId="{401EA732-DF31-4E49-B58B-2BB89C8583DC}" type="sibTrans" cxnId="{C37B9791-8B03-4874-9F7A-971868423C20}">
      <dgm:prSet/>
      <dgm:spPr/>
      <dgm:t>
        <a:bodyPr/>
        <a:lstStyle/>
        <a:p>
          <a:endParaRPr lang="en-US"/>
        </a:p>
      </dgm:t>
    </dgm:pt>
    <dgm:pt modelId="{8EDF4956-6B62-4B38-B650-F1057AC2BF29}">
      <dgm:prSet/>
      <dgm:spPr/>
      <dgm:t>
        <a:bodyPr/>
        <a:lstStyle/>
        <a:p>
          <a:r>
            <a:rPr lang="en-GB"/>
            <a:t>Encryption and anonymisation cause challenges for law enforcement </a:t>
          </a:r>
          <a:endParaRPr lang="en-US"/>
        </a:p>
      </dgm:t>
    </dgm:pt>
    <dgm:pt modelId="{F4744201-D451-4989-BA39-F3B35FD90B7E}" type="parTrans" cxnId="{11AF3BF1-70D9-49BD-899B-4112975148E1}">
      <dgm:prSet/>
      <dgm:spPr/>
      <dgm:t>
        <a:bodyPr/>
        <a:lstStyle/>
        <a:p>
          <a:endParaRPr lang="en-US"/>
        </a:p>
      </dgm:t>
    </dgm:pt>
    <dgm:pt modelId="{8BFA81A3-3B62-4F84-9012-99F5DC33323A}" type="sibTrans" cxnId="{11AF3BF1-70D9-49BD-899B-4112975148E1}">
      <dgm:prSet/>
      <dgm:spPr/>
      <dgm:t>
        <a:bodyPr/>
        <a:lstStyle/>
        <a:p>
          <a:endParaRPr lang="en-US"/>
        </a:p>
      </dgm:t>
    </dgm:pt>
    <dgm:pt modelId="{8704C36E-59C6-4525-A41A-2395DAEEE1FD}">
      <dgm:prSet/>
      <dgm:spPr/>
      <dgm:t>
        <a:bodyPr/>
        <a:lstStyle/>
        <a:p>
          <a:r>
            <a:rPr lang="en-GB"/>
            <a:t>Used to sell drugs and firearms</a:t>
          </a:r>
          <a:endParaRPr lang="en-US"/>
        </a:p>
      </dgm:t>
    </dgm:pt>
    <dgm:pt modelId="{F261EF07-6C18-400E-BCED-1B9499B3CA8A}" type="parTrans" cxnId="{83284355-D8AF-4477-968E-6BAC77AB6DAF}">
      <dgm:prSet/>
      <dgm:spPr/>
      <dgm:t>
        <a:bodyPr/>
        <a:lstStyle/>
        <a:p>
          <a:endParaRPr lang="en-US"/>
        </a:p>
      </dgm:t>
    </dgm:pt>
    <dgm:pt modelId="{A2CD0420-1F1A-4919-9668-0BC41E56961C}" type="sibTrans" cxnId="{83284355-D8AF-4477-968E-6BAC77AB6DAF}">
      <dgm:prSet/>
      <dgm:spPr/>
      <dgm:t>
        <a:bodyPr/>
        <a:lstStyle/>
        <a:p>
          <a:endParaRPr lang="en-US"/>
        </a:p>
      </dgm:t>
    </dgm:pt>
    <dgm:pt modelId="{53F074BC-968F-44C9-9360-72CE23F1606A}">
      <dgm:prSet/>
      <dgm:spPr/>
      <dgm:t>
        <a:bodyPr/>
        <a:lstStyle/>
        <a:p>
          <a:r>
            <a:rPr lang="en-GB"/>
            <a:t>Little knowledge needed to gain access – making drugs and firearms easily accessible</a:t>
          </a:r>
          <a:endParaRPr lang="en-US"/>
        </a:p>
      </dgm:t>
    </dgm:pt>
    <dgm:pt modelId="{A4F5C72D-6468-4A04-925D-5CC2E20F823B}" type="parTrans" cxnId="{91D3C902-181D-44F1-8CDA-12AECD2621BE}">
      <dgm:prSet/>
      <dgm:spPr/>
      <dgm:t>
        <a:bodyPr/>
        <a:lstStyle/>
        <a:p>
          <a:endParaRPr lang="en-US"/>
        </a:p>
      </dgm:t>
    </dgm:pt>
    <dgm:pt modelId="{544B5E21-E869-4FF8-BA9F-7B3E50084679}" type="sibTrans" cxnId="{91D3C902-181D-44F1-8CDA-12AECD2621BE}">
      <dgm:prSet/>
      <dgm:spPr/>
      <dgm:t>
        <a:bodyPr/>
        <a:lstStyle/>
        <a:p>
          <a:endParaRPr lang="en-US"/>
        </a:p>
      </dgm:t>
    </dgm:pt>
    <dgm:pt modelId="{FE2518C6-6D01-4568-B4CA-7828D47C6112}">
      <dgm:prSet/>
      <dgm:spPr/>
      <dgm:t>
        <a:bodyPr/>
        <a:lstStyle/>
        <a:p>
          <a:r>
            <a:rPr lang="en-GB"/>
            <a:t>3D printed firearms – first seen in the UK in 2017 with a digital guide on how to reproduce</a:t>
          </a:r>
          <a:endParaRPr lang="en-US"/>
        </a:p>
      </dgm:t>
    </dgm:pt>
    <dgm:pt modelId="{1D79AA7E-6C21-437C-9374-44C0BBACD2EF}" type="parTrans" cxnId="{5B7B2B14-8A61-4F92-97AE-0708FD0C75A5}">
      <dgm:prSet/>
      <dgm:spPr/>
      <dgm:t>
        <a:bodyPr/>
        <a:lstStyle/>
        <a:p>
          <a:endParaRPr lang="en-US"/>
        </a:p>
      </dgm:t>
    </dgm:pt>
    <dgm:pt modelId="{A1015400-C1C1-459C-A545-16D8CD6D7E22}" type="sibTrans" cxnId="{5B7B2B14-8A61-4F92-97AE-0708FD0C75A5}">
      <dgm:prSet/>
      <dgm:spPr/>
      <dgm:t>
        <a:bodyPr/>
        <a:lstStyle/>
        <a:p>
          <a:endParaRPr lang="en-US"/>
        </a:p>
      </dgm:t>
    </dgm:pt>
    <dgm:pt modelId="{48569763-DBDE-4945-A971-73F492894244}">
      <dgm:prSet/>
      <dgm:spPr/>
      <dgm:t>
        <a:bodyPr/>
        <a:lstStyle/>
        <a:p>
          <a:r>
            <a:rPr lang="en-GB" dirty="0"/>
            <a:t>3D metal handguns produced elsewhere – costs are </a:t>
          </a:r>
          <a:r>
            <a:rPr lang="en-GB" dirty="0" err="1"/>
            <a:t>prohibative</a:t>
          </a:r>
          <a:r>
            <a:rPr lang="en-GB" dirty="0"/>
            <a:t> and uncertain complexities</a:t>
          </a:r>
          <a:endParaRPr lang="en-US" dirty="0"/>
        </a:p>
      </dgm:t>
    </dgm:pt>
    <dgm:pt modelId="{4740B16D-3B06-4FCD-B33C-4A5A9AFBCFEF}" type="parTrans" cxnId="{E878A8F5-7934-450A-853B-8BA045E311CA}">
      <dgm:prSet/>
      <dgm:spPr/>
      <dgm:t>
        <a:bodyPr/>
        <a:lstStyle/>
        <a:p>
          <a:endParaRPr lang="en-US"/>
        </a:p>
      </dgm:t>
    </dgm:pt>
    <dgm:pt modelId="{601A2C26-7A56-48CC-88E3-ABD3658EBC7D}" type="sibTrans" cxnId="{E878A8F5-7934-450A-853B-8BA045E311CA}">
      <dgm:prSet/>
      <dgm:spPr/>
      <dgm:t>
        <a:bodyPr/>
        <a:lstStyle/>
        <a:p>
          <a:endParaRPr lang="en-US"/>
        </a:p>
      </dgm:t>
    </dgm:pt>
    <dgm:pt modelId="{97DD5052-DBBB-4C04-A938-92726C4308B2}">
      <dgm:prSet/>
      <dgm:spPr/>
      <dgm:t>
        <a:bodyPr/>
        <a:lstStyle/>
        <a:p>
          <a:r>
            <a:rPr lang="en-GB"/>
            <a:t>Advancements in technology are implementing new ways  to create firearms, creating a greater challenge for law enforcement</a:t>
          </a:r>
          <a:endParaRPr lang="en-US"/>
        </a:p>
      </dgm:t>
    </dgm:pt>
    <dgm:pt modelId="{23CCCC4A-1173-4097-A050-98E70B81C5E6}" type="parTrans" cxnId="{F68D3F5D-20B4-43A2-9C10-DB4B034AF344}">
      <dgm:prSet/>
      <dgm:spPr/>
      <dgm:t>
        <a:bodyPr/>
        <a:lstStyle/>
        <a:p>
          <a:endParaRPr lang="en-US"/>
        </a:p>
      </dgm:t>
    </dgm:pt>
    <dgm:pt modelId="{3527DFE3-1DE6-453A-B5F5-3B06CD0C6E34}" type="sibTrans" cxnId="{F68D3F5D-20B4-43A2-9C10-DB4B034AF344}">
      <dgm:prSet/>
      <dgm:spPr/>
      <dgm:t>
        <a:bodyPr/>
        <a:lstStyle/>
        <a:p>
          <a:endParaRPr lang="en-US"/>
        </a:p>
      </dgm:t>
    </dgm:pt>
    <dgm:pt modelId="{FEAED5FF-1200-4D21-82FC-BB481106D7FE}">
      <dgm:prSet/>
      <dgm:spPr/>
      <dgm:t>
        <a:bodyPr/>
        <a:lstStyle/>
        <a:p>
          <a:r>
            <a:rPr lang="en-GB"/>
            <a:t>(NCA, 2018)</a:t>
          </a:r>
          <a:endParaRPr lang="en-US"/>
        </a:p>
      </dgm:t>
    </dgm:pt>
    <dgm:pt modelId="{4357D636-FA36-41DE-AC51-E9BCF066799F}" type="parTrans" cxnId="{84568F5B-935A-4371-8E4A-4AAEE9718C45}">
      <dgm:prSet/>
      <dgm:spPr/>
      <dgm:t>
        <a:bodyPr/>
        <a:lstStyle/>
        <a:p>
          <a:endParaRPr lang="en-US"/>
        </a:p>
      </dgm:t>
    </dgm:pt>
    <dgm:pt modelId="{3FDBBAD1-BA48-46BA-9D5A-78156CF7340F}" type="sibTrans" cxnId="{84568F5B-935A-4371-8E4A-4AAEE9718C45}">
      <dgm:prSet/>
      <dgm:spPr/>
      <dgm:t>
        <a:bodyPr/>
        <a:lstStyle/>
        <a:p>
          <a:endParaRPr lang="en-US"/>
        </a:p>
      </dgm:t>
    </dgm:pt>
    <dgm:pt modelId="{5CE27CC3-6917-4B47-8E32-BEF0150E599C}" type="pres">
      <dgm:prSet presAssocID="{B377BB76-2026-497B-B37E-8D6900A1AC4E}" presName="diagram" presStyleCnt="0">
        <dgm:presLayoutVars>
          <dgm:dir/>
          <dgm:resizeHandles val="exact"/>
        </dgm:presLayoutVars>
      </dgm:prSet>
      <dgm:spPr/>
    </dgm:pt>
    <dgm:pt modelId="{2A3DFAEA-9DB9-471C-A89B-D7124D6B4386}" type="pres">
      <dgm:prSet presAssocID="{4BA48462-0196-4E7A-9D17-0B67F37C73D1}" presName="node" presStyleLbl="node1" presStyleIdx="0" presStyleCnt="8">
        <dgm:presLayoutVars>
          <dgm:bulletEnabled val="1"/>
        </dgm:presLayoutVars>
      </dgm:prSet>
      <dgm:spPr/>
    </dgm:pt>
    <dgm:pt modelId="{25135DB4-7C31-490B-A79E-9BC9BB5BE445}" type="pres">
      <dgm:prSet presAssocID="{401EA732-DF31-4E49-B58B-2BB89C8583DC}" presName="sibTrans" presStyleCnt="0"/>
      <dgm:spPr/>
    </dgm:pt>
    <dgm:pt modelId="{9F2849DB-84C5-4609-9206-C5149AB73E12}" type="pres">
      <dgm:prSet presAssocID="{8EDF4956-6B62-4B38-B650-F1057AC2BF29}" presName="node" presStyleLbl="node1" presStyleIdx="1" presStyleCnt="8">
        <dgm:presLayoutVars>
          <dgm:bulletEnabled val="1"/>
        </dgm:presLayoutVars>
      </dgm:prSet>
      <dgm:spPr/>
    </dgm:pt>
    <dgm:pt modelId="{65C16D26-1629-4A8F-92E8-5253D8BA196D}" type="pres">
      <dgm:prSet presAssocID="{8BFA81A3-3B62-4F84-9012-99F5DC33323A}" presName="sibTrans" presStyleCnt="0"/>
      <dgm:spPr/>
    </dgm:pt>
    <dgm:pt modelId="{AD0A34D5-F741-4DF5-BCC5-7477FB66852A}" type="pres">
      <dgm:prSet presAssocID="{8704C36E-59C6-4525-A41A-2395DAEEE1FD}" presName="node" presStyleLbl="node1" presStyleIdx="2" presStyleCnt="8">
        <dgm:presLayoutVars>
          <dgm:bulletEnabled val="1"/>
        </dgm:presLayoutVars>
      </dgm:prSet>
      <dgm:spPr/>
    </dgm:pt>
    <dgm:pt modelId="{BA42456C-733E-4A59-A91A-81A591C10E74}" type="pres">
      <dgm:prSet presAssocID="{A2CD0420-1F1A-4919-9668-0BC41E56961C}" presName="sibTrans" presStyleCnt="0"/>
      <dgm:spPr/>
    </dgm:pt>
    <dgm:pt modelId="{5549D3EA-9F32-4558-908A-BB37A97FFDE4}" type="pres">
      <dgm:prSet presAssocID="{53F074BC-968F-44C9-9360-72CE23F1606A}" presName="node" presStyleLbl="node1" presStyleIdx="3" presStyleCnt="8">
        <dgm:presLayoutVars>
          <dgm:bulletEnabled val="1"/>
        </dgm:presLayoutVars>
      </dgm:prSet>
      <dgm:spPr/>
    </dgm:pt>
    <dgm:pt modelId="{1951F33A-F051-4540-8371-C5CB04D81064}" type="pres">
      <dgm:prSet presAssocID="{544B5E21-E869-4FF8-BA9F-7B3E50084679}" presName="sibTrans" presStyleCnt="0"/>
      <dgm:spPr/>
    </dgm:pt>
    <dgm:pt modelId="{52B15D83-1DE3-4E91-96FD-61C5B08DDC91}" type="pres">
      <dgm:prSet presAssocID="{FE2518C6-6D01-4568-B4CA-7828D47C6112}" presName="node" presStyleLbl="node1" presStyleIdx="4" presStyleCnt="8">
        <dgm:presLayoutVars>
          <dgm:bulletEnabled val="1"/>
        </dgm:presLayoutVars>
      </dgm:prSet>
      <dgm:spPr/>
    </dgm:pt>
    <dgm:pt modelId="{0D263F66-FA03-436D-8DB2-ED03CF647E00}" type="pres">
      <dgm:prSet presAssocID="{A1015400-C1C1-459C-A545-16D8CD6D7E22}" presName="sibTrans" presStyleCnt="0"/>
      <dgm:spPr/>
    </dgm:pt>
    <dgm:pt modelId="{C7CFDB07-01C3-4891-9637-088581D0AB34}" type="pres">
      <dgm:prSet presAssocID="{48569763-DBDE-4945-A971-73F492894244}" presName="node" presStyleLbl="node1" presStyleIdx="5" presStyleCnt="8">
        <dgm:presLayoutVars>
          <dgm:bulletEnabled val="1"/>
        </dgm:presLayoutVars>
      </dgm:prSet>
      <dgm:spPr/>
    </dgm:pt>
    <dgm:pt modelId="{245384ED-74E6-4FB1-BCC8-BC3860826CFF}" type="pres">
      <dgm:prSet presAssocID="{601A2C26-7A56-48CC-88E3-ABD3658EBC7D}" presName="sibTrans" presStyleCnt="0"/>
      <dgm:spPr/>
    </dgm:pt>
    <dgm:pt modelId="{7A48FC52-FA7A-4C6B-8FDB-13EA3EB2A9F3}" type="pres">
      <dgm:prSet presAssocID="{97DD5052-DBBB-4C04-A938-92726C4308B2}" presName="node" presStyleLbl="node1" presStyleIdx="6" presStyleCnt="8">
        <dgm:presLayoutVars>
          <dgm:bulletEnabled val="1"/>
        </dgm:presLayoutVars>
      </dgm:prSet>
      <dgm:spPr/>
    </dgm:pt>
    <dgm:pt modelId="{8FD93A52-A018-42E0-A4E0-95F79636FF01}" type="pres">
      <dgm:prSet presAssocID="{3527DFE3-1DE6-453A-B5F5-3B06CD0C6E34}" presName="sibTrans" presStyleCnt="0"/>
      <dgm:spPr/>
    </dgm:pt>
    <dgm:pt modelId="{21BDADFF-B879-4AF6-B248-C3DFFD540B71}" type="pres">
      <dgm:prSet presAssocID="{FEAED5FF-1200-4D21-82FC-BB481106D7FE}" presName="node" presStyleLbl="node1" presStyleIdx="7" presStyleCnt="8">
        <dgm:presLayoutVars>
          <dgm:bulletEnabled val="1"/>
        </dgm:presLayoutVars>
      </dgm:prSet>
      <dgm:spPr/>
    </dgm:pt>
  </dgm:ptLst>
  <dgm:cxnLst>
    <dgm:cxn modelId="{3612CB00-94DF-424B-81E0-6A422AF8F855}" type="presOf" srcId="{8EDF4956-6B62-4B38-B650-F1057AC2BF29}" destId="{9F2849DB-84C5-4609-9206-C5149AB73E12}" srcOrd="0" destOrd="0" presId="urn:microsoft.com/office/officeart/2005/8/layout/default"/>
    <dgm:cxn modelId="{91D3C902-181D-44F1-8CDA-12AECD2621BE}" srcId="{B377BB76-2026-497B-B37E-8D6900A1AC4E}" destId="{53F074BC-968F-44C9-9360-72CE23F1606A}" srcOrd="3" destOrd="0" parTransId="{A4F5C72D-6468-4A04-925D-5CC2E20F823B}" sibTransId="{544B5E21-E869-4FF8-BA9F-7B3E50084679}"/>
    <dgm:cxn modelId="{5B7B2B14-8A61-4F92-97AE-0708FD0C75A5}" srcId="{B377BB76-2026-497B-B37E-8D6900A1AC4E}" destId="{FE2518C6-6D01-4568-B4CA-7828D47C6112}" srcOrd="4" destOrd="0" parTransId="{1D79AA7E-6C21-437C-9374-44C0BBACD2EF}" sibTransId="{A1015400-C1C1-459C-A545-16D8CD6D7E22}"/>
    <dgm:cxn modelId="{B0EE1328-2BB8-4151-B408-8C4C92D8E516}" type="presOf" srcId="{97DD5052-DBBB-4C04-A938-92726C4308B2}" destId="{7A48FC52-FA7A-4C6B-8FDB-13EA3EB2A9F3}" srcOrd="0" destOrd="0" presId="urn:microsoft.com/office/officeart/2005/8/layout/default"/>
    <dgm:cxn modelId="{84568F5B-935A-4371-8E4A-4AAEE9718C45}" srcId="{B377BB76-2026-497B-B37E-8D6900A1AC4E}" destId="{FEAED5FF-1200-4D21-82FC-BB481106D7FE}" srcOrd="7" destOrd="0" parTransId="{4357D636-FA36-41DE-AC51-E9BCF066799F}" sibTransId="{3FDBBAD1-BA48-46BA-9D5A-78156CF7340F}"/>
    <dgm:cxn modelId="{F68D3F5D-20B4-43A2-9C10-DB4B034AF344}" srcId="{B377BB76-2026-497B-B37E-8D6900A1AC4E}" destId="{97DD5052-DBBB-4C04-A938-92726C4308B2}" srcOrd="6" destOrd="0" parTransId="{23CCCC4A-1173-4097-A050-98E70B81C5E6}" sibTransId="{3527DFE3-1DE6-453A-B5F5-3B06CD0C6E34}"/>
    <dgm:cxn modelId="{7D164549-8DA0-4AE8-9AD6-C7182ED79901}" type="presOf" srcId="{FE2518C6-6D01-4568-B4CA-7828D47C6112}" destId="{52B15D83-1DE3-4E91-96FD-61C5B08DDC91}" srcOrd="0" destOrd="0" presId="urn:microsoft.com/office/officeart/2005/8/layout/default"/>
    <dgm:cxn modelId="{A3ED4C4F-DDFB-41D7-BFAD-1A04DAD7CC1D}" type="presOf" srcId="{48569763-DBDE-4945-A971-73F492894244}" destId="{C7CFDB07-01C3-4891-9637-088581D0AB34}" srcOrd="0" destOrd="0" presId="urn:microsoft.com/office/officeart/2005/8/layout/default"/>
    <dgm:cxn modelId="{83284355-D8AF-4477-968E-6BAC77AB6DAF}" srcId="{B377BB76-2026-497B-B37E-8D6900A1AC4E}" destId="{8704C36E-59C6-4525-A41A-2395DAEEE1FD}" srcOrd="2" destOrd="0" parTransId="{F261EF07-6C18-400E-BCED-1B9499B3CA8A}" sibTransId="{A2CD0420-1F1A-4919-9668-0BC41E56961C}"/>
    <dgm:cxn modelId="{C37B9791-8B03-4874-9F7A-971868423C20}" srcId="{B377BB76-2026-497B-B37E-8D6900A1AC4E}" destId="{4BA48462-0196-4E7A-9D17-0B67F37C73D1}" srcOrd="0" destOrd="0" parTransId="{496C9935-0A33-4838-A10E-0E0D6E754083}" sibTransId="{401EA732-DF31-4E49-B58B-2BB89C8583DC}"/>
    <dgm:cxn modelId="{A2E39DAE-DE47-434B-B80A-1A37FC52BF6A}" type="presOf" srcId="{FEAED5FF-1200-4D21-82FC-BB481106D7FE}" destId="{21BDADFF-B879-4AF6-B248-C3DFFD540B71}" srcOrd="0" destOrd="0" presId="urn:microsoft.com/office/officeart/2005/8/layout/default"/>
    <dgm:cxn modelId="{1B17F2BE-5366-4FB2-8663-506DD9B0EE49}" type="presOf" srcId="{B377BB76-2026-497B-B37E-8D6900A1AC4E}" destId="{5CE27CC3-6917-4B47-8E32-BEF0150E599C}" srcOrd="0" destOrd="0" presId="urn:microsoft.com/office/officeart/2005/8/layout/default"/>
    <dgm:cxn modelId="{02765EBF-8B63-41ED-9BF2-3E64576C90DC}" type="presOf" srcId="{4BA48462-0196-4E7A-9D17-0B67F37C73D1}" destId="{2A3DFAEA-9DB9-471C-A89B-D7124D6B4386}" srcOrd="0" destOrd="0" presId="urn:microsoft.com/office/officeart/2005/8/layout/default"/>
    <dgm:cxn modelId="{027B54D4-7D2A-4002-ACDD-A83B381D595C}" type="presOf" srcId="{8704C36E-59C6-4525-A41A-2395DAEEE1FD}" destId="{AD0A34D5-F741-4DF5-BCC5-7477FB66852A}" srcOrd="0" destOrd="0" presId="urn:microsoft.com/office/officeart/2005/8/layout/default"/>
    <dgm:cxn modelId="{F98508D5-FACA-4E4D-8551-EB47E7C191EE}" type="presOf" srcId="{53F074BC-968F-44C9-9360-72CE23F1606A}" destId="{5549D3EA-9F32-4558-908A-BB37A97FFDE4}" srcOrd="0" destOrd="0" presId="urn:microsoft.com/office/officeart/2005/8/layout/default"/>
    <dgm:cxn modelId="{11AF3BF1-70D9-49BD-899B-4112975148E1}" srcId="{B377BB76-2026-497B-B37E-8D6900A1AC4E}" destId="{8EDF4956-6B62-4B38-B650-F1057AC2BF29}" srcOrd="1" destOrd="0" parTransId="{F4744201-D451-4989-BA39-F3B35FD90B7E}" sibTransId="{8BFA81A3-3B62-4F84-9012-99F5DC33323A}"/>
    <dgm:cxn modelId="{E878A8F5-7934-450A-853B-8BA045E311CA}" srcId="{B377BB76-2026-497B-B37E-8D6900A1AC4E}" destId="{48569763-DBDE-4945-A971-73F492894244}" srcOrd="5" destOrd="0" parTransId="{4740B16D-3B06-4FCD-B33C-4A5A9AFBCFEF}" sibTransId="{601A2C26-7A56-48CC-88E3-ABD3658EBC7D}"/>
    <dgm:cxn modelId="{B63B0617-3F15-4E6B-A025-5779F85A14D7}" type="presParOf" srcId="{5CE27CC3-6917-4B47-8E32-BEF0150E599C}" destId="{2A3DFAEA-9DB9-471C-A89B-D7124D6B4386}" srcOrd="0" destOrd="0" presId="urn:microsoft.com/office/officeart/2005/8/layout/default"/>
    <dgm:cxn modelId="{59745493-06D9-4B1A-8739-D7904B5E4F94}" type="presParOf" srcId="{5CE27CC3-6917-4B47-8E32-BEF0150E599C}" destId="{25135DB4-7C31-490B-A79E-9BC9BB5BE445}" srcOrd="1" destOrd="0" presId="urn:microsoft.com/office/officeart/2005/8/layout/default"/>
    <dgm:cxn modelId="{80EC6DC0-77AB-49FF-8DA1-B4DDE49A5014}" type="presParOf" srcId="{5CE27CC3-6917-4B47-8E32-BEF0150E599C}" destId="{9F2849DB-84C5-4609-9206-C5149AB73E12}" srcOrd="2" destOrd="0" presId="urn:microsoft.com/office/officeart/2005/8/layout/default"/>
    <dgm:cxn modelId="{AEA72141-FC95-418A-9389-E47256974306}" type="presParOf" srcId="{5CE27CC3-6917-4B47-8E32-BEF0150E599C}" destId="{65C16D26-1629-4A8F-92E8-5253D8BA196D}" srcOrd="3" destOrd="0" presId="urn:microsoft.com/office/officeart/2005/8/layout/default"/>
    <dgm:cxn modelId="{595D6362-32C9-49F5-8D42-CCF748EDDB53}" type="presParOf" srcId="{5CE27CC3-6917-4B47-8E32-BEF0150E599C}" destId="{AD0A34D5-F741-4DF5-BCC5-7477FB66852A}" srcOrd="4" destOrd="0" presId="urn:microsoft.com/office/officeart/2005/8/layout/default"/>
    <dgm:cxn modelId="{606C2EA1-E746-423D-A002-50C70D3CFE14}" type="presParOf" srcId="{5CE27CC3-6917-4B47-8E32-BEF0150E599C}" destId="{BA42456C-733E-4A59-A91A-81A591C10E74}" srcOrd="5" destOrd="0" presId="urn:microsoft.com/office/officeart/2005/8/layout/default"/>
    <dgm:cxn modelId="{D1C24594-165F-4D00-9EE3-CB6359486104}" type="presParOf" srcId="{5CE27CC3-6917-4B47-8E32-BEF0150E599C}" destId="{5549D3EA-9F32-4558-908A-BB37A97FFDE4}" srcOrd="6" destOrd="0" presId="urn:microsoft.com/office/officeart/2005/8/layout/default"/>
    <dgm:cxn modelId="{0945AB1F-A1FF-4C53-819E-7729F86430E9}" type="presParOf" srcId="{5CE27CC3-6917-4B47-8E32-BEF0150E599C}" destId="{1951F33A-F051-4540-8371-C5CB04D81064}" srcOrd="7" destOrd="0" presId="urn:microsoft.com/office/officeart/2005/8/layout/default"/>
    <dgm:cxn modelId="{65BE99ED-5452-4030-9EA8-DCDDBB906FCC}" type="presParOf" srcId="{5CE27CC3-6917-4B47-8E32-BEF0150E599C}" destId="{52B15D83-1DE3-4E91-96FD-61C5B08DDC91}" srcOrd="8" destOrd="0" presId="urn:microsoft.com/office/officeart/2005/8/layout/default"/>
    <dgm:cxn modelId="{FE25657D-7805-4A73-AA5A-480938D54F4E}" type="presParOf" srcId="{5CE27CC3-6917-4B47-8E32-BEF0150E599C}" destId="{0D263F66-FA03-436D-8DB2-ED03CF647E00}" srcOrd="9" destOrd="0" presId="urn:microsoft.com/office/officeart/2005/8/layout/default"/>
    <dgm:cxn modelId="{2C73038E-1C1F-4FC4-8ED1-6091A1D16D33}" type="presParOf" srcId="{5CE27CC3-6917-4B47-8E32-BEF0150E599C}" destId="{C7CFDB07-01C3-4891-9637-088581D0AB34}" srcOrd="10" destOrd="0" presId="urn:microsoft.com/office/officeart/2005/8/layout/default"/>
    <dgm:cxn modelId="{A8A0217B-6E33-43C9-BB6F-81FC86A7F5E1}" type="presParOf" srcId="{5CE27CC3-6917-4B47-8E32-BEF0150E599C}" destId="{245384ED-74E6-4FB1-BCC8-BC3860826CFF}" srcOrd="11" destOrd="0" presId="urn:microsoft.com/office/officeart/2005/8/layout/default"/>
    <dgm:cxn modelId="{19471E6D-BDF5-4264-ADA1-0E1F5122324F}" type="presParOf" srcId="{5CE27CC3-6917-4B47-8E32-BEF0150E599C}" destId="{7A48FC52-FA7A-4C6B-8FDB-13EA3EB2A9F3}" srcOrd="12" destOrd="0" presId="urn:microsoft.com/office/officeart/2005/8/layout/default"/>
    <dgm:cxn modelId="{AE5B86AC-1492-4378-BF9A-B6F1B820706E}" type="presParOf" srcId="{5CE27CC3-6917-4B47-8E32-BEF0150E599C}" destId="{8FD93A52-A018-42E0-A4E0-95F79636FF01}" srcOrd="13" destOrd="0" presId="urn:microsoft.com/office/officeart/2005/8/layout/default"/>
    <dgm:cxn modelId="{252CDD1A-3748-4FBE-BD49-25C800C1294B}" type="presParOf" srcId="{5CE27CC3-6917-4B47-8E32-BEF0150E599C}" destId="{21BDADFF-B879-4AF6-B248-C3DFFD540B7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596D0F-A567-4D14-9517-62D00C0624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A1E27FF-19C2-4E31-A7AB-94DC87F182D4}">
      <dgm:prSet/>
      <dgm:spPr/>
      <dgm:t>
        <a:bodyPr/>
        <a:lstStyle/>
        <a:p>
          <a:r>
            <a:rPr lang="en-GB"/>
            <a:t>14% increase in the dark web revenue in 2020 compared to 2019</a:t>
          </a:r>
          <a:endParaRPr lang="en-US"/>
        </a:p>
      </dgm:t>
    </dgm:pt>
    <dgm:pt modelId="{C917ECAD-BA0B-45CE-A538-437712E372DA}" type="parTrans" cxnId="{BBD3F7DB-65F7-493A-B006-AA6FB2ABEDF8}">
      <dgm:prSet/>
      <dgm:spPr/>
      <dgm:t>
        <a:bodyPr/>
        <a:lstStyle/>
        <a:p>
          <a:endParaRPr lang="en-US"/>
        </a:p>
      </dgm:t>
    </dgm:pt>
    <dgm:pt modelId="{717C0956-BFB5-4A1C-B13E-944D217E1A42}" type="sibTrans" cxnId="{BBD3F7DB-65F7-493A-B006-AA6FB2ABEDF8}">
      <dgm:prSet/>
      <dgm:spPr/>
      <dgm:t>
        <a:bodyPr/>
        <a:lstStyle/>
        <a:p>
          <a:endParaRPr lang="en-US"/>
        </a:p>
      </dgm:t>
    </dgm:pt>
    <dgm:pt modelId="{7D260EA7-BF0A-40BD-B97C-2DF09A273968}">
      <dgm:prSet/>
      <dgm:spPr/>
      <dgm:t>
        <a:bodyPr/>
        <a:lstStyle/>
        <a:p>
          <a:r>
            <a:rPr lang="en-GB"/>
            <a:t>Hidden nature of the dark web creates difficulty when tackling SOC</a:t>
          </a:r>
          <a:endParaRPr lang="en-US"/>
        </a:p>
      </dgm:t>
    </dgm:pt>
    <dgm:pt modelId="{458DA4EB-2E02-41B7-A7C2-3A1B4C76E9FD}" type="parTrans" cxnId="{B0E1C002-E142-4E1B-810C-8E505BC84534}">
      <dgm:prSet/>
      <dgm:spPr/>
      <dgm:t>
        <a:bodyPr/>
        <a:lstStyle/>
        <a:p>
          <a:endParaRPr lang="en-US"/>
        </a:p>
      </dgm:t>
    </dgm:pt>
    <dgm:pt modelId="{F8EA0898-9B84-447F-8AF6-011FA20D25D2}" type="sibTrans" cxnId="{B0E1C002-E142-4E1B-810C-8E505BC84534}">
      <dgm:prSet/>
      <dgm:spPr/>
      <dgm:t>
        <a:bodyPr/>
        <a:lstStyle/>
        <a:p>
          <a:endParaRPr lang="en-US"/>
        </a:p>
      </dgm:t>
    </dgm:pt>
    <dgm:pt modelId="{D757C858-DF81-4420-B1B8-F7F105479E5E}">
      <dgm:prSet/>
      <dgm:spPr/>
      <dgm:t>
        <a:bodyPr/>
        <a:lstStyle/>
        <a:p>
          <a:r>
            <a:rPr lang="en-GB"/>
            <a:t>Current law enforcement strategies and techniques are inadequate</a:t>
          </a:r>
          <a:endParaRPr lang="en-US"/>
        </a:p>
      </dgm:t>
    </dgm:pt>
    <dgm:pt modelId="{166828D9-49E3-4788-AD9F-6176937C0671}" type="parTrans" cxnId="{89B925EA-EE45-44D8-89FC-BA286010B30D}">
      <dgm:prSet/>
      <dgm:spPr/>
      <dgm:t>
        <a:bodyPr/>
        <a:lstStyle/>
        <a:p>
          <a:endParaRPr lang="en-US"/>
        </a:p>
      </dgm:t>
    </dgm:pt>
    <dgm:pt modelId="{54404749-C853-4FF5-B1FA-40BD628C3DB8}" type="sibTrans" cxnId="{89B925EA-EE45-44D8-89FC-BA286010B30D}">
      <dgm:prSet/>
      <dgm:spPr/>
      <dgm:t>
        <a:bodyPr/>
        <a:lstStyle/>
        <a:p>
          <a:endParaRPr lang="en-US"/>
        </a:p>
      </dgm:t>
    </dgm:pt>
    <dgm:pt modelId="{EE0A3F4E-1E6D-47F4-9B25-7AB381A1D56C}">
      <dgm:prSet/>
      <dgm:spPr/>
      <dgm:t>
        <a:bodyPr/>
        <a:lstStyle/>
        <a:p>
          <a:r>
            <a:rPr lang="en-GB"/>
            <a:t>Inability to locate servers and uncover encrypted identities of individuals or gangs</a:t>
          </a:r>
          <a:endParaRPr lang="en-US"/>
        </a:p>
      </dgm:t>
    </dgm:pt>
    <dgm:pt modelId="{DB43E250-F723-4FA5-82BD-B523FD9AE10F}" type="parTrans" cxnId="{2560DA80-E77C-4726-B849-52C5D0217F2D}">
      <dgm:prSet/>
      <dgm:spPr/>
      <dgm:t>
        <a:bodyPr/>
        <a:lstStyle/>
        <a:p>
          <a:endParaRPr lang="en-US"/>
        </a:p>
      </dgm:t>
    </dgm:pt>
    <dgm:pt modelId="{B066BAE4-EEE2-44F2-BCC4-D2372BC58414}" type="sibTrans" cxnId="{2560DA80-E77C-4726-B849-52C5D0217F2D}">
      <dgm:prSet/>
      <dgm:spPr/>
      <dgm:t>
        <a:bodyPr/>
        <a:lstStyle/>
        <a:p>
          <a:endParaRPr lang="en-US"/>
        </a:p>
      </dgm:t>
    </dgm:pt>
    <dgm:pt modelId="{8E6D3B69-FA8C-4410-A143-05DA4A4B5FBD}">
      <dgm:prSet/>
      <dgm:spPr/>
      <dgm:t>
        <a:bodyPr/>
        <a:lstStyle/>
        <a:p>
          <a:r>
            <a:rPr lang="en-GB"/>
            <a:t>Clear implication of tackling SOC through firearms and drugs in technology advancements</a:t>
          </a:r>
          <a:endParaRPr lang="en-US"/>
        </a:p>
      </dgm:t>
    </dgm:pt>
    <dgm:pt modelId="{B5F51497-6A9E-4BDA-8DD0-937A9A21F07B}" type="parTrans" cxnId="{97701A09-0A2D-4406-84C8-AEFC691FFC1D}">
      <dgm:prSet/>
      <dgm:spPr/>
      <dgm:t>
        <a:bodyPr/>
        <a:lstStyle/>
        <a:p>
          <a:endParaRPr lang="en-US"/>
        </a:p>
      </dgm:t>
    </dgm:pt>
    <dgm:pt modelId="{3E77E1E9-DC59-408F-B98B-CF2B262EB0D5}" type="sibTrans" cxnId="{97701A09-0A2D-4406-84C8-AEFC691FFC1D}">
      <dgm:prSet/>
      <dgm:spPr/>
      <dgm:t>
        <a:bodyPr/>
        <a:lstStyle/>
        <a:p>
          <a:endParaRPr lang="en-US"/>
        </a:p>
      </dgm:t>
    </dgm:pt>
    <dgm:pt modelId="{056DAC92-BA18-4E11-8829-D9CEFDF44688}">
      <dgm:prSet/>
      <dgm:spPr/>
      <dgm:t>
        <a:bodyPr/>
        <a:lstStyle/>
        <a:p>
          <a:r>
            <a:rPr lang="en-GB"/>
            <a:t>(Buxton and Bingham, 2015) (NCA, 2021a)</a:t>
          </a:r>
          <a:endParaRPr lang="en-US"/>
        </a:p>
      </dgm:t>
    </dgm:pt>
    <dgm:pt modelId="{A795F920-44AE-4AC6-941D-9454F03C2628}" type="parTrans" cxnId="{33F34428-663E-4B93-A092-C74BDCC3F9DA}">
      <dgm:prSet/>
      <dgm:spPr/>
      <dgm:t>
        <a:bodyPr/>
        <a:lstStyle/>
        <a:p>
          <a:endParaRPr lang="en-US"/>
        </a:p>
      </dgm:t>
    </dgm:pt>
    <dgm:pt modelId="{C8118919-795C-46F9-85A6-E46DA4B7208A}" type="sibTrans" cxnId="{33F34428-663E-4B93-A092-C74BDCC3F9DA}">
      <dgm:prSet/>
      <dgm:spPr/>
      <dgm:t>
        <a:bodyPr/>
        <a:lstStyle/>
        <a:p>
          <a:endParaRPr lang="en-US"/>
        </a:p>
      </dgm:t>
    </dgm:pt>
    <dgm:pt modelId="{C0F11ECC-C588-4AB8-BF0D-00887D41218E}" type="pres">
      <dgm:prSet presAssocID="{30596D0F-A567-4D14-9517-62D00C0624E5}" presName="linear" presStyleCnt="0">
        <dgm:presLayoutVars>
          <dgm:animLvl val="lvl"/>
          <dgm:resizeHandles val="exact"/>
        </dgm:presLayoutVars>
      </dgm:prSet>
      <dgm:spPr/>
    </dgm:pt>
    <dgm:pt modelId="{CB5B5759-C190-4233-BF90-E94C97384239}" type="pres">
      <dgm:prSet presAssocID="{2A1E27FF-19C2-4E31-A7AB-94DC87F182D4}" presName="parentText" presStyleLbl="node1" presStyleIdx="0" presStyleCnt="6">
        <dgm:presLayoutVars>
          <dgm:chMax val="0"/>
          <dgm:bulletEnabled val="1"/>
        </dgm:presLayoutVars>
      </dgm:prSet>
      <dgm:spPr/>
    </dgm:pt>
    <dgm:pt modelId="{7CF8E196-7358-4427-ACA1-2EDB08AD541F}" type="pres">
      <dgm:prSet presAssocID="{717C0956-BFB5-4A1C-B13E-944D217E1A42}" presName="spacer" presStyleCnt="0"/>
      <dgm:spPr/>
    </dgm:pt>
    <dgm:pt modelId="{F5318FCA-203B-45A0-9658-054C344BBC98}" type="pres">
      <dgm:prSet presAssocID="{7D260EA7-BF0A-40BD-B97C-2DF09A273968}" presName="parentText" presStyleLbl="node1" presStyleIdx="1" presStyleCnt="6">
        <dgm:presLayoutVars>
          <dgm:chMax val="0"/>
          <dgm:bulletEnabled val="1"/>
        </dgm:presLayoutVars>
      </dgm:prSet>
      <dgm:spPr/>
    </dgm:pt>
    <dgm:pt modelId="{62D7B70E-976B-4ED0-AC3B-A40084DF9D73}" type="pres">
      <dgm:prSet presAssocID="{F8EA0898-9B84-447F-8AF6-011FA20D25D2}" presName="spacer" presStyleCnt="0"/>
      <dgm:spPr/>
    </dgm:pt>
    <dgm:pt modelId="{9B4F2A1E-6DD6-444F-8DAD-251B2B6E3A22}" type="pres">
      <dgm:prSet presAssocID="{D757C858-DF81-4420-B1B8-F7F105479E5E}" presName="parentText" presStyleLbl="node1" presStyleIdx="2" presStyleCnt="6">
        <dgm:presLayoutVars>
          <dgm:chMax val="0"/>
          <dgm:bulletEnabled val="1"/>
        </dgm:presLayoutVars>
      </dgm:prSet>
      <dgm:spPr/>
    </dgm:pt>
    <dgm:pt modelId="{0602A270-31E7-489D-8482-BDAA7B968E59}" type="pres">
      <dgm:prSet presAssocID="{54404749-C853-4FF5-B1FA-40BD628C3DB8}" presName="spacer" presStyleCnt="0"/>
      <dgm:spPr/>
    </dgm:pt>
    <dgm:pt modelId="{43289550-40C8-4302-83EF-F4137377807F}" type="pres">
      <dgm:prSet presAssocID="{EE0A3F4E-1E6D-47F4-9B25-7AB381A1D56C}" presName="parentText" presStyleLbl="node1" presStyleIdx="3" presStyleCnt="6">
        <dgm:presLayoutVars>
          <dgm:chMax val="0"/>
          <dgm:bulletEnabled val="1"/>
        </dgm:presLayoutVars>
      </dgm:prSet>
      <dgm:spPr/>
    </dgm:pt>
    <dgm:pt modelId="{733052F3-1CE5-4057-883A-716C4196B5B0}" type="pres">
      <dgm:prSet presAssocID="{B066BAE4-EEE2-44F2-BCC4-D2372BC58414}" presName="spacer" presStyleCnt="0"/>
      <dgm:spPr/>
    </dgm:pt>
    <dgm:pt modelId="{8477A110-7864-469D-94B7-7C203FD4CC43}" type="pres">
      <dgm:prSet presAssocID="{8E6D3B69-FA8C-4410-A143-05DA4A4B5FBD}" presName="parentText" presStyleLbl="node1" presStyleIdx="4" presStyleCnt="6">
        <dgm:presLayoutVars>
          <dgm:chMax val="0"/>
          <dgm:bulletEnabled val="1"/>
        </dgm:presLayoutVars>
      </dgm:prSet>
      <dgm:spPr/>
    </dgm:pt>
    <dgm:pt modelId="{48ACBF91-B2C8-42C5-B71D-F5F281374379}" type="pres">
      <dgm:prSet presAssocID="{3E77E1E9-DC59-408F-B98B-CF2B262EB0D5}" presName="spacer" presStyleCnt="0"/>
      <dgm:spPr/>
    </dgm:pt>
    <dgm:pt modelId="{5791B45F-732C-402C-A86A-976B7E41A572}" type="pres">
      <dgm:prSet presAssocID="{056DAC92-BA18-4E11-8829-D9CEFDF44688}" presName="parentText" presStyleLbl="node1" presStyleIdx="5" presStyleCnt="6">
        <dgm:presLayoutVars>
          <dgm:chMax val="0"/>
          <dgm:bulletEnabled val="1"/>
        </dgm:presLayoutVars>
      </dgm:prSet>
      <dgm:spPr/>
    </dgm:pt>
  </dgm:ptLst>
  <dgm:cxnLst>
    <dgm:cxn modelId="{B0E1C002-E142-4E1B-810C-8E505BC84534}" srcId="{30596D0F-A567-4D14-9517-62D00C0624E5}" destId="{7D260EA7-BF0A-40BD-B97C-2DF09A273968}" srcOrd="1" destOrd="0" parTransId="{458DA4EB-2E02-41B7-A7C2-3A1B4C76E9FD}" sibTransId="{F8EA0898-9B84-447F-8AF6-011FA20D25D2}"/>
    <dgm:cxn modelId="{97701A09-0A2D-4406-84C8-AEFC691FFC1D}" srcId="{30596D0F-A567-4D14-9517-62D00C0624E5}" destId="{8E6D3B69-FA8C-4410-A143-05DA4A4B5FBD}" srcOrd="4" destOrd="0" parTransId="{B5F51497-6A9E-4BDA-8DD0-937A9A21F07B}" sibTransId="{3E77E1E9-DC59-408F-B98B-CF2B262EB0D5}"/>
    <dgm:cxn modelId="{33F34428-663E-4B93-A092-C74BDCC3F9DA}" srcId="{30596D0F-A567-4D14-9517-62D00C0624E5}" destId="{056DAC92-BA18-4E11-8829-D9CEFDF44688}" srcOrd="5" destOrd="0" parTransId="{A795F920-44AE-4AC6-941D-9454F03C2628}" sibTransId="{C8118919-795C-46F9-85A6-E46DA4B7208A}"/>
    <dgm:cxn modelId="{2F217133-9F96-4EE3-AF03-49EDCE0C1CEA}" type="presOf" srcId="{30596D0F-A567-4D14-9517-62D00C0624E5}" destId="{C0F11ECC-C588-4AB8-BF0D-00887D41218E}" srcOrd="0" destOrd="0" presId="urn:microsoft.com/office/officeart/2005/8/layout/vList2"/>
    <dgm:cxn modelId="{28D4DF3B-63E4-4CEF-831D-533E4766D167}" type="presOf" srcId="{EE0A3F4E-1E6D-47F4-9B25-7AB381A1D56C}" destId="{43289550-40C8-4302-83EF-F4137377807F}" srcOrd="0" destOrd="0" presId="urn:microsoft.com/office/officeart/2005/8/layout/vList2"/>
    <dgm:cxn modelId="{05DDDB3E-F559-4EE4-B61D-096ECFC50421}" type="presOf" srcId="{2A1E27FF-19C2-4E31-A7AB-94DC87F182D4}" destId="{CB5B5759-C190-4233-BF90-E94C97384239}" srcOrd="0" destOrd="0" presId="urn:microsoft.com/office/officeart/2005/8/layout/vList2"/>
    <dgm:cxn modelId="{D718C046-4BB2-46C3-8F2A-11021E893DA4}" type="presOf" srcId="{056DAC92-BA18-4E11-8829-D9CEFDF44688}" destId="{5791B45F-732C-402C-A86A-976B7E41A572}" srcOrd="0" destOrd="0" presId="urn:microsoft.com/office/officeart/2005/8/layout/vList2"/>
    <dgm:cxn modelId="{D838A068-90BC-47F4-80CD-B46DBAA3DBCF}" type="presOf" srcId="{7D260EA7-BF0A-40BD-B97C-2DF09A273968}" destId="{F5318FCA-203B-45A0-9658-054C344BBC98}" srcOrd="0" destOrd="0" presId="urn:microsoft.com/office/officeart/2005/8/layout/vList2"/>
    <dgm:cxn modelId="{2560DA80-E77C-4726-B849-52C5D0217F2D}" srcId="{30596D0F-A567-4D14-9517-62D00C0624E5}" destId="{EE0A3F4E-1E6D-47F4-9B25-7AB381A1D56C}" srcOrd="3" destOrd="0" parTransId="{DB43E250-F723-4FA5-82BD-B523FD9AE10F}" sibTransId="{B066BAE4-EEE2-44F2-BCC4-D2372BC58414}"/>
    <dgm:cxn modelId="{61D03E93-B49A-4E92-B984-44D72F8108D9}" type="presOf" srcId="{8E6D3B69-FA8C-4410-A143-05DA4A4B5FBD}" destId="{8477A110-7864-469D-94B7-7C203FD4CC43}" srcOrd="0" destOrd="0" presId="urn:microsoft.com/office/officeart/2005/8/layout/vList2"/>
    <dgm:cxn modelId="{FDBB37C5-6AA2-43D9-AA98-5070295321A7}" type="presOf" srcId="{D757C858-DF81-4420-B1B8-F7F105479E5E}" destId="{9B4F2A1E-6DD6-444F-8DAD-251B2B6E3A22}" srcOrd="0" destOrd="0" presId="urn:microsoft.com/office/officeart/2005/8/layout/vList2"/>
    <dgm:cxn modelId="{BBD3F7DB-65F7-493A-B006-AA6FB2ABEDF8}" srcId="{30596D0F-A567-4D14-9517-62D00C0624E5}" destId="{2A1E27FF-19C2-4E31-A7AB-94DC87F182D4}" srcOrd="0" destOrd="0" parTransId="{C917ECAD-BA0B-45CE-A538-437712E372DA}" sibTransId="{717C0956-BFB5-4A1C-B13E-944D217E1A42}"/>
    <dgm:cxn modelId="{89B925EA-EE45-44D8-89FC-BA286010B30D}" srcId="{30596D0F-A567-4D14-9517-62D00C0624E5}" destId="{D757C858-DF81-4420-B1B8-F7F105479E5E}" srcOrd="2" destOrd="0" parTransId="{166828D9-49E3-4788-AD9F-6176937C0671}" sibTransId="{54404749-C853-4FF5-B1FA-40BD628C3DB8}"/>
    <dgm:cxn modelId="{362049E3-557B-4034-82A7-F08FBDACA766}" type="presParOf" srcId="{C0F11ECC-C588-4AB8-BF0D-00887D41218E}" destId="{CB5B5759-C190-4233-BF90-E94C97384239}" srcOrd="0" destOrd="0" presId="urn:microsoft.com/office/officeart/2005/8/layout/vList2"/>
    <dgm:cxn modelId="{41F523E1-A94A-46CB-A109-59DC694BBF21}" type="presParOf" srcId="{C0F11ECC-C588-4AB8-BF0D-00887D41218E}" destId="{7CF8E196-7358-4427-ACA1-2EDB08AD541F}" srcOrd="1" destOrd="0" presId="urn:microsoft.com/office/officeart/2005/8/layout/vList2"/>
    <dgm:cxn modelId="{C22BAC10-DC04-4ABE-B16F-386D03874DCD}" type="presParOf" srcId="{C0F11ECC-C588-4AB8-BF0D-00887D41218E}" destId="{F5318FCA-203B-45A0-9658-054C344BBC98}" srcOrd="2" destOrd="0" presId="urn:microsoft.com/office/officeart/2005/8/layout/vList2"/>
    <dgm:cxn modelId="{32421FEC-D9C4-4427-AB5A-7DB7418051CE}" type="presParOf" srcId="{C0F11ECC-C588-4AB8-BF0D-00887D41218E}" destId="{62D7B70E-976B-4ED0-AC3B-A40084DF9D73}" srcOrd="3" destOrd="0" presId="urn:microsoft.com/office/officeart/2005/8/layout/vList2"/>
    <dgm:cxn modelId="{E52D2ED2-466A-4496-B421-54C75E93F2B3}" type="presParOf" srcId="{C0F11ECC-C588-4AB8-BF0D-00887D41218E}" destId="{9B4F2A1E-6DD6-444F-8DAD-251B2B6E3A22}" srcOrd="4" destOrd="0" presId="urn:microsoft.com/office/officeart/2005/8/layout/vList2"/>
    <dgm:cxn modelId="{5F547E8F-C6DA-4BA1-9F32-EA7598F9C85B}" type="presParOf" srcId="{C0F11ECC-C588-4AB8-BF0D-00887D41218E}" destId="{0602A270-31E7-489D-8482-BDAA7B968E59}" srcOrd="5" destOrd="0" presId="urn:microsoft.com/office/officeart/2005/8/layout/vList2"/>
    <dgm:cxn modelId="{CB836D68-CDBB-44EB-A769-E1041B21AC65}" type="presParOf" srcId="{C0F11ECC-C588-4AB8-BF0D-00887D41218E}" destId="{43289550-40C8-4302-83EF-F4137377807F}" srcOrd="6" destOrd="0" presId="urn:microsoft.com/office/officeart/2005/8/layout/vList2"/>
    <dgm:cxn modelId="{1E321DC7-A497-4B29-AA25-4B30D83F5320}" type="presParOf" srcId="{C0F11ECC-C588-4AB8-BF0D-00887D41218E}" destId="{733052F3-1CE5-4057-883A-716C4196B5B0}" srcOrd="7" destOrd="0" presId="urn:microsoft.com/office/officeart/2005/8/layout/vList2"/>
    <dgm:cxn modelId="{97610E52-EE06-42A4-B1D8-929007BCE048}" type="presParOf" srcId="{C0F11ECC-C588-4AB8-BF0D-00887D41218E}" destId="{8477A110-7864-469D-94B7-7C203FD4CC43}" srcOrd="8" destOrd="0" presId="urn:microsoft.com/office/officeart/2005/8/layout/vList2"/>
    <dgm:cxn modelId="{F44642B4-8F80-4289-BC5A-D9C1F15DC559}" type="presParOf" srcId="{C0F11ECC-C588-4AB8-BF0D-00887D41218E}" destId="{48ACBF91-B2C8-42C5-B71D-F5F281374379}" srcOrd="9" destOrd="0" presId="urn:microsoft.com/office/officeart/2005/8/layout/vList2"/>
    <dgm:cxn modelId="{6BD5AA9C-B588-4AC8-9C7F-BB7EADC7DDBE}" type="presParOf" srcId="{C0F11ECC-C588-4AB8-BF0D-00887D41218E}" destId="{5791B45F-732C-402C-A86A-976B7E41A57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55D14B-2D1F-473A-BF71-2F227E390AE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7905D7A-D630-4527-A921-0452C5791DC9}">
      <dgm:prSet/>
      <dgm:spPr/>
      <dgm:t>
        <a:bodyPr/>
        <a:lstStyle/>
        <a:p>
          <a:r>
            <a:rPr lang="en-GB"/>
            <a:t>Advancements in technology has formed cryptocurrency </a:t>
          </a:r>
          <a:endParaRPr lang="en-US"/>
        </a:p>
      </dgm:t>
    </dgm:pt>
    <dgm:pt modelId="{E163416C-D44C-4745-A139-CD69B7923089}" type="parTrans" cxnId="{48FA507E-A62A-47F7-9C71-052002C2F84C}">
      <dgm:prSet/>
      <dgm:spPr/>
      <dgm:t>
        <a:bodyPr/>
        <a:lstStyle/>
        <a:p>
          <a:endParaRPr lang="en-US"/>
        </a:p>
      </dgm:t>
    </dgm:pt>
    <dgm:pt modelId="{956D7CDF-E35A-4D6E-8080-015D8936CC62}" type="sibTrans" cxnId="{48FA507E-A62A-47F7-9C71-052002C2F84C}">
      <dgm:prSet/>
      <dgm:spPr/>
      <dgm:t>
        <a:bodyPr/>
        <a:lstStyle/>
        <a:p>
          <a:endParaRPr lang="en-US"/>
        </a:p>
      </dgm:t>
    </dgm:pt>
    <dgm:pt modelId="{4A027FBC-64F9-4C0D-A60C-80BD07A6ED3E}">
      <dgm:prSet/>
      <dgm:spPr/>
      <dgm:t>
        <a:bodyPr/>
        <a:lstStyle/>
        <a:p>
          <a:r>
            <a:rPr lang="en-GB"/>
            <a:t>The pandemic forced OCGs  to continue their offences in the digital space</a:t>
          </a:r>
          <a:endParaRPr lang="en-US"/>
        </a:p>
      </dgm:t>
    </dgm:pt>
    <dgm:pt modelId="{CE242386-6328-427E-A5E2-F079233BA33E}" type="parTrans" cxnId="{22208920-8AD0-46B6-AEB0-09C91CF42F17}">
      <dgm:prSet/>
      <dgm:spPr/>
      <dgm:t>
        <a:bodyPr/>
        <a:lstStyle/>
        <a:p>
          <a:endParaRPr lang="en-US"/>
        </a:p>
      </dgm:t>
    </dgm:pt>
    <dgm:pt modelId="{07D3C483-29B4-4547-BDEA-DEF50208CE87}" type="sibTrans" cxnId="{22208920-8AD0-46B6-AEB0-09C91CF42F17}">
      <dgm:prSet/>
      <dgm:spPr/>
      <dgm:t>
        <a:bodyPr/>
        <a:lstStyle/>
        <a:p>
          <a:endParaRPr lang="en-US"/>
        </a:p>
      </dgm:t>
    </dgm:pt>
    <dgm:pt modelId="{F1DCCDE5-71E4-4142-9FC5-096945997A72}">
      <dgm:prSet/>
      <dgm:spPr/>
      <dgm:t>
        <a:bodyPr/>
        <a:lstStyle/>
        <a:p>
          <a:r>
            <a:rPr lang="en-GB"/>
            <a:t>Cryptocurrency = stored, transferred, converted anonymously enough to be difficult to trace illicitly earned wealth</a:t>
          </a:r>
          <a:endParaRPr lang="en-US"/>
        </a:p>
      </dgm:t>
    </dgm:pt>
    <dgm:pt modelId="{0294F0F7-7738-4C3C-BAA3-E49E8DE7E468}" type="parTrans" cxnId="{AE2CEA4B-EC93-4244-B0C7-C2FBEC4A9FFC}">
      <dgm:prSet/>
      <dgm:spPr/>
      <dgm:t>
        <a:bodyPr/>
        <a:lstStyle/>
        <a:p>
          <a:endParaRPr lang="en-US"/>
        </a:p>
      </dgm:t>
    </dgm:pt>
    <dgm:pt modelId="{CEF7700B-E713-40F2-B76C-46FA6F5C1A32}" type="sibTrans" cxnId="{AE2CEA4B-EC93-4244-B0C7-C2FBEC4A9FFC}">
      <dgm:prSet/>
      <dgm:spPr/>
      <dgm:t>
        <a:bodyPr/>
        <a:lstStyle/>
        <a:p>
          <a:endParaRPr lang="en-US"/>
        </a:p>
      </dgm:t>
    </dgm:pt>
    <dgm:pt modelId="{D700192A-D493-4D2F-AA7D-DE3B1C9AE213}">
      <dgm:prSet/>
      <dgm:spPr/>
      <dgm:t>
        <a:bodyPr/>
        <a:lstStyle/>
        <a:p>
          <a:r>
            <a:rPr lang="en-GB"/>
            <a:t>Bitcoin ATMs convert cryptocurrency into cash with low ID checks</a:t>
          </a:r>
          <a:endParaRPr lang="en-US"/>
        </a:p>
      </dgm:t>
    </dgm:pt>
    <dgm:pt modelId="{05202C20-3AAA-4FAA-A7EF-2E6D7DCF5AC7}" type="parTrans" cxnId="{47267586-2E58-4C52-B81C-36D0E45AF766}">
      <dgm:prSet/>
      <dgm:spPr/>
      <dgm:t>
        <a:bodyPr/>
        <a:lstStyle/>
        <a:p>
          <a:endParaRPr lang="en-US"/>
        </a:p>
      </dgm:t>
    </dgm:pt>
    <dgm:pt modelId="{8A3DA712-971B-4539-9911-2ADE0EE1C021}" type="sibTrans" cxnId="{47267586-2E58-4C52-B81C-36D0E45AF766}">
      <dgm:prSet/>
      <dgm:spPr/>
      <dgm:t>
        <a:bodyPr/>
        <a:lstStyle/>
        <a:p>
          <a:endParaRPr lang="en-US"/>
        </a:p>
      </dgm:t>
    </dgm:pt>
    <dgm:pt modelId="{E6B70952-0CA8-4E88-A8E8-95A689B97302}">
      <dgm:prSet/>
      <dgm:spPr/>
      <dgm:t>
        <a:bodyPr/>
        <a:lstStyle/>
        <a:p>
          <a:r>
            <a:rPr lang="en-GB"/>
            <a:t>Pass-through accounts = extra layer of distance</a:t>
          </a:r>
          <a:endParaRPr lang="en-US"/>
        </a:p>
      </dgm:t>
    </dgm:pt>
    <dgm:pt modelId="{CE8C4031-C9F6-41C1-B2AD-791C65541A31}" type="parTrans" cxnId="{CBE35811-18B8-4DDC-933C-E1E4E04B0665}">
      <dgm:prSet/>
      <dgm:spPr/>
      <dgm:t>
        <a:bodyPr/>
        <a:lstStyle/>
        <a:p>
          <a:endParaRPr lang="en-US"/>
        </a:p>
      </dgm:t>
    </dgm:pt>
    <dgm:pt modelId="{111E4B12-7225-4E86-8D04-3EFDCDAAAC7E}" type="sibTrans" cxnId="{CBE35811-18B8-4DDC-933C-E1E4E04B0665}">
      <dgm:prSet/>
      <dgm:spPr/>
      <dgm:t>
        <a:bodyPr/>
        <a:lstStyle/>
        <a:p>
          <a:endParaRPr lang="en-US"/>
        </a:p>
      </dgm:t>
    </dgm:pt>
    <dgm:pt modelId="{74205AC7-906B-4585-AD00-B5C1069A741B}">
      <dgm:prSet/>
      <dgm:spPr/>
      <dgm:t>
        <a:bodyPr/>
        <a:lstStyle/>
        <a:p>
          <a:r>
            <a:rPr lang="en-GB"/>
            <a:t>Cryptocurrency used to buy and sell on the dark web</a:t>
          </a:r>
          <a:endParaRPr lang="en-US"/>
        </a:p>
      </dgm:t>
    </dgm:pt>
    <dgm:pt modelId="{D3F8D390-CCAF-4B9F-87EE-977E6B5F178B}" type="parTrans" cxnId="{59FFE850-1244-464A-B26C-E4052248A27A}">
      <dgm:prSet/>
      <dgm:spPr/>
      <dgm:t>
        <a:bodyPr/>
        <a:lstStyle/>
        <a:p>
          <a:endParaRPr lang="en-US"/>
        </a:p>
      </dgm:t>
    </dgm:pt>
    <dgm:pt modelId="{D76A7E64-4717-4BEB-A572-3775F8CFA6AD}" type="sibTrans" cxnId="{59FFE850-1244-464A-B26C-E4052248A27A}">
      <dgm:prSet/>
      <dgm:spPr/>
      <dgm:t>
        <a:bodyPr/>
        <a:lstStyle/>
        <a:p>
          <a:endParaRPr lang="en-US"/>
        </a:p>
      </dgm:t>
    </dgm:pt>
    <dgm:pt modelId="{E7BE3841-7E63-42B0-A586-AF4C391F1EBD}">
      <dgm:prSet/>
      <dgm:spPr/>
      <dgm:t>
        <a:bodyPr/>
        <a:lstStyle/>
        <a:p>
          <a:r>
            <a:rPr lang="en-GB"/>
            <a:t>(The Police Foundation, 2021) (NCA, 2021a)</a:t>
          </a:r>
          <a:endParaRPr lang="en-US"/>
        </a:p>
      </dgm:t>
    </dgm:pt>
    <dgm:pt modelId="{C8FA4340-18A9-49B7-8A2D-75ABED29AAD2}" type="parTrans" cxnId="{314570A7-6316-4420-A5A1-F5388C8F1717}">
      <dgm:prSet/>
      <dgm:spPr/>
      <dgm:t>
        <a:bodyPr/>
        <a:lstStyle/>
        <a:p>
          <a:endParaRPr lang="en-US"/>
        </a:p>
      </dgm:t>
    </dgm:pt>
    <dgm:pt modelId="{16AED331-A81F-4CE3-A0BE-0A43D615BB75}" type="sibTrans" cxnId="{314570A7-6316-4420-A5A1-F5388C8F1717}">
      <dgm:prSet/>
      <dgm:spPr/>
      <dgm:t>
        <a:bodyPr/>
        <a:lstStyle/>
        <a:p>
          <a:endParaRPr lang="en-US"/>
        </a:p>
      </dgm:t>
    </dgm:pt>
    <dgm:pt modelId="{189D0CA7-2D71-4A1E-AF4B-9C1C689275DA}" type="pres">
      <dgm:prSet presAssocID="{C955D14B-2D1F-473A-BF71-2F227E390AE3}" presName="linear" presStyleCnt="0">
        <dgm:presLayoutVars>
          <dgm:animLvl val="lvl"/>
          <dgm:resizeHandles val="exact"/>
        </dgm:presLayoutVars>
      </dgm:prSet>
      <dgm:spPr/>
    </dgm:pt>
    <dgm:pt modelId="{915609D6-CB81-4686-A65C-D55CE606A35A}" type="pres">
      <dgm:prSet presAssocID="{47905D7A-D630-4527-A921-0452C5791DC9}" presName="parentText" presStyleLbl="node1" presStyleIdx="0" presStyleCnt="7">
        <dgm:presLayoutVars>
          <dgm:chMax val="0"/>
          <dgm:bulletEnabled val="1"/>
        </dgm:presLayoutVars>
      </dgm:prSet>
      <dgm:spPr/>
    </dgm:pt>
    <dgm:pt modelId="{D92F20A0-AE37-4F09-B351-BCDF06F500FD}" type="pres">
      <dgm:prSet presAssocID="{956D7CDF-E35A-4D6E-8080-015D8936CC62}" presName="spacer" presStyleCnt="0"/>
      <dgm:spPr/>
    </dgm:pt>
    <dgm:pt modelId="{A65D8EAD-E845-4275-B42E-11D01FF0425B}" type="pres">
      <dgm:prSet presAssocID="{4A027FBC-64F9-4C0D-A60C-80BD07A6ED3E}" presName="parentText" presStyleLbl="node1" presStyleIdx="1" presStyleCnt="7">
        <dgm:presLayoutVars>
          <dgm:chMax val="0"/>
          <dgm:bulletEnabled val="1"/>
        </dgm:presLayoutVars>
      </dgm:prSet>
      <dgm:spPr/>
    </dgm:pt>
    <dgm:pt modelId="{4DDE7067-FD20-4904-933D-CB821C8819E6}" type="pres">
      <dgm:prSet presAssocID="{07D3C483-29B4-4547-BDEA-DEF50208CE87}" presName="spacer" presStyleCnt="0"/>
      <dgm:spPr/>
    </dgm:pt>
    <dgm:pt modelId="{C155FAD4-4729-47B3-AD1E-EBEEF8E3BB85}" type="pres">
      <dgm:prSet presAssocID="{F1DCCDE5-71E4-4142-9FC5-096945997A72}" presName="parentText" presStyleLbl="node1" presStyleIdx="2" presStyleCnt="7">
        <dgm:presLayoutVars>
          <dgm:chMax val="0"/>
          <dgm:bulletEnabled val="1"/>
        </dgm:presLayoutVars>
      </dgm:prSet>
      <dgm:spPr/>
    </dgm:pt>
    <dgm:pt modelId="{25C0A8BC-2BB2-466F-BDB3-1FFE7DF9171D}" type="pres">
      <dgm:prSet presAssocID="{CEF7700B-E713-40F2-B76C-46FA6F5C1A32}" presName="spacer" presStyleCnt="0"/>
      <dgm:spPr/>
    </dgm:pt>
    <dgm:pt modelId="{46C7A0C5-6195-47E0-B1F2-D5163820BEAC}" type="pres">
      <dgm:prSet presAssocID="{D700192A-D493-4D2F-AA7D-DE3B1C9AE213}" presName="parentText" presStyleLbl="node1" presStyleIdx="3" presStyleCnt="7">
        <dgm:presLayoutVars>
          <dgm:chMax val="0"/>
          <dgm:bulletEnabled val="1"/>
        </dgm:presLayoutVars>
      </dgm:prSet>
      <dgm:spPr/>
    </dgm:pt>
    <dgm:pt modelId="{A3EB4F0D-E847-498F-A2F4-E4796DA3AC8B}" type="pres">
      <dgm:prSet presAssocID="{8A3DA712-971B-4539-9911-2ADE0EE1C021}" presName="spacer" presStyleCnt="0"/>
      <dgm:spPr/>
    </dgm:pt>
    <dgm:pt modelId="{D3F6FCB6-D584-4EB1-95F9-BBA983450125}" type="pres">
      <dgm:prSet presAssocID="{E6B70952-0CA8-4E88-A8E8-95A689B97302}" presName="parentText" presStyleLbl="node1" presStyleIdx="4" presStyleCnt="7">
        <dgm:presLayoutVars>
          <dgm:chMax val="0"/>
          <dgm:bulletEnabled val="1"/>
        </dgm:presLayoutVars>
      </dgm:prSet>
      <dgm:spPr/>
    </dgm:pt>
    <dgm:pt modelId="{300D54E9-354B-4698-955C-88C7599CB886}" type="pres">
      <dgm:prSet presAssocID="{111E4B12-7225-4E86-8D04-3EFDCDAAAC7E}" presName="spacer" presStyleCnt="0"/>
      <dgm:spPr/>
    </dgm:pt>
    <dgm:pt modelId="{0F1DA025-FB9E-41AE-9100-E641AE1C2D59}" type="pres">
      <dgm:prSet presAssocID="{74205AC7-906B-4585-AD00-B5C1069A741B}" presName="parentText" presStyleLbl="node1" presStyleIdx="5" presStyleCnt="7">
        <dgm:presLayoutVars>
          <dgm:chMax val="0"/>
          <dgm:bulletEnabled val="1"/>
        </dgm:presLayoutVars>
      </dgm:prSet>
      <dgm:spPr/>
    </dgm:pt>
    <dgm:pt modelId="{B189302C-4D8F-4C75-BD9A-FACFFB9855B4}" type="pres">
      <dgm:prSet presAssocID="{D76A7E64-4717-4BEB-A572-3775F8CFA6AD}" presName="spacer" presStyleCnt="0"/>
      <dgm:spPr/>
    </dgm:pt>
    <dgm:pt modelId="{72873D06-6A40-4434-B9F5-D6F3BBA90099}" type="pres">
      <dgm:prSet presAssocID="{E7BE3841-7E63-42B0-A586-AF4C391F1EBD}" presName="parentText" presStyleLbl="node1" presStyleIdx="6" presStyleCnt="7">
        <dgm:presLayoutVars>
          <dgm:chMax val="0"/>
          <dgm:bulletEnabled val="1"/>
        </dgm:presLayoutVars>
      </dgm:prSet>
      <dgm:spPr/>
    </dgm:pt>
  </dgm:ptLst>
  <dgm:cxnLst>
    <dgm:cxn modelId="{CBE35811-18B8-4DDC-933C-E1E4E04B0665}" srcId="{C955D14B-2D1F-473A-BF71-2F227E390AE3}" destId="{E6B70952-0CA8-4E88-A8E8-95A689B97302}" srcOrd="4" destOrd="0" parTransId="{CE8C4031-C9F6-41C1-B2AD-791C65541A31}" sibTransId="{111E4B12-7225-4E86-8D04-3EFDCDAAAC7E}"/>
    <dgm:cxn modelId="{22208920-8AD0-46B6-AEB0-09C91CF42F17}" srcId="{C955D14B-2D1F-473A-BF71-2F227E390AE3}" destId="{4A027FBC-64F9-4C0D-A60C-80BD07A6ED3E}" srcOrd="1" destOrd="0" parTransId="{CE242386-6328-427E-A5E2-F079233BA33E}" sibTransId="{07D3C483-29B4-4547-BDEA-DEF50208CE87}"/>
    <dgm:cxn modelId="{60379935-F38C-4F2F-B98A-1BC290821FF0}" type="presOf" srcId="{F1DCCDE5-71E4-4142-9FC5-096945997A72}" destId="{C155FAD4-4729-47B3-AD1E-EBEEF8E3BB85}" srcOrd="0" destOrd="0" presId="urn:microsoft.com/office/officeart/2005/8/layout/vList2"/>
    <dgm:cxn modelId="{47ED8B64-4A16-4F07-AF51-3D49C8C35C7D}" type="presOf" srcId="{4A027FBC-64F9-4C0D-A60C-80BD07A6ED3E}" destId="{A65D8EAD-E845-4275-B42E-11D01FF0425B}" srcOrd="0" destOrd="0" presId="urn:microsoft.com/office/officeart/2005/8/layout/vList2"/>
    <dgm:cxn modelId="{AE2CEA4B-EC93-4244-B0C7-C2FBEC4A9FFC}" srcId="{C955D14B-2D1F-473A-BF71-2F227E390AE3}" destId="{F1DCCDE5-71E4-4142-9FC5-096945997A72}" srcOrd="2" destOrd="0" parTransId="{0294F0F7-7738-4C3C-BAA3-E49E8DE7E468}" sibTransId="{CEF7700B-E713-40F2-B76C-46FA6F5C1A32}"/>
    <dgm:cxn modelId="{ACC1F44F-EF28-41EE-89B2-0634C03C501F}" type="presOf" srcId="{47905D7A-D630-4527-A921-0452C5791DC9}" destId="{915609D6-CB81-4686-A65C-D55CE606A35A}" srcOrd="0" destOrd="0" presId="urn:microsoft.com/office/officeart/2005/8/layout/vList2"/>
    <dgm:cxn modelId="{59FFE850-1244-464A-B26C-E4052248A27A}" srcId="{C955D14B-2D1F-473A-BF71-2F227E390AE3}" destId="{74205AC7-906B-4585-AD00-B5C1069A741B}" srcOrd="5" destOrd="0" parTransId="{D3F8D390-CCAF-4B9F-87EE-977E6B5F178B}" sibTransId="{D76A7E64-4717-4BEB-A572-3775F8CFA6AD}"/>
    <dgm:cxn modelId="{28FFA271-F698-4FC6-9452-1C4A9CF77CAD}" type="presOf" srcId="{E7BE3841-7E63-42B0-A586-AF4C391F1EBD}" destId="{72873D06-6A40-4434-B9F5-D6F3BBA90099}" srcOrd="0" destOrd="0" presId="urn:microsoft.com/office/officeart/2005/8/layout/vList2"/>
    <dgm:cxn modelId="{48FA507E-A62A-47F7-9C71-052002C2F84C}" srcId="{C955D14B-2D1F-473A-BF71-2F227E390AE3}" destId="{47905D7A-D630-4527-A921-0452C5791DC9}" srcOrd="0" destOrd="0" parTransId="{E163416C-D44C-4745-A139-CD69B7923089}" sibTransId="{956D7CDF-E35A-4D6E-8080-015D8936CC62}"/>
    <dgm:cxn modelId="{47267586-2E58-4C52-B81C-36D0E45AF766}" srcId="{C955D14B-2D1F-473A-BF71-2F227E390AE3}" destId="{D700192A-D493-4D2F-AA7D-DE3B1C9AE213}" srcOrd="3" destOrd="0" parTransId="{05202C20-3AAA-4FAA-A7EF-2E6D7DCF5AC7}" sibTransId="{8A3DA712-971B-4539-9911-2ADE0EE1C021}"/>
    <dgm:cxn modelId="{314570A7-6316-4420-A5A1-F5388C8F1717}" srcId="{C955D14B-2D1F-473A-BF71-2F227E390AE3}" destId="{E7BE3841-7E63-42B0-A586-AF4C391F1EBD}" srcOrd="6" destOrd="0" parTransId="{C8FA4340-18A9-49B7-8A2D-75ABED29AAD2}" sibTransId="{16AED331-A81F-4CE3-A0BE-0A43D615BB75}"/>
    <dgm:cxn modelId="{61D2F6A8-255E-4EDD-A5EB-D2CC8F80FA41}" type="presOf" srcId="{C955D14B-2D1F-473A-BF71-2F227E390AE3}" destId="{189D0CA7-2D71-4A1E-AF4B-9C1C689275DA}" srcOrd="0" destOrd="0" presId="urn:microsoft.com/office/officeart/2005/8/layout/vList2"/>
    <dgm:cxn modelId="{15622FC3-4510-42B5-A32F-9BF376C86041}" type="presOf" srcId="{74205AC7-906B-4585-AD00-B5C1069A741B}" destId="{0F1DA025-FB9E-41AE-9100-E641AE1C2D59}" srcOrd="0" destOrd="0" presId="urn:microsoft.com/office/officeart/2005/8/layout/vList2"/>
    <dgm:cxn modelId="{1666E8C5-D70E-4C11-BFE1-35FE08DD3881}" type="presOf" srcId="{E6B70952-0CA8-4E88-A8E8-95A689B97302}" destId="{D3F6FCB6-D584-4EB1-95F9-BBA983450125}" srcOrd="0" destOrd="0" presId="urn:microsoft.com/office/officeart/2005/8/layout/vList2"/>
    <dgm:cxn modelId="{7FD3C5D8-CFAE-4F6B-985B-9C009FAA0241}" type="presOf" srcId="{D700192A-D493-4D2F-AA7D-DE3B1C9AE213}" destId="{46C7A0C5-6195-47E0-B1F2-D5163820BEAC}" srcOrd="0" destOrd="0" presId="urn:microsoft.com/office/officeart/2005/8/layout/vList2"/>
    <dgm:cxn modelId="{DF362B54-A8A9-4B3D-8803-4E79D49C1A23}" type="presParOf" srcId="{189D0CA7-2D71-4A1E-AF4B-9C1C689275DA}" destId="{915609D6-CB81-4686-A65C-D55CE606A35A}" srcOrd="0" destOrd="0" presId="urn:microsoft.com/office/officeart/2005/8/layout/vList2"/>
    <dgm:cxn modelId="{A2836395-91D6-49CD-9C41-A64BB152060C}" type="presParOf" srcId="{189D0CA7-2D71-4A1E-AF4B-9C1C689275DA}" destId="{D92F20A0-AE37-4F09-B351-BCDF06F500FD}" srcOrd="1" destOrd="0" presId="urn:microsoft.com/office/officeart/2005/8/layout/vList2"/>
    <dgm:cxn modelId="{619E3B87-D148-4E6B-B03B-E09CED5D69E5}" type="presParOf" srcId="{189D0CA7-2D71-4A1E-AF4B-9C1C689275DA}" destId="{A65D8EAD-E845-4275-B42E-11D01FF0425B}" srcOrd="2" destOrd="0" presId="urn:microsoft.com/office/officeart/2005/8/layout/vList2"/>
    <dgm:cxn modelId="{745007F8-339D-485B-B74B-D8B3E0D7DF1C}" type="presParOf" srcId="{189D0CA7-2D71-4A1E-AF4B-9C1C689275DA}" destId="{4DDE7067-FD20-4904-933D-CB821C8819E6}" srcOrd="3" destOrd="0" presId="urn:microsoft.com/office/officeart/2005/8/layout/vList2"/>
    <dgm:cxn modelId="{E406DB47-6B94-4C1D-A69B-C60C0AD2EE49}" type="presParOf" srcId="{189D0CA7-2D71-4A1E-AF4B-9C1C689275DA}" destId="{C155FAD4-4729-47B3-AD1E-EBEEF8E3BB85}" srcOrd="4" destOrd="0" presId="urn:microsoft.com/office/officeart/2005/8/layout/vList2"/>
    <dgm:cxn modelId="{D0E68881-2382-48AA-BEB3-FCB1165DB97B}" type="presParOf" srcId="{189D0CA7-2D71-4A1E-AF4B-9C1C689275DA}" destId="{25C0A8BC-2BB2-466F-BDB3-1FFE7DF9171D}" srcOrd="5" destOrd="0" presId="urn:microsoft.com/office/officeart/2005/8/layout/vList2"/>
    <dgm:cxn modelId="{DB50AE8A-7E0D-4614-AE61-8D3720A41658}" type="presParOf" srcId="{189D0CA7-2D71-4A1E-AF4B-9C1C689275DA}" destId="{46C7A0C5-6195-47E0-B1F2-D5163820BEAC}" srcOrd="6" destOrd="0" presId="urn:microsoft.com/office/officeart/2005/8/layout/vList2"/>
    <dgm:cxn modelId="{664DC93B-A324-4B31-9888-70097647B3CF}" type="presParOf" srcId="{189D0CA7-2D71-4A1E-AF4B-9C1C689275DA}" destId="{A3EB4F0D-E847-498F-A2F4-E4796DA3AC8B}" srcOrd="7" destOrd="0" presId="urn:microsoft.com/office/officeart/2005/8/layout/vList2"/>
    <dgm:cxn modelId="{8F20680B-F0FA-457A-94CD-2872AB819E5C}" type="presParOf" srcId="{189D0CA7-2D71-4A1E-AF4B-9C1C689275DA}" destId="{D3F6FCB6-D584-4EB1-95F9-BBA983450125}" srcOrd="8" destOrd="0" presId="urn:microsoft.com/office/officeart/2005/8/layout/vList2"/>
    <dgm:cxn modelId="{C1202AA7-D2CB-4E0C-9939-F9EE8FF170C6}" type="presParOf" srcId="{189D0CA7-2D71-4A1E-AF4B-9C1C689275DA}" destId="{300D54E9-354B-4698-955C-88C7599CB886}" srcOrd="9" destOrd="0" presId="urn:microsoft.com/office/officeart/2005/8/layout/vList2"/>
    <dgm:cxn modelId="{00F487DA-5663-4CA2-A1EE-311B759A04F6}" type="presParOf" srcId="{189D0CA7-2D71-4A1E-AF4B-9C1C689275DA}" destId="{0F1DA025-FB9E-41AE-9100-E641AE1C2D59}" srcOrd="10" destOrd="0" presId="urn:microsoft.com/office/officeart/2005/8/layout/vList2"/>
    <dgm:cxn modelId="{7F9A8DFD-1F0A-432E-A305-FB5E74D6D55C}" type="presParOf" srcId="{189D0CA7-2D71-4A1E-AF4B-9C1C689275DA}" destId="{B189302C-4D8F-4C75-BD9A-FACFFB9855B4}" srcOrd="11" destOrd="0" presId="urn:microsoft.com/office/officeart/2005/8/layout/vList2"/>
    <dgm:cxn modelId="{5D1BC95D-7ACE-45D2-BDBA-E5A231DE5C79}" type="presParOf" srcId="{189D0CA7-2D71-4A1E-AF4B-9C1C689275DA}" destId="{72873D06-6A40-4434-B9F5-D6F3BBA90099}"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3063FA-6F26-4DDC-B44E-52D667AA6D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AF8C9BF-0C26-4C6F-AD42-B9693E381499}">
      <dgm:prSet/>
      <dgm:spPr/>
      <dgm:t>
        <a:bodyPr/>
        <a:lstStyle/>
        <a:p>
          <a:r>
            <a:rPr lang="en-GB" b="1"/>
            <a:t>The hidden nature of SOC represents the measuring of the size and scale of the issue</a:t>
          </a:r>
          <a:endParaRPr lang="en-US"/>
        </a:p>
      </dgm:t>
    </dgm:pt>
    <dgm:pt modelId="{FBD9C4C3-CD8F-4B04-8F52-E6D3CBC6B98C}" type="parTrans" cxnId="{831A5068-4126-428F-A621-4AEDC9A01404}">
      <dgm:prSet/>
      <dgm:spPr/>
      <dgm:t>
        <a:bodyPr/>
        <a:lstStyle/>
        <a:p>
          <a:endParaRPr lang="en-US"/>
        </a:p>
      </dgm:t>
    </dgm:pt>
    <dgm:pt modelId="{304346B3-9FAD-4DE5-B784-C4054CEE9160}" type="sibTrans" cxnId="{831A5068-4126-428F-A621-4AEDC9A01404}">
      <dgm:prSet/>
      <dgm:spPr/>
      <dgm:t>
        <a:bodyPr/>
        <a:lstStyle/>
        <a:p>
          <a:endParaRPr lang="en-US"/>
        </a:p>
      </dgm:t>
    </dgm:pt>
    <dgm:pt modelId="{197E29C4-808D-43CA-95B5-7A191A5ED7BC}">
      <dgm:prSet custT="1"/>
      <dgm:spPr/>
      <dgm:t>
        <a:bodyPr/>
        <a:lstStyle/>
        <a:p>
          <a:r>
            <a:rPr lang="en-GB" sz="2000" dirty="0"/>
            <a:t>Inherently challenging = key challenge</a:t>
          </a:r>
          <a:endParaRPr lang="en-US" sz="2000" dirty="0"/>
        </a:p>
      </dgm:t>
    </dgm:pt>
    <dgm:pt modelId="{428A86B3-DFC0-4448-AE58-771ABD82F4ED}" type="parTrans" cxnId="{274D116F-E86A-4692-A470-B61FA2450961}">
      <dgm:prSet/>
      <dgm:spPr/>
      <dgm:t>
        <a:bodyPr/>
        <a:lstStyle/>
        <a:p>
          <a:endParaRPr lang="en-US"/>
        </a:p>
      </dgm:t>
    </dgm:pt>
    <dgm:pt modelId="{7218BA32-8B26-4981-9934-4C6EF6622021}" type="sibTrans" cxnId="{274D116F-E86A-4692-A470-B61FA2450961}">
      <dgm:prSet/>
      <dgm:spPr/>
      <dgm:t>
        <a:bodyPr/>
        <a:lstStyle/>
        <a:p>
          <a:endParaRPr lang="en-US"/>
        </a:p>
      </dgm:t>
    </dgm:pt>
    <dgm:pt modelId="{BCBEB153-7D8D-4B25-85A4-C7B4A7785027}">
      <dgm:prSet custT="1"/>
      <dgm:spPr/>
      <dgm:t>
        <a:bodyPr/>
        <a:lstStyle/>
        <a:p>
          <a:r>
            <a:rPr lang="en-GB" sz="2000" dirty="0"/>
            <a:t>Broad and varied in nature</a:t>
          </a:r>
          <a:endParaRPr lang="en-US" sz="2000" dirty="0"/>
        </a:p>
      </dgm:t>
    </dgm:pt>
    <dgm:pt modelId="{EE422713-E1F3-4AD7-893A-59BDBB35798F}" type="parTrans" cxnId="{E2A63603-7D81-46B6-98A4-96DA18C1F126}">
      <dgm:prSet/>
      <dgm:spPr/>
      <dgm:t>
        <a:bodyPr/>
        <a:lstStyle/>
        <a:p>
          <a:endParaRPr lang="en-US"/>
        </a:p>
      </dgm:t>
    </dgm:pt>
    <dgm:pt modelId="{91DC6EE3-C750-4E9A-AFFF-0F390C39AEB2}" type="sibTrans" cxnId="{E2A63603-7D81-46B6-98A4-96DA18C1F126}">
      <dgm:prSet/>
      <dgm:spPr/>
      <dgm:t>
        <a:bodyPr/>
        <a:lstStyle/>
        <a:p>
          <a:endParaRPr lang="en-US"/>
        </a:p>
      </dgm:t>
    </dgm:pt>
    <dgm:pt modelId="{38B082DF-3F19-44BE-AB42-6C11F10C52D6}">
      <dgm:prSet custT="1"/>
      <dgm:spPr/>
      <dgm:t>
        <a:bodyPr/>
        <a:lstStyle/>
        <a:p>
          <a:r>
            <a:rPr lang="en-GB" sz="2000" dirty="0"/>
            <a:t>No full understanding</a:t>
          </a:r>
          <a:endParaRPr lang="en-US" sz="2000" dirty="0"/>
        </a:p>
      </dgm:t>
    </dgm:pt>
    <dgm:pt modelId="{44306A16-A212-48FF-9167-9D0466D2D93E}" type="parTrans" cxnId="{B1DCF762-4AAC-42CC-974C-6D5B256711FB}">
      <dgm:prSet/>
      <dgm:spPr/>
      <dgm:t>
        <a:bodyPr/>
        <a:lstStyle/>
        <a:p>
          <a:endParaRPr lang="en-US"/>
        </a:p>
      </dgm:t>
    </dgm:pt>
    <dgm:pt modelId="{74C4D3B6-7F11-4DFC-AA15-9FC288A08864}" type="sibTrans" cxnId="{B1DCF762-4AAC-42CC-974C-6D5B256711FB}">
      <dgm:prSet/>
      <dgm:spPr/>
      <dgm:t>
        <a:bodyPr/>
        <a:lstStyle/>
        <a:p>
          <a:endParaRPr lang="en-US"/>
        </a:p>
      </dgm:t>
    </dgm:pt>
    <dgm:pt modelId="{D8741B3C-7B08-43D6-83AE-BB50C2319D96}">
      <dgm:prSet custT="1"/>
      <dgm:spPr/>
      <dgm:t>
        <a:bodyPr/>
        <a:lstStyle/>
        <a:p>
          <a:r>
            <a:rPr lang="en-GB" sz="2000" dirty="0"/>
            <a:t>Incorrect data</a:t>
          </a:r>
          <a:endParaRPr lang="en-US" sz="2000" dirty="0"/>
        </a:p>
      </dgm:t>
    </dgm:pt>
    <dgm:pt modelId="{3716C8C5-9107-4CC3-AD7A-F5EE2975954B}" type="parTrans" cxnId="{CCC15A78-C766-40F6-AF41-42DC0BD49180}">
      <dgm:prSet/>
      <dgm:spPr/>
      <dgm:t>
        <a:bodyPr/>
        <a:lstStyle/>
        <a:p>
          <a:endParaRPr lang="en-US"/>
        </a:p>
      </dgm:t>
    </dgm:pt>
    <dgm:pt modelId="{04A36234-8158-44ED-BB26-8BEE5C35AE19}" type="sibTrans" cxnId="{CCC15A78-C766-40F6-AF41-42DC0BD49180}">
      <dgm:prSet/>
      <dgm:spPr/>
      <dgm:t>
        <a:bodyPr/>
        <a:lstStyle/>
        <a:p>
          <a:endParaRPr lang="en-US"/>
        </a:p>
      </dgm:t>
    </dgm:pt>
    <dgm:pt modelId="{BC5C2202-AD20-4DC7-81ED-98B7FF0F7D5F}">
      <dgm:prSet custT="1"/>
      <dgm:spPr/>
      <dgm:t>
        <a:bodyPr/>
        <a:lstStyle/>
        <a:p>
          <a:r>
            <a:rPr lang="en-GB" sz="2000"/>
            <a:t>Home Office not using its full potential</a:t>
          </a:r>
          <a:endParaRPr lang="en-US" sz="2000"/>
        </a:p>
      </dgm:t>
    </dgm:pt>
    <dgm:pt modelId="{F08BC736-4298-4BA4-B300-58A21A9EB818}" type="parTrans" cxnId="{DC267515-6AE4-4459-9415-945C9CEA5F22}">
      <dgm:prSet/>
      <dgm:spPr/>
      <dgm:t>
        <a:bodyPr/>
        <a:lstStyle/>
        <a:p>
          <a:endParaRPr lang="en-US"/>
        </a:p>
      </dgm:t>
    </dgm:pt>
    <dgm:pt modelId="{7EF69294-BC7D-4170-B5BD-EB379D45E08F}" type="sibTrans" cxnId="{DC267515-6AE4-4459-9415-945C9CEA5F22}">
      <dgm:prSet/>
      <dgm:spPr/>
      <dgm:t>
        <a:bodyPr/>
        <a:lstStyle/>
        <a:p>
          <a:endParaRPr lang="en-US"/>
        </a:p>
      </dgm:t>
    </dgm:pt>
    <dgm:pt modelId="{C03C0C9D-E861-4650-9583-6A56E38057DE}">
      <dgm:prSet custT="1"/>
      <dgm:spPr/>
      <dgm:t>
        <a:bodyPr/>
        <a:lstStyle/>
        <a:p>
          <a:r>
            <a:rPr lang="en-GB" sz="2000" dirty="0"/>
            <a:t>Limited knowledge</a:t>
          </a:r>
          <a:endParaRPr lang="en-US" sz="2000" dirty="0"/>
        </a:p>
      </dgm:t>
    </dgm:pt>
    <dgm:pt modelId="{DBEFE116-8CAE-433A-AF00-4328FD140444}" type="parTrans" cxnId="{E33899F0-4D73-40E6-83DD-6082C26D5DA5}">
      <dgm:prSet/>
      <dgm:spPr/>
      <dgm:t>
        <a:bodyPr/>
        <a:lstStyle/>
        <a:p>
          <a:endParaRPr lang="en-US"/>
        </a:p>
      </dgm:t>
    </dgm:pt>
    <dgm:pt modelId="{781281CE-D35B-484B-AC9B-8A07471E16B3}" type="sibTrans" cxnId="{E33899F0-4D73-40E6-83DD-6082C26D5DA5}">
      <dgm:prSet/>
      <dgm:spPr/>
      <dgm:t>
        <a:bodyPr/>
        <a:lstStyle/>
        <a:p>
          <a:endParaRPr lang="en-US"/>
        </a:p>
      </dgm:t>
    </dgm:pt>
    <dgm:pt modelId="{14F20D37-0AE6-47F7-BA20-5632A26734D9}">
      <dgm:prSet custT="1"/>
      <dgm:spPr/>
      <dgm:t>
        <a:bodyPr/>
        <a:lstStyle/>
        <a:p>
          <a:r>
            <a:rPr lang="en-GB" sz="2000" dirty="0"/>
            <a:t>Victims remain hidden</a:t>
          </a:r>
          <a:endParaRPr lang="en-US" sz="2000" dirty="0"/>
        </a:p>
      </dgm:t>
    </dgm:pt>
    <dgm:pt modelId="{C9584FB4-7C23-4D93-AAFC-152E4A316D86}" type="parTrans" cxnId="{421930EE-6092-4141-81D5-4BB956EB2806}">
      <dgm:prSet/>
      <dgm:spPr/>
      <dgm:t>
        <a:bodyPr/>
        <a:lstStyle/>
        <a:p>
          <a:endParaRPr lang="en-US"/>
        </a:p>
      </dgm:t>
    </dgm:pt>
    <dgm:pt modelId="{A90A3BA7-91A1-4376-8A81-842E81480F46}" type="sibTrans" cxnId="{421930EE-6092-4141-81D5-4BB956EB2806}">
      <dgm:prSet/>
      <dgm:spPr/>
      <dgm:t>
        <a:bodyPr/>
        <a:lstStyle/>
        <a:p>
          <a:endParaRPr lang="en-US"/>
        </a:p>
      </dgm:t>
    </dgm:pt>
    <dgm:pt modelId="{85F8E8DF-4774-46E9-9D8C-3595B591470D}">
      <dgm:prSet custT="1"/>
      <dgm:spPr/>
      <dgm:t>
        <a:bodyPr/>
        <a:lstStyle/>
        <a:p>
          <a:r>
            <a:rPr lang="en-GB" sz="2000" dirty="0"/>
            <a:t>Limited funding</a:t>
          </a:r>
          <a:endParaRPr lang="en-US" sz="2000" dirty="0"/>
        </a:p>
      </dgm:t>
    </dgm:pt>
    <dgm:pt modelId="{4D713B35-D0E0-4FAD-A120-EBFEA01A3F24}" type="parTrans" cxnId="{A8090F5C-40E7-48D5-B31D-5C18DCF0F853}">
      <dgm:prSet/>
      <dgm:spPr/>
      <dgm:t>
        <a:bodyPr/>
        <a:lstStyle/>
        <a:p>
          <a:endParaRPr lang="en-US"/>
        </a:p>
      </dgm:t>
    </dgm:pt>
    <dgm:pt modelId="{718A7250-05F5-41C0-8A9C-1DD72E0471DE}" type="sibTrans" cxnId="{A8090F5C-40E7-48D5-B31D-5C18DCF0F853}">
      <dgm:prSet/>
      <dgm:spPr/>
      <dgm:t>
        <a:bodyPr/>
        <a:lstStyle/>
        <a:p>
          <a:endParaRPr lang="en-US"/>
        </a:p>
      </dgm:t>
    </dgm:pt>
    <dgm:pt modelId="{A69F0B68-7469-49BB-888D-4ED44930C663}">
      <dgm:prSet/>
      <dgm:spPr/>
      <dgm:t>
        <a:bodyPr/>
        <a:lstStyle/>
        <a:p>
          <a:r>
            <a:rPr lang="en-GB"/>
            <a:t>(NCA, 2018)</a:t>
          </a:r>
          <a:endParaRPr lang="en-US"/>
        </a:p>
      </dgm:t>
    </dgm:pt>
    <dgm:pt modelId="{127B3171-6589-4E6D-ADB5-2E6F9A418A62}" type="parTrans" cxnId="{38A5BEFF-05E9-47C7-80A2-D584BD33328E}">
      <dgm:prSet/>
      <dgm:spPr/>
      <dgm:t>
        <a:bodyPr/>
        <a:lstStyle/>
        <a:p>
          <a:endParaRPr lang="en-US"/>
        </a:p>
      </dgm:t>
    </dgm:pt>
    <dgm:pt modelId="{1D59FDE9-332B-46F1-A29A-62551A863140}" type="sibTrans" cxnId="{38A5BEFF-05E9-47C7-80A2-D584BD33328E}">
      <dgm:prSet/>
      <dgm:spPr/>
      <dgm:t>
        <a:bodyPr/>
        <a:lstStyle/>
        <a:p>
          <a:endParaRPr lang="en-US"/>
        </a:p>
      </dgm:t>
    </dgm:pt>
    <dgm:pt modelId="{44A84059-A8E0-403C-8D49-5F49ADA4F701}" type="pres">
      <dgm:prSet presAssocID="{B33063FA-6F26-4DDC-B44E-52D667AA6DDC}" presName="linear" presStyleCnt="0">
        <dgm:presLayoutVars>
          <dgm:animLvl val="lvl"/>
          <dgm:resizeHandles val="exact"/>
        </dgm:presLayoutVars>
      </dgm:prSet>
      <dgm:spPr/>
    </dgm:pt>
    <dgm:pt modelId="{4BBC8A39-F418-49AA-A74C-D2E4A18B7865}" type="pres">
      <dgm:prSet presAssocID="{3AF8C9BF-0C26-4C6F-AD42-B9693E381499}" presName="parentText" presStyleLbl="node1" presStyleIdx="0" presStyleCnt="2">
        <dgm:presLayoutVars>
          <dgm:chMax val="0"/>
          <dgm:bulletEnabled val="1"/>
        </dgm:presLayoutVars>
      </dgm:prSet>
      <dgm:spPr/>
    </dgm:pt>
    <dgm:pt modelId="{36AD765E-F405-4A32-B11E-727FA5DC5792}" type="pres">
      <dgm:prSet presAssocID="{3AF8C9BF-0C26-4C6F-AD42-B9693E381499}" presName="childText" presStyleLbl="revTx" presStyleIdx="0" presStyleCnt="1">
        <dgm:presLayoutVars>
          <dgm:bulletEnabled val="1"/>
        </dgm:presLayoutVars>
      </dgm:prSet>
      <dgm:spPr/>
    </dgm:pt>
    <dgm:pt modelId="{B5F5EA04-13B7-4496-BA1F-BE878F5D5278}" type="pres">
      <dgm:prSet presAssocID="{A69F0B68-7469-49BB-888D-4ED44930C663}" presName="parentText" presStyleLbl="node1" presStyleIdx="1" presStyleCnt="2">
        <dgm:presLayoutVars>
          <dgm:chMax val="0"/>
          <dgm:bulletEnabled val="1"/>
        </dgm:presLayoutVars>
      </dgm:prSet>
      <dgm:spPr/>
    </dgm:pt>
  </dgm:ptLst>
  <dgm:cxnLst>
    <dgm:cxn modelId="{E2A63603-7D81-46B6-98A4-96DA18C1F126}" srcId="{3AF8C9BF-0C26-4C6F-AD42-B9693E381499}" destId="{BCBEB153-7D8D-4B25-85A4-C7B4A7785027}" srcOrd="1" destOrd="0" parTransId="{EE422713-E1F3-4AD7-893A-59BDBB35798F}" sibTransId="{91DC6EE3-C750-4E9A-AFFF-0F390C39AEB2}"/>
    <dgm:cxn modelId="{DC267515-6AE4-4459-9415-945C9CEA5F22}" srcId="{3AF8C9BF-0C26-4C6F-AD42-B9693E381499}" destId="{BC5C2202-AD20-4DC7-81ED-98B7FF0F7D5F}" srcOrd="4" destOrd="0" parTransId="{F08BC736-4298-4BA4-B300-58A21A9EB818}" sibTransId="{7EF69294-BC7D-4170-B5BD-EB379D45E08F}"/>
    <dgm:cxn modelId="{0EABFD2F-7D74-49AA-A15E-812BF404E3C8}" type="presOf" srcId="{3AF8C9BF-0C26-4C6F-AD42-B9693E381499}" destId="{4BBC8A39-F418-49AA-A74C-D2E4A18B7865}" srcOrd="0" destOrd="0" presId="urn:microsoft.com/office/officeart/2005/8/layout/vList2"/>
    <dgm:cxn modelId="{B669DD36-0227-4766-A409-D69E7B31040D}" type="presOf" srcId="{85F8E8DF-4774-46E9-9D8C-3595B591470D}" destId="{36AD765E-F405-4A32-B11E-727FA5DC5792}" srcOrd="0" destOrd="7" presId="urn:microsoft.com/office/officeart/2005/8/layout/vList2"/>
    <dgm:cxn modelId="{291A8E3E-8F07-441D-A36A-6DDCA4306F79}" type="presOf" srcId="{C03C0C9D-E861-4650-9583-6A56E38057DE}" destId="{36AD765E-F405-4A32-B11E-727FA5DC5792}" srcOrd="0" destOrd="5" presId="urn:microsoft.com/office/officeart/2005/8/layout/vList2"/>
    <dgm:cxn modelId="{A8090F5C-40E7-48D5-B31D-5C18DCF0F853}" srcId="{3AF8C9BF-0C26-4C6F-AD42-B9693E381499}" destId="{85F8E8DF-4774-46E9-9D8C-3595B591470D}" srcOrd="7" destOrd="0" parTransId="{4D713B35-D0E0-4FAD-A120-EBFEA01A3F24}" sibTransId="{718A7250-05F5-41C0-8A9C-1DD72E0471DE}"/>
    <dgm:cxn modelId="{5E178E5C-4367-4300-AC76-8B893420010D}" type="presOf" srcId="{D8741B3C-7B08-43D6-83AE-BB50C2319D96}" destId="{36AD765E-F405-4A32-B11E-727FA5DC5792}" srcOrd="0" destOrd="3" presId="urn:microsoft.com/office/officeart/2005/8/layout/vList2"/>
    <dgm:cxn modelId="{6BE9C45F-8E83-4838-A27E-36D2E223B3B8}" type="presOf" srcId="{B33063FA-6F26-4DDC-B44E-52D667AA6DDC}" destId="{44A84059-A8E0-403C-8D49-5F49ADA4F701}" srcOrd="0" destOrd="0" presId="urn:microsoft.com/office/officeart/2005/8/layout/vList2"/>
    <dgm:cxn modelId="{B1DCF762-4AAC-42CC-974C-6D5B256711FB}" srcId="{3AF8C9BF-0C26-4C6F-AD42-B9693E381499}" destId="{38B082DF-3F19-44BE-AB42-6C11F10C52D6}" srcOrd="2" destOrd="0" parTransId="{44306A16-A212-48FF-9167-9D0466D2D93E}" sibTransId="{74C4D3B6-7F11-4DFC-AA15-9FC288A08864}"/>
    <dgm:cxn modelId="{831A5068-4126-428F-A621-4AEDC9A01404}" srcId="{B33063FA-6F26-4DDC-B44E-52D667AA6DDC}" destId="{3AF8C9BF-0C26-4C6F-AD42-B9693E381499}" srcOrd="0" destOrd="0" parTransId="{FBD9C4C3-CD8F-4B04-8F52-E6D3CBC6B98C}" sibTransId="{304346B3-9FAD-4DE5-B784-C4054CEE9160}"/>
    <dgm:cxn modelId="{274D116F-E86A-4692-A470-B61FA2450961}" srcId="{3AF8C9BF-0C26-4C6F-AD42-B9693E381499}" destId="{197E29C4-808D-43CA-95B5-7A191A5ED7BC}" srcOrd="0" destOrd="0" parTransId="{428A86B3-DFC0-4448-AE58-771ABD82F4ED}" sibTransId="{7218BA32-8B26-4981-9934-4C6EF6622021}"/>
    <dgm:cxn modelId="{A1995271-9987-4820-8DFC-9C9CA925E329}" type="presOf" srcId="{BCBEB153-7D8D-4B25-85A4-C7B4A7785027}" destId="{36AD765E-F405-4A32-B11E-727FA5DC5792}" srcOrd="0" destOrd="1" presId="urn:microsoft.com/office/officeart/2005/8/layout/vList2"/>
    <dgm:cxn modelId="{CCC15A78-C766-40F6-AF41-42DC0BD49180}" srcId="{3AF8C9BF-0C26-4C6F-AD42-B9693E381499}" destId="{D8741B3C-7B08-43D6-83AE-BB50C2319D96}" srcOrd="3" destOrd="0" parTransId="{3716C8C5-9107-4CC3-AD7A-F5EE2975954B}" sibTransId="{04A36234-8158-44ED-BB26-8BEE5C35AE19}"/>
    <dgm:cxn modelId="{3C4DB39B-6FDC-4F99-A27C-5E4B52C46B97}" type="presOf" srcId="{197E29C4-808D-43CA-95B5-7A191A5ED7BC}" destId="{36AD765E-F405-4A32-B11E-727FA5DC5792}" srcOrd="0" destOrd="0" presId="urn:microsoft.com/office/officeart/2005/8/layout/vList2"/>
    <dgm:cxn modelId="{96B574BC-E5BD-41FD-9C90-D6C97250586A}" type="presOf" srcId="{BC5C2202-AD20-4DC7-81ED-98B7FF0F7D5F}" destId="{36AD765E-F405-4A32-B11E-727FA5DC5792}" srcOrd="0" destOrd="4" presId="urn:microsoft.com/office/officeart/2005/8/layout/vList2"/>
    <dgm:cxn modelId="{EFCCCECF-F23F-4CC5-B383-4CD28F622DC2}" type="presOf" srcId="{14F20D37-0AE6-47F7-BA20-5632A26734D9}" destId="{36AD765E-F405-4A32-B11E-727FA5DC5792}" srcOrd="0" destOrd="6" presId="urn:microsoft.com/office/officeart/2005/8/layout/vList2"/>
    <dgm:cxn modelId="{421930EE-6092-4141-81D5-4BB956EB2806}" srcId="{3AF8C9BF-0C26-4C6F-AD42-B9693E381499}" destId="{14F20D37-0AE6-47F7-BA20-5632A26734D9}" srcOrd="6" destOrd="0" parTransId="{C9584FB4-7C23-4D93-AAFC-152E4A316D86}" sibTransId="{A90A3BA7-91A1-4376-8A81-842E81480F46}"/>
    <dgm:cxn modelId="{E33899F0-4D73-40E6-83DD-6082C26D5DA5}" srcId="{3AF8C9BF-0C26-4C6F-AD42-B9693E381499}" destId="{C03C0C9D-E861-4650-9583-6A56E38057DE}" srcOrd="5" destOrd="0" parTransId="{DBEFE116-8CAE-433A-AF00-4328FD140444}" sibTransId="{781281CE-D35B-484B-AC9B-8A07471E16B3}"/>
    <dgm:cxn modelId="{0CEDA3F0-DDF1-48D4-A093-646F8302ED1B}" type="presOf" srcId="{A69F0B68-7469-49BB-888D-4ED44930C663}" destId="{B5F5EA04-13B7-4496-BA1F-BE878F5D5278}" srcOrd="0" destOrd="0" presId="urn:microsoft.com/office/officeart/2005/8/layout/vList2"/>
    <dgm:cxn modelId="{145C89F1-2717-4506-A7D9-7A627DADED41}" type="presOf" srcId="{38B082DF-3F19-44BE-AB42-6C11F10C52D6}" destId="{36AD765E-F405-4A32-B11E-727FA5DC5792}" srcOrd="0" destOrd="2" presId="urn:microsoft.com/office/officeart/2005/8/layout/vList2"/>
    <dgm:cxn modelId="{38A5BEFF-05E9-47C7-80A2-D584BD33328E}" srcId="{B33063FA-6F26-4DDC-B44E-52D667AA6DDC}" destId="{A69F0B68-7469-49BB-888D-4ED44930C663}" srcOrd="1" destOrd="0" parTransId="{127B3171-6589-4E6D-ADB5-2E6F9A418A62}" sibTransId="{1D59FDE9-332B-46F1-A29A-62551A863140}"/>
    <dgm:cxn modelId="{1C14686E-3A06-4232-8CC1-B12627B161BE}" type="presParOf" srcId="{44A84059-A8E0-403C-8D49-5F49ADA4F701}" destId="{4BBC8A39-F418-49AA-A74C-D2E4A18B7865}" srcOrd="0" destOrd="0" presId="urn:microsoft.com/office/officeart/2005/8/layout/vList2"/>
    <dgm:cxn modelId="{F631D8A0-2C67-486D-80FA-F67F322F237F}" type="presParOf" srcId="{44A84059-A8E0-403C-8D49-5F49ADA4F701}" destId="{36AD765E-F405-4A32-B11E-727FA5DC5792}" srcOrd="1" destOrd="0" presId="urn:microsoft.com/office/officeart/2005/8/layout/vList2"/>
    <dgm:cxn modelId="{BC23CC0E-98B5-469B-A1EF-CE5D96F46D5E}" type="presParOf" srcId="{44A84059-A8E0-403C-8D49-5F49ADA4F701}" destId="{B5F5EA04-13B7-4496-BA1F-BE878F5D527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942B9-6701-4AA1-9A7A-733E8A3B98AF}">
      <dsp:nvSpPr>
        <dsp:cNvPr id="0" name=""/>
        <dsp:cNvSpPr/>
      </dsp:nvSpPr>
      <dsp:spPr>
        <a:xfrm>
          <a:off x="0" y="21429"/>
          <a:ext cx="109728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How would this effect SOC? </a:t>
          </a:r>
          <a:endParaRPr lang="en-US" sz="3900" kern="1200"/>
        </a:p>
      </dsp:txBody>
      <dsp:txXfrm>
        <a:off x="45663" y="67092"/>
        <a:ext cx="10881474" cy="844089"/>
      </dsp:txXfrm>
    </dsp:sp>
    <dsp:sp modelId="{024F9180-1369-48FC-9B9A-5031C23467AA}">
      <dsp:nvSpPr>
        <dsp:cNvPr id="0" name=""/>
        <dsp:cNvSpPr/>
      </dsp:nvSpPr>
      <dsp:spPr>
        <a:xfrm>
          <a:off x="0" y="956844"/>
          <a:ext cx="10972800" cy="2825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kern="1200"/>
            <a:t>Advancements in technology have a distinctive link to cyber crime</a:t>
          </a:r>
          <a:endParaRPr lang="en-US" sz="3000" kern="1200"/>
        </a:p>
        <a:p>
          <a:pPr marL="285750" lvl="1" indent="-285750" algn="l" defTabSz="1333500">
            <a:lnSpc>
              <a:spcPct val="90000"/>
            </a:lnSpc>
            <a:spcBef>
              <a:spcPct val="0"/>
            </a:spcBef>
            <a:spcAft>
              <a:spcPct val="20000"/>
            </a:spcAft>
            <a:buChar char="•"/>
          </a:pPr>
          <a:r>
            <a:rPr lang="en-GB" sz="3000" kern="1200"/>
            <a:t>The dark web allows offenders trade illegal commodities (firearms and drugs)</a:t>
          </a:r>
          <a:endParaRPr lang="en-US" sz="3000" kern="1200"/>
        </a:p>
        <a:p>
          <a:pPr marL="285750" lvl="1" indent="-285750" algn="l" defTabSz="1333500">
            <a:lnSpc>
              <a:spcPct val="90000"/>
            </a:lnSpc>
            <a:spcBef>
              <a:spcPct val="0"/>
            </a:spcBef>
            <a:spcAft>
              <a:spcPct val="20000"/>
            </a:spcAft>
            <a:buChar char="•"/>
          </a:pPr>
          <a:r>
            <a:rPr lang="en-GB" sz="3000" kern="1200"/>
            <a:t>Cryptocurrency has become a facility to launder money since the pandemic</a:t>
          </a:r>
          <a:endParaRPr lang="en-US" sz="3000" kern="1200"/>
        </a:p>
      </dsp:txBody>
      <dsp:txXfrm>
        <a:off x="0" y="956844"/>
        <a:ext cx="10972800" cy="2825550"/>
      </dsp:txXfrm>
    </dsp:sp>
    <dsp:sp modelId="{62F9D757-54D2-42C4-AD6A-A86EC76064E1}">
      <dsp:nvSpPr>
        <dsp:cNvPr id="0" name=""/>
        <dsp:cNvSpPr/>
      </dsp:nvSpPr>
      <dsp:spPr>
        <a:xfrm>
          <a:off x="0" y="3782394"/>
          <a:ext cx="109728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(NCA, 2021b)</a:t>
          </a:r>
          <a:endParaRPr lang="en-US" sz="3900" kern="1200"/>
        </a:p>
      </dsp:txBody>
      <dsp:txXfrm>
        <a:off x="45663" y="3828057"/>
        <a:ext cx="10881474" cy="84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59CA0-4707-4397-ABA3-35496CDC202B}">
      <dsp:nvSpPr>
        <dsp:cNvPr id="0" name=""/>
        <dsp:cNvSpPr/>
      </dsp:nvSpPr>
      <dsp:spPr>
        <a:xfrm>
          <a:off x="0" y="268512"/>
          <a:ext cx="109728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Cyber crime is a serious and organised crime due to the organisation of an individual or group of individuals working together to target, manipulate and exploit vulnerable people or businesses for financial profit.</a:t>
          </a:r>
          <a:endParaRPr lang="en-US" sz="1700" kern="1200"/>
        </a:p>
      </dsp:txBody>
      <dsp:txXfrm>
        <a:off x="33012" y="301524"/>
        <a:ext cx="10906776" cy="610236"/>
      </dsp:txXfrm>
    </dsp:sp>
    <dsp:sp modelId="{959AE655-8EA0-42CD-8BF3-DC3C40F249EC}">
      <dsp:nvSpPr>
        <dsp:cNvPr id="0" name=""/>
        <dsp:cNvSpPr/>
      </dsp:nvSpPr>
      <dsp:spPr>
        <a:xfrm>
          <a:off x="0" y="993732"/>
          <a:ext cx="109728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Internet, social media and technological communications has benefitted society in numerous ways</a:t>
          </a:r>
          <a:endParaRPr lang="en-US" sz="1700" kern="1200"/>
        </a:p>
      </dsp:txBody>
      <dsp:txXfrm>
        <a:off x="33012" y="1026744"/>
        <a:ext cx="10906776" cy="610236"/>
      </dsp:txXfrm>
    </dsp:sp>
    <dsp:sp modelId="{36BED374-C0FB-44AF-A824-6B6F89D4DA69}">
      <dsp:nvSpPr>
        <dsp:cNvPr id="0" name=""/>
        <dsp:cNvSpPr/>
      </dsp:nvSpPr>
      <dsp:spPr>
        <a:xfrm>
          <a:off x="0" y="1718952"/>
          <a:ext cx="109728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BUT, it comes with many threats and risks which have altered how crimes facilitate</a:t>
          </a:r>
          <a:endParaRPr lang="en-US" sz="1700" kern="1200"/>
        </a:p>
      </dsp:txBody>
      <dsp:txXfrm>
        <a:off x="33012" y="1751964"/>
        <a:ext cx="10906776" cy="610236"/>
      </dsp:txXfrm>
    </dsp:sp>
    <dsp:sp modelId="{5EDABFE1-E8CC-4079-8E71-5E62C7000925}">
      <dsp:nvSpPr>
        <dsp:cNvPr id="0" name=""/>
        <dsp:cNvSpPr/>
      </dsp:nvSpPr>
      <dsp:spPr>
        <a:xfrm>
          <a:off x="0" y="2444172"/>
          <a:ext cx="109728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True cost is unknown, but an estimated of at least £27 billion is used for the rising threat of cyber crime</a:t>
          </a:r>
          <a:endParaRPr lang="en-US" sz="1700" kern="1200"/>
        </a:p>
      </dsp:txBody>
      <dsp:txXfrm>
        <a:off x="33012" y="2477184"/>
        <a:ext cx="10906776" cy="610236"/>
      </dsp:txXfrm>
    </dsp:sp>
    <dsp:sp modelId="{3A3F6AFD-4FD8-4330-80F2-96B5E3EA5158}">
      <dsp:nvSpPr>
        <dsp:cNvPr id="0" name=""/>
        <dsp:cNvSpPr/>
      </dsp:nvSpPr>
      <dsp:spPr>
        <a:xfrm>
          <a:off x="0" y="3169392"/>
          <a:ext cx="109728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Cyber crime is ultimately a rapidly growing threat to security and economic well-being of the UK and its citizens </a:t>
          </a:r>
          <a:endParaRPr lang="en-US" sz="1700" kern="1200"/>
        </a:p>
      </dsp:txBody>
      <dsp:txXfrm>
        <a:off x="33012" y="3202404"/>
        <a:ext cx="10906776" cy="610236"/>
      </dsp:txXfrm>
    </dsp:sp>
    <dsp:sp modelId="{3D321739-4720-483F-913B-C5A65E01308E}">
      <dsp:nvSpPr>
        <dsp:cNvPr id="0" name=""/>
        <dsp:cNvSpPr/>
      </dsp:nvSpPr>
      <dsp:spPr>
        <a:xfrm>
          <a:off x="0" y="3894612"/>
          <a:ext cx="10972800"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(CPS, 2015)</a:t>
          </a:r>
          <a:endParaRPr lang="en-US" sz="1700" kern="1200"/>
        </a:p>
      </dsp:txBody>
      <dsp:txXfrm>
        <a:off x="33012" y="3927624"/>
        <a:ext cx="10906776"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B4ACF-DD23-4C88-A4AF-905B1088C7C0}">
      <dsp:nvSpPr>
        <dsp:cNvPr id="0" name=""/>
        <dsp:cNvSpPr/>
      </dsp:nvSpPr>
      <dsp:spPr>
        <a:xfrm>
          <a:off x="1856396" y="1203775"/>
          <a:ext cx="395158" cy="91440"/>
        </a:xfrm>
        <a:custGeom>
          <a:avLst/>
          <a:gdLst/>
          <a:ahLst/>
          <a:cxnLst/>
          <a:rect l="0" t="0" r="0" b="0"/>
          <a:pathLst>
            <a:path>
              <a:moveTo>
                <a:pt x="0" y="45720"/>
              </a:moveTo>
              <a:lnTo>
                <a:pt x="3951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3331" y="1247367"/>
        <a:ext cx="21287" cy="4257"/>
      </dsp:txXfrm>
    </dsp:sp>
    <dsp:sp modelId="{8AA67D50-64B3-40FC-8548-675E595543A4}">
      <dsp:nvSpPr>
        <dsp:cNvPr id="0" name=""/>
        <dsp:cNvSpPr/>
      </dsp:nvSpPr>
      <dsp:spPr>
        <a:xfrm>
          <a:off x="7072" y="694158"/>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Lack of distinguishment between online and offline crime</a:t>
          </a:r>
          <a:endParaRPr lang="en-US" sz="1600" kern="1200"/>
        </a:p>
      </dsp:txBody>
      <dsp:txXfrm>
        <a:off x="7072" y="694158"/>
        <a:ext cx="1851124" cy="1110674"/>
      </dsp:txXfrm>
    </dsp:sp>
    <dsp:sp modelId="{B1F2078E-2361-4AE9-8C9E-A77E1439E574}">
      <dsp:nvSpPr>
        <dsp:cNvPr id="0" name=""/>
        <dsp:cNvSpPr/>
      </dsp:nvSpPr>
      <dsp:spPr>
        <a:xfrm>
          <a:off x="4133279" y="1203775"/>
          <a:ext cx="395158" cy="91440"/>
        </a:xfrm>
        <a:custGeom>
          <a:avLst/>
          <a:gdLst/>
          <a:ahLst/>
          <a:cxnLst/>
          <a:rect l="0" t="0" r="0" b="0"/>
          <a:pathLst>
            <a:path>
              <a:moveTo>
                <a:pt x="0" y="45720"/>
              </a:moveTo>
              <a:lnTo>
                <a:pt x="3951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20214" y="1247367"/>
        <a:ext cx="21287" cy="4257"/>
      </dsp:txXfrm>
    </dsp:sp>
    <dsp:sp modelId="{3A146B7B-84C9-448D-9F21-B6A10BAB2817}">
      <dsp:nvSpPr>
        <dsp:cNvPr id="0" name=""/>
        <dsp:cNvSpPr/>
      </dsp:nvSpPr>
      <dsp:spPr>
        <a:xfrm>
          <a:off x="2283955" y="694158"/>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Under-reporting of cyber crime</a:t>
          </a:r>
          <a:endParaRPr lang="en-US" sz="1600" kern="1200"/>
        </a:p>
      </dsp:txBody>
      <dsp:txXfrm>
        <a:off x="2283955" y="694158"/>
        <a:ext cx="1851124" cy="1110674"/>
      </dsp:txXfrm>
    </dsp:sp>
    <dsp:sp modelId="{D2A52C6B-9387-4AC9-8D38-BD966A45DFAF}">
      <dsp:nvSpPr>
        <dsp:cNvPr id="0" name=""/>
        <dsp:cNvSpPr/>
      </dsp:nvSpPr>
      <dsp:spPr>
        <a:xfrm>
          <a:off x="6410162" y="1203775"/>
          <a:ext cx="395158" cy="91440"/>
        </a:xfrm>
        <a:custGeom>
          <a:avLst/>
          <a:gdLst/>
          <a:ahLst/>
          <a:cxnLst/>
          <a:rect l="0" t="0" r="0" b="0"/>
          <a:pathLst>
            <a:path>
              <a:moveTo>
                <a:pt x="0" y="45720"/>
              </a:moveTo>
              <a:lnTo>
                <a:pt x="3951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97097" y="1247367"/>
        <a:ext cx="21287" cy="4257"/>
      </dsp:txXfrm>
    </dsp:sp>
    <dsp:sp modelId="{42414D28-2051-4224-9633-D2EECA57DBB6}">
      <dsp:nvSpPr>
        <dsp:cNvPr id="0" name=""/>
        <dsp:cNvSpPr/>
      </dsp:nvSpPr>
      <dsp:spPr>
        <a:xfrm>
          <a:off x="4560837" y="694158"/>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Lack of awareness to identify cyber crime</a:t>
          </a:r>
          <a:endParaRPr lang="en-US" sz="1600" kern="1200"/>
        </a:p>
      </dsp:txBody>
      <dsp:txXfrm>
        <a:off x="4560837" y="694158"/>
        <a:ext cx="1851124" cy="1110674"/>
      </dsp:txXfrm>
    </dsp:sp>
    <dsp:sp modelId="{2C985ABB-4E90-4563-AF8A-1EF150067627}">
      <dsp:nvSpPr>
        <dsp:cNvPr id="0" name=""/>
        <dsp:cNvSpPr/>
      </dsp:nvSpPr>
      <dsp:spPr>
        <a:xfrm>
          <a:off x="8687044" y="1203775"/>
          <a:ext cx="395158" cy="91440"/>
        </a:xfrm>
        <a:custGeom>
          <a:avLst/>
          <a:gdLst/>
          <a:ahLst/>
          <a:cxnLst/>
          <a:rect l="0" t="0" r="0" b="0"/>
          <a:pathLst>
            <a:path>
              <a:moveTo>
                <a:pt x="0" y="45720"/>
              </a:moveTo>
              <a:lnTo>
                <a:pt x="3951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73980" y="1247367"/>
        <a:ext cx="21287" cy="4257"/>
      </dsp:txXfrm>
    </dsp:sp>
    <dsp:sp modelId="{269EF08F-BD3E-47EE-BD68-D5FD201BA51F}">
      <dsp:nvSpPr>
        <dsp:cNvPr id="0" name=""/>
        <dsp:cNvSpPr/>
      </dsp:nvSpPr>
      <dsp:spPr>
        <a:xfrm>
          <a:off x="6837720" y="694158"/>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Inconsistent definition of cyber crime</a:t>
          </a:r>
          <a:endParaRPr lang="en-US" sz="1600" kern="1200"/>
        </a:p>
      </dsp:txBody>
      <dsp:txXfrm>
        <a:off x="6837720" y="694158"/>
        <a:ext cx="1851124" cy="1110674"/>
      </dsp:txXfrm>
    </dsp:sp>
    <dsp:sp modelId="{559A8EC9-F3DB-45A4-87B2-4B37FA0CFD21}">
      <dsp:nvSpPr>
        <dsp:cNvPr id="0" name=""/>
        <dsp:cNvSpPr/>
      </dsp:nvSpPr>
      <dsp:spPr>
        <a:xfrm>
          <a:off x="932634" y="1803033"/>
          <a:ext cx="9107531" cy="395158"/>
        </a:xfrm>
        <a:custGeom>
          <a:avLst/>
          <a:gdLst/>
          <a:ahLst/>
          <a:cxnLst/>
          <a:rect l="0" t="0" r="0" b="0"/>
          <a:pathLst>
            <a:path>
              <a:moveTo>
                <a:pt x="9107531" y="0"/>
              </a:moveTo>
              <a:lnTo>
                <a:pt x="9107531" y="214679"/>
              </a:lnTo>
              <a:lnTo>
                <a:pt x="0" y="214679"/>
              </a:lnTo>
              <a:lnTo>
                <a:pt x="0" y="39515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8463" y="1998483"/>
        <a:ext cx="455873" cy="4257"/>
      </dsp:txXfrm>
    </dsp:sp>
    <dsp:sp modelId="{3A791F7A-2FBF-40AB-BFE5-BA1FCDEFE69A}">
      <dsp:nvSpPr>
        <dsp:cNvPr id="0" name=""/>
        <dsp:cNvSpPr/>
      </dsp:nvSpPr>
      <dsp:spPr>
        <a:xfrm>
          <a:off x="9114603" y="694158"/>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Cyber crime has no boundaries</a:t>
          </a:r>
          <a:endParaRPr lang="en-US" sz="1600" kern="1200"/>
        </a:p>
      </dsp:txBody>
      <dsp:txXfrm>
        <a:off x="9114603" y="694158"/>
        <a:ext cx="1851124" cy="1110674"/>
      </dsp:txXfrm>
    </dsp:sp>
    <dsp:sp modelId="{9C67FF94-5EB3-40B9-9391-4CCD50FB8842}">
      <dsp:nvSpPr>
        <dsp:cNvPr id="0" name=""/>
        <dsp:cNvSpPr/>
      </dsp:nvSpPr>
      <dsp:spPr>
        <a:xfrm>
          <a:off x="1856396" y="2740209"/>
          <a:ext cx="395158" cy="91440"/>
        </a:xfrm>
        <a:custGeom>
          <a:avLst/>
          <a:gdLst/>
          <a:ahLst/>
          <a:cxnLst/>
          <a:rect l="0" t="0" r="0" b="0"/>
          <a:pathLst>
            <a:path>
              <a:moveTo>
                <a:pt x="0" y="45720"/>
              </a:moveTo>
              <a:lnTo>
                <a:pt x="3951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3331" y="2783800"/>
        <a:ext cx="21287" cy="4257"/>
      </dsp:txXfrm>
    </dsp:sp>
    <dsp:sp modelId="{D445EF3D-DEA0-4F12-9A6E-4DF361CE4C29}">
      <dsp:nvSpPr>
        <dsp:cNvPr id="0" name=""/>
        <dsp:cNvSpPr/>
      </dsp:nvSpPr>
      <dsp:spPr>
        <a:xfrm>
          <a:off x="7072" y="2230591"/>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Cyber crime can be presented on a large scale</a:t>
          </a:r>
          <a:endParaRPr lang="en-US" sz="1600" kern="1200"/>
        </a:p>
      </dsp:txBody>
      <dsp:txXfrm>
        <a:off x="7072" y="2230591"/>
        <a:ext cx="1851124" cy="1110674"/>
      </dsp:txXfrm>
    </dsp:sp>
    <dsp:sp modelId="{FE0D8FD4-6882-412C-8257-3C9EC945CB38}">
      <dsp:nvSpPr>
        <dsp:cNvPr id="0" name=""/>
        <dsp:cNvSpPr/>
      </dsp:nvSpPr>
      <dsp:spPr>
        <a:xfrm>
          <a:off x="4133279" y="2740209"/>
          <a:ext cx="395158" cy="91440"/>
        </a:xfrm>
        <a:custGeom>
          <a:avLst/>
          <a:gdLst/>
          <a:ahLst/>
          <a:cxnLst/>
          <a:rect l="0" t="0" r="0" b="0"/>
          <a:pathLst>
            <a:path>
              <a:moveTo>
                <a:pt x="0" y="45720"/>
              </a:moveTo>
              <a:lnTo>
                <a:pt x="3951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20214" y="2783800"/>
        <a:ext cx="21287" cy="4257"/>
      </dsp:txXfrm>
    </dsp:sp>
    <dsp:sp modelId="{429A6C53-0CC2-4213-A986-1D01F229E6F7}">
      <dsp:nvSpPr>
        <dsp:cNvPr id="0" name=""/>
        <dsp:cNvSpPr/>
      </dsp:nvSpPr>
      <dsp:spPr>
        <a:xfrm>
          <a:off x="2283955" y="2230591"/>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Insufficient funding </a:t>
          </a:r>
          <a:endParaRPr lang="en-US" sz="1600" kern="1200"/>
        </a:p>
      </dsp:txBody>
      <dsp:txXfrm>
        <a:off x="2283955" y="2230591"/>
        <a:ext cx="1851124" cy="1110674"/>
      </dsp:txXfrm>
    </dsp:sp>
    <dsp:sp modelId="{BC4FF4EA-E65A-43EF-B2D4-28250F550FAE}">
      <dsp:nvSpPr>
        <dsp:cNvPr id="0" name=""/>
        <dsp:cNvSpPr/>
      </dsp:nvSpPr>
      <dsp:spPr>
        <a:xfrm>
          <a:off x="6410162" y="2740209"/>
          <a:ext cx="395158" cy="91440"/>
        </a:xfrm>
        <a:custGeom>
          <a:avLst/>
          <a:gdLst/>
          <a:ahLst/>
          <a:cxnLst/>
          <a:rect l="0" t="0" r="0" b="0"/>
          <a:pathLst>
            <a:path>
              <a:moveTo>
                <a:pt x="0" y="45720"/>
              </a:moveTo>
              <a:lnTo>
                <a:pt x="39515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97097" y="2783800"/>
        <a:ext cx="21287" cy="4257"/>
      </dsp:txXfrm>
    </dsp:sp>
    <dsp:sp modelId="{2B075E9D-BCF8-46C7-BC67-88A03754F227}">
      <dsp:nvSpPr>
        <dsp:cNvPr id="0" name=""/>
        <dsp:cNvSpPr/>
      </dsp:nvSpPr>
      <dsp:spPr>
        <a:xfrm>
          <a:off x="4560837" y="2230591"/>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Assets in crypto currency are difficult to retrieve </a:t>
          </a:r>
          <a:endParaRPr lang="en-US" sz="1600" kern="1200"/>
        </a:p>
      </dsp:txBody>
      <dsp:txXfrm>
        <a:off x="4560837" y="2230591"/>
        <a:ext cx="1851124" cy="1110674"/>
      </dsp:txXfrm>
    </dsp:sp>
    <dsp:sp modelId="{416B103E-1060-4D9A-B1E2-D3F03851C1BE}">
      <dsp:nvSpPr>
        <dsp:cNvPr id="0" name=""/>
        <dsp:cNvSpPr/>
      </dsp:nvSpPr>
      <dsp:spPr>
        <a:xfrm>
          <a:off x="6837720" y="2230591"/>
          <a:ext cx="1851124" cy="1110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707" tIns="95213" rIns="90707" bIns="95213" numCol="1" spcCol="1270" anchor="ctr" anchorCtr="0">
          <a:noAutofit/>
        </a:bodyPr>
        <a:lstStyle/>
        <a:p>
          <a:pPr marL="0" lvl="0" indent="0" algn="ctr" defTabSz="711200">
            <a:lnSpc>
              <a:spcPct val="90000"/>
            </a:lnSpc>
            <a:spcBef>
              <a:spcPct val="0"/>
            </a:spcBef>
            <a:spcAft>
              <a:spcPct val="35000"/>
            </a:spcAft>
            <a:buNone/>
          </a:pPr>
          <a:r>
            <a:rPr lang="en-GB" sz="1600" kern="1200"/>
            <a:t>(McGuire and Dowling, 2013)</a:t>
          </a:r>
          <a:endParaRPr lang="en-US" sz="1600" kern="1200"/>
        </a:p>
      </dsp:txBody>
      <dsp:txXfrm>
        <a:off x="6837720" y="2230591"/>
        <a:ext cx="1851124" cy="1110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DFAEA-9DB9-471C-A89B-D7124D6B4386}">
      <dsp:nvSpPr>
        <dsp:cNvPr id="0" name=""/>
        <dsp:cNvSpPr/>
      </dsp:nvSpPr>
      <dsp:spPr>
        <a:xfrm>
          <a:off x="3214" y="360005"/>
          <a:ext cx="2550318" cy="15301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dark web – hidden and inaccessible</a:t>
          </a:r>
          <a:endParaRPr lang="en-US" sz="1500" kern="1200"/>
        </a:p>
      </dsp:txBody>
      <dsp:txXfrm>
        <a:off x="3214" y="360005"/>
        <a:ext cx="2550318" cy="1530191"/>
      </dsp:txXfrm>
    </dsp:sp>
    <dsp:sp modelId="{9F2849DB-84C5-4609-9206-C5149AB73E12}">
      <dsp:nvSpPr>
        <dsp:cNvPr id="0" name=""/>
        <dsp:cNvSpPr/>
      </dsp:nvSpPr>
      <dsp:spPr>
        <a:xfrm>
          <a:off x="2808565" y="360005"/>
          <a:ext cx="2550318" cy="15301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Encryption and anonymisation cause challenges for law enforcement </a:t>
          </a:r>
          <a:endParaRPr lang="en-US" sz="1500" kern="1200"/>
        </a:p>
      </dsp:txBody>
      <dsp:txXfrm>
        <a:off x="2808565" y="360005"/>
        <a:ext cx="2550318" cy="1530191"/>
      </dsp:txXfrm>
    </dsp:sp>
    <dsp:sp modelId="{AD0A34D5-F741-4DF5-BCC5-7477FB66852A}">
      <dsp:nvSpPr>
        <dsp:cNvPr id="0" name=""/>
        <dsp:cNvSpPr/>
      </dsp:nvSpPr>
      <dsp:spPr>
        <a:xfrm>
          <a:off x="5613915" y="360005"/>
          <a:ext cx="2550318" cy="153019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Used to sell drugs and firearms</a:t>
          </a:r>
          <a:endParaRPr lang="en-US" sz="1500" kern="1200"/>
        </a:p>
      </dsp:txBody>
      <dsp:txXfrm>
        <a:off x="5613915" y="360005"/>
        <a:ext cx="2550318" cy="1530191"/>
      </dsp:txXfrm>
    </dsp:sp>
    <dsp:sp modelId="{5549D3EA-9F32-4558-908A-BB37A97FFDE4}">
      <dsp:nvSpPr>
        <dsp:cNvPr id="0" name=""/>
        <dsp:cNvSpPr/>
      </dsp:nvSpPr>
      <dsp:spPr>
        <a:xfrm>
          <a:off x="8419266" y="360005"/>
          <a:ext cx="2550318" cy="153019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Little knowledge needed to gain access – making drugs and firearms easily accessible</a:t>
          </a:r>
          <a:endParaRPr lang="en-US" sz="1500" kern="1200"/>
        </a:p>
      </dsp:txBody>
      <dsp:txXfrm>
        <a:off x="8419266" y="360005"/>
        <a:ext cx="2550318" cy="1530191"/>
      </dsp:txXfrm>
    </dsp:sp>
    <dsp:sp modelId="{52B15D83-1DE3-4E91-96FD-61C5B08DDC91}">
      <dsp:nvSpPr>
        <dsp:cNvPr id="0" name=""/>
        <dsp:cNvSpPr/>
      </dsp:nvSpPr>
      <dsp:spPr>
        <a:xfrm>
          <a:off x="3214" y="2145228"/>
          <a:ext cx="2550318" cy="153019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3D printed firearms – first seen in the UK in 2017 with a digital guide on how to reproduce</a:t>
          </a:r>
          <a:endParaRPr lang="en-US" sz="1500" kern="1200"/>
        </a:p>
      </dsp:txBody>
      <dsp:txXfrm>
        <a:off x="3214" y="2145228"/>
        <a:ext cx="2550318" cy="1530191"/>
      </dsp:txXfrm>
    </dsp:sp>
    <dsp:sp modelId="{C7CFDB07-01C3-4891-9637-088581D0AB34}">
      <dsp:nvSpPr>
        <dsp:cNvPr id="0" name=""/>
        <dsp:cNvSpPr/>
      </dsp:nvSpPr>
      <dsp:spPr>
        <a:xfrm>
          <a:off x="2808565" y="2145228"/>
          <a:ext cx="2550318" cy="15301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3D metal handguns produced elsewhere – costs are </a:t>
          </a:r>
          <a:r>
            <a:rPr lang="en-GB" sz="1500" kern="1200" dirty="0" err="1"/>
            <a:t>prohibative</a:t>
          </a:r>
          <a:r>
            <a:rPr lang="en-GB" sz="1500" kern="1200" dirty="0"/>
            <a:t> and uncertain complexities</a:t>
          </a:r>
          <a:endParaRPr lang="en-US" sz="1500" kern="1200" dirty="0"/>
        </a:p>
      </dsp:txBody>
      <dsp:txXfrm>
        <a:off x="2808565" y="2145228"/>
        <a:ext cx="2550318" cy="1530191"/>
      </dsp:txXfrm>
    </dsp:sp>
    <dsp:sp modelId="{7A48FC52-FA7A-4C6B-8FDB-13EA3EB2A9F3}">
      <dsp:nvSpPr>
        <dsp:cNvPr id="0" name=""/>
        <dsp:cNvSpPr/>
      </dsp:nvSpPr>
      <dsp:spPr>
        <a:xfrm>
          <a:off x="5613915" y="2145228"/>
          <a:ext cx="2550318" cy="15301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Advancements in technology are implementing new ways  to create firearms, creating a greater challenge for law enforcement</a:t>
          </a:r>
          <a:endParaRPr lang="en-US" sz="1500" kern="1200"/>
        </a:p>
      </dsp:txBody>
      <dsp:txXfrm>
        <a:off x="5613915" y="2145228"/>
        <a:ext cx="2550318" cy="1530191"/>
      </dsp:txXfrm>
    </dsp:sp>
    <dsp:sp modelId="{21BDADFF-B879-4AF6-B248-C3DFFD540B71}">
      <dsp:nvSpPr>
        <dsp:cNvPr id="0" name=""/>
        <dsp:cNvSpPr/>
      </dsp:nvSpPr>
      <dsp:spPr>
        <a:xfrm>
          <a:off x="8419266" y="2145228"/>
          <a:ext cx="2550318" cy="153019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(NCA, 2018)</a:t>
          </a:r>
          <a:endParaRPr lang="en-US" sz="1500" kern="1200"/>
        </a:p>
      </dsp:txBody>
      <dsp:txXfrm>
        <a:off x="8419266" y="2145228"/>
        <a:ext cx="2550318" cy="15301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B5759-C190-4233-BF90-E94C97384239}">
      <dsp:nvSpPr>
        <dsp:cNvPr id="0" name=""/>
        <dsp:cNvSpPr/>
      </dsp:nvSpPr>
      <dsp:spPr>
        <a:xfrm>
          <a:off x="0" y="102736"/>
          <a:ext cx="5283200" cy="71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14% increase in the dark web revenue in 2020 compared to 2019</a:t>
          </a:r>
          <a:endParaRPr lang="en-US" sz="1800" kern="1200"/>
        </a:p>
      </dsp:txBody>
      <dsp:txXfrm>
        <a:off x="34954" y="137690"/>
        <a:ext cx="5213292" cy="646132"/>
      </dsp:txXfrm>
    </dsp:sp>
    <dsp:sp modelId="{F5318FCA-203B-45A0-9658-054C344BBC98}">
      <dsp:nvSpPr>
        <dsp:cNvPr id="0" name=""/>
        <dsp:cNvSpPr/>
      </dsp:nvSpPr>
      <dsp:spPr>
        <a:xfrm>
          <a:off x="0" y="870616"/>
          <a:ext cx="5283200" cy="716040"/>
        </a:xfrm>
        <a:prstGeom prst="roundRect">
          <a:avLst/>
        </a:prstGeom>
        <a:solidFill>
          <a:schemeClr val="accent5">
            <a:hueOff val="-302219"/>
            <a:satOff val="2046"/>
            <a:lumOff val="-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Hidden nature of the dark web creates difficulty when tackling SOC</a:t>
          </a:r>
          <a:endParaRPr lang="en-US" sz="1800" kern="1200"/>
        </a:p>
      </dsp:txBody>
      <dsp:txXfrm>
        <a:off x="34954" y="905570"/>
        <a:ext cx="5213292" cy="646132"/>
      </dsp:txXfrm>
    </dsp:sp>
    <dsp:sp modelId="{9B4F2A1E-6DD6-444F-8DAD-251B2B6E3A22}">
      <dsp:nvSpPr>
        <dsp:cNvPr id="0" name=""/>
        <dsp:cNvSpPr/>
      </dsp:nvSpPr>
      <dsp:spPr>
        <a:xfrm>
          <a:off x="0" y="1638496"/>
          <a:ext cx="5283200" cy="716040"/>
        </a:xfrm>
        <a:prstGeom prst="roundRect">
          <a:avLst/>
        </a:prstGeom>
        <a:solidFill>
          <a:schemeClr val="accent5">
            <a:hueOff val="-604438"/>
            <a:satOff val="4092"/>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Current law enforcement strategies and techniques are inadequate</a:t>
          </a:r>
          <a:endParaRPr lang="en-US" sz="1800" kern="1200"/>
        </a:p>
      </dsp:txBody>
      <dsp:txXfrm>
        <a:off x="34954" y="1673450"/>
        <a:ext cx="5213292" cy="646132"/>
      </dsp:txXfrm>
    </dsp:sp>
    <dsp:sp modelId="{43289550-40C8-4302-83EF-F4137377807F}">
      <dsp:nvSpPr>
        <dsp:cNvPr id="0" name=""/>
        <dsp:cNvSpPr/>
      </dsp:nvSpPr>
      <dsp:spPr>
        <a:xfrm>
          <a:off x="0" y="2406376"/>
          <a:ext cx="5283200" cy="716040"/>
        </a:xfrm>
        <a:prstGeom prst="roundRect">
          <a:avLst/>
        </a:prstGeom>
        <a:solidFill>
          <a:schemeClr val="accent5">
            <a:hueOff val="-906657"/>
            <a:satOff val="6139"/>
            <a:lumOff val="-5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Inability to locate servers and uncover encrypted identities of individuals or gangs</a:t>
          </a:r>
          <a:endParaRPr lang="en-US" sz="1800" kern="1200"/>
        </a:p>
      </dsp:txBody>
      <dsp:txXfrm>
        <a:off x="34954" y="2441330"/>
        <a:ext cx="5213292" cy="646132"/>
      </dsp:txXfrm>
    </dsp:sp>
    <dsp:sp modelId="{8477A110-7864-469D-94B7-7C203FD4CC43}">
      <dsp:nvSpPr>
        <dsp:cNvPr id="0" name=""/>
        <dsp:cNvSpPr/>
      </dsp:nvSpPr>
      <dsp:spPr>
        <a:xfrm>
          <a:off x="0" y="3174255"/>
          <a:ext cx="5283200" cy="716040"/>
        </a:xfrm>
        <a:prstGeom prst="roundRect">
          <a:avLst/>
        </a:prstGeom>
        <a:solidFill>
          <a:schemeClr val="accent5">
            <a:hueOff val="-1208875"/>
            <a:satOff val="8185"/>
            <a:lumOff val="-7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Clear implication of tackling SOC through firearms and drugs in technology advancements</a:t>
          </a:r>
          <a:endParaRPr lang="en-US" sz="1800" kern="1200"/>
        </a:p>
      </dsp:txBody>
      <dsp:txXfrm>
        <a:off x="34954" y="3209209"/>
        <a:ext cx="5213292" cy="646132"/>
      </dsp:txXfrm>
    </dsp:sp>
    <dsp:sp modelId="{5791B45F-732C-402C-A86A-976B7E41A572}">
      <dsp:nvSpPr>
        <dsp:cNvPr id="0" name=""/>
        <dsp:cNvSpPr/>
      </dsp:nvSpPr>
      <dsp:spPr>
        <a:xfrm>
          <a:off x="0" y="3942136"/>
          <a:ext cx="5283200" cy="716040"/>
        </a:xfrm>
        <a:prstGeom prst="roundRect">
          <a:avLst/>
        </a:prstGeom>
        <a:solidFill>
          <a:schemeClr val="accent5">
            <a:hueOff val="-1511094"/>
            <a:satOff val="10231"/>
            <a:lumOff val="-9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(Buxton and Bingham, 2015) (NCA, 2021a)</a:t>
          </a:r>
          <a:endParaRPr lang="en-US" sz="1800" kern="1200"/>
        </a:p>
      </dsp:txBody>
      <dsp:txXfrm>
        <a:off x="34954" y="3977090"/>
        <a:ext cx="5213292" cy="6461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609D6-CB81-4686-A65C-D55CE606A35A}">
      <dsp:nvSpPr>
        <dsp:cNvPr id="0" name=""/>
        <dsp:cNvSpPr/>
      </dsp:nvSpPr>
      <dsp:spPr>
        <a:xfrm>
          <a:off x="0" y="908179"/>
          <a:ext cx="109728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Advancements in technology has formed cryptocurrency </a:t>
          </a:r>
          <a:endParaRPr lang="en-US" sz="1600" kern="1200"/>
        </a:p>
      </dsp:txBody>
      <dsp:txXfrm>
        <a:off x="18734" y="926913"/>
        <a:ext cx="10935332" cy="346292"/>
      </dsp:txXfrm>
    </dsp:sp>
    <dsp:sp modelId="{A65D8EAD-E845-4275-B42E-11D01FF0425B}">
      <dsp:nvSpPr>
        <dsp:cNvPr id="0" name=""/>
        <dsp:cNvSpPr/>
      </dsp:nvSpPr>
      <dsp:spPr>
        <a:xfrm>
          <a:off x="0" y="1338019"/>
          <a:ext cx="109728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pandemic forced OCGs  to continue their offences in the digital space</a:t>
          </a:r>
          <a:endParaRPr lang="en-US" sz="1600" kern="1200"/>
        </a:p>
      </dsp:txBody>
      <dsp:txXfrm>
        <a:off x="18734" y="1356753"/>
        <a:ext cx="10935332" cy="346292"/>
      </dsp:txXfrm>
    </dsp:sp>
    <dsp:sp modelId="{C155FAD4-4729-47B3-AD1E-EBEEF8E3BB85}">
      <dsp:nvSpPr>
        <dsp:cNvPr id="0" name=""/>
        <dsp:cNvSpPr/>
      </dsp:nvSpPr>
      <dsp:spPr>
        <a:xfrm>
          <a:off x="0" y="1767859"/>
          <a:ext cx="109728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Cryptocurrency = stored, transferred, converted anonymously enough to be difficult to trace illicitly earned wealth</a:t>
          </a:r>
          <a:endParaRPr lang="en-US" sz="1600" kern="1200"/>
        </a:p>
      </dsp:txBody>
      <dsp:txXfrm>
        <a:off x="18734" y="1786593"/>
        <a:ext cx="10935332" cy="346292"/>
      </dsp:txXfrm>
    </dsp:sp>
    <dsp:sp modelId="{46C7A0C5-6195-47E0-B1F2-D5163820BEAC}">
      <dsp:nvSpPr>
        <dsp:cNvPr id="0" name=""/>
        <dsp:cNvSpPr/>
      </dsp:nvSpPr>
      <dsp:spPr>
        <a:xfrm>
          <a:off x="0" y="2197699"/>
          <a:ext cx="109728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Bitcoin ATMs convert cryptocurrency into cash with low ID checks</a:t>
          </a:r>
          <a:endParaRPr lang="en-US" sz="1600" kern="1200"/>
        </a:p>
      </dsp:txBody>
      <dsp:txXfrm>
        <a:off x="18734" y="2216433"/>
        <a:ext cx="10935332" cy="346292"/>
      </dsp:txXfrm>
    </dsp:sp>
    <dsp:sp modelId="{D3F6FCB6-D584-4EB1-95F9-BBA983450125}">
      <dsp:nvSpPr>
        <dsp:cNvPr id="0" name=""/>
        <dsp:cNvSpPr/>
      </dsp:nvSpPr>
      <dsp:spPr>
        <a:xfrm>
          <a:off x="0" y="2627539"/>
          <a:ext cx="109728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Pass-through accounts = extra layer of distance</a:t>
          </a:r>
          <a:endParaRPr lang="en-US" sz="1600" kern="1200"/>
        </a:p>
      </dsp:txBody>
      <dsp:txXfrm>
        <a:off x="18734" y="2646273"/>
        <a:ext cx="10935332" cy="346292"/>
      </dsp:txXfrm>
    </dsp:sp>
    <dsp:sp modelId="{0F1DA025-FB9E-41AE-9100-E641AE1C2D59}">
      <dsp:nvSpPr>
        <dsp:cNvPr id="0" name=""/>
        <dsp:cNvSpPr/>
      </dsp:nvSpPr>
      <dsp:spPr>
        <a:xfrm>
          <a:off x="0" y="3057379"/>
          <a:ext cx="109728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Cryptocurrency used to buy and sell on the dark web</a:t>
          </a:r>
          <a:endParaRPr lang="en-US" sz="1600" kern="1200"/>
        </a:p>
      </dsp:txBody>
      <dsp:txXfrm>
        <a:off x="18734" y="3076113"/>
        <a:ext cx="10935332" cy="346292"/>
      </dsp:txXfrm>
    </dsp:sp>
    <dsp:sp modelId="{72873D06-6A40-4434-B9F5-D6F3BBA90099}">
      <dsp:nvSpPr>
        <dsp:cNvPr id="0" name=""/>
        <dsp:cNvSpPr/>
      </dsp:nvSpPr>
      <dsp:spPr>
        <a:xfrm>
          <a:off x="0" y="3487219"/>
          <a:ext cx="10972800"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Police Foundation, 2021) (NCA, 2021a)</a:t>
          </a:r>
          <a:endParaRPr lang="en-US" sz="1600" kern="1200"/>
        </a:p>
      </dsp:txBody>
      <dsp:txXfrm>
        <a:off x="18734" y="3505953"/>
        <a:ext cx="10935332" cy="3462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C8A39-F418-49AA-A74C-D2E4A18B7865}">
      <dsp:nvSpPr>
        <dsp:cNvPr id="0" name=""/>
        <dsp:cNvSpPr/>
      </dsp:nvSpPr>
      <dsp:spPr>
        <a:xfrm>
          <a:off x="0" y="23027"/>
          <a:ext cx="5473546" cy="1099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The hidden nature of SOC represents the measuring of the size and scale of the issue</a:t>
          </a:r>
          <a:endParaRPr lang="en-US" sz="2000" kern="1200"/>
        </a:p>
      </dsp:txBody>
      <dsp:txXfrm>
        <a:off x="53688" y="76715"/>
        <a:ext cx="5366170" cy="992424"/>
      </dsp:txXfrm>
    </dsp:sp>
    <dsp:sp modelId="{36AD765E-F405-4A32-B11E-727FA5DC5792}">
      <dsp:nvSpPr>
        <dsp:cNvPr id="0" name=""/>
        <dsp:cNvSpPr/>
      </dsp:nvSpPr>
      <dsp:spPr>
        <a:xfrm>
          <a:off x="0" y="1122827"/>
          <a:ext cx="5473546" cy="2732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785"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Inherently challenging = key challenge</a:t>
          </a:r>
          <a:endParaRPr lang="en-US" sz="2000" kern="1200" dirty="0"/>
        </a:p>
        <a:p>
          <a:pPr marL="228600" lvl="1" indent="-228600" algn="l" defTabSz="889000">
            <a:lnSpc>
              <a:spcPct val="90000"/>
            </a:lnSpc>
            <a:spcBef>
              <a:spcPct val="0"/>
            </a:spcBef>
            <a:spcAft>
              <a:spcPct val="20000"/>
            </a:spcAft>
            <a:buChar char="•"/>
          </a:pPr>
          <a:r>
            <a:rPr lang="en-GB" sz="2000" kern="1200" dirty="0"/>
            <a:t>Broad and varied in nature</a:t>
          </a:r>
          <a:endParaRPr lang="en-US" sz="2000" kern="1200" dirty="0"/>
        </a:p>
        <a:p>
          <a:pPr marL="228600" lvl="1" indent="-228600" algn="l" defTabSz="889000">
            <a:lnSpc>
              <a:spcPct val="90000"/>
            </a:lnSpc>
            <a:spcBef>
              <a:spcPct val="0"/>
            </a:spcBef>
            <a:spcAft>
              <a:spcPct val="20000"/>
            </a:spcAft>
            <a:buChar char="•"/>
          </a:pPr>
          <a:r>
            <a:rPr lang="en-GB" sz="2000" kern="1200" dirty="0"/>
            <a:t>No full understanding</a:t>
          </a:r>
          <a:endParaRPr lang="en-US" sz="2000" kern="1200" dirty="0"/>
        </a:p>
        <a:p>
          <a:pPr marL="228600" lvl="1" indent="-228600" algn="l" defTabSz="889000">
            <a:lnSpc>
              <a:spcPct val="90000"/>
            </a:lnSpc>
            <a:spcBef>
              <a:spcPct val="0"/>
            </a:spcBef>
            <a:spcAft>
              <a:spcPct val="20000"/>
            </a:spcAft>
            <a:buChar char="•"/>
          </a:pPr>
          <a:r>
            <a:rPr lang="en-GB" sz="2000" kern="1200" dirty="0"/>
            <a:t>Incorrect data</a:t>
          </a:r>
          <a:endParaRPr lang="en-US" sz="2000" kern="1200" dirty="0"/>
        </a:p>
        <a:p>
          <a:pPr marL="228600" lvl="1" indent="-228600" algn="l" defTabSz="889000">
            <a:lnSpc>
              <a:spcPct val="90000"/>
            </a:lnSpc>
            <a:spcBef>
              <a:spcPct val="0"/>
            </a:spcBef>
            <a:spcAft>
              <a:spcPct val="20000"/>
            </a:spcAft>
            <a:buChar char="•"/>
          </a:pPr>
          <a:r>
            <a:rPr lang="en-GB" sz="2000" kern="1200"/>
            <a:t>Home Office not using its full potential</a:t>
          </a:r>
          <a:endParaRPr lang="en-US" sz="2000" kern="1200"/>
        </a:p>
        <a:p>
          <a:pPr marL="228600" lvl="1" indent="-228600" algn="l" defTabSz="889000">
            <a:lnSpc>
              <a:spcPct val="90000"/>
            </a:lnSpc>
            <a:spcBef>
              <a:spcPct val="0"/>
            </a:spcBef>
            <a:spcAft>
              <a:spcPct val="20000"/>
            </a:spcAft>
            <a:buChar char="•"/>
          </a:pPr>
          <a:r>
            <a:rPr lang="en-GB" sz="2000" kern="1200" dirty="0"/>
            <a:t>Limited knowledge</a:t>
          </a:r>
          <a:endParaRPr lang="en-US" sz="2000" kern="1200" dirty="0"/>
        </a:p>
        <a:p>
          <a:pPr marL="228600" lvl="1" indent="-228600" algn="l" defTabSz="889000">
            <a:lnSpc>
              <a:spcPct val="90000"/>
            </a:lnSpc>
            <a:spcBef>
              <a:spcPct val="0"/>
            </a:spcBef>
            <a:spcAft>
              <a:spcPct val="20000"/>
            </a:spcAft>
            <a:buChar char="•"/>
          </a:pPr>
          <a:r>
            <a:rPr lang="en-GB" sz="2000" kern="1200" dirty="0"/>
            <a:t>Victims remain hidden</a:t>
          </a:r>
          <a:endParaRPr lang="en-US" sz="2000" kern="1200" dirty="0"/>
        </a:p>
        <a:p>
          <a:pPr marL="228600" lvl="1" indent="-228600" algn="l" defTabSz="889000">
            <a:lnSpc>
              <a:spcPct val="90000"/>
            </a:lnSpc>
            <a:spcBef>
              <a:spcPct val="0"/>
            </a:spcBef>
            <a:spcAft>
              <a:spcPct val="20000"/>
            </a:spcAft>
            <a:buChar char="•"/>
          </a:pPr>
          <a:r>
            <a:rPr lang="en-GB" sz="2000" kern="1200" dirty="0"/>
            <a:t>Limited funding</a:t>
          </a:r>
          <a:endParaRPr lang="en-US" sz="2000" kern="1200" dirty="0"/>
        </a:p>
      </dsp:txBody>
      <dsp:txXfrm>
        <a:off x="0" y="1122827"/>
        <a:ext cx="5473546" cy="2732400"/>
      </dsp:txXfrm>
    </dsp:sp>
    <dsp:sp modelId="{B5F5EA04-13B7-4496-BA1F-BE878F5D5278}">
      <dsp:nvSpPr>
        <dsp:cNvPr id="0" name=""/>
        <dsp:cNvSpPr/>
      </dsp:nvSpPr>
      <dsp:spPr>
        <a:xfrm>
          <a:off x="0" y="3855228"/>
          <a:ext cx="5473546" cy="1099800"/>
        </a:xfrm>
        <a:prstGeom prst="roundRect">
          <a:avLst/>
        </a:prstGeom>
        <a:solidFill>
          <a:schemeClr val="accent2">
            <a:hueOff val="-1514713"/>
            <a:satOff val="10727"/>
            <a:lumOff val="15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(NCA, 2018)</a:t>
          </a:r>
          <a:endParaRPr lang="en-US" sz="2000" kern="1200"/>
        </a:p>
      </dsp:txBody>
      <dsp:txXfrm>
        <a:off x="53688" y="3908916"/>
        <a:ext cx="5366170" cy="9924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9D1EDE-2089-49A2-B2BF-119FD7C20D26}" type="datetimeFigureOut">
              <a:rPr lang="en-GB" smtClean="0"/>
              <a:t>01/05/2023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8AB813-6052-4B41-8680-BB3D6AC639A1}" type="slidenum">
              <a:rPr lang="en-GB" smtClean="0"/>
              <a:t>‹#›</a:t>
            </a:fld>
            <a:endParaRPr lang="en-GB"/>
          </a:p>
        </p:txBody>
      </p:sp>
    </p:spTree>
    <p:extLst>
      <p:ext uri="{BB962C8B-B14F-4D97-AF65-F5344CB8AC3E}">
        <p14:creationId xmlns:p14="http://schemas.microsoft.com/office/powerpoint/2010/main" val="14690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Advancements in technology allow criminals to adapt their methods of offending to online spaces to commit crimes at scale with minimal detection. </a:t>
            </a:r>
          </a:p>
          <a:p>
            <a:pPr marL="171450" indent="-171450">
              <a:buFontTx/>
              <a:buChar char="-"/>
            </a:pPr>
            <a:r>
              <a:rPr lang="en-GB" dirty="0"/>
              <a:t>Firearms and drugs are traded through the dark web by a large amount of offenders which have ensured they have specific encryption tools to hide communication.</a:t>
            </a:r>
          </a:p>
          <a:p>
            <a:pPr marL="171450" indent="-171450">
              <a:buFontTx/>
              <a:buChar char="-"/>
            </a:pPr>
            <a:r>
              <a:rPr lang="en-GB" dirty="0"/>
              <a:t>Cryptocurrency is used to facilitate money laundering, especially since the pandemic as it made it more difficult to move cash. </a:t>
            </a:r>
          </a:p>
          <a:p>
            <a:pPr marL="171450" indent="-171450">
              <a:buFontTx/>
              <a:buChar char="-"/>
            </a:pPr>
            <a:r>
              <a:rPr lang="en-GB" dirty="0"/>
              <a:t>Criminals are using technology to exploit children on a large scale, with growing concern that child exploitation is leading to offending in the real word.</a:t>
            </a:r>
          </a:p>
          <a:p>
            <a:pPr marL="171450" indent="-171450">
              <a:buFontTx/>
              <a:buChar char="-"/>
            </a:pPr>
            <a:r>
              <a:rPr lang="en-GB" dirty="0"/>
              <a:t>All of which contribute to the impact of tackling SOC</a:t>
            </a:r>
          </a:p>
        </p:txBody>
      </p:sp>
      <p:sp>
        <p:nvSpPr>
          <p:cNvPr id="4" name="Slide Number Placeholder 3"/>
          <p:cNvSpPr>
            <a:spLocks noGrp="1"/>
          </p:cNvSpPr>
          <p:nvPr>
            <p:ph type="sldNum" sz="quarter" idx="5"/>
          </p:nvPr>
        </p:nvSpPr>
        <p:spPr/>
        <p:txBody>
          <a:bodyPr/>
          <a:lstStyle/>
          <a:p>
            <a:fld id="{9E8AB813-6052-4B41-8680-BB3D6AC639A1}" type="slidenum">
              <a:rPr lang="en-GB" smtClean="0"/>
              <a:t>3</a:t>
            </a:fld>
            <a:endParaRPr lang="en-GB"/>
          </a:p>
        </p:txBody>
      </p:sp>
    </p:spTree>
    <p:extLst>
      <p:ext uri="{BB962C8B-B14F-4D97-AF65-F5344CB8AC3E}">
        <p14:creationId xmlns:p14="http://schemas.microsoft.com/office/powerpoint/2010/main" val="1384763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Cyber crime is growing in scale an complexity which is affecting essential services, businesses, and day-to-day individuals. Through this, it is costing the UK billions due to the untold damage, and threats to national security. A growth in cyber criminality due to high-profile ransomware campaigns has left breaches leaking personal data, making many victims vulnerable to fraud. Additionally, organised UK cyber crime groups are motivated by profit. The most common threats of cyber crime include hacking things like social media, emails, and passwords, </a:t>
            </a:r>
            <a:r>
              <a:rPr lang="en-GB" dirty="0" err="1"/>
              <a:t>Psishing</a:t>
            </a:r>
            <a:r>
              <a:rPr lang="en-GB" dirty="0"/>
              <a:t> which is fake emails or text asking for personal security information, </a:t>
            </a:r>
            <a:r>
              <a:rPr lang="en-GB" dirty="0" err="1"/>
              <a:t>malicisous</a:t>
            </a:r>
            <a:r>
              <a:rPr lang="en-GB" dirty="0"/>
              <a:t> software which is ransomware that criminals hijack so that files can be accessed and held ransom, DDOS attacks against websites which are often with extortion. </a:t>
            </a:r>
          </a:p>
        </p:txBody>
      </p:sp>
      <p:sp>
        <p:nvSpPr>
          <p:cNvPr id="4" name="Slide Number Placeholder 3"/>
          <p:cNvSpPr>
            <a:spLocks noGrp="1"/>
          </p:cNvSpPr>
          <p:nvPr>
            <p:ph type="sldNum" sz="quarter" idx="5"/>
          </p:nvPr>
        </p:nvSpPr>
        <p:spPr/>
        <p:txBody>
          <a:bodyPr/>
          <a:lstStyle/>
          <a:p>
            <a:fld id="{9E8AB813-6052-4B41-8680-BB3D6AC639A1}" type="slidenum">
              <a:rPr lang="en-GB" smtClean="0"/>
              <a:t>4</a:t>
            </a:fld>
            <a:endParaRPr lang="en-GB"/>
          </a:p>
        </p:txBody>
      </p:sp>
    </p:spTree>
    <p:extLst>
      <p:ext uri="{BB962C8B-B14F-4D97-AF65-F5344CB8AC3E}">
        <p14:creationId xmlns:p14="http://schemas.microsoft.com/office/powerpoint/2010/main" val="3747931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Cyber crime is a serious and organised crime due to the organisation of an individual or group of individuals working together to target, manipulate and exploit vulnerable people or businesses for financial profit.</a:t>
            </a:r>
          </a:p>
          <a:p>
            <a:r>
              <a:rPr lang="en-GB" dirty="0"/>
              <a:t>The rise of the internet, social media and technological communications has benefitted society in numerous ways, however this comes with many threats and risks which have ultimately altered how crimes facilitate. For example, any crimes committed through the use of internet and communications technology remove the original idea of crime including a time and place. The new modern way to commit crime as such allows an offender to reach a variety of locations, countries, victims through the use of a computer or mobile device.  </a:t>
            </a:r>
          </a:p>
          <a:p>
            <a:r>
              <a:rPr lang="en-GB" dirty="0"/>
              <a:t>The amount this is costing the UK is unknown for definite, however an estimate of at least £27 billion has been provided, which will increase as the threat level increases. </a:t>
            </a:r>
          </a:p>
          <a:p>
            <a:r>
              <a:rPr lang="en-GB" dirty="0"/>
              <a:t>Therefore, cyber crime is ultimately a rapidly growing threat to the security and economic well-being of the UK and its citizens</a:t>
            </a:r>
          </a:p>
        </p:txBody>
      </p:sp>
      <p:sp>
        <p:nvSpPr>
          <p:cNvPr id="4" name="Slide Number Placeholder 3"/>
          <p:cNvSpPr>
            <a:spLocks noGrp="1"/>
          </p:cNvSpPr>
          <p:nvPr>
            <p:ph type="sldNum" sz="quarter" idx="5"/>
          </p:nvPr>
        </p:nvSpPr>
        <p:spPr/>
        <p:txBody>
          <a:bodyPr/>
          <a:lstStyle/>
          <a:p>
            <a:fld id="{9E8AB813-6052-4B41-8680-BB3D6AC639A1}" type="slidenum">
              <a:rPr lang="en-GB" smtClean="0"/>
              <a:t>5</a:t>
            </a:fld>
            <a:endParaRPr lang="en-GB"/>
          </a:p>
        </p:txBody>
      </p:sp>
    </p:spTree>
    <p:extLst>
      <p:ext uri="{BB962C8B-B14F-4D97-AF65-F5344CB8AC3E}">
        <p14:creationId xmlns:p14="http://schemas.microsoft.com/office/powerpoint/2010/main" val="3563598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8AB813-6052-4B41-8680-BB3D6AC639A1}" type="slidenum">
              <a:rPr lang="en-GB" smtClean="0"/>
              <a:t>6</a:t>
            </a:fld>
            <a:endParaRPr lang="en-GB"/>
          </a:p>
        </p:txBody>
      </p:sp>
    </p:spTree>
    <p:extLst>
      <p:ext uri="{BB962C8B-B14F-4D97-AF65-F5344CB8AC3E}">
        <p14:creationId xmlns:p14="http://schemas.microsoft.com/office/powerpoint/2010/main" val="2928329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technology allows organised crime groups to access and target victims across the world due to the disregard for national borders and can happen on a large scale.</a:t>
            </a:r>
          </a:p>
          <a:p>
            <a:r>
              <a:rPr lang="en-GB" dirty="0"/>
              <a:t>Ultimately, technology in terms of cyber crime, makes it difficult to investigate, prosecute and tackle due to its complexity.</a:t>
            </a:r>
          </a:p>
          <a:p>
            <a:r>
              <a:rPr lang="en-GB" dirty="0"/>
              <a:t>The under reporting of cyber crime also creates difficulty when trying to tackle SOC. The public and businesses refrain from reporting as there is a lack of awareness on the crime. Along with this, businesses will usually pay it off and move on from the issue without the involvement of forces, and the public will usually contact other services such as the bank, and not report the crime with the police as they consider it to be taken care of elsewhere. However, the under reporting of cyber crime makes the government believe that it isn’t as big of an issue, which limits the amount of funding it will receive. And while the funding is not reaching its full potential, the plans to maintain resources beyond short term fazes out. With limited funds and only a mainstream policing budget absorbing the cost, it is only a matter of time before cyber crime is ignored and agencies will not be able to control it. </a:t>
            </a:r>
          </a:p>
          <a:p>
            <a:endParaRPr lang="en-GB" dirty="0"/>
          </a:p>
        </p:txBody>
      </p:sp>
      <p:sp>
        <p:nvSpPr>
          <p:cNvPr id="4" name="Slide Number Placeholder 3"/>
          <p:cNvSpPr>
            <a:spLocks noGrp="1"/>
          </p:cNvSpPr>
          <p:nvPr>
            <p:ph type="sldNum" sz="quarter" idx="5"/>
          </p:nvPr>
        </p:nvSpPr>
        <p:spPr/>
        <p:txBody>
          <a:bodyPr/>
          <a:lstStyle/>
          <a:p>
            <a:fld id="{9E8AB813-6052-4B41-8680-BB3D6AC639A1}" type="slidenum">
              <a:rPr lang="en-GB" smtClean="0"/>
              <a:t>7</a:t>
            </a:fld>
            <a:endParaRPr lang="en-GB"/>
          </a:p>
        </p:txBody>
      </p:sp>
    </p:spTree>
    <p:extLst>
      <p:ext uri="{BB962C8B-B14F-4D97-AF65-F5344CB8AC3E}">
        <p14:creationId xmlns:p14="http://schemas.microsoft.com/office/powerpoint/2010/main" val="2537528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dark web is used by OCGs to trade illicit commodities such as drugs and firearms through an international browser that is hidden and inaccessible through standard browsers. It can only be accessed through specialised encryption software which helps anonymise and obscure activity. The level of encryption and anonymisation creates challenges for law enforcement as it is difficult to trace exchanges. However, it is certain that drugs and firearms are being sold on the dark web. In addition to this, little knowledge is needed to gain access, making it easy to access the drugs and firearms, it is the encryption that makes it harder for law enforcement to trace. In 2017, the UK were the first to see a 3D printed firearm that included a digital guide on how to reproduce the print. Along with this, 3D metal handguns have also been printed elsewhere. It is clear that the advancements of technology are reaching new lengths while pose a danger to the public and create new challenges for law enforcement.</a:t>
            </a:r>
          </a:p>
        </p:txBody>
      </p:sp>
      <p:sp>
        <p:nvSpPr>
          <p:cNvPr id="4" name="Slide Number Placeholder 3"/>
          <p:cNvSpPr>
            <a:spLocks noGrp="1"/>
          </p:cNvSpPr>
          <p:nvPr>
            <p:ph type="sldNum" sz="quarter" idx="5"/>
          </p:nvPr>
        </p:nvSpPr>
        <p:spPr/>
        <p:txBody>
          <a:bodyPr/>
          <a:lstStyle/>
          <a:p>
            <a:fld id="{9E8AB813-6052-4B41-8680-BB3D6AC639A1}" type="slidenum">
              <a:rPr lang="en-GB" smtClean="0"/>
              <a:t>8</a:t>
            </a:fld>
            <a:endParaRPr lang="en-GB"/>
          </a:p>
        </p:txBody>
      </p:sp>
    </p:spTree>
    <p:extLst>
      <p:ext uri="{BB962C8B-B14F-4D97-AF65-F5344CB8AC3E}">
        <p14:creationId xmlns:p14="http://schemas.microsoft.com/office/powerpoint/2010/main" val="2829189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was a 14% increase in revenue for the dark web in 2020 compared to 2019, which would imply that current strategies to tackle SOC are not effective. The hidden nature surrounding the dark web makes it extremely difficult for law enforcement to face and tackle the issue. Considering the inadequate law enforcement strategies and techniques, it makes it even more difficult to locate servers and uncover the encrypted identities of individuals or gangs. This in turn will implicate the tackling of firearms and drugs. </a:t>
            </a:r>
          </a:p>
        </p:txBody>
      </p:sp>
      <p:sp>
        <p:nvSpPr>
          <p:cNvPr id="4" name="Slide Number Placeholder 3"/>
          <p:cNvSpPr>
            <a:spLocks noGrp="1"/>
          </p:cNvSpPr>
          <p:nvPr>
            <p:ph type="sldNum" sz="quarter" idx="5"/>
          </p:nvPr>
        </p:nvSpPr>
        <p:spPr/>
        <p:txBody>
          <a:bodyPr/>
          <a:lstStyle/>
          <a:p>
            <a:fld id="{9E8AB813-6052-4B41-8680-BB3D6AC639A1}" type="slidenum">
              <a:rPr lang="en-GB" smtClean="0"/>
              <a:t>9</a:t>
            </a:fld>
            <a:endParaRPr lang="en-GB"/>
          </a:p>
        </p:txBody>
      </p:sp>
    </p:spTree>
    <p:extLst>
      <p:ext uri="{BB962C8B-B14F-4D97-AF65-F5344CB8AC3E}">
        <p14:creationId xmlns:p14="http://schemas.microsoft.com/office/powerpoint/2010/main" val="3041192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Advancements in technology have formed the use of cryptocurrency as a way to store and transfer funds. The anonymous use of cryptocurrency led OCGs right to it through the pandemic as it made it more difficult to move cash and assets. Therefore, a digital space created a </a:t>
            </a:r>
            <a:r>
              <a:rPr lang="en-GB" dirty="0" err="1"/>
              <a:t>friendsy</a:t>
            </a:r>
            <a:r>
              <a:rPr lang="en-GB" dirty="0"/>
              <a:t> of OCG members that will store, transfer and convert funds anonymously enough that it would be extremely difficult to trace illicitly earned wealth. Moreover, Bitcoin ATMs allow individuals to convert cryptocurrency to cash with minimal ID checks which again makes it difficult to trace an identity. Along with this, pass-through accounts are used as an extra layer of distance between the illicit funds and their origin. Cryptocurrency also links to the trade of firearms and drugs through the dark web, as OCGs would prefer to use a more anonymous method of payment to remain hidden.</a:t>
            </a:r>
          </a:p>
        </p:txBody>
      </p:sp>
      <p:sp>
        <p:nvSpPr>
          <p:cNvPr id="4" name="Slide Number Placeholder 3"/>
          <p:cNvSpPr>
            <a:spLocks noGrp="1"/>
          </p:cNvSpPr>
          <p:nvPr>
            <p:ph type="sldNum" sz="quarter" idx="5"/>
          </p:nvPr>
        </p:nvSpPr>
        <p:spPr/>
        <p:txBody>
          <a:bodyPr/>
          <a:lstStyle/>
          <a:p>
            <a:fld id="{9E8AB813-6052-4B41-8680-BB3D6AC639A1}" type="slidenum">
              <a:rPr lang="en-GB" smtClean="0"/>
              <a:t>10</a:t>
            </a:fld>
            <a:endParaRPr lang="en-GB"/>
          </a:p>
        </p:txBody>
      </p:sp>
    </p:spTree>
    <p:extLst>
      <p:ext uri="{BB962C8B-B14F-4D97-AF65-F5344CB8AC3E}">
        <p14:creationId xmlns:p14="http://schemas.microsoft.com/office/powerpoint/2010/main" val="2892164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hidden nature of SOC represents the measuring of the size and scale of the issue which is ultimately inherently challenging, making it a key challenge in response to tackling SOC. SOC is extremely broad and varied in its nature as there is a number of areas that are considered SOC. There is unfortunately no full understanding of the threats from serious and organised crime, despite launching new strategies. The hidden nature of SOC effects the quantity and quality of data needed to measure success and performance of the bodies involved in tackling SOC. The home office is not using its title respectively to ensure that all bodies involved are prioritising the same work to tackle serious and organised crime. Also, there is confusion over what roles law enforcement bodies should be doing to help tackle SOC. </a:t>
            </a:r>
          </a:p>
        </p:txBody>
      </p:sp>
      <p:sp>
        <p:nvSpPr>
          <p:cNvPr id="4" name="Slide Number Placeholder 3"/>
          <p:cNvSpPr>
            <a:spLocks noGrp="1"/>
          </p:cNvSpPr>
          <p:nvPr>
            <p:ph type="sldNum" sz="quarter" idx="5"/>
          </p:nvPr>
        </p:nvSpPr>
        <p:spPr/>
        <p:txBody>
          <a:bodyPr/>
          <a:lstStyle/>
          <a:p>
            <a:fld id="{9E8AB813-6052-4B41-8680-BB3D6AC639A1}" type="slidenum">
              <a:rPr lang="en-GB" smtClean="0"/>
              <a:t>11</a:t>
            </a:fld>
            <a:endParaRPr lang="en-GB"/>
          </a:p>
        </p:txBody>
      </p:sp>
    </p:spTree>
    <p:extLst>
      <p:ext uri="{BB962C8B-B14F-4D97-AF65-F5344CB8AC3E}">
        <p14:creationId xmlns:p14="http://schemas.microsoft.com/office/powerpoint/2010/main" val="2396212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hidden nature of SOC is a challenge when trying to tackle it as there is a limited understanding of the threat due to insufficient data. This is because a lack of resources cannot keep up with crime turning digital and the globalisation of the issue makes it easier to commit crime. It has been made aware that there is an increase to data, however it is unclear whether this is due to better recording of data or more willingness to report crime. Therefore, without the sufficient data needed for a clear understanding, a successful strategy cannot be produced. Secondly, limited funding impacts the tackling of SOC as the hidden nature of it leads to limited understanding, which is followed by priority of funding elsewhere in more visible crimes such as speeding. Along with this, a budget will risk the potential success of a strategy being stopped for financial reasons. Ultimately, without a sufficient, constant flow of funding from multi agencies, a multi agency approach cannot be administered</a:t>
            </a:r>
          </a:p>
        </p:txBody>
      </p:sp>
      <p:sp>
        <p:nvSpPr>
          <p:cNvPr id="4" name="Slide Number Placeholder 3"/>
          <p:cNvSpPr>
            <a:spLocks noGrp="1"/>
          </p:cNvSpPr>
          <p:nvPr>
            <p:ph type="sldNum" sz="quarter" idx="5"/>
          </p:nvPr>
        </p:nvSpPr>
        <p:spPr/>
        <p:txBody>
          <a:bodyPr/>
          <a:lstStyle/>
          <a:p>
            <a:fld id="{9E8AB813-6052-4B41-8680-BB3D6AC639A1}" type="slidenum">
              <a:rPr lang="en-GB" smtClean="0"/>
              <a:t>12</a:t>
            </a:fld>
            <a:endParaRPr lang="en-GB"/>
          </a:p>
        </p:txBody>
      </p:sp>
    </p:spTree>
    <p:extLst>
      <p:ext uri="{BB962C8B-B14F-4D97-AF65-F5344CB8AC3E}">
        <p14:creationId xmlns:p14="http://schemas.microsoft.com/office/powerpoint/2010/main" val="637558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its hidden nature, law enforcement is unaware of whether current strategies are successful as they are too slow at developing the impact of strategies that solely focus on output, which does not determine whether the threat has been reduced. If this cannot be determined then it becomes a challenge when tackling SOC as it cannot be trusted. Another challenge in consideration of the hidden nature of SOC is hidden victims. The public interest is harmed when for example a victim being exploited by a OCG does not feel comfortable to report it. A result of this is that an opportunity to prosecute is missed and the public are then still at risk of becoming a victim. </a:t>
            </a:r>
          </a:p>
          <a:p>
            <a:r>
              <a:rPr lang="en-GB" dirty="0"/>
              <a:t>The hidden nature of SOC remains a key issue when tackling it as implications such as lack of resources, lack of funding, little knowledge on whether strategies are successful, and the hidden victims, all contribute to an unsuccessful strategy aimed to tackle SOC.  Until these implications have been addressed, the hidden nature of SOC will remain a key issue while tackling it.</a:t>
            </a:r>
          </a:p>
        </p:txBody>
      </p:sp>
      <p:sp>
        <p:nvSpPr>
          <p:cNvPr id="4" name="Slide Number Placeholder 3"/>
          <p:cNvSpPr>
            <a:spLocks noGrp="1"/>
          </p:cNvSpPr>
          <p:nvPr>
            <p:ph type="sldNum" sz="quarter" idx="5"/>
          </p:nvPr>
        </p:nvSpPr>
        <p:spPr/>
        <p:txBody>
          <a:bodyPr/>
          <a:lstStyle/>
          <a:p>
            <a:fld id="{9E8AB813-6052-4B41-8680-BB3D6AC639A1}" type="slidenum">
              <a:rPr lang="en-GB" smtClean="0"/>
              <a:t>13</a:t>
            </a:fld>
            <a:endParaRPr lang="en-GB"/>
          </a:p>
        </p:txBody>
      </p:sp>
    </p:spTree>
    <p:extLst>
      <p:ext uri="{BB962C8B-B14F-4D97-AF65-F5344CB8AC3E}">
        <p14:creationId xmlns:p14="http://schemas.microsoft.com/office/powerpoint/2010/main" val="1968280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8AB813-6052-4B41-8680-BB3D6AC639A1}" type="slidenum">
              <a:rPr lang="en-GB" smtClean="0"/>
              <a:t>14</a:t>
            </a:fld>
            <a:endParaRPr lang="en-GB"/>
          </a:p>
        </p:txBody>
      </p:sp>
    </p:spTree>
    <p:extLst>
      <p:ext uri="{BB962C8B-B14F-4D97-AF65-F5344CB8AC3E}">
        <p14:creationId xmlns:p14="http://schemas.microsoft.com/office/powerpoint/2010/main" val="2504837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8AB813-6052-4B41-8680-BB3D6AC639A1}" type="slidenum">
              <a:rPr lang="en-GB" smtClean="0"/>
              <a:t>15</a:t>
            </a:fld>
            <a:endParaRPr lang="en-GB"/>
          </a:p>
        </p:txBody>
      </p:sp>
    </p:spTree>
    <p:extLst>
      <p:ext uri="{BB962C8B-B14F-4D97-AF65-F5344CB8AC3E}">
        <p14:creationId xmlns:p14="http://schemas.microsoft.com/office/powerpoint/2010/main" val="2886658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5/1/2023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16823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5/1/2023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79003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5/1/2023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21694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5/1/2023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22842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5/1/2023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76145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5/1/2023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94834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5/1/2023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90450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5/1/2023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69178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5/1/2023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54358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5/1/2023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64666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5/1/2023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55667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5/1/2023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190751100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publications.parliament.uk/pa/cm201719/cmselect/cmpubacc/2049/2049.pdf" TargetMode="External"/><Relationship Id="rId13" Type="http://schemas.openxmlformats.org/officeDocument/2006/relationships/hyperlink" Target="https://www.nationalcrimeagency.gov.uk/who-we-are/publications/533-national-strategic-assessment-of-serious-and-organised-crime-2021/file" TargetMode="External"/><Relationship Id="rId18" Type="http://schemas.openxmlformats.org/officeDocument/2006/relationships/hyperlink" Target="https://www.police-foundation.org.uk/2021/03/crypto-currency-enabled-future-crime/" TargetMode="External"/><Relationship Id="rId3" Type="http://schemas.openxmlformats.org/officeDocument/2006/relationships/hyperlink" Target="https://www.jstor.org/stable/resrep27753?seq=3" TargetMode="External"/><Relationship Id="rId7" Type="http://schemas.openxmlformats.org/officeDocument/2006/relationships/hyperlink" Target="https://assets.publishing.service.gov.uk/government/uploads/system/uploads/attachment_data/file/989185/hidden-victims-report-hestias-super-complaint-police-response-victims-modern-slavery.pdf" TargetMode="External"/><Relationship Id="rId12" Type="http://schemas.openxmlformats.org/officeDocument/2006/relationships/hyperlink" Target="https://www.nationalcrimeagency.gov.uk/what-we-do/crime-threats/cyber-crime" TargetMode="External"/><Relationship Id="rId17" Type="http://schemas.openxmlformats.org/officeDocument/2006/relationships/hyperlink" Target="https://doi.org/10.1080/23738871.2017.1293117" TargetMode="External"/><Relationship Id="rId2" Type="http://schemas.openxmlformats.org/officeDocument/2006/relationships/notesSlide" Target="../notesSlides/notesSlide13.xml"/><Relationship Id="rId16" Type="http://schemas.openxmlformats.org/officeDocument/2006/relationships/hyperlink" Target="https://sgp.fas.org/crs/intel/R43941.pdf" TargetMode="External"/><Relationship Id="rId1" Type="http://schemas.openxmlformats.org/officeDocument/2006/relationships/slideLayout" Target="../slideLayouts/slideLayout2.xml"/><Relationship Id="rId6" Type="http://schemas.openxmlformats.org/officeDocument/2006/relationships/hyperlink" Target="https://www.justiceinspectorates.gov.uk/hmicfrs/wp-content/uploads/cyber-keep-the-light-on-an-inspection-of-the-police-response-to-cyber-dependent-crime.pdf" TargetMode="External"/><Relationship Id="rId11" Type="http://schemas.openxmlformats.org/officeDocument/2006/relationships/hyperlink" Target="https://www.nationalcrimeagency.gov.uk/who-we-are/publications/594-nca-annual-plan-2022-23/file" TargetMode="External"/><Relationship Id="rId5" Type="http://schemas.openxmlformats.org/officeDocument/2006/relationships/hyperlink" Target="https://www.cps.gov.uk/organised-crime-strategy" TargetMode="External"/><Relationship Id="rId15" Type="http://schemas.openxmlformats.org/officeDocument/2006/relationships/hyperlink" Target="https://www.nationalcrimeagency.gov.uk/who-we-are/publications/173-national-strategic-assessment-of-serious-and-organised-crime-2018/file" TargetMode="External"/><Relationship Id="rId10" Type="http://schemas.openxmlformats.org/officeDocument/2006/relationships/hyperlink" Target="https://www.nao.org.uk/wp-content/uploads/2019/03/Tackling-serious-and-organised-crime.pdf" TargetMode="External"/><Relationship Id="rId19" Type="http://schemas.openxmlformats.org/officeDocument/2006/relationships/hyperlink" Target="https://committees.parliament.uk/committee/127/public-accounts-committee/news/98538/better-coordination-to-tackle-causes-of-serious-and-organised-crime-needed/" TargetMode="External"/><Relationship Id="rId4" Type="http://schemas.openxmlformats.org/officeDocument/2006/relationships/hyperlink" Target="https://www.swansea.ac.uk/media/The-Rise-and-Challenge-of-Dark-Net-Drug-Markets.pdf" TargetMode="External"/><Relationship Id="rId9" Type="http://schemas.openxmlformats.org/officeDocument/2006/relationships/hyperlink" Target="https://assets.publishing.service.gov.uk/government/uploads/system/uploads/attachment_data/file/246756/horr75-chap4.pdf" TargetMode="External"/><Relationship Id="rId14" Type="http://schemas.openxmlformats.org/officeDocument/2006/relationships/hyperlink" Target="https://www.nationalcrimeagency.gov.uk/news/online-is-the-new-frontline-in-fight-against-organised-crime-says-national-crime-agency-on-publication-of-annual-threat-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EBE920C-B3C0-490F-8D3E-6964EB849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0C00CD-1538-C610-F8FB-D1BFFDF6B02D}"/>
              </a:ext>
            </a:extLst>
          </p:cNvPr>
          <p:cNvSpPr>
            <a:spLocks noGrp="1"/>
          </p:cNvSpPr>
          <p:nvPr>
            <p:ph type="ctrTitle"/>
          </p:nvPr>
        </p:nvSpPr>
        <p:spPr>
          <a:xfrm>
            <a:off x="609600" y="2421775"/>
            <a:ext cx="5098473" cy="3456736"/>
          </a:xfrm>
        </p:spPr>
        <p:txBody>
          <a:bodyPr anchor="b">
            <a:normAutofit/>
          </a:bodyPr>
          <a:lstStyle/>
          <a:p>
            <a:pPr>
              <a:lnSpc>
                <a:spcPct val="90000"/>
              </a:lnSpc>
            </a:pPr>
            <a:r>
              <a:rPr lang="en-GB" sz="4600"/>
              <a:t>Key Challenges when responding to Serious and Organised Crime</a:t>
            </a:r>
          </a:p>
        </p:txBody>
      </p:sp>
      <p:sp>
        <p:nvSpPr>
          <p:cNvPr id="3" name="Subtitle 2">
            <a:extLst>
              <a:ext uri="{FF2B5EF4-FFF2-40B4-BE49-F238E27FC236}">
                <a16:creationId xmlns:a16="http://schemas.microsoft.com/office/drawing/2014/main" id="{EC0CE57A-2CE3-E22D-8598-F459CF9F8B5E}"/>
              </a:ext>
            </a:extLst>
          </p:cNvPr>
          <p:cNvSpPr>
            <a:spLocks noGrp="1"/>
          </p:cNvSpPr>
          <p:nvPr>
            <p:ph type="subTitle" idx="1"/>
          </p:nvPr>
        </p:nvSpPr>
        <p:spPr>
          <a:xfrm>
            <a:off x="6096001" y="4417829"/>
            <a:ext cx="5486400" cy="1460682"/>
          </a:xfrm>
        </p:spPr>
        <p:txBody>
          <a:bodyPr anchor="b">
            <a:normAutofit/>
          </a:bodyPr>
          <a:lstStyle/>
          <a:p>
            <a:r>
              <a:rPr lang="en-GB" dirty="0"/>
              <a:t>Victoria Jones</a:t>
            </a:r>
          </a:p>
          <a:p>
            <a:r>
              <a:rPr lang="en-GB" dirty="0"/>
              <a:t>2004457</a:t>
            </a:r>
          </a:p>
        </p:txBody>
      </p:sp>
      <p:pic>
        <p:nvPicPr>
          <p:cNvPr id="5" name="Picture 4">
            <a:extLst>
              <a:ext uri="{FF2B5EF4-FFF2-40B4-BE49-F238E27FC236}">
                <a16:creationId xmlns:a16="http://schemas.microsoft.com/office/drawing/2014/main" id="{4720E7EC-5967-8322-9B8C-3B017F00D252}"/>
              </a:ext>
            </a:extLst>
          </p:cNvPr>
          <p:cNvPicPr>
            <a:picLocks noChangeAspect="1"/>
          </p:cNvPicPr>
          <p:nvPr/>
        </p:nvPicPr>
        <p:blipFill rotWithShape="1">
          <a:blip r:embed="rId2"/>
          <a:srcRect t="1276" r="1" b="1869"/>
          <a:stretch/>
        </p:blipFill>
        <p:spPr>
          <a:xfrm>
            <a:off x="3964454" y="10"/>
            <a:ext cx="8013224" cy="3880614"/>
          </a:xfrm>
          <a:custGeom>
            <a:avLst/>
            <a:gdLst/>
            <a:ahLst/>
            <a:cxnLst/>
            <a:rect l="l" t="t" r="r" b="b"/>
            <a:pathLst>
              <a:path w="4991611" h="2417325">
                <a:moveTo>
                  <a:pt x="1698515" y="1777228"/>
                </a:moveTo>
                <a:cubicBezTo>
                  <a:pt x="1741089" y="1769773"/>
                  <a:pt x="1786507" y="1778559"/>
                  <a:pt x="1824679" y="1805354"/>
                </a:cubicBezTo>
                <a:cubicBezTo>
                  <a:pt x="1901020" y="1858944"/>
                  <a:pt x="1919464" y="1964275"/>
                  <a:pt x="1865874" y="2040617"/>
                </a:cubicBezTo>
                <a:cubicBezTo>
                  <a:pt x="1812284" y="2116959"/>
                  <a:pt x="1706954" y="2135403"/>
                  <a:pt x="1630612" y="2081813"/>
                </a:cubicBezTo>
                <a:cubicBezTo>
                  <a:pt x="1554269" y="2028223"/>
                  <a:pt x="1535825" y="1922892"/>
                  <a:pt x="1589415" y="1846551"/>
                </a:cubicBezTo>
                <a:cubicBezTo>
                  <a:pt x="1616210" y="1808379"/>
                  <a:pt x="1655940" y="1784683"/>
                  <a:pt x="1698515" y="1777228"/>
                </a:cubicBezTo>
                <a:close/>
                <a:moveTo>
                  <a:pt x="203804" y="138075"/>
                </a:moveTo>
                <a:cubicBezTo>
                  <a:pt x="242325" y="138765"/>
                  <a:pt x="281060" y="150569"/>
                  <a:pt x="314966" y="174370"/>
                </a:cubicBezTo>
                <a:cubicBezTo>
                  <a:pt x="405384" y="237841"/>
                  <a:pt x="427228" y="362591"/>
                  <a:pt x="363758" y="453009"/>
                </a:cubicBezTo>
                <a:cubicBezTo>
                  <a:pt x="300287" y="543426"/>
                  <a:pt x="175537" y="565271"/>
                  <a:pt x="85119" y="501800"/>
                </a:cubicBezTo>
                <a:cubicBezTo>
                  <a:pt x="-5298" y="438330"/>
                  <a:pt x="-27143" y="313579"/>
                  <a:pt x="36328" y="223162"/>
                </a:cubicBezTo>
                <a:cubicBezTo>
                  <a:pt x="75997" y="166651"/>
                  <a:pt x="139603" y="136926"/>
                  <a:pt x="203804" y="138075"/>
                </a:cubicBezTo>
                <a:close/>
                <a:moveTo>
                  <a:pt x="4523751" y="0"/>
                </a:moveTo>
                <a:lnTo>
                  <a:pt x="4991611" y="0"/>
                </a:lnTo>
                <a:lnTo>
                  <a:pt x="4990548" y="56396"/>
                </a:lnTo>
                <a:cubicBezTo>
                  <a:pt x="4984038" y="86656"/>
                  <a:pt x="4971488" y="116139"/>
                  <a:pt x="4952586" y="143066"/>
                </a:cubicBezTo>
                <a:cubicBezTo>
                  <a:pt x="4876979" y="250772"/>
                  <a:pt x="4728373" y="276794"/>
                  <a:pt x="4620666" y="201187"/>
                </a:cubicBezTo>
                <a:cubicBezTo>
                  <a:pt x="4566812" y="163383"/>
                  <a:pt x="4533379" y="107329"/>
                  <a:pt x="4522861" y="47263"/>
                </a:cubicBezTo>
                <a:close/>
                <a:moveTo>
                  <a:pt x="541421" y="0"/>
                </a:moveTo>
                <a:lnTo>
                  <a:pt x="4356714" y="0"/>
                </a:lnTo>
                <a:lnTo>
                  <a:pt x="4356205" y="34459"/>
                </a:lnTo>
                <a:cubicBezTo>
                  <a:pt x="4362464" y="136224"/>
                  <a:pt x="4407157" y="234699"/>
                  <a:pt x="4484237" y="308330"/>
                </a:cubicBezTo>
                <a:cubicBezTo>
                  <a:pt x="4486133" y="310151"/>
                  <a:pt x="4488029" y="311972"/>
                  <a:pt x="4489907" y="313811"/>
                </a:cubicBezTo>
                <a:cubicBezTo>
                  <a:pt x="4733674" y="552267"/>
                  <a:pt x="4749088" y="944782"/>
                  <a:pt x="4524822" y="1201671"/>
                </a:cubicBezTo>
                <a:cubicBezTo>
                  <a:pt x="4437309" y="1301892"/>
                  <a:pt x="4326199" y="1368457"/>
                  <a:pt x="4207357" y="1400707"/>
                </a:cubicBezTo>
                <a:cubicBezTo>
                  <a:pt x="4066155" y="1439039"/>
                  <a:pt x="3957711" y="1552796"/>
                  <a:pt x="3920694" y="1694333"/>
                </a:cubicBezTo>
                <a:cubicBezTo>
                  <a:pt x="3882006" y="1842233"/>
                  <a:pt x="3807745" y="1983116"/>
                  <a:pt x="3697275" y="2103649"/>
                </a:cubicBezTo>
                <a:cubicBezTo>
                  <a:pt x="3339919" y="2493573"/>
                  <a:pt x="2728866" y="2524228"/>
                  <a:pt x="2334530" y="2171713"/>
                </a:cubicBezTo>
                <a:cubicBezTo>
                  <a:pt x="2237292" y="2084783"/>
                  <a:pt x="2161737" y="1982852"/>
                  <a:pt x="2108126" y="1872607"/>
                </a:cubicBezTo>
                <a:cubicBezTo>
                  <a:pt x="2041917" y="1736456"/>
                  <a:pt x="1902913" y="1651778"/>
                  <a:pt x="1751632" y="1647497"/>
                </a:cubicBezTo>
                <a:cubicBezTo>
                  <a:pt x="1363811" y="1636421"/>
                  <a:pt x="978655" y="1451953"/>
                  <a:pt x="721917" y="1088629"/>
                </a:cubicBezTo>
                <a:cubicBezTo>
                  <a:pt x="514495" y="795116"/>
                  <a:pt x="442915" y="431247"/>
                  <a:pt x="515690" y="89522"/>
                </a:cubicBezTo>
                <a:close/>
              </a:path>
            </a:pathLst>
          </a:custGeom>
        </p:spPr>
      </p:pic>
    </p:spTree>
    <p:extLst>
      <p:ext uri="{BB962C8B-B14F-4D97-AF65-F5344CB8AC3E}">
        <p14:creationId xmlns:p14="http://schemas.microsoft.com/office/powerpoint/2010/main" val="4182668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420D2-AEE6-B8AF-2BFA-6FBBC71A88BB}"/>
              </a:ext>
            </a:extLst>
          </p:cNvPr>
          <p:cNvSpPr>
            <a:spLocks noGrp="1"/>
          </p:cNvSpPr>
          <p:nvPr>
            <p:ph type="title"/>
          </p:nvPr>
        </p:nvSpPr>
        <p:spPr>
          <a:xfrm>
            <a:off x="609600" y="557784"/>
            <a:ext cx="10972800" cy="789753"/>
          </a:xfrm>
        </p:spPr>
        <p:txBody>
          <a:bodyPr/>
          <a:lstStyle/>
          <a:p>
            <a:r>
              <a:rPr lang="en-GB" dirty="0"/>
              <a:t>Key Challenges impacting SOC </a:t>
            </a:r>
          </a:p>
        </p:txBody>
      </p:sp>
      <p:sp>
        <p:nvSpPr>
          <p:cNvPr id="3" name="Content Placeholder 2">
            <a:extLst>
              <a:ext uri="{FF2B5EF4-FFF2-40B4-BE49-F238E27FC236}">
                <a16:creationId xmlns:a16="http://schemas.microsoft.com/office/drawing/2014/main" id="{88714DF1-EDF6-A968-5634-F3EDBD3F7131}"/>
              </a:ext>
            </a:extLst>
          </p:cNvPr>
          <p:cNvSpPr>
            <a:spLocks noGrp="1"/>
          </p:cNvSpPr>
          <p:nvPr>
            <p:ph idx="1"/>
          </p:nvPr>
        </p:nvSpPr>
        <p:spPr>
          <a:xfrm>
            <a:off x="609600" y="1491916"/>
            <a:ext cx="10972800" cy="5197642"/>
          </a:xfrm>
        </p:spPr>
        <p:txBody>
          <a:bodyPr>
            <a:normAutofit/>
          </a:bodyPr>
          <a:lstStyle/>
          <a:p>
            <a:pPr marL="457200" indent="-457200">
              <a:buFont typeface="+mj-lt"/>
              <a:buAutoNum type="arabicPeriod"/>
            </a:pPr>
            <a:r>
              <a:rPr lang="en-GB" dirty="0"/>
              <a:t>Advancements in technology: </a:t>
            </a:r>
          </a:p>
          <a:p>
            <a:pPr marL="342900" indent="-342900">
              <a:buFont typeface="Wingdings" panose="05000000000000000000" pitchFamily="2" charset="2"/>
              <a:buChar char="Ø"/>
            </a:pPr>
            <a:r>
              <a:rPr lang="en-GB" dirty="0"/>
              <a:t>Cyber crime </a:t>
            </a:r>
          </a:p>
          <a:p>
            <a:pPr marL="342900" indent="-342900">
              <a:buFont typeface="Wingdings" panose="05000000000000000000" pitchFamily="2" charset="2"/>
              <a:buChar char="Ø"/>
            </a:pPr>
            <a:r>
              <a:rPr lang="en-GB" dirty="0"/>
              <a:t>Illicit Commodities</a:t>
            </a:r>
          </a:p>
          <a:p>
            <a:pPr marL="342900" indent="-342900">
              <a:buFont typeface="Wingdings" panose="05000000000000000000" pitchFamily="2" charset="2"/>
              <a:buChar char="Ø"/>
            </a:pPr>
            <a:r>
              <a:rPr lang="en-GB" dirty="0"/>
              <a:t>Cryptocurrency</a:t>
            </a:r>
          </a:p>
          <a:p>
            <a:pPr marL="457200" indent="-457200">
              <a:buFont typeface="+mj-lt"/>
              <a:buAutoNum type="arabicPeriod" startAt="2"/>
            </a:pPr>
            <a:r>
              <a:rPr lang="en-GB" dirty="0"/>
              <a:t>The hidden nature of SOC </a:t>
            </a:r>
          </a:p>
          <a:p>
            <a:pPr marL="457200" indent="-457200">
              <a:buFont typeface="Wingdings" panose="05000000000000000000" pitchFamily="2" charset="2"/>
              <a:buChar char="Ø"/>
            </a:pPr>
            <a:r>
              <a:rPr lang="en-GB" dirty="0"/>
              <a:t>Limited understanding due to lack of data</a:t>
            </a:r>
          </a:p>
          <a:p>
            <a:pPr marL="457200" indent="-457200">
              <a:buFont typeface="Wingdings" panose="05000000000000000000" pitchFamily="2" charset="2"/>
              <a:buChar char="Ø"/>
            </a:pPr>
            <a:r>
              <a:rPr lang="en-GB" dirty="0"/>
              <a:t>Limited Funding</a:t>
            </a:r>
          </a:p>
          <a:p>
            <a:pPr marL="457200" indent="-457200">
              <a:buFont typeface="Wingdings" panose="05000000000000000000" pitchFamily="2" charset="2"/>
              <a:buChar char="Ø"/>
            </a:pPr>
            <a:r>
              <a:rPr lang="en-GB" dirty="0"/>
              <a:t>Unaware of whether current strategies are successful</a:t>
            </a:r>
          </a:p>
          <a:p>
            <a:pPr marL="457200" indent="-457200">
              <a:buFont typeface="Wingdings" panose="05000000000000000000" pitchFamily="2" charset="2"/>
              <a:buChar char="Ø"/>
            </a:pPr>
            <a:r>
              <a:rPr lang="en-GB" dirty="0"/>
              <a:t>Hidden Victims</a:t>
            </a:r>
          </a:p>
          <a:p>
            <a:endParaRPr lang="en-GB" dirty="0"/>
          </a:p>
          <a:p>
            <a:r>
              <a:rPr lang="en-GB" dirty="0"/>
              <a:t>(National Audit Office, 2019) (House of Commons, 2019)</a:t>
            </a:r>
          </a:p>
        </p:txBody>
      </p:sp>
    </p:spTree>
    <p:extLst>
      <p:ext uri="{BB962C8B-B14F-4D97-AF65-F5344CB8AC3E}">
        <p14:creationId xmlns:p14="http://schemas.microsoft.com/office/powerpoint/2010/main" val="2766129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86597-682A-6BD6-B46F-D9CD929BDA05}"/>
              </a:ext>
            </a:extLst>
          </p:cNvPr>
          <p:cNvSpPr>
            <a:spLocks noGrp="1"/>
          </p:cNvSpPr>
          <p:nvPr>
            <p:ph type="title"/>
          </p:nvPr>
        </p:nvSpPr>
        <p:spPr>
          <a:xfrm>
            <a:off x="609600" y="557785"/>
            <a:ext cx="10972800" cy="845714"/>
          </a:xfrm>
        </p:spPr>
        <p:txBody>
          <a:bodyPr/>
          <a:lstStyle/>
          <a:p>
            <a:r>
              <a:rPr lang="en-GB" dirty="0"/>
              <a:t>Advancements in Technology</a:t>
            </a:r>
          </a:p>
        </p:txBody>
      </p:sp>
      <p:graphicFrame>
        <p:nvGraphicFramePr>
          <p:cNvPr id="5" name="Content Placeholder 2">
            <a:extLst>
              <a:ext uri="{FF2B5EF4-FFF2-40B4-BE49-F238E27FC236}">
                <a16:creationId xmlns:a16="http://schemas.microsoft.com/office/drawing/2014/main" id="{4F1901FD-12EA-3C17-DBB0-0183CCF469DF}"/>
              </a:ext>
            </a:extLst>
          </p:cNvPr>
          <p:cNvGraphicFramePr>
            <a:graphicFrameLocks noGrp="1"/>
          </p:cNvGraphicFramePr>
          <p:nvPr>
            <p:ph idx="1"/>
          </p:nvPr>
        </p:nvGraphicFramePr>
        <p:xfrm>
          <a:off x="609600" y="1403499"/>
          <a:ext cx="10972800" cy="47392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3791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701A440-4E07-97AA-D80E-702C350F9258}"/>
              </a:ext>
            </a:extLst>
          </p:cNvPr>
          <p:cNvSpPr>
            <a:spLocks noGrp="1"/>
          </p:cNvSpPr>
          <p:nvPr>
            <p:ph type="title"/>
          </p:nvPr>
        </p:nvSpPr>
        <p:spPr>
          <a:xfrm>
            <a:off x="5748752" y="552782"/>
            <a:ext cx="5919373" cy="1611920"/>
          </a:xfrm>
        </p:spPr>
        <p:txBody>
          <a:bodyPr>
            <a:normAutofit/>
          </a:bodyPr>
          <a:lstStyle/>
          <a:p>
            <a:r>
              <a:rPr lang="en-GB" dirty="0"/>
              <a:t>Cyber Crime: An Insight</a:t>
            </a:r>
          </a:p>
        </p:txBody>
      </p:sp>
      <p:pic>
        <p:nvPicPr>
          <p:cNvPr id="5" name="Picture 4" descr="Computer script on a screen">
            <a:extLst>
              <a:ext uri="{FF2B5EF4-FFF2-40B4-BE49-F238E27FC236}">
                <a16:creationId xmlns:a16="http://schemas.microsoft.com/office/drawing/2014/main" id="{C36CCBED-4AB2-E541-9C44-89B36DAE37E0}"/>
              </a:ext>
            </a:extLst>
          </p:cNvPr>
          <p:cNvPicPr>
            <a:picLocks noChangeAspect="1"/>
          </p:cNvPicPr>
          <p:nvPr/>
        </p:nvPicPr>
        <p:blipFill rotWithShape="1">
          <a:blip r:embed="rId3"/>
          <a:srcRect l="2322" r="42095" b="-1"/>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807D3B24-186D-6A20-C6B7-7F4A228E7322}"/>
              </a:ext>
            </a:extLst>
          </p:cNvPr>
          <p:cNvSpPr>
            <a:spLocks noGrp="1"/>
          </p:cNvSpPr>
          <p:nvPr>
            <p:ph idx="1"/>
          </p:nvPr>
        </p:nvSpPr>
        <p:spPr>
          <a:xfrm>
            <a:off x="5498731" y="2164702"/>
            <a:ext cx="6419413" cy="4185268"/>
          </a:xfrm>
        </p:spPr>
        <p:txBody>
          <a:bodyPr anchor="t">
            <a:normAutofit fontScale="92500"/>
          </a:bodyPr>
          <a:lstStyle/>
          <a:p>
            <a:pPr marL="342900" indent="-342900">
              <a:lnSpc>
                <a:spcPct val="100000"/>
              </a:lnSpc>
              <a:buFont typeface="Arial" panose="020B0604020202020204" pitchFamily="34" charset="0"/>
              <a:buChar char="•"/>
            </a:pPr>
            <a:r>
              <a:rPr lang="en-GB" sz="1400" dirty="0"/>
              <a:t>Affects essential services, businesses, and day-to-day individuals across the UK</a:t>
            </a:r>
          </a:p>
          <a:p>
            <a:pPr marL="342900" indent="-342900">
              <a:lnSpc>
                <a:spcPct val="100000"/>
              </a:lnSpc>
              <a:buFont typeface="Arial" panose="020B0604020202020204" pitchFamily="34" charset="0"/>
              <a:buChar char="•"/>
            </a:pPr>
            <a:r>
              <a:rPr lang="en-GB" sz="1400" dirty="0"/>
              <a:t>Costs the UK billions, causes damage and threatens national security</a:t>
            </a:r>
          </a:p>
          <a:p>
            <a:pPr marL="342900" indent="-342900">
              <a:lnSpc>
                <a:spcPct val="100000"/>
              </a:lnSpc>
              <a:buFont typeface="Arial" panose="020B0604020202020204" pitchFamily="34" charset="0"/>
              <a:buChar char="•"/>
            </a:pPr>
            <a:r>
              <a:rPr lang="en-GB" sz="1400" dirty="0"/>
              <a:t>High-profile ransomware campaigns have created a growth in cyber criminality</a:t>
            </a:r>
          </a:p>
          <a:p>
            <a:pPr marL="342900" indent="-342900">
              <a:lnSpc>
                <a:spcPct val="100000"/>
              </a:lnSpc>
              <a:buFont typeface="Arial" panose="020B0604020202020204" pitchFamily="34" charset="0"/>
              <a:buChar char="•"/>
            </a:pPr>
            <a:r>
              <a:rPr lang="en-GB" sz="1400" dirty="0"/>
              <a:t>Breaches can leak personal data, leaving many victims open to fraud</a:t>
            </a:r>
          </a:p>
          <a:p>
            <a:pPr marL="342900" indent="-342900">
              <a:lnSpc>
                <a:spcPct val="100000"/>
              </a:lnSpc>
              <a:buFont typeface="Arial" panose="020B0604020202020204" pitchFamily="34" charset="0"/>
              <a:buChar char="•"/>
            </a:pPr>
            <a:r>
              <a:rPr lang="en-GB" sz="1400" dirty="0"/>
              <a:t>Organised UK cyber crime groups are often motivated by profit</a:t>
            </a:r>
          </a:p>
          <a:p>
            <a:pPr marL="342900" indent="-342900">
              <a:lnSpc>
                <a:spcPct val="100000"/>
              </a:lnSpc>
              <a:buFont typeface="Arial" panose="020B0604020202020204" pitchFamily="34" charset="0"/>
              <a:buChar char="•"/>
            </a:pPr>
            <a:r>
              <a:rPr lang="en-GB" sz="1400" dirty="0"/>
              <a:t>The most common cyber threats are:</a:t>
            </a:r>
          </a:p>
          <a:p>
            <a:pPr>
              <a:lnSpc>
                <a:spcPct val="100000"/>
              </a:lnSpc>
            </a:pPr>
            <a:r>
              <a:rPr lang="en-GB" sz="1400" dirty="0"/>
              <a:t>-Hacking – social media, email, passwords</a:t>
            </a:r>
          </a:p>
          <a:p>
            <a:pPr>
              <a:lnSpc>
                <a:spcPct val="100000"/>
              </a:lnSpc>
            </a:pPr>
            <a:r>
              <a:rPr lang="en-GB" sz="1400" dirty="0"/>
              <a:t>-Phishing – Fake emails asking for personal security information</a:t>
            </a:r>
          </a:p>
          <a:p>
            <a:pPr>
              <a:lnSpc>
                <a:spcPct val="100000"/>
              </a:lnSpc>
            </a:pPr>
            <a:r>
              <a:rPr lang="en-GB" sz="1400" dirty="0"/>
              <a:t>-Malicious software – ransomware that criminals use to hack files and hold ransom</a:t>
            </a:r>
          </a:p>
          <a:p>
            <a:pPr>
              <a:lnSpc>
                <a:spcPct val="100000"/>
              </a:lnSpc>
            </a:pPr>
            <a:r>
              <a:rPr lang="en-GB" sz="1400" dirty="0"/>
              <a:t>-Distributed denial of service (DDOS) attacks – against websites that often with extortion</a:t>
            </a:r>
          </a:p>
          <a:p>
            <a:pPr>
              <a:lnSpc>
                <a:spcPct val="100000"/>
              </a:lnSpc>
            </a:pPr>
            <a:r>
              <a:rPr lang="en-GB" sz="1400" dirty="0"/>
              <a:t>(NCA, 2023)</a:t>
            </a:r>
          </a:p>
        </p:txBody>
      </p:sp>
    </p:spTree>
    <p:extLst>
      <p:ext uri="{BB962C8B-B14F-4D97-AF65-F5344CB8AC3E}">
        <p14:creationId xmlns:p14="http://schemas.microsoft.com/office/powerpoint/2010/main" val="2102274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A865-C8D2-C2DB-B092-EAD146276D18}"/>
              </a:ext>
            </a:extLst>
          </p:cNvPr>
          <p:cNvSpPr>
            <a:spLocks noGrp="1"/>
          </p:cNvSpPr>
          <p:nvPr>
            <p:ph type="title"/>
          </p:nvPr>
        </p:nvSpPr>
        <p:spPr>
          <a:xfrm>
            <a:off x="609600" y="557785"/>
            <a:ext cx="10972800" cy="645374"/>
          </a:xfrm>
        </p:spPr>
        <p:txBody>
          <a:bodyPr>
            <a:normAutofit fontScale="90000"/>
          </a:bodyPr>
          <a:lstStyle/>
          <a:p>
            <a:r>
              <a:rPr lang="en-GB" dirty="0"/>
              <a:t>Cyber crime link to SOC</a:t>
            </a:r>
          </a:p>
        </p:txBody>
      </p:sp>
      <p:graphicFrame>
        <p:nvGraphicFramePr>
          <p:cNvPr id="5" name="Content Placeholder 2">
            <a:extLst>
              <a:ext uri="{FF2B5EF4-FFF2-40B4-BE49-F238E27FC236}">
                <a16:creationId xmlns:a16="http://schemas.microsoft.com/office/drawing/2014/main" id="{A1030787-5343-7400-C730-7314A21A911F}"/>
              </a:ext>
            </a:extLst>
          </p:cNvPr>
          <p:cNvGraphicFramePr>
            <a:graphicFrameLocks noGrp="1"/>
          </p:cNvGraphicFramePr>
          <p:nvPr>
            <p:ph idx="1"/>
          </p:nvPr>
        </p:nvGraphicFramePr>
        <p:xfrm>
          <a:off x="609600" y="1460829"/>
          <a:ext cx="10972800" cy="48393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288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B767C0-BAB5-5610-1E4F-374D4715CDE9}"/>
              </a:ext>
            </a:extLst>
          </p:cNvPr>
          <p:cNvSpPr>
            <a:spLocks noGrp="1"/>
          </p:cNvSpPr>
          <p:nvPr>
            <p:ph type="title"/>
          </p:nvPr>
        </p:nvSpPr>
        <p:spPr>
          <a:xfrm>
            <a:off x="609600" y="557784"/>
            <a:ext cx="11277600" cy="1367269"/>
          </a:xfrm>
        </p:spPr>
        <p:txBody>
          <a:bodyPr>
            <a:normAutofit fontScale="90000"/>
          </a:bodyPr>
          <a:lstStyle/>
          <a:p>
            <a:r>
              <a:rPr lang="en-GB" dirty="0"/>
              <a:t>Key Challenges in Response to Cyber Crime</a:t>
            </a:r>
          </a:p>
        </p:txBody>
      </p:sp>
      <p:graphicFrame>
        <p:nvGraphicFramePr>
          <p:cNvPr id="5" name="Content Placeholder 2">
            <a:extLst>
              <a:ext uri="{FF2B5EF4-FFF2-40B4-BE49-F238E27FC236}">
                <a16:creationId xmlns:a16="http://schemas.microsoft.com/office/drawing/2014/main" id="{8FB9B3D6-F448-B92C-30DC-0CB503237655}"/>
              </a:ext>
            </a:extLst>
          </p:cNvPr>
          <p:cNvGraphicFramePr>
            <a:graphicFrameLocks noGrp="1"/>
          </p:cNvGraphicFramePr>
          <p:nvPr>
            <p:ph idx="1"/>
            <p:extLst>
              <p:ext uri="{D42A27DB-BD31-4B8C-83A1-F6EECF244321}">
                <p14:modId xmlns:p14="http://schemas.microsoft.com/office/powerpoint/2010/main" val="1086430151"/>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9556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51700-EFA4-6D3F-0D14-AB858460916C}"/>
              </a:ext>
            </a:extLst>
          </p:cNvPr>
          <p:cNvSpPr>
            <a:spLocks noGrp="1"/>
          </p:cNvSpPr>
          <p:nvPr>
            <p:ph type="title"/>
          </p:nvPr>
        </p:nvSpPr>
        <p:spPr>
          <a:xfrm>
            <a:off x="609600" y="141104"/>
            <a:ext cx="10972800" cy="1377342"/>
          </a:xfrm>
        </p:spPr>
        <p:txBody>
          <a:bodyPr>
            <a:normAutofit fontScale="90000"/>
          </a:bodyPr>
          <a:lstStyle/>
          <a:p>
            <a:r>
              <a:rPr lang="en-GB" dirty="0"/>
              <a:t>Cyber Crime and its impact when tackling SOC</a:t>
            </a:r>
          </a:p>
        </p:txBody>
      </p:sp>
      <p:sp>
        <p:nvSpPr>
          <p:cNvPr id="3" name="Content Placeholder 2">
            <a:extLst>
              <a:ext uri="{FF2B5EF4-FFF2-40B4-BE49-F238E27FC236}">
                <a16:creationId xmlns:a16="http://schemas.microsoft.com/office/drawing/2014/main" id="{DAE9FB4F-AB94-B5BE-D2E7-79C4ED97CC4E}"/>
              </a:ext>
            </a:extLst>
          </p:cNvPr>
          <p:cNvSpPr>
            <a:spLocks noGrp="1"/>
          </p:cNvSpPr>
          <p:nvPr>
            <p:ph idx="1"/>
          </p:nvPr>
        </p:nvSpPr>
        <p:spPr>
          <a:xfrm>
            <a:off x="609600" y="1679945"/>
            <a:ext cx="10972800" cy="5036951"/>
          </a:xfrm>
        </p:spPr>
        <p:txBody>
          <a:bodyPr>
            <a:normAutofit fontScale="25000" lnSpcReduction="20000"/>
          </a:bodyPr>
          <a:lstStyle/>
          <a:p>
            <a:pPr marL="457200" indent="-457200">
              <a:buFont typeface="+mj-lt"/>
              <a:buAutoNum type="arabicPeriod"/>
            </a:pPr>
            <a:r>
              <a:rPr lang="en-GB" sz="7200" dirty="0"/>
              <a:t>NO BOUNDARIES</a:t>
            </a:r>
          </a:p>
          <a:p>
            <a:pPr marL="342900" indent="-342900">
              <a:buFont typeface="Arial" panose="020B0604020202020204" pitchFamily="34" charset="0"/>
              <a:buChar char="•"/>
            </a:pPr>
            <a:r>
              <a:rPr lang="en-GB" sz="7200" dirty="0"/>
              <a:t>The use of technology allows OCGs to disregard national borders</a:t>
            </a:r>
          </a:p>
          <a:p>
            <a:pPr marL="342900" indent="-342900">
              <a:buFont typeface="Arial" panose="020B0604020202020204" pitchFamily="34" charset="0"/>
              <a:buChar char="•"/>
            </a:pPr>
            <a:r>
              <a:rPr lang="en-GB" sz="7200" dirty="0"/>
              <a:t>Allows OCGs to access victims worldwide </a:t>
            </a:r>
          </a:p>
          <a:p>
            <a:pPr marL="342900" indent="-342900">
              <a:buFont typeface="Arial" panose="020B0604020202020204" pitchFamily="34" charset="0"/>
              <a:buChar char="•"/>
            </a:pPr>
            <a:r>
              <a:rPr lang="en-GB" sz="7200" dirty="0"/>
              <a:t>The cyberspace makes it difficult to investigate, prosecute, and tackle</a:t>
            </a:r>
          </a:p>
          <a:p>
            <a:pPr marL="342900" indent="-342900">
              <a:buFont typeface="Arial" panose="020B0604020202020204" pitchFamily="34" charset="0"/>
              <a:buChar char="•"/>
            </a:pPr>
            <a:endParaRPr lang="en-GB" sz="7200" dirty="0"/>
          </a:p>
          <a:p>
            <a:pPr marL="457200" indent="-457200">
              <a:buFont typeface="+mj-lt"/>
              <a:buAutoNum type="arabicPeriod" startAt="2"/>
            </a:pPr>
            <a:r>
              <a:rPr lang="en-GB" sz="7200" dirty="0"/>
              <a:t>UNDER REPORTING</a:t>
            </a:r>
          </a:p>
          <a:p>
            <a:pPr marL="457200" indent="-457200">
              <a:buFont typeface="Arial" panose="020B0604020202020204" pitchFamily="34" charset="0"/>
              <a:buChar char="•"/>
            </a:pPr>
            <a:r>
              <a:rPr lang="en-GB" sz="7200" dirty="0"/>
              <a:t>The public and businesses are not aware they are a victim of cyber crime (lack of awareness)</a:t>
            </a:r>
          </a:p>
          <a:p>
            <a:pPr marL="457200" indent="-457200">
              <a:buFont typeface="Arial" panose="020B0604020202020204" pitchFamily="34" charset="0"/>
              <a:buChar char="•"/>
            </a:pPr>
            <a:r>
              <a:rPr lang="en-GB" sz="7200" dirty="0"/>
              <a:t>Only 38% of people believe to have confidence in the law enforcements response to cyber crime</a:t>
            </a:r>
          </a:p>
          <a:p>
            <a:pPr marL="457200" indent="-457200">
              <a:buFont typeface="Arial" panose="020B0604020202020204" pitchFamily="34" charset="0"/>
              <a:buChar char="•"/>
            </a:pPr>
            <a:r>
              <a:rPr lang="en-GB" sz="7200" dirty="0"/>
              <a:t>Under reporting suggests that cyber crime is not occurring at a high rate, resulting in not receiving sufficient funding to tackle the issue</a:t>
            </a:r>
          </a:p>
          <a:p>
            <a:pPr marL="457200" indent="-457200">
              <a:buFont typeface="Arial" panose="020B0604020202020204" pitchFamily="34" charset="0"/>
              <a:buChar char="•"/>
            </a:pPr>
            <a:r>
              <a:rPr lang="en-GB" sz="7200" dirty="0"/>
              <a:t>Without an understanding of the demand, the funding is not reaching its full potential</a:t>
            </a:r>
          </a:p>
          <a:p>
            <a:pPr marL="457200" indent="-457200">
              <a:buFont typeface="Arial" panose="020B0604020202020204" pitchFamily="34" charset="0"/>
              <a:buChar char="•"/>
            </a:pPr>
            <a:r>
              <a:rPr lang="en-GB" sz="7200" dirty="0"/>
              <a:t>Limited funds = cyber crime ignored = no control over tackling it</a:t>
            </a:r>
          </a:p>
          <a:p>
            <a:endParaRPr lang="en-GB" sz="7200" dirty="0"/>
          </a:p>
          <a:p>
            <a:r>
              <a:rPr lang="en-GB" sz="7200" dirty="0"/>
              <a:t>(</a:t>
            </a:r>
            <a:r>
              <a:rPr lang="en-GB" sz="7200" dirty="0" err="1"/>
              <a:t>Bellasio</a:t>
            </a:r>
            <a:r>
              <a:rPr lang="en-GB" sz="7200" dirty="0"/>
              <a:t> et al, 2020) (HMICFRS, 2019) (NCA, 2018)</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3384416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12C8AE-9E5E-EFF9-F123-81319E382BB8}"/>
              </a:ext>
            </a:extLst>
          </p:cNvPr>
          <p:cNvSpPr>
            <a:spLocks noGrp="1"/>
          </p:cNvSpPr>
          <p:nvPr>
            <p:ph type="title"/>
          </p:nvPr>
        </p:nvSpPr>
        <p:spPr>
          <a:xfrm>
            <a:off x="609600" y="557784"/>
            <a:ext cx="10972800" cy="1325563"/>
          </a:xfrm>
        </p:spPr>
        <p:txBody>
          <a:bodyPr>
            <a:normAutofit/>
          </a:bodyPr>
          <a:lstStyle/>
          <a:p>
            <a:r>
              <a:rPr lang="en-GB" dirty="0"/>
              <a:t>The Link to Illicit Commodities.. </a:t>
            </a:r>
          </a:p>
        </p:txBody>
      </p:sp>
      <p:graphicFrame>
        <p:nvGraphicFramePr>
          <p:cNvPr id="5" name="Content Placeholder 2">
            <a:extLst>
              <a:ext uri="{FF2B5EF4-FFF2-40B4-BE49-F238E27FC236}">
                <a16:creationId xmlns:a16="http://schemas.microsoft.com/office/drawing/2014/main" id="{9730C2C4-1B59-C30F-1274-AF172C2D909F}"/>
              </a:ext>
            </a:extLst>
          </p:cNvPr>
          <p:cNvGraphicFramePr>
            <a:graphicFrameLocks noGrp="1"/>
          </p:cNvGraphicFramePr>
          <p:nvPr>
            <p:ph idx="1"/>
            <p:extLst>
              <p:ext uri="{D42A27DB-BD31-4B8C-83A1-F6EECF244321}">
                <p14:modId xmlns:p14="http://schemas.microsoft.com/office/powerpoint/2010/main" val="2180205028"/>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3624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1A166A-B59F-DA12-285A-5EB2B17E24BA}"/>
              </a:ext>
            </a:extLst>
          </p:cNvPr>
          <p:cNvSpPr>
            <a:spLocks noGrp="1"/>
          </p:cNvSpPr>
          <p:nvPr>
            <p:ph type="title"/>
          </p:nvPr>
        </p:nvSpPr>
        <p:spPr>
          <a:xfrm>
            <a:off x="562271" y="810563"/>
            <a:ext cx="3705572" cy="5409262"/>
          </a:xfrm>
        </p:spPr>
        <p:txBody>
          <a:bodyPr anchor="t">
            <a:normAutofit/>
          </a:bodyPr>
          <a:lstStyle/>
          <a:p>
            <a:r>
              <a:rPr lang="en-GB" dirty="0"/>
              <a:t>Illicit Commodities and its impact when tackling SOC </a:t>
            </a:r>
          </a:p>
        </p:txBody>
      </p:sp>
      <p:graphicFrame>
        <p:nvGraphicFramePr>
          <p:cNvPr id="5" name="Content Placeholder 2">
            <a:extLst>
              <a:ext uri="{FF2B5EF4-FFF2-40B4-BE49-F238E27FC236}">
                <a16:creationId xmlns:a16="http://schemas.microsoft.com/office/drawing/2014/main" id="{1A633F35-1B19-548E-FD44-FD9D2C73D7F2}"/>
              </a:ext>
            </a:extLst>
          </p:cNvPr>
          <p:cNvGraphicFramePr>
            <a:graphicFrameLocks noGrp="1"/>
          </p:cNvGraphicFramePr>
          <p:nvPr>
            <p:ph idx="1"/>
            <p:extLst>
              <p:ext uri="{D42A27DB-BD31-4B8C-83A1-F6EECF244321}">
                <p14:modId xmlns:p14="http://schemas.microsoft.com/office/powerpoint/2010/main" val="2810107825"/>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1094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3BFB5-2859-8B0A-175C-97D47B610617}"/>
              </a:ext>
            </a:extLst>
          </p:cNvPr>
          <p:cNvSpPr>
            <a:spLocks noGrp="1"/>
          </p:cNvSpPr>
          <p:nvPr>
            <p:ph type="title"/>
          </p:nvPr>
        </p:nvSpPr>
        <p:spPr>
          <a:xfrm>
            <a:off x="609600" y="557785"/>
            <a:ext cx="10972800" cy="661416"/>
          </a:xfrm>
        </p:spPr>
        <p:txBody>
          <a:bodyPr>
            <a:normAutofit fontScale="90000"/>
          </a:bodyPr>
          <a:lstStyle/>
          <a:p>
            <a:r>
              <a:rPr lang="en-GB" dirty="0"/>
              <a:t>The Link to Cryptocurrency and its impact when tackling SOC </a:t>
            </a:r>
          </a:p>
        </p:txBody>
      </p:sp>
      <p:graphicFrame>
        <p:nvGraphicFramePr>
          <p:cNvPr id="5" name="Content Placeholder 2">
            <a:extLst>
              <a:ext uri="{FF2B5EF4-FFF2-40B4-BE49-F238E27FC236}">
                <a16:creationId xmlns:a16="http://schemas.microsoft.com/office/drawing/2014/main" id="{7BDD0835-7384-B3E4-96B3-30B498FF0DCD}"/>
              </a:ext>
            </a:extLst>
          </p:cNvPr>
          <p:cNvGraphicFramePr>
            <a:graphicFrameLocks noGrp="1"/>
          </p:cNvGraphicFramePr>
          <p:nvPr>
            <p:ph idx="1"/>
          </p:nvPr>
        </p:nvGraphicFramePr>
        <p:xfrm>
          <a:off x="609600" y="1363579"/>
          <a:ext cx="10972800" cy="4779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1152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376D41-EF5C-1157-A0F8-734F17134263}"/>
              </a:ext>
            </a:extLst>
          </p:cNvPr>
          <p:cNvSpPr>
            <a:spLocks noGrp="1"/>
          </p:cNvSpPr>
          <p:nvPr>
            <p:ph type="title"/>
          </p:nvPr>
        </p:nvSpPr>
        <p:spPr>
          <a:xfrm>
            <a:off x="562271" y="810563"/>
            <a:ext cx="3705572" cy="5409262"/>
          </a:xfrm>
        </p:spPr>
        <p:txBody>
          <a:bodyPr anchor="t">
            <a:normAutofit/>
          </a:bodyPr>
          <a:lstStyle/>
          <a:p>
            <a:r>
              <a:rPr lang="en-GB"/>
              <a:t>The Hidden Nature of SOC</a:t>
            </a:r>
          </a:p>
        </p:txBody>
      </p:sp>
      <p:graphicFrame>
        <p:nvGraphicFramePr>
          <p:cNvPr id="5" name="Content Placeholder 2">
            <a:extLst>
              <a:ext uri="{FF2B5EF4-FFF2-40B4-BE49-F238E27FC236}">
                <a16:creationId xmlns:a16="http://schemas.microsoft.com/office/drawing/2014/main" id="{B6FD9FEB-BCBA-455C-90A9-7EF7C22184B1}"/>
              </a:ext>
            </a:extLst>
          </p:cNvPr>
          <p:cNvGraphicFramePr>
            <a:graphicFrameLocks noGrp="1"/>
          </p:cNvGraphicFramePr>
          <p:nvPr>
            <p:ph idx="1"/>
            <p:extLst>
              <p:ext uri="{D42A27DB-BD31-4B8C-83A1-F6EECF244321}">
                <p14:modId xmlns:p14="http://schemas.microsoft.com/office/powerpoint/2010/main" val="332991997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2998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04E2E-218A-8E10-AF38-0A09C106DE47}"/>
              </a:ext>
            </a:extLst>
          </p:cNvPr>
          <p:cNvSpPr>
            <a:spLocks noGrp="1"/>
          </p:cNvSpPr>
          <p:nvPr>
            <p:ph type="title"/>
          </p:nvPr>
        </p:nvSpPr>
        <p:spPr>
          <a:xfrm>
            <a:off x="609600" y="557784"/>
            <a:ext cx="10972800" cy="909509"/>
          </a:xfrm>
        </p:spPr>
        <p:txBody>
          <a:bodyPr>
            <a:normAutofit fontScale="90000"/>
          </a:bodyPr>
          <a:lstStyle/>
          <a:p>
            <a:r>
              <a:rPr lang="en-GB" dirty="0"/>
              <a:t>The Hidden Nature of SOC and How it Impacts Tackling it</a:t>
            </a:r>
          </a:p>
        </p:txBody>
      </p:sp>
      <p:sp>
        <p:nvSpPr>
          <p:cNvPr id="3" name="Content Placeholder 2">
            <a:extLst>
              <a:ext uri="{FF2B5EF4-FFF2-40B4-BE49-F238E27FC236}">
                <a16:creationId xmlns:a16="http://schemas.microsoft.com/office/drawing/2014/main" id="{4B8EB3D7-7508-487C-9B74-C75560E69E47}"/>
              </a:ext>
            </a:extLst>
          </p:cNvPr>
          <p:cNvSpPr>
            <a:spLocks noGrp="1"/>
          </p:cNvSpPr>
          <p:nvPr>
            <p:ph idx="1"/>
          </p:nvPr>
        </p:nvSpPr>
        <p:spPr>
          <a:xfrm>
            <a:off x="609600" y="1467293"/>
            <a:ext cx="10972800" cy="5103628"/>
          </a:xfrm>
        </p:spPr>
        <p:txBody>
          <a:bodyPr/>
          <a:lstStyle/>
          <a:p>
            <a:pPr marL="457200" indent="-457200">
              <a:buFont typeface="+mj-lt"/>
              <a:buAutoNum type="arabicPeriod"/>
            </a:pPr>
            <a:r>
              <a:rPr lang="en-GB" dirty="0"/>
              <a:t>Limited understanding due to ineffective data</a:t>
            </a:r>
          </a:p>
          <a:p>
            <a:pPr marL="457200" indent="-457200">
              <a:buFont typeface="Arial" panose="020B0604020202020204" pitchFamily="34" charset="0"/>
              <a:buChar char="•"/>
            </a:pPr>
            <a:r>
              <a:rPr lang="en-GB" dirty="0"/>
              <a:t>Lack of resources</a:t>
            </a:r>
          </a:p>
          <a:p>
            <a:pPr marL="457200" indent="-457200">
              <a:buFont typeface="Arial" panose="020B0604020202020204" pitchFamily="34" charset="0"/>
              <a:buChar char="•"/>
            </a:pPr>
            <a:r>
              <a:rPr lang="en-GB" dirty="0"/>
              <a:t>Unsure of whether data is due to better recording of data or willingness or report</a:t>
            </a:r>
          </a:p>
          <a:p>
            <a:pPr marL="457200" indent="-457200">
              <a:buFont typeface="Arial" panose="020B0604020202020204" pitchFamily="34" charset="0"/>
              <a:buChar char="•"/>
            </a:pPr>
            <a:r>
              <a:rPr lang="en-GB" dirty="0"/>
              <a:t>Therefore, without sufficient data and understanding, a successful strategy cannot be produced</a:t>
            </a:r>
          </a:p>
          <a:p>
            <a:pPr marL="457200" indent="-457200">
              <a:buFont typeface="+mj-lt"/>
              <a:buAutoNum type="arabicPeriod" startAt="2"/>
            </a:pPr>
            <a:r>
              <a:rPr lang="en-GB" dirty="0"/>
              <a:t> Limited funding</a:t>
            </a:r>
          </a:p>
          <a:p>
            <a:pPr marL="457200" indent="-457200">
              <a:buFont typeface="Arial" panose="020B0604020202020204" pitchFamily="34" charset="0"/>
              <a:buChar char="•"/>
            </a:pPr>
            <a:r>
              <a:rPr lang="en-GB" dirty="0"/>
              <a:t>Limited understanding leads to the priority of funding elsewhere, in ‘visible crimes’</a:t>
            </a:r>
          </a:p>
          <a:p>
            <a:pPr marL="457200" indent="-457200">
              <a:buFont typeface="Arial" panose="020B0604020202020204" pitchFamily="34" charset="0"/>
              <a:buChar char="•"/>
            </a:pPr>
            <a:r>
              <a:rPr lang="en-GB" dirty="0"/>
              <a:t>A budget risks the potential success of a strategy being stopped for financial reasons</a:t>
            </a:r>
          </a:p>
          <a:p>
            <a:pPr marL="457200" indent="-457200">
              <a:buFont typeface="Arial" panose="020B0604020202020204" pitchFamily="34" charset="0"/>
              <a:buChar char="•"/>
            </a:pPr>
            <a:r>
              <a:rPr lang="en-GB" dirty="0"/>
              <a:t>Ultimately, without a sufficient, constant flow of funding from multi agencies, a multi-agency approach cannot be administered </a:t>
            </a:r>
          </a:p>
          <a:p>
            <a:r>
              <a:rPr lang="en-GB" dirty="0"/>
              <a:t>(House of Commons, 2019)</a:t>
            </a:r>
          </a:p>
        </p:txBody>
      </p:sp>
    </p:spTree>
    <p:extLst>
      <p:ext uri="{BB962C8B-B14F-4D97-AF65-F5344CB8AC3E}">
        <p14:creationId xmlns:p14="http://schemas.microsoft.com/office/powerpoint/2010/main" val="3066987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04E2E-218A-8E10-AF38-0A09C106DE47}"/>
              </a:ext>
            </a:extLst>
          </p:cNvPr>
          <p:cNvSpPr>
            <a:spLocks noGrp="1"/>
          </p:cNvSpPr>
          <p:nvPr>
            <p:ph type="title"/>
          </p:nvPr>
        </p:nvSpPr>
        <p:spPr>
          <a:xfrm>
            <a:off x="609600" y="557784"/>
            <a:ext cx="10972800" cy="909509"/>
          </a:xfrm>
        </p:spPr>
        <p:txBody>
          <a:bodyPr>
            <a:normAutofit fontScale="90000"/>
          </a:bodyPr>
          <a:lstStyle/>
          <a:p>
            <a:r>
              <a:rPr lang="en-GB" dirty="0"/>
              <a:t>The Hidden Nature of SOC and How it Impacts Tackling it continued…</a:t>
            </a:r>
          </a:p>
        </p:txBody>
      </p:sp>
      <p:sp>
        <p:nvSpPr>
          <p:cNvPr id="3" name="Content Placeholder 2">
            <a:extLst>
              <a:ext uri="{FF2B5EF4-FFF2-40B4-BE49-F238E27FC236}">
                <a16:creationId xmlns:a16="http://schemas.microsoft.com/office/drawing/2014/main" id="{4B8EB3D7-7508-487C-9B74-C75560E69E47}"/>
              </a:ext>
            </a:extLst>
          </p:cNvPr>
          <p:cNvSpPr>
            <a:spLocks noGrp="1"/>
          </p:cNvSpPr>
          <p:nvPr>
            <p:ph idx="1"/>
          </p:nvPr>
        </p:nvSpPr>
        <p:spPr>
          <a:xfrm>
            <a:off x="609600" y="1467293"/>
            <a:ext cx="10972800" cy="5103628"/>
          </a:xfrm>
        </p:spPr>
        <p:txBody>
          <a:bodyPr>
            <a:normAutofit fontScale="92500" lnSpcReduction="20000"/>
          </a:bodyPr>
          <a:lstStyle/>
          <a:p>
            <a:pPr marL="457200" indent="-457200">
              <a:buFont typeface="+mj-lt"/>
              <a:buAutoNum type="arabicPeriod" startAt="3"/>
            </a:pPr>
            <a:r>
              <a:rPr lang="en-GB" dirty="0"/>
              <a:t>Unaware of whether current strategies are successful</a:t>
            </a:r>
          </a:p>
          <a:p>
            <a:pPr marL="342900" indent="-342900">
              <a:buFont typeface="Arial" panose="020B0604020202020204" pitchFamily="34" charset="0"/>
              <a:buChar char="•"/>
            </a:pPr>
            <a:r>
              <a:rPr lang="en-GB" dirty="0"/>
              <a:t>Slow at developing the impact of strategies</a:t>
            </a:r>
          </a:p>
          <a:p>
            <a:pPr marL="342900" indent="-342900">
              <a:buFont typeface="Arial" panose="020B0604020202020204" pitchFamily="34" charset="0"/>
              <a:buChar char="•"/>
            </a:pPr>
            <a:r>
              <a:rPr lang="en-GB" dirty="0"/>
              <a:t>Solely focused on output</a:t>
            </a:r>
          </a:p>
          <a:p>
            <a:pPr marL="342900" indent="-342900">
              <a:buFont typeface="Arial" panose="020B0604020202020204" pitchFamily="34" charset="0"/>
              <a:buChar char="•"/>
            </a:pPr>
            <a:r>
              <a:rPr lang="en-GB" dirty="0"/>
              <a:t>Cannot determine if the threat has been reduced</a:t>
            </a:r>
          </a:p>
          <a:p>
            <a:pPr marL="457200" indent="-457200">
              <a:buFont typeface="+mj-lt"/>
              <a:buAutoNum type="arabicPeriod" startAt="4"/>
            </a:pPr>
            <a:r>
              <a:rPr lang="en-GB" dirty="0"/>
              <a:t>Hidden Victims</a:t>
            </a:r>
          </a:p>
          <a:p>
            <a:pPr marL="342900" indent="-342900">
              <a:buFont typeface="Arial" panose="020B0604020202020204" pitchFamily="34" charset="0"/>
              <a:buChar char="•"/>
            </a:pPr>
            <a:r>
              <a:rPr lang="en-GB" dirty="0"/>
              <a:t>Hidden nature of the crime often leaves victims hidden</a:t>
            </a:r>
          </a:p>
          <a:p>
            <a:pPr marL="342900" indent="-342900">
              <a:buFont typeface="Arial" panose="020B0604020202020204" pitchFamily="34" charset="0"/>
              <a:buChar char="•"/>
            </a:pPr>
            <a:r>
              <a:rPr lang="en-GB" dirty="0"/>
              <a:t>Public interest harmed</a:t>
            </a:r>
          </a:p>
          <a:p>
            <a:pPr marL="342900" indent="-342900">
              <a:buFont typeface="Arial" panose="020B0604020202020204" pitchFamily="34" charset="0"/>
              <a:buChar char="•"/>
            </a:pPr>
            <a:r>
              <a:rPr lang="en-GB" dirty="0"/>
              <a:t>Opportunity to prosecute missed</a:t>
            </a:r>
          </a:p>
          <a:p>
            <a:endParaRPr lang="en-GB" dirty="0"/>
          </a:p>
          <a:p>
            <a:r>
              <a:rPr lang="en-GB" b="1" dirty="0"/>
              <a:t>The hidden nature of SOC remains a key issue when tackling it as implications such as lack of resources, lack of funding, little knowledge on whether strategies are successful, and the hidden victims, all contribute to an unsuccessful strategy aimed to tackle SOC.  </a:t>
            </a:r>
          </a:p>
          <a:p>
            <a:r>
              <a:rPr lang="en-GB" dirty="0"/>
              <a:t>(HMICFRS, 2021) (House of Commons, 2019)</a:t>
            </a:r>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149035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A2766-6D5F-BD3A-8F24-87ED97492F4D}"/>
              </a:ext>
            </a:extLst>
          </p:cNvPr>
          <p:cNvSpPr>
            <a:spLocks noGrp="1"/>
          </p:cNvSpPr>
          <p:nvPr>
            <p:ph type="title"/>
          </p:nvPr>
        </p:nvSpPr>
        <p:spPr>
          <a:xfrm>
            <a:off x="609600" y="557785"/>
            <a:ext cx="10972800" cy="918088"/>
          </a:xfrm>
        </p:spPr>
        <p:txBody>
          <a:bodyPr>
            <a:normAutofit fontScale="90000"/>
          </a:bodyPr>
          <a:lstStyle/>
          <a:p>
            <a:r>
              <a:rPr lang="en-GB" dirty="0"/>
              <a:t>What more could be done to help tackle SOC?</a:t>
            </a:r>
          </a:p>
        </p:txBody>
      </p:sp>
      <p:sp>
        <p:nvSpPr>
          <p:cNvPr id="4" name="Oval 3">
            <a:extLst>
              <a:ext uri="{FF2B5EF4-FFF2-40B4-BE49-F238E27FC236}">
                <a16:creationId xmlns:a16="http://schemas.microsoft.com/office/drawing/2014/main" id="{6063D06B-8050-6AAB-3E68-18115DECB209}"/>
              </a:ext>
            </a:extLst>
          </p:cNvPr>
          <p:cNvSpPr/>
          <p:nvPr/>
        </p:nvSpPr>
        <p:spPr>
          <a:xfrm>
            <a:off x="401052" y="1475873"/>
            <a:ext cx="2999874" cy="1620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Home Office set out clear plan to create a successful strategy</a:t>
            </a:r>
          </a:p>
        </p:txBody>
      </p:sp>
      <p:sp>
        <p:nvSpPr>
          <p:cNvPr id="5" name="Oval 4">
            <a:extLst>
              <a:ext uri="{FF2B5EF4-FFF2-40B4-BE49-F238E27FC236}">
                <a16:creationId xmlns:a16="http://schemas.microsoft.com/office/drawing/2014/main" id="{853D8D69-21F9-FB1D-0550-D3E42214CB8D}"/>
              </a:ext>
            </a:extLst>
          </p:cNvPr>
          <p:cNvSpPr/>
          <p:nvPr/>
        </p:nvSpPr>
        <p:spPr>
          <a:xfrm>
            <a:off x="3240505" y="2643258"/>
            <a:ext cx="2711116" cy="1620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Multi-agencies need to agree on a sufficient budget</a:t>
            </a:r>
          </a:p>
        </p:txBody>
      </p:sp>
      <p:sp>
        <p:nvSpPr>
          <p:cNvPr id="6" name="Oval 5">
            <a:extLst>
              <a:ext uri="{FF2B5EF4-FFF2-40B4-BE49-F238E27FC236}">
                <a16:creationId xmlns:a16="http://schemas.microsoft.com/office/drawing/2014/main" id="{7EDA5451-1706-5266-F64B-91005E49D234}"/>
              </a:ext>
            </a:extLst>
          </p:cNvPr>
          <p:cNvSpPr/>
          <p:nvPr/>
        </p:nvSpPr>
        <p:spPr>
          <a:xfrm>
            <a:off x="240630" y="4214742"/>
            <a:ext cx="3529264" cy="20854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New measures to be implemented, showing what progress has been made and the impact</a:t>
            </a:r>
          </a:p>
        </p:txBody>
      </p:sp>
      <p:sp>
        <p:nvSpPr>
          <p:cNvPr id="7" name="Oval 6">
            <a:extLst>
              <a:ext uri="{FF2B5EF4-FFF2-40B4-BE49-F238E27FC236}">
                <a16:creationId xmlns:a16="http://schemas.microsoft.com/office/drawing/2014/main" id="{6F9479C8-A82A-7263-D2E0-B651C0D91E0B}"/>
              </a:ext>
            </a:extLst>
          </p:cNvPr>
          <p:cNvSpPr/>
          <p:nvPr/>
        </p:nvSpPr>
        <p:spPr>
          <a:xfrm>
            <a:off x="4435642" y="4441980"/>
            <a:ext cx="3031958" cy="1957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Clear roles and responsibilities at local, regional, and national levels to avoid confusion</a:t>
            </a:r>
          </a:p>
        </p:txBody>
      </p:sp>
      <p:sp>
        <p:nvSpPr>
          <p:cNvPr id="8" name="Oval 7">
            <a:extLst>
              <a:ext uri="{FF2B5EF4-FFF2-40B4-BE49-F238E27FC236}">
                <a16:creationId xmlns:a16="http://schemas.microsoft.com/office/drawing/2014/main" id="{31C9701F-CA24-E3EB-8FBE-FFC80EE6CA67}"/>
              </a:ext>
            </a:extLst>
          </p:cNvPr>
          <p:cNvSpPr/>
          <p:nvPr/>
        </p:nvSpPr>
        <p:spPr>
          <a:xfrm>
            <a:off x="8582526" y="1280342"/>
            <a:ext cx="2999874" cy="20854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Ensure the public are aware of SOC and the level of threat, what to do and how to report etc</a:t>
            </a:r>
          </a:p>
        </p:txBody>
      </p:sp>
      <p:sp>
        <p:nvSpPr>
          <p:cNvPr id="9" name="Oval 8">
            <a:extLst>
              <a:ext uri="{FF2B5EF4-FFF2-40B4-BE49-F238E27FC236}">
                <a16:creationId xmlns:a16="http://schemas.microsoft.com/office/drawing/2014/main" id="{632A3446-C555-E774-AAD3-49A488E1CCA1}"/>
              </a:ext>
            </a:extLst>
          </p:cNvPr>
          <p:cNvSpPr/>
          <p:nvPr/>
        </p:nvSpPr>
        <p:spPr>
          <a:xfrm>
            <a:off x="6448927" y="2785310"/>
            <a:ext cx="2342147" cy="128737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Connect globally to control SOC</a:t>
            </a:r>
          </a:p>
        </p:txBody>
      </p:sp>
      <p:sp>
        <p:nvSpPr>
          <p:cNvPr id="10" name="Oval 9">
            <a:extLst>
              <a:ext uri="{FF2B5EF4-FFF2-40B4-BE49-F238E27FC236}">
                <a16:creationId xmlns:a16="http://schemas.microsoft.com/office/drawing/2014/main" id="{A49751A1-8968-68C3-1918-5F3F7E84F038}"/>
              </a:ext>
            </a:extLst>
          </p:cNvPr>
          <p:cNvSpPr/>
          <p:nvPr/>
        </p:nvSpPr>
        <p:spPr>
          <a:xfrm>
            <a:off x="8149389" y="4796589"/>
            <a:ext cx="3433011" cy="1957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Prioritise an understanding of advancements in technology and how it is used in SOC</a:t>
            </a:r>
          </a:p>
        </p:txBody>
      </p:sp>
      <p:sp>
        <p:nvSpPr>
          <p:cNvPr id="11" name="TextBox 10">
            <a:extLst>
              <a:ext uri="{FF2B5EF4-FFF2-40B4-BE49-F238E27FC236}">
                <a16:creationId xmlns:a16="http://schemas.microsoft.com/office/drawing/2014/main" id="{67E48BF1-9DE5-D528-B3F9-2C4932368912}"/>
              </a:ext>
            </a:extLst>
          </p:cNvPr>
          <p:cNvSpPr txBox="1"/>
          <p:nvPr/>
        </p:nvSpPr>
        <p:spPr>
          <a:xfrm>
            <a:off x="488911" y="6374366"/>
            <a:ext cx="3946731" cy="369332"/>
          </a:xfrm>
          <a:prstGeom prst="rect">
            <a:avLst/>
          </a:prstGeom>
          <a:noFill/>
        </p:spPr>
        <p:txBody>
          <a:bodyPr wrap="square" rtlCol="0">
            <a:spAutoFit/>
          </a:bodyPr>
          <a:lstStyle/>
          <a:p>
            <a:r>
              <a:rPr lang="en-GB" dirty="0"/>
              <a:t>(NCA, 2022) (UK Parliament, 2019)</a:t>
            </a:r>
          </a:p>
        </p:txBody>
      </p:sp>
    </p:spTree>
    <p:extLst>
      <p:ext uri="{BB962C8B-B14F-4D97-AF65-F5344CB8AC3E}">
        <p14:creationId xmlns:p14="http://schemas.microsoft.com/office/powerpoint/2010/main" val="3803105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F0701-7909-54ED-D895-8F1C230678C7}"/>
              </a:ext>
            </a:extLst>
          </p:cNvPr>
          <p:cNvSpPr>
            <a:spLocks noGrp="1"/>
          </p:cNvSpPr>
          <p:nvPr>
            <p:ph type="title"/>
          </p:nvPr>
        </p:nvSpPr>
        <p:spPr>
          <a:xfrm>
            <a:off x="609600" y="50801"/>
            <a:ext cx="10972800" cy="635000"/>
          </a:xfrm>
        </p:spPr>
        <p:txBody>
          <a:bodyPr>
            <a:noAutofit/>
          </a:bodyPr>
          <a:lstStyle/>
          <a:p>
            <a:r>
              <a:rPr lang="en-GB" sz="2400" dirty="0"/>
              <a:t>Bibliography</a:t>
            </a:r>
          </a:p>
        </p:txBody>
      </p:sp>
      <p:sp>
        <p:nvSpPr>
          <p:cNvPr id="3" name="Content Placeholder 2">
            <a:extLst>
              <a:ext uri="{FF2B5EF4-FFF2-40B4-BE49-F238E27FC236}">
                <a16:creationId xmlns:a16="http://schemas.microsoft.com/office/drawing/2014/main" id="{7A0446B1-CF6A-E20C-07A1-A851BAA424E4}"/>
              </a:ext>
            </a:extLst>
          </p:cNvPr>
          <p:cNvSpPr>
            <a:spLocks noGrp="1"/>
          </p:cNvSpPr>
          <p:nvPr>
            <p:ph idx="1"/>
          </p:nvPr>
        </p:nvSpPr>
        <p:spPr>
          <a:xfrm>
            <a:off x="177800" y="685801"/>
            <a:ext cx="11404600" cy="6070599"/>
          </a:xfrm>
        </p:spPr>
        <p:txBody>
          <a:bodyPr>
            <a:noAutofit/>
          </a:bodyPr>
          <a:lstStyle/>
          <a:p>
            <a:pPr marL="342900" indent="-342900">
              <a:buFont typeface="Arial" panose="020B0604020202020204" pitchFamily="34" charset="0"/>
              <a:buChar char="•"/>
            </a:pPr>
            <a:r>
              <a:rPr lang="en-GB" sz="800" dirty="0" err="1"/>
              <a:t>Bellasio</a:t>
            </a:r>
            <a:r>
              <a:rPr lang="en-GB" sz="800" dirty="0"/>
              <a:t>, J., </a:t>
            </a:r>
            <a:r>
              <a:rPr lang="en-GB" sz="800" dirty="0" err="1"/>
              <a:t>Silfversten</a:t>
            </a:r>
            <a:r>
              <a:rPr lang="en-GB" sz="800" dirty="0"/>
              <a:t>, E., Leverett, E., Knack, A., </a:t>
            </a:r>
            <a:r>
              <a:rPr lang="en-GB" sz="800" dirty="0" err="1"/>
              <a:t>Quimbre</a:t>
            </a:r>
            <a:r>
              <a:rPr lang="en-GB" sz="800" dirty="0"/>
              <a:t>, F., Blondes, E., </a:t>
            </a:r>
            <a:r>
              <a:rPr lang="en-GB" sz="800" dirty="0" err="1"/>
              <a:t>Favaro</a:t>
            </a:r>
            <a:r>
              <a:rPr lang="en-GB" sz="800" dirty="0"/>
              <a:t>, M., Paoli, G. (2020) How could technological developments influence the future of cybercrime. Available at: </a:t>
            </a:r>
            <a:r>
              <a:rPr lang="en-GB" sz="800" dirty="0">
                <a:hlinkClick r:id="rId3"/>
              </a:rPr>
              <a:t>https://www.jstor.org/stable/resrep27753?seq=3</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Buxton, J., Bingham, T. (2015) The Rise and Challenge of Dark Net Drug Markets. Policy Brief 7. Swansea University. Available at: </a:t>
            </a:r>
            <a:r>
              <a:rPr lang="en-GB" sz="800" dirty="0">
                <a:hlinkClick r:id="rId4"/>
              </a:rPr>
              <a:t>https://www.swansea.ac.uk/media/The-Rise-and-Challenge-of-Dark-Net-Drug-Markets.pdf</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CPS (2015) Organised Crime – Strategy. Available at: </a:t>
            </a:r>
            <a:r>
              <a:rPr lang="en-GB" sz="800" dirty="0">
                <a:hlinkClick r:id="rId5"/>
              </a:rPr>
              <a:t>https://www.cps.gov.uk/organised-crime-strategy</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HMICFRS (2019) Cyber: Keep the light on. An inspection of the police response to cyber-dependent crime. Available at: </a:t>
            </a:r>
            <a:r>
              <a:rPr lang="en-GB" sz="800" dirty="0">
                <a:hlinkClick r:id="rId6"/>
              </a:rPr>
              <a:t>https://www.justiceinspectorates.gov.uk/hmicfrs/wp-content/uploads/cyber-keep-the-light-on-an-inspection-of-the-police-response-to-cyber-dependent-crime.pdf</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HMICFRS (2021) The Hidden Victims. Report on Hestia’s super-complaint on the police response to victims of modern slavery. Available at: </a:t>
            </a:r>
            <a:r>
              <a:rPr lang="en-GB" sz="800" dirty="0">
                <a:hlinkClick r:id="rId7"/>
              </a:rPr>
              <a:t>https://assets.publishing.service.gov.uk/government/uploads/system/uploads/attachment_data/file/989185/hidden-victims-report-hestias-super-complaint-police-response-victims-modern-slavery.pdf</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House of Commons (2019) Serious and Organised Crime. One Hundred and Nineteenth Report of Session 2017-19. Available at: </a:t>
            </a:r>
            <a:r>
              <a:rPr lang="en-GB" sz="800" dirty="0">
                <a:hlinkClick r:id="rId8"/>
              </a:rPr>
              <a:t>https://publications.parliament.uk/pa/cm201719/cmselect/cmpubacc/2049/2049.pdf</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McGuire, M., Dowling, S. (2013) Cyber crime: A review of the evidence. Research Report 75. Chapter 4: Improving the cyber crime evidence base. Home Office. Available at: </a:t>
            </a:r>
            <a:r>
              <a:rPr lang="en-GB" sz="800" dirty="0">
                <a:hlinkClick r:id="rId9"/>
              </a:rPr>
              <a:t>https://assets.publishing.service.gov.uk/government/uploads/system/uploads/attachment_data/file/246756/horr75-chap4.pdf</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National Audit Office (2019) Tackling serious and organised crime. Home office and National Crime Agency. Available at: </a:t>
            </a:r>
            <a:r>
              <a:rPr lang="en-GB" sz="800" dirty="0">
                <a:hlinkClick r:id="rId10"/>
              </a:rPr>
              <a:t>https://www.nao.org.uk/wp-content/uploads/2019/03/Tackling-serious-and-organised-crime.pdf</a:t>
            </a:r>
            <a:r>
              <a:rPr lang="en-GB" sz="800" dirty="0"/>
              <a:t> (Accessed 25th April 2023).</a:t>
            </a:r>
          </a:p>
          <a:p>
            <a:pPr marL="342900" indent="-342900">
              <a:buFont typeface="Arial" panose="020B0604020202020204" pitchFamily="34" charset="0"/>
              <a:buChar char="•"/>
            </a:pPr>
            <a:r>
              <a:rPr lang="en-GB" sz="800" dirty="0"/>
              <a:t>NCA (2022) Annual Plan 2022-2023. Leading the UK’s Fight to Cut Serious and Organised Crime. Available at: </a:t>
            </a:r>
            <a:r>
              <a:rPr lang="en-GB" sz="800" dirty="0">
                <a:hlinkClick r:id="rId11"/>
              </a:rPr>
              <a:t>https://www.nationalcrimeagency.gov.uk/who-we-are/publications/594-nca-annual-plan-2022-23/file</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NCA (2023) Cyber Crime. Available at: </a:t>
            </a:r>
            <a:r>
              <a:rPr lang="en-GB" sz="800" dirty="0">
                <a:hlinkClick r:id="rId12"/>
              </a:rPr>
              <a:t>https://www.nationalcrimeagency.gov.uk/what-we-do/crime-threats/cyber-crime</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NCA (2021a) National Strategic Assessment of Serious and Organised Crime. Available at: </a:t>
            </a:r>
            <a:r>
              <a:rPr lang="en-GB" sz="800" dirty="0">
                <a:hlinkClick r:id="rId13"/>
              </a:rPr>
              <a:t>https://www.nationalcrimeagency.gov.uk/who-we-are/publications/533-national-strategic-assessment-of-serious-and-organised-crime-2021/file</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NCA (2021b) Online is the new frontline in fight against organised crime – says NCA on publication of annual threat assessment. Available at: </a:t>
            </a:r>
            <a:r>
              <a:rPr lang="en-GB" sz="800" dirty="0">
                <a:hlinkClick r:id="rId14"/>
              </a:rPr>
              <a:t>https://www.nationalcrimeagency.gov.uk/news/online-is-the-new-frontline-in-fight-against-organised-crime-says-national-crime-agency-on-publication-of-annual-threat-assessment</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NCA (2018) National Strategic Assessment of Serious and Organised Crime. Available at: </a:t>
            </a:r>
            <a:r>
              <a:rPr lang="en-GB" sz="800" dirty="0">
                <a:hlinkClick r:id="rId15"/>
              </a:rPr>
              <a:t>https://www.nationalcrimeagency.gov.uk/who-we-are/publications/173-national-strategic-assessment-of-serious-and-organised-crime-2018/file</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Nolan, A. (2015) Cybersecurity and Information Sharing: Legal Challenges and Solutions. Congressional Research Service Report. CRS. Available at: </a:t>
            </a:r>
            <a:r>
              <a:rPr lang="en-GB" sz="800" dirty="0">
                <a:hlinkClick r:id="rId16"/>
              </a:rPr>
              <a:t>https://sgp.fas.org/crs/intel/R43941.pdf</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Saunders, J. (2017) Tackling cybercrime – the UK response. Journal of Cyber Policy. Available at: </a:t>
            </a:r>
            <a:r>
              <a:rPr lang="en-GB" sz="800" dirty="0">
                <a:hlinkClick r:id="rId17"/>
              </a:rPr>
              <a:t>https://doi.org/10.1080/23738871.2017.1293117</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The Police Foundation (2021) Crypto-currency enabled future crime. Available at: </a:t>
            </a:r>
            <a:r>
              <a:rPr lang="en-GB" sz="800" dirty="0">
                <a:hlinkClick r:id="rId18"/>
              </a:rPr>
              <a:t>https://www.police-foundation.org.uk/2021/03/crypto-currency-enabled-future-crime/</a:t>
            </a:r>
            <a:r>
              <a:rPr lang="en-GB" sz="800" dirty="0"/>
              <a:t> (Accessed: 25</a:t>
            </a:r>
            <a:r>
              <a:rPr lang="en-GB" sz="800" baseline="30000" dirty="0"/>
              <a:t>th</a:t>
            </a:r>
            <a:r>
              <a:rPr lang="en-GB" sz="800" dirty="0"/>
              <a:t> April 2023).</a:t>
            </a:r>
          </a:p>
          <a:p>
            <a:pPr marL="342900" indent="-342900">
              <a:buFont typeface="Arial" panose="020B0604020202020204" pitchFamily="34" charset="0"/>
              <a:buChar char="•"/>
            </a:pPr>
            <a:r>
              <a:rPr lang="en-GB" sz="800" dirty="0"/>
              <a:t>UK Parliament (2019) Better co-ordination to tackle causes of serious and organised crime needed. Available at: </a:t>
            </a:r>
            <a:r>
              <a:rPr lang="en-GB" sz="800" dirty="0">
                <a:hlinkClick r:id="rId19"/>
              </a:rPr>
              <a:t>https://committees.parliament.uk/committee/127/public-accounts-committee/news/98538/better-coordination-to-tackle-causes-of-serious-and-organised-crime-needed/</a:t>
            </a:r>
            <a:r>
              <a:rPr lang="en-GB" sz="800" dirty="0"/>
              <a:t> (Accessed: 25</a:t>
            </a:r>
            <a:r>
              <a:rPr lang="en-GB" sz="800" baseline="30000" dirty="0"/>
              <a:t>th</a:t>
            </a:r>
            <a:r>
              <a:rPr lang="en-GB" sz="800" dirty="0"/>
              <a:t> April 2023).</a:t>
            </a:r>
          </a:p>
        </p:txBody>
      </p:sp>
    </p:spTree>
    <p:extLst>
      <p:ext uri="{BB962C8B-B14F-4D97-AF65-F5344CB8AC3E}">
        <p14:creationId xmlns:p14="http://schemas.microsoft.com/office/powerpoint/2010/main" val="3777327292"/>
      </p:ext>
    </p:extLst>
  </p:cSld>
  <p:clrMapOvr>
    <a:masterClrMapping/>
  </p:clrMapOvr>
</p:sld>
</file>

<file path=ppt/theme/theme1.xml><?xml version="1.0" encoding="utf-8"?>
<a:theme xmlns:a="http://schemas.openxmlformats.org/drawingml/2006/main" name="Splash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9949</TotalTime>
  <Words>3633</Words>
  <Application>Microsoft Office PowerPoint</Application>
  <PresentationFormat>Widescreen</PresentationFormat>
  <Paragraphs>183</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vt:lpstr>
      <vt:lpstr>Calibri</vt:lpstr>
      <vt:lpstr>Posterama</vt:lpstr>
      <vt:lpstr>Wingdings</vt:lpstr>
      <vt:lpstr>SplashVTI</vt:lpstr>
      <vt:lpstr>Key Challenges when responding to Serious and Organised Crime</vt:lpstr>
      <vt:lpstr>Key Challenges impacting SOC </vt:lpstr>
      <vt:lpstr>Advancements in Technology</vt:lpstr>
      <vt:lpstr>Cyber Crime: An Insight</vt:lpstr>
      <vt:lpstr>Cyber crime link to SOC</vt:lpstr>
      <vt:lpstr>Key Challenges in Response to Cyber Crime</vt:lpstr>
      <vt:lpstr>Cyber Crime and its impact when tackling SOC</vt:lpstr>
      <vt:lpstr>The Link to Illicit Commodities.. </vt:lpstr>
      <vt:lpstr>Illicit Commodities and its impact when tackling SOC </vt:lpstr>
      <vt:lpstr>The Link to Cryptocurrency and its impact when tackling SOC </vt:lpstr>
      <vt:lpstr>The Hidden Nature of SOC</vt:lpstr>
      <vt:lpstr>The Hidden Nature of SOC and How it Impacts Tackling it</vt:lpstr>
      <vt:lpstr>The Hidden Nature of SOC and How it Impacts Tackling it continued…</vt:lpstr>
      <vt:lpstr>What more could be done to help tackle SOC?</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jones</dc:creator>
  <cp:lastModifiedBy>victoria jones</cp:lastModifiedBy>
  <cp:revision>32</cp:revision>
  <dcterms:created xsi:type="dcterms:W3CDTF">2023-04-25T10:30:38Z</dcterms:created>
  <dcterms:modified xsi:type="dcterms:W3CDTF">2023-05-02T08:39:42Z</dcterms:modified>
</cp:coreProperties>
</file>