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766" r:id="rId2"/>
  </p:sldMasterIdLst>
  <p:notesMasterIdLst>
    <p:notesMasterId r:id="rId29"/>
  </p:notesMasterIdLst>
  <p:sldIdLst>
    <p:sldId id="257" r:id="rId3"/>
    <p:sldId id="258" r:id="rId4"/>
    <p:sldId id="259" r:id="rId5"/>
    <p:sldId id="260" r:id="rId6"/>
    <p:sldId id="264" r:id="rId7"/>
    <p:sldId id="262" r:id="rId8"/>
    <p:sldId id="263" r:id="rId9"/>
    <p:sldId id="265" r:id="rId10"/>
    <p:sldId id="266" r:id="rId11"/>
    <p:sldId id="267" r:id="rId12"/>
    <p:sldId id="268" r:id="rId13"/>
    <p:sldId id="269" r:id="rId14"/>
    <p:sldId id="283"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0944" autoAdjust="0"/>
  </p:normalViewPr>
  <p:slideViewPr>
    <p:cSldViewPr>
      <p:cViewPr varScale="1">
        <p:scale>
          <a:sx n="51" d="100"/>
          <a:sy n="51" d="100"/>
        </p:scale>
        <p:origin x="1789" y="21"/>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56" d="100"/>
          <a:sy n="56" d="100"/>
        </p:scale>
        <p:origin x="-119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078"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905F9E3B-D1FF-4267-974F-F08C93D3A422}"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9B0A33-8CEA-4136-B471-E7F45DFDB1EB}" type="slidenum">
              <a:rPr lang="en-GB"/>
              <a:pPr/>
              <a:t>3</a:t>
            </a:fld>
            <a:endParaRPr lang="en-GB"/>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r>
              <a:rPr lang="en-GB"/>
              <a:t>This is based on Lyytinen’s sociotechnical model of risk</a:t>
            </a:r>
          </a:p>
          <a:p>
            <a:pPr>
              <a:buFontTx/>
              <a:buChar char="•"/>
            </a:pPr>
            <a:r>
              <a:rPr lang="en-GB" b="1"/>
              <a:t>Actors</a:t>
            </a:r>
            <a:r>
              <a:rPr lang="en-GB"/>
              <a:t> relate to all those involved in the project including both developers, users and managers e.g. a risk could be that high staff turnover leads to information of importance to the project being lost</a:t>
            </a:r>
          </a:p>
          <a:p>
            <a:pPr>
              <a:buFontTx/>
              <a:buChar char="•"/>
            </a:pPr>
            <a:r>
              <a:rPr lang="en-GB"/>
              <a:t>Technology – both that used to implement the project and that embedded in the project deliverables – risk could be that the technologies selected are not in fact appropriate.</a:t>
            </a:r>
          </a:p>
          <a:p>
            <a:pPr>
              <a:buFontTx/>
              <a:buChar char="•"/>
            </a:pPr>
            <a:r>
              <a:rPr lang="en-GB"/>
              <a:t>Structure – this includes management procedures, risk here is that a group who need to carry out a particular project task are not informed of this need because they are not part of the project communication network</a:t>
            </a:r>
          </a:p>
          <a:p>
            <a:pPr>
              <a:buFontTx/>
              <a:buChar char="•"/>
            </a:pPr>
            <a:r>
              <a:rPr lang="en-GB"/>
              <a:t>Tasks – the work to be carried out. A typical risk is that the amount of effort needed to carry out the task is underestimated.</a:t>
            </a:r>
          </a:p>
          <a:p>
            <a:r>
              <a:rPr lang="en-GB"/>
              <a:t>A risk could be</a:t>
            </a:r>
            <a:r>
              <a:rPr lang="en-GB" b="1"/>
              <a:t> </a:t>
            </a:r>
            <a:r>
              <a:rPr lang="en-GB"/>
              <a:t>well belong to more than one of the four areas – for example, estimates being wrong could be influenced by problems with actors (e.g. lack of experience with a technical domain) or the structure (over optimism of managers keen to win work).</a:t>
            </a:r>
          </a:p>
          <a:p>
            <a:r>
              <a:rPr lang="en-GB"/>
              <a:t>Exercise 7.2 in the text will be some practice in identifying and categorizing risks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026105B-5CB9-49E5-80D2-B84FC6E08797}" type="slidenum">
              <a:rPr lang="en-GB"/>
              <a:pPr/>
              <a:t>4</a:t>
            </a:fld>
            <a:endParaRPr lang="en-GB"/>
          </a:p>
        </p:txBody>
      </p:sp>
      <p:sp>
        <p:nvSpPr>
          <p:cNvPr id="13314" name="Rectangle 2"/>
          <p:cNvSpPr>
            <a:spLocks noGrp="1" noRot="1" noChangeAspect="1" noChangeArrowheads="1" noTextEdit="1"/>
          </p:cNvSpPr>
          <p:nvPr>
            <p:ph type="sldImg"/>
          </p:nvPr>
        </p:nvSpPr>
        <p:spPr>
          <a:ln/>
        </p:spPr>
      </p:sp>
      <p:sp>
        <p:nvSpPr>
          <p:cNvPr id="13315" name="Rectangle 3"/>
          <p:cNvSpPr>
            <a:spLocks noGrp="1" noChangeArrowheads="1"/>
          </p:cNvSpPr>
          <p:nvPr>
            <p:ph type="body" idx="1"/>
          </p:nvPr>
        </p:nvSpPr>
        <p:spPr/>
        <p:txBody>
          <a:bodyPr/>
          <a:lstStyle/>
          <a:p>
            <a:r>
              <a:rPr lang="en-GB"/>
              <a:t>ISPL used formerly to be known as Euromethod which was designed to assist in the selection of the best approach to project implementation. It identified </a:t>
            </a:r>
            <a:r>
              <a:rPr lang="en-GB" i="1"/>
              <a:t>situational factors </a:t>
            </a:r>
            <a:r>
              <a:rPr lang="en-GB"/>
              <a:t>features either of the application to be developed (the target domain) or the project environment (see next overhead). These two domains then had a number of classes of situational factors that might be relevant.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18C5BF0-76DB-4F0C-A5DD-994AEA7CEE38}" type="slidenum">
              <a:rPr lang="en-GB"/>
              <a:pPr/>
              <a:t>8</a:t>
            </a:fld>
            <a:endParaRPr lang="en-GB"/>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p:txBody>
          <a:bodyPr/>
          <a:lstStyle/>
          <a:p>
            <a:r>
              <a:rPr lang="en-GB"/>
              <a:t>Barry Boehm surveyed software engineering project leaders to find out the main risks that they had experienced with their projects. For each risk, some risk reduction techniques has been suggested.</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B23CEAF-CA8A-4A38-8721-5AF3F02136A0}" type="slidenum">
              <a:rPr lang="en-GB"/>
              <a:pPr/>
              <a:t>9</a:t>
            </a:fld>
            <a:endParaRPr lang="en-GB"/>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r>
              <a:rPr lang="en-GB"/>
              <a:t>‘Gold plating‘ refers to inclusion of features that in fact are unnecessary and which end up never actually being used.</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A1DF802-D378-493F-BD41-0FDFD6885D61}" type="slidenum">
              <a:rPr lang="en-GB"/>
              <a:pPr/>
              <a:t>10</a:t>
            </a:fld>
            <a:endParaRPr lang="en-GB"/>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r>
              <a:rPr lang="en-GB"/>
              <a:t>The idea here is to get the major stakeholders together and to brainstorm collectively the things that could go wrong. The causes of the problems identified are traced back using the mapping technique which identifies the project factors ( or ‘concept variables’) that people see as being important and the causal links between them. These links can be positive or negative.</a:t>
            </a:r>
          </a:p>
          <a:p>
            <a:r>
              <a:rPr lang="en-GB"/>
              <a:t>Where possible, for each factor, positive and negative aspects are identified e.g. ‘stable…unstable requirements’.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67E8EE-0395-4B2B-99B1-7DD7CEB21808}" type="slidenum">
              <a:rPr lang="en-GB"/>
              <a:pPr/>
              <a:t>11</a:t>
            </a:fld>
            <a:endParaRPr lang="en-GB"/>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r>
              <a:rPr lang="en-GB"/>
              <a:t>Once a causal map has been drawn up identifying possible negative outcomes and their causes, the map can be modified to introduce policies or interventions which should reduce or mitigate the effects of the negative outcomes.</a:t>
            </a:r>
          </a:p>
          <a:p>
            <a:r>
              <a:rPr lang="en-GB"/>
              <a:t>Often a risk reduction activity can actually introduce new risks. The use of consultants to offset the effects of skill shortages is an example of this. Causal mapping can help identify such adverse side-effects.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771F51-966B-481C-8470-EF9ECADCEB90}" type="slidenum">
              <a:rPr lang="en-GB"/>
              <a:pPr/>
              <a:t>12</a:t>
            </a:fld>
            <a:endParaRPr lang="en-GB"/>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p:txBody>
          <a:bodyPr/>
          <a:lstStyle/>
          <a:p>
            <a:r>
              <a:rPr lang="en-GB" dirty="0"/>
              <a:t>If there were 100 people chipping in £5,000 each, there would be enough for the 1 in 100 chance of the flooding. If there were 2 floods then the system collapses! </a:t>
            </a:r>
          </a:p>
          <a:p>
            <a:r>
              <a:rPr lang="en-GB" dirty="0"/>
              <a:t>Exercise 7.4 in the textbook is strongly recommended to explore these issues.</a:t>
            </a:r>
          </a:p>
          <a:p>
            <a:r>
              <a:rPr lang="en-GB" dirty="0"/>
              <a:t>In practice, with project risks, these quantitative approaches are usually impractical and more qualitative approaches are used instead. See the next overhead.</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Arial" pitchFamily="34" charset="0"/>
                <a:ea typeface="+mn-ea"/>
                <a:cs typeface="+mn-cs"/>
              </a:rPr>
              <a:t>0.000001     X 5,000,000,000       5000</a:t>
            </a:r>
          </a:p>
          <a:p>
            <a:r>
              <a:rPr lang="en-GB" sz="1200" kern="1200" dirty="0">
                <a:solidFill>
                  <a:schemeClr val="tx1"/>
                </a:solidFill>
                <a:latin typeface="Arial" pitchFamily="34" charset="0"/>
                <a:ea typeface="+mn-ea"/>
                <a:cs typeface="+mn-cs"/>
              </a:rPr>
              <a:t>0.01   X  100,000             1000</a:t>
            </a:r>
          </a:p>
          <a:p>
            <a:r>
              <a:rPr lang="en-GB" sz="1200" kern="1200" dirty="0">
                <a:solidFill>
                  <a:schemeClr val="tx1"/>
                </a:solidFill>
                <a:latin typeface="Arial" pitchFamily="34" charset="0"/>
                <a:ea typeface="+mn-ea"/>
                <a:cs typeface="+mn-cs"/>
              </a:rPr>
              <a:t>0.001 X 30000      30</a:t>
            </a:r>
          </a:p>
          <a:p>
            <a:r>
              <a:rPr lang="en-GB" dirty="0"/>
              <a:t> </a:t>
            </a:r>
          </a:p>
        </p:txBody>
      </p:sp>
      <p:sp>
        <p:nvSpPr>
          <p:cNvPr id="4" name="Slide Number Placeholder 3"/>
          <p:cNvSpPr>
            <a:spLocks noGrp="1"/>
          </p:cNvSpPr>
          <p:nvPr>
            <p:ph type="sldNum" sz="quarter" idx="10"/>
          </p:nvPr>
        </p:nvSpPr>
        <p:spPr/>
        <p:txBody>
          <a:bodyPr/>
          <a:lstStyle/>
          <a:p>
            <a:fld id="{905F9E3B-D1FF-4267-974F-F08C93D3A422}" type="slidenum">
              <a:rPr lang="en-GB" smtClean="0"/>
              <a:pPr/>
              <a:t>13</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60D38D8-EED7-4B9A-BFC8-581D8DBE9F63}" type="slidenum">
              <a:rPr lang="en-GB"/>
              <a:pPr/>
              <a:t>14</a:t>
            </a:fld>
            <a:endParaRPr lang="en-GB"/>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r>
              <a:rPr lang="en-GB"/>
              <a:t>Managers would be happier identifying an approximate range rather than a precise probability.</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1B2EEF9-E1BF-4E12-9F40-40EC390B0CA6}" type="slidenum">
              <a:rPr lang="en-GB"/>
              <a:pPr/>
              <a:t>15</a:t>
            </a:fld>
            <a:endParaRPr lang="en-GB"/>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r>
              <a:rPr lang="en-GB"/>
              <a:t>Similar tables can be produced for the impact on project duration and on the quality of project deliverables.</a:t>
            </a:r>
          </a:p>
          <a:p>
            <a:r>
              <a:rPr lang="en-GB"/>
              <a:t>The problem with the qualitative approach is how do you combine the judgements about probability and impact – you can’t multiply them together.</a:t>
            </a:r>
          </a:p>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259EE35-1BF0-4850-A4E5-4E97E4A497A6}" type="slidenum">
              <a:rPr lang="en-GB"/>
              <a:pPr/>
              <a:t>16</a:t>
            </a:fld>
            <a:endParaRPr lang="en-GB"/>
          </a:p>
        </p:txBody>
      </p:sp>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p:txBody>
          <a:bodyPr/>
          <a:lstStyle/>
          <a:p>
            <a:r>
              <a:rPr lang="en-GB"/>
              <a:t>R1, R2 etc refer to particular risks (See Table 7.4 in the textbook). They are located on the grid according to the likelihood and impact ratings that have been allocated to them. A zone around the top right hand corner of the grid can be designated and risks falling within that zone are treated as requiring urgent action.</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A9DB9C2-E396-474D-B1A8-AA953B1EE7B1}" type="slidenum">
              <a:rPr lang="en-GB"/>
              <a:pPr/>
              <a:t>17</a:t>
            </a:fld>
            <a:endParaRPr lang="en-GB"/>
          </a:p>
        </p:txBody>
      </p:sp>
      <p:sp>
        <p:nvSpPr>
          <p:cNvPr id="39938" name="Rectangle 2"/>
          <p:cNvSpPr>
            <a:spLocks noGrp="1" noRot="1" noChangeAspect="1" noChangeArrowheads="1" noTextEdit="1"/>
          </p:cNvSpPr>
          <p:nvPr>
            <p:ph type="sldImg"/>
          </p:nvPr>
        </p:nvSpPr>
        <p:spPr>
          <a:ln/>
        </p:spPr>
      </p:sp>
      <p:sp>
        <p:nvSpPr>
          <p:cNvPr id="39939" name="Rectangle 3"/>
          <p:cNvSpPr>
            <a:spLocks noGrp="1" noChangeArrowheads="1"/>
          </p:cNvSpPr>
          <p:nvPr>
            <p:ph type="body" idx="1"/>
          </p:nvPr>
        </p:nvSpPr>
        <p:spPr/>
        <p:txBody>
          <a:bodyPr/>
          <a:lstStyle/>
          <a:p>
            <a:r>
              <a:rPr lang="en-GB"/>
              <a:t>Risk acceptance – the cost of avoiding the risk may be greater than the actual cost of the damage that might be inflicted</a:t>
            </a:r>
          </a:p>
          <a:p>
            <a:r>
              <a:rPr lang="en-GB"/>
              <a:t>Risk avoidance – avoid the environment in which the risk occurs e.g. buying an OTS application would avoid a lot of the risks associated with software development e.g. poor estimates of effort.</a:t>
            </a:r>
          </a:p>
          <a:p>
            <a:r>
              <a:rPr lang="en-GB"/>
              <a:t>Risk reduction – the risk is accepted but actions are taken to reduce its likelihood e.g. prototypes ought to reduce the risk of incorrect requirements</a:t>
            </a:r>
          </a:p>
          <a:p>
            <a:r>
              <a:rPr lang="en-GB"/>
              <a:t>Risk transfer – the risk is transferred to another person or organization. The risk of incorrect development estimates can be transferred by negotiating a fixed price contract with an outside software supplier.</a:t>
            </a:r>
          </a:p>
          <a:p>
            <a:r>
              <a:rPr lang="en-GB"/>
              <a:t>Risk mitigation – tries to reduce the impact if the risk does occur e.g. taking backups to allow rapid recovery in the case of data corruption</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FAF0C2-97B7-4B27-B027-96C5ED572303}" type="slidenum">
              <a:rPr lang="en-GB"/>
              <a:pPr/>
              <a:t>18</a:t>
            </a:fld>
            <a:endParaRPr lang="en-GB"/>
          </a:p>
        </p:txBody>
      </p:sp>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p:txBody>
          <a:bodyPr/>
          <a:lstStyle/>
          <a:p>
            <a:r>
              <a:rPr lang="en-GB"/>
              <a:t>If you think in terms of the analogy to insurance. An insurance company might reduce the fire insurance premium from £2k to £1k on condition that a fire alarm is installed. The insured would save £1k a year by investing £500 so it would be worth doing.</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E287FE-4219-4094-B3C4-099B9A7411D2}" type="slidenum">
              <a:rPr lang="en-GB"/>
              <a:pPr/>
              <a:t>19</a:t>
            </a:fld>
            <a:endParaRPr lang="en-GB"/>
          </a:p>
        </p:txBody>
      </p:sp>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p:txBody>
          <a:bodyPr/>
          <a:lstStyle/>
          <a:p>
            <a:r>
              <a:rPr lang="en-GB"/>
              <a:t>As was pointed out in Chapter 5, an estimate of activity duration is realistically a range of values clustered around the most likely value are trailing off on either side of this central value.</a:t>
            </a:r>
          </a:p>
          <a:p>
            <a:r>
              <a:rPr lang="en-GB"/>
              <a:t>How can we take account of this in project planning. An answer might be the PERT risk technique.</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BA051F-39B7-45A2-AF4A-9637F997E215}" type="slidenum">
              <a:rPr lang="en-GB"/>
              <a:pPr/>
              <a:t>20</a:t>
            </a:fld>
            <a:endParaRPr lang="en-GB"/>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r>
              <a:rPr lang="en-GB" i="1"/>
              <a:t>Most likely time (m) </a:t>
            </a:r>
            <a:r>
              <a:rPr lang="en-GB"/>
              <a:t>the time we would expect the task to take normally</a:t>
            </a:r>
          </a:p>
          <a:p>
            <a:r>
              <a:rPr lang="en-GB" i="1"/>
              <a:t>Optimistic time (a)</a:t>
            </a:r>
            <a:r>
              <a:rPr lang="en-GB"/>
              <a:t> the shortest time could be realistically be expected</a:t>
            </a:r>
          </a:p>
          <a:p>
            <a:r>
              <a:rPr lang="en-GB" i="1"/>
              <a:t>Pessimistic (b)</a:t>
            </a:r>
            <a:r>
              <a:rPr lang="en-GB"/>
              <a:t> worst possible time (only 1% chance of being worse, say)</a:t>
            </a:r>
          </a:p>
          <a:p>
            <a:r>
              <a:rPr lang="en-GB"/>
              <a:t>Some straightforward activities (data input of standing data might perhaps be an example) might have little uncertainty and therefore have a low standard deviation, while others (software design, for instance?) have more uncertainty and would have a bigger standard deviation.</a:t>
            </a:r>
          </a:p>
          <a:p>
            <a:r>
              <a:rPr lang="en-GB"/>
              <a:t>Exercise 7.6 in the textbook will give some practice in calculating these values.</a:t>
            </a:r>
          </a:p>
          <a:p>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3E64A18-C17D-4428-B101-83C731245915}" type="slidenum">
              <a:rPr lang="en-GB"/>
              <a:pPr/>
              <a:t>21</a:t>
            </a:fld>
            <a:endParaRPr lang="en-GB"/>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p:txBody>
          <a:bodyPr/>
          <a:lstStyle/>
          <a:p>
            <a:r>
              <a:rPr lang="en-GB"/>
              <a:t>Fill the missing gaps?</a:t>
            </a:r>
          </a:p>
          <a:p>
            <a:r>
              <a:rPr lang="en-GB"/>
              <a:t>T</a:t>
            </a:r>
            <a:r>
              <a:rPr lang="en-GB" baseline="-25000"/>
              <a:t>e</a:t>
            </a:r>
          </a:p>
          <a:p>
            <a:r>
              <a:rPr lang="en-GB"/>
              <a:t>Task A t</a:t>
            </a:r>
            <a:r>
              <a:rPr lang="en-GB" baseline="-25000"/>
              <a:t>e</a:t>
            </a:r>
            <a:r>
              <a:rPr lang="en-GB"/>
              <a:t> = (10+ (12 x 4) + 16)/ 6 i.e. 12.66  s = (16-10)/6 i.e. 1</a:t>
            </a:r>
          </a:p>
          <a:p>
            <a:r>
              <a:rPr lang="en-GB"/>
              <a:t>Task B t</a:t>
            </a:r>
            <a:r>
              <a:rPr lang="en-GB" baseline="-25000"/>
              <a:t>e</a:t>
            </a:r>
            <a:r>
              <a:rPr lang="en-GB"/>
              <a:t> = (8 + (10 x 4) + 14)/ 6 i.e. 10.33 s = (14-8)/6 i.e. 1</a:t>
            </a:r>
          </a:p>
          <a:p>
            <a:r>
              <a:rPr lang="en-GB"/>
              <a:t>Task C T</a:t>
            </a:r>
            <a:r>
              <a:rPr lang="en-GB" baseline="-25000"/>
              <a:t>e</a:t>
            </a:r>
            <a:r>
              <a:rPr lang="en-GB"/>
              <a:t> = (20 + (24 x 4) + 38)/6 i.e. 25.66 s = (38-20)/6 i.e. 3</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E578603-90AF-4E08-83C4-7E8B1FB7AFF7}" type="slidenum">
              <a:rPr lang="en-GB"/>
              <a:pPr/>
              <a:t>22</a:t>
            </a:fld>
            <a:endParaRPr lang="en-GB"/>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p:txBody>
          <a:bodyPr/>
          <a:lstStyle/>
          <a:p>
            <a:r>
              <a:rPr lang="en-GB"/>
              <a:t>Get them to guess the square root if no one has a laptop with excel or a scientific calculator!</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AD802E-E19F-4B8B-A047-3C935D728EAB}" type="slidenum">
              <a:rPr lang="en-GB"/>
              <a:pPr/>
              <a:t>24</a:t>
            </a:fld>
            <a:endParaRPr lang="en-GB"/>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r>
              <a:rPr lang="en-GB"/>
              <a:t>There is about a 15% chance of not meeting the target of 52 days.</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C48D626-FB3A-431B-B03B-B493EA1B9B5D}" type="slidenum">
              <a:rPr lang="en-GB"/>
              <a:pPr/>
              <a:t>25</a:t>
            </a:fld>
            <a:endParaRPr lang="en-GB"/>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r>
              <a:rPr lang="en-GB"/>
              <a:t>Developers will tend to start activities as late as is compatible with meeting the target date as they often have other urgent work to be getting on with in the mean time.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6BE0FF8-0C0E-4FD0-AB73-99CE2D07CA6C}" type="slidenum">
              <a:rPr lang="en-GB"/>
              <a:pPr/>
              <a:t>26</a:t>
            </a:fld>
            <a:endParaRPr lang="en-GB"/>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p:txBody>
          <a:bodyPr/>
          <a:lstStyle/>
          <a:p>
            <a:r>
              <a:rPr lang="en-GB" dirty="0"/>
              <a:t>This approach means that the ‘safety buffer’ in the estimate for an activity is moved from the individual developer to the project as a whole.</a:t>
            </a:r>
          </a:p>
          <a:p>
            <a:r>
              <a:rPr lang="en-GB" dirty="0"/>
              <a:t>The ‘relay race’ principle is that the project manager makes sure that team members are ready to immediately start dependent activities as soon as the preceding activity is finished.</a:t>
            </a:r>
          </a:p>
          <a:p>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Slide Number Placeholder 3"/>
          <p:cNvSpPr>
            <a:spLocks noGrp="1"/>
          </p:cNvSpPr>
          <p:nvPr>
            <p:ph type="sldNum" sz="quarter" idx="10"/>
          </p:nvPr>
        </p:nvSpPr>
        <p:spPr/>
        <p:txBody>
          <a:bodyPr/>
          <a:lstStyle>
            <a:lvl1pPr>
              <a:defRPr/>
            </a:lvl1pPr>
          </a:lstStyle>
          <a:p>
            <a:fld id="{B57C72D7-BF1D-4EE9-A75E-E30204763B0B}"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Slide Number Placeholder 3"/>
          <p:cNvSpPr>
            <a:spLocks noGrp="1"/>
          </p:cNvSpPr>
          <p:nvPr>
            <p:ph type="sldNum" sz="quarter" idx="10"/>
          </p:nvPr>
        </p:nvSpPr>
        <p:spPr/>
        <p:txBody>
          <a:bodyPr/>
          <a:lstStyle>
            <a:lvl1pPr>
              <a:defRPr/>
            </a:lvl1pPr>
          </a:lstStyle>
          <a:p>
            <a:fld id="{9F8192EC-DC6A-4D44-9DB0-8829CA19CF8F}"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Slide Number Placeholder 3"/>
          <p:cNvSpPr>
            <a:spLocks noGrp="1"/>
          </p:cNvSpPr>
          <p:nvPr>
            <p:ph type="sldNum" sz="quarter" idx="10"/>
          </p:nvPr>
        </p:nvSpPr>
        <p:spPr/>
        <p:txBody>
          <a:bodyPr/>
          <a:lstStyle>
            <a:lvl1pPr>
              <a:defRPr/>
            </a:lvl1pPr>
          </a:lstStyle>
          <a:p>
            <a:fld id="{A682DB0A-DAD7-4F27-BBB6-4EE0FB45D261}"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p:cNvSpPr>
            <a:spLocks noGrp="1"/>
          </p:cNvSpPr>
          <p:nvPr>
            <p:ph type="sldNum" sz="quarter" idx="10"/>
          </p:nvPr>
        </p:nvSpPr>
        <p:spPr/>
        <p:txBody>
          <a:bodyPr/>
          <a:lstStyle>
            <a:lvl1pPr>
              <a:defRPr/>
            </a:lvl1pPr>
          </a:lstStyle>
          <a:p>
            <a:fld id="{2A4278B8-0A34-485A-A9E1-39C28EB0F5A6}"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Slide Number Placeholder 6"/>
          <p:cNvSpPr>
            <a:spLocks noGrp="1"/>
          </p:cNvSpPr>
          <p:nvPr>
            <p:ph type="sldNum" sz="quarter" idx="10"/>
          </p:nvPr>
        </p:nvSpPr>
        <p:spPr/>
        <p:txBody>
          <a:bodyPr/>
          <a:lstStyle>
            <a:lvl1pPr>
              <a:defRPr/>
            </a:lvl1pPr>
          </a:lstStyle>
          <a:p>
            <a:fld id="{C2199D56-E7AA-4A00-A611-C5B56E8D2CD5}"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Slide Number Placeholder 2"/>
          <p:cNvSpPr>
            <a:spLocks noGrp="1"/>
          </p:cNvSpPr>
          <p:nvPr>
            <p:ph type="sldNum" sz="quarter" idx="10"/>
          </p:nvPr>
        </p:nvSpPr>
        <p:spPr/>
        <p:txBody>
          <a:bodyPr/>
          <a:lstStyle>
            <a:lvl1pPr>
              <a:defRPr/>
            </a:lvl1pPr>
          </a:lstStyle>
          <a:p>
            <a:fld id="{155A839F-9B65-4E15-8BBC-C64F788BB006}"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lvl1pPr>
              <a:defRPr/>
            </a:lvl1pPr>
          </a:lstStyle>
          <a:p>
            <a:fld id="{F47A3382-2D61-4C54-A100-6071178A3CDA}"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4"/>
          <p:cNvSpPr>
            <a:spLocks noGrp="1"/>
          </p:cNvSpPr>
          <p:nvPr>
            <p:ph type="sldNum" sz="quarter" idx="10"/>
          </p:nvPr>
        </p:nvSpPr>
        <p:spPr/>
        <p:txBody>
          <a:bodyPr/>
          <a:lstStyle>
            <a:lvl1pPr>
              <a:defRPr/>
            </a:lvl1pPr>
          </a:lstStyle>
          <a:p>
            <a:fld id="{BC1D4068-5646-444F-8758-DF30DB5AFF7C}"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4"/>
          <p:cNvSpPr>
            <a:spLocks noGrp="1"/>
          </p:cNvSpPr>
          <p:nvPr>
            <p:ph type="sldNum" sz="quarter" idx="10"/>
          </p:nvPr>
        </p:nvSpPr>
        <p:spPr/>
        <p:txBody>
          <a:bodyPr/>
          <a:lstStyle>
            <a:lvl1pPr>
              <a:defRPr/>
            </a:lvl1pPr>
          </a:lstStyle>
          <a:p>
            <a:fld id="{A7E30C57-9727-47F0-99D7-DCC15A345D85}"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Slide Number Placeholder 3"/>
          <p:cNvSpPr>
            <a:spLocks noGrp="1"/>
          </p:cNvSpPr>
          <p:nvPr>
            <p:ph type="sldNum" sz="quarter" idx="10"/>
          </p:nvPr>
        </p:nvSpPr>
        <p:spPr/>
        <p:txBody>
          <a:bodyPr/>
          <a:lstStyle>
            <a:lvl1pPr>
              <a:defRPr/>
            </a:lvl1pPr>
          </a:lstStyle>
          <a:p>
            <a:fld id="{0CDF197C-2F70-4DEA-A9CE-501A5A6FE8ED}"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Slide Number Placeholder 3"/>
          <p:cNvSpPr>
            <a:spLocks noGrp="1"/>
          </p:cNvSpPr>
          <p:nvPr>
            <p:ph type="sldNum" sz="quarter" idx="10"/>
          </p:nvPr>
        </p:nvSpPr>
        <p:spPr/>
        <p:txBody>
          <a:bodyPr/>
          <a:lstStyle>
            <a:lvl1pPr>
              <a:defRPr/>
            </a:lvl1pPr>
          </a:lstStyle>
          <a:p>
            <a:fld id="{F6EE83BB-DD45-40D6-B7B0-F08D5CC8BA40}"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85800" y="1981200"/>
            <a:ext cx="7772400" cy="4114800"/>
          </a:xfrm>
        </p:spPr>
        <p:txBody>
          <a:bodyPr/>
          <a:lstStyle/>
          <a:p>
            <a:endParaRPr lang="en-GB"/>
          </a:p>
        </p:txBody>
      </p:sp>
      <p:sp>
        <p:nvSpPr>
          <p:cNvPr id="4" name="Slide Number Placeholder 3"/>
          <p:cNvSpPr>
            <a:spLocks noGrp="1"/>
          </p:cNvSpPr>
          <p:nvPr>
            <p:ph type="sldNum" sz="quarter" idx="10"/>
          </p:nvPr>
        </p:nvSpPr>
        <p:spPr>
          <a:xfrm>
            <a:off x="3352800" y="6324600"/>
            <a:ext cx="2286000" cy="381000"/>
          </a:xfrm>
        </p:spPr>
        <p:txBody>
          <a:bodyPr/>
          <a:lstStyle>
            <a:lvl1pPr>
              <a:defRPr/>
            </a:lvl1pPr>
          </a:lstStyle>
          <a:p>
            <a:fld id="{731FC18F-17F4-48C8-875B-350146AD2D92}" type="slidenum">
              <a:rPr lang="en-US"/>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a:t>Click to edit Master title style</a:t>
            </a:r>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16" name="Date Placeholder 15"/>
          <p:cNvSpPr>
            <a:spLocks noGrp="1"/>
          </p:cNvSpPr>
          <p:nvPr>
            <p:ph type="dt" sz="half" idx="10"/>
          </p:nvPr>
        </p:nvSpPr>
        <p:spPr/>
        <p:txBody>
          <a:bodyPr/>
          <a:lstStyle/>
          <a:p>
            <a:fld id="{47C9B81F-C347-4BEF-BFDF-29C42F48304A}" type="datetimeFigureOut">
              <a:rPr lang="en-US" smtClean="0"/>
              <a:pPr/>
              <a:t>1/18/2023</a:t>
            </a:fld>
            <a:endParaRPr lang="en-US"/>
          </a:p>
        </p:txBody>
      </p:sp>
      <p:sp>
        <p:nvSpPr>
          <p:cNvPr id="2" name="Footer Placeholder 1"/>
          <p:cNvSpPr>
            <a:spLocks noGrp="1"/>
          </p:cNvSpPr>
          <p:nvPr>
            <p:ph type="ftr" sz="quarter" idx="11"/>
          </p:nvPr>
        </p:nvSpPr>
        <p:spPr/>
        <p:txBody>
          <a:bodyPr/>
          <a:lstStyle/>
          <a:p>
            <a:endParaRPr kumimoji="0" lang="en-US"/>
          </a:p>
        </p:txBody>
      </p:sp>
      <p:sp>
        <p:nvSpPr>
          <p:cNvPr id="15" name="Slide Number Placeholder 14"/>
          <p:cNvSpPr>
            <a:spLocks noGrp="1"/>
          </p:cNvSpPr>
          <p:nvPr>
            <p:ph type="sldNum" sz="quarter" idx="12"/>
          </p:nvPr>
        </p:nvSpPr>
        <p:spPr>
          <a:xfrm>
            <a:off x="8229600" y="6473952"/>
            <a:ext cx="758952" cy="246888"/>
          </a:xfrm>
        </p:spPr>
        <p:txBody>
          <a:bodyPr/>
          <a:lstStyle/>
          <a:p>
            <a:fld id="{B57C72D7-BF1D-4EE9-A75E-E30204763B0B}"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a:t>Click to edit Master title style</a:t>
            </a:r>
          </a:p>
        </p:txBody>
      </p:sp>
      <p:sp>
        <p:nvSpPr>
          <p:cNvPr id="27" name="Content Placeholder 26"/>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47C9B81F-C347-4BEF-BFDF-29C42F48304A}" type="datetimeFigureOut">
              <a:rPr lang="en-US" smtClean="0"/>
              <a:pPr/>
              <a:t>1/18/2023</a:t>
            </a:fld>
            <a:endParaRPr lang="en-US"/>
          </a:p>
        </p:txBody>
      </p:sp>
      <p:sp>
        <p:nvSpPr>
          <p:cNvPr id="19" name="Footer Placeholder 18"/>
          <p:cNvSpPr>
            <a:spLocks noGrp="1"/>
          </p:cNvSpPr>
          <p:nvPr>
            <p:ph type="ftr" sz="quarter" idx="11"/>
          </p:nvPr>
        </p:nvSpPr>
        <p:spPr>
          <a:xfrm>
            <a:off x="3581400" y="76200"/>
            <a:ext cx="2895600" cy="288925"/>
          </a:xfrm>
        </p:spPr>
        <p:txBody>
          <a:bodyPr/>
          <a:lstStyle/>
          <a:p>
            <a:endParaRPr kumimoji="0" lang="en-US"/>
          </a:p>
        </p:txBody>
      </p:sp>
      <p:sp>
        <p:nvSpPr>
          <p:cNvPr id="16" name="Slide Number Placeholder 15"/>
          <p:cNvSpPr>
            <a:spLocks noGrp="1"/>
          </p:cNvSpPr>
          <p:nvPr>
            <p:ph type="sldNum" sz="quarter" idx="12"/>
          </p:nvPr>
        </p:nvSpPr>
        <p:spPr>
          <a:xfrm>
            <a:off x="8229600" y="6473952"/>
            <a:ext cx="758952" cy="246888"/>
          </a:xfrm>
        </p:spPr>
        <p:txBody>
          <a:bodyPr/>
          <a:lstStyle/>
          <a:p>
            <a:fld id="{9F8192EC-DC6A-4D44-9DB0-8829CA19CF8F}" type="slidenum">
              <a:rPr lang="en-US" smtClean="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9" name="Date Placeholder 18"/>
          <p:cNvSpPr>
            <a:spLocks noGrp="1"/>
          </p:cNvSpPr>
          <p:nvPr>
            <p:ph type="dt" sz="half" idx="10"/>
          </p:nvPr>
        </p:nvSpPr>
        <p:spPr/>
        <p:txBody>
          <a:bodyPr/>
          <a:lstStyle/>
          <a:p>
            <a:fld id="{47C9B81F-C347-4BEF-BFDF-29C42F48304A}" type="datetimeFigureOut">
              <a:rPr lang="en-US" smtClean="0"/>
              <a:pPr/>
              <a:t>1/18/2023</a:t>
            </a:fld>
            <a:endParaRPr lang="en-US"/>
          </a:p>
        </p:txBody>
      </p:sp>
      <p:sp>
        <p:nvSpPr>
          <p:cNvPr id="11" name="Footer Placeholder 10"/>
          <p:cNvSpPr>
            <a:spLocks noGrp="1"/>
          </p:cNvSpPr>
          <p:nvPr>
            <p:ph type="ftr" sz="quarter" idx="11"/>
          </p:nvPr>
        </p:nvSpPr>
        <p:spPr/>
        <p:txBody>
          <a:bodyPr/>
          <a:lstStyle/>
          <a:p>
            <a:endParaRPr kumimoji="0" lang="en-US"/>
          </a:p>
        </p:txBody>
      </p:sp>
      <p:sp>
        <p:nvSpPr>
          <p:cNvPr id="16" name="Slide Number Placeholder 15"/>
          <p:cNvSpPr>
            <a:spLocks noGrp="1"/>
          </p:cNvSpPr>
          <p:nvPr>
            <p:ph type="sldNum" sz="quarter" idx="12"/>
          </p:nvPr>
        </p:nvSpPr>
        <p:spPr/>
        <p:txBody>
          <a:bodyPr/>
          <a:lstStyle/>
          <a:p>
            <a:fld id="{A682DB0A-DAD7-4F27-BBB6-4EE0FB45D261}" type="slidenum">
              <a:rPr lang="en-US" smtClean="0"/>
              <a:pPr/>
              <a:t>‹#›</a:t>
            </a:fld>
            <a:endParaRPr lang="en-US"/>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a:t>Click to edit Master title style</a:t>
            </a:r>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0"/>
          </p:nvPr>
        </p:nvSpPr>
        <p:spPr/>
        <p:txBody>
          <a:bodyPr/>
          <a:lstStyle/>
          <a:p>
            <a:fld id="{47C9B81F-C347-4BEF-BFDF-29C42F48304A}" type="datetimeFigureOut">
              <a:rPr lang="en-US" smtClean="0"/>
              <a:pPr/>
              <a:t>1/18/2023</a:t>
            </a:fld>
            <a:endParaRPr lang="en-US"/>
          </a:p>
        </p:txBody>
      </p:sp>
      <p:sp>
        <p:nvSpPr>
          <p:cNvPr id="10" name="Footer Placeholder 9"/>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2A4278B8-0A34-485A-A9E1-39C28EB0F5A6}"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a:t>Click to edit Master title style</a:t>
            </a:r>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0"/>
          </p:nvPr>
        </p:nvSpPr>
        <p:spPr/>
        <p:txBody>
          <a:bodyPr/>
          <a:lstStyle/>
          <a:p>
            <a:fld id="{47C9B81F-C347-4BEF-BFDF-29C42F48304A}" type="datetimeFigureOut">
              <a:rPr lang="en-US" smtClean="0"/>
              <a:pPr/>
              <a:t>1/18/2023</a:t>
            </a:fld>
            <a:endParaRPr lang="en-US"/>
          </a:p>
        </p:txBody>
      </p:sp>
      <p:sp>
        <p:nvSpPr>
          <p:cNvPr id="6" name="Footer Placeholder 5"/>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a:xfrm>
            <a:off x="8229600" y="6477000"/>
            <a:ext cx="762000" cy="246888"/>
          </a:xfrm>
        </p:spPr>
        <p:txBody>
          <a:bodyPr/>
          <a:lstStyle/>
          <a:p>
            <a:fld id="{C2199D56-E7AA-4A00-A611-C5B56E8D2CD5}" type="slidenum">
              <a:rPr lang="en-US" smtClean="0"/>
              <a:pPr/>
              <a:t>‹#›</a:t>
            </a:fld>
            <a:endParaRPr lang="en-US"/>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a:t>Click to edit Master title style</a:t>
            </a:r>
          </a:p>
        </p:txBody>
      </p:sp>
      <p:sp>
        <p:nvSpPr>
          <p:cNvPr id="12" name="Date Placeholder 11"/>
          <p:cNvSpPr>
            <a:spLocks noGrp="1"/>
          </p:cNvSpPr>
          <p:nvPr>
            <p:ph type="dt" sz="half" idx="10"/>
          </p:nvPr>
        </p:nvSpPr>
        <p:spPr/>
        <p:txBody>
          <a:bodyPr/>
          <a:lstStyle/>
          <a:p>
            <a:fld id="{47C9B81F-C347-4BEF-BFDF-29C42F48304A}" type="datetimeFigureOut">
              <a:rPr lang="en-US" smtClean="0"/>
              <a:pPr/>
              <a:t>1/18/2023</a:t>
            </a:fld>
            <a:endParaRPr lang="en-US"/>
          </a:p>
        </p:txBody>
      </p:sp>
      <p:sp>
        <p:nvSpPr>
          <p:cNvPr id="21" name="Footer Placeholder 20"/>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155A839F-9B65-4E15-8BBC-C64F788BB006}"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7C9B81F-C347-4BEF-BFDF-29C42F48304A}" type="datetimeFigureOut">
              <a:rPr lang="en-US" smtClean="0"/>
              <a:pPr/>
              <a:t>1/18/2023</a:t>
            </a:fld>
            <a:endParaRPr lang="en-US"/>
          </a:p>
        </p:txBody>
      </p:sp>
      <p:sp>
        <p:nvSpPr>
          <p:cNvPr id="24" name="Footer Placeholder 23"/>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F47A3382-2D61-4C54-A100-6071178A3CDA}" type="slidenum">
              <a:rPr lang="en-US" smtClean="0"/>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47C9B81F-C347-4BEF-BFDF-29C42F48304A}" type="datetimeFigureOut">
              <a:rPr lang="en-US" smtClean="0"/>
              <a:pPr/>
              <a:t>1/18/2023</a:t>
            </a:fld>
            <a:endParaRPr lang="en-US"/>
          </a:p>
        </p:txBody>
      </p:sp>
      <p:sp>
        <p:nvSpPr>
          <p:cNvPr id="29" name="Footer Placeholder 28"/>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BC1D4068-5646-444F-8758-DF30DB5AFF7C}" type="slidenum">
              <a:rPr lang="en-US" smtClean="0"/>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a:t>Click icon to add picture</a:t>
            </a:r>
            <a:endParaRPr kumimoji="0" lang="en-US" dirty="0"/>
          </a:p>
        </p:txBody>
      </p:sp>
      <p:sp>
        <p:nvSpPr>
          <p:cNvPr id="7" name="Date Placeholder 6"/>
          <p:cNvSpPr>
            <a:spLocks noGrp="1"/>
          </p:cNvSpPr>
          <p:nvPr>
            <p:ph type="dt" sz="half" idx="10"/>
          </p:nvPr>
        </p:nvSpPr>
        <p:spPr/>
        <p:txBody>
          <a:bodyPr/>
          <a:lstStyle/>
          <a:p>
            <a:fld id="{47C9B81F-C347-4BEF-BFDF-29C42F48304A}" type="datetimeFigureOut">
              <a:rPr lang="en-US" smtClean="0"/>
              <a:pPr/>
              <a:t>1/18/2023</a:t>
            </a:fld>
            <a:endParaRPr lang="en-US"/>
          </a:p>
        </p:txBody>
      </p:sp>
      <p:sp>
        <p:nvSpPr>
          <p:cNvPr id="5" name="Footer Placeholder 4"/>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A7E30C57-9727-47F0-99D7-DCC15A345D85}" type="slidenum">
              <a:rPr lang="en-US" smtClean="0"/>
              <a:pPr/>
              <a:t>‹#›</a:t>
            </a:fld>
            <a:endParaRPr lang="en-US"/>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7C9B81F-C347-4BEF-BFDF-29C42F48304A}" type="datetimeFigureOut">
              <a:rPr lang="en-US" smtClean="0"/>
              <a:pPr/>
              <a:t>1/18/2023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0CDF197C-2F70-4DEA-A9CE-501A5A6FE8ED}"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7C9B81F-C347-4BEF-BFDF-29C42F48304A}" type="datetimeFigureOut">
              <a:rPr lang="en-US" smtClean="0"/>
              <a:pPr/>
              <a:t>1/18/2023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F6EE83BB-DD45-40D6-B7B0-F08D5CC8BA40}" type="slidenum">
              <a:rPr lang="en-US" smtClean="0"/>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85800" y="1981200"/>
            <a:ext cx="7772400" cy="4114800"/>
          </a:xfrm>
        </p:spPr>
        <p:txBody>
          <a:bodyPr/>
          <a:lstStyle/>
          <a:p>
            <a:endParaRPr lang="en-GB"/>
          </a:p>
        </p:txBody>
      </p:sp>
      <p:sp>
        <p:nvSpPr>
          <p:cNvPr id="4" name="Slide Number Placeholder 3"/>
          <p:cNvSpPr>
            <a:spLocks noGrp="1"/>
          </p:cNvSpPr>
          <p:nvPr>
            <p:ph type="sldNum" sz="quarter" idx="10"/>
          </p:nvPr>
        </p:nvSpPr>
        <p:spPr>
          <a:xfrm>
            <a:off x="3352800" y="6324600"/>
            <a:ext cx="2286000" cy="381000"/>
          </a:xfrm>
        </p:spPr>
        <p:txBody>
          <a:bodyPr/>
          <a:lstStyle>
            <a:lvl1pPr>
              <a:defRPr/>
            </a:lvl1pPr>
          </a:lstStyle>
          <a:p>
            <a:fld id="{731FC18F-17F4-48C8-875B-350146AD2D92}"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CEF6D5"/>
        </a:solidFill>
        <a:effectLst/>
      </p:bgPr>
    </p:bg>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61443"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1444" name="Rectangle 4"/>
          <p:cNvSpPr>
            <a:spLocks noGrp="1" noChangeArrowheads="1"/>
          </p:cNvSpPr>
          <p:nvPr>
            <p:ph type="sldNum" sz="quarter" idx="4"/>
          </p:nvPr>
        </p:nvSpPr>
        <p:spPr bwMode="auto">
          <a:xfrm>
            <a:off x="3352800" y="6324600"/>
            <a:ext cx="2286000" cy="3810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a:latin typeface="Times New Roman" pitchFamily="18" charset="0"/>
              </a:defRPr>
            </a:lvl1pPr>
          </a:lstStyle>
          <a:p>
            <a:fld id="{EB5B5778-2A43-46DD-B129-D5A962B0B7FD}" type="slidenum">
              <a:rPr lang="en-US"/>
              <a:pPr/>
              <a:t>‹#›</a:t>
            </a:fld>
            <a:endParaRPr lang="en-US"/>
          </a:p>
        </p:txBody>
      </p:sp>
      <p:pic>
        <p:nvPicPr>
          <p:cNvPr id="61445" name="Picture 5" descr="logo_tp"/>
          <p:cNvPicPr>
            <a:picLocks noChangeAspect="1" noChangeArrowheads="1"/>
          </p:cNvPicPr>
          <p:nvPr/>
        </p:nvPicPr>
        <p:blipFill>
          <a:blip r:embed="rId14"/>
          <a:srcRect/>
          <a:stretch>
            <a:fillRect/>
          </a:stretch>
        </p:blipFill>
        <p:spPr bwMode="auto">
          <a:xfrm>
            <a:off x="76200" y="6400800"/>
            <a:ext cx="1295400" cy="358775"/>
          </a:xfrm>
          <a:prstGeom prst="rect">
            <a:avLst/>
          </a:prstGeom>
          <a:noFill/>
        </p:spPr>
      </p:pic>
      <p:sp>
        <p:nvSpPr>
          <p:cNvPr id="61446" name="Rectangle 6"/>
          <p:cNvSpPr>
            <a:spLocks noChangeArrowheads="1"/>
          </p:cNvSpPr>
          <p:nvPr/>
        </p:nvSpPr>
        <p:spPr bwMode="auto">
          <a:xfrm>
            <a:off x="7315200" y="6478588"/>
            <a:ext cx="1828800" cy="227012"/>
          </a:xfrm>
          <a:prstGeom prst="rect">
            <a:avLst/>
          </a:prstGeom>
          <a:noFill/>
          <a:ln w="12700">
            <a:noFill/>
            <a:miter lim="800000"/>
            <a:headEnd/>
            <a:tailEnd/>
          </a:ln>
          <a:effectLst/>
        </p:spPr>
        <p:txBody>
          <a:bodyPr wrap="none" lIns="90488" tIns="44450" rIns="90488" bIns="44450" anchor="ctr"/>
          <a:lstStyle/>
          <a:p>
            <a:pPr algn="r" eaLnBrk="0" hangingPunct="0">
              <a:buFontTx/>
              <a:buChar char="©"/>
            </a:pPr>
            <a:r>
              <a:rPr lang="en-US" sz="1200" b="1" i="1">
                <a:latin typeface="Book Antiqua" pitchFamily="18" charset="0"/>
              </a:rPr>
              <a:t>The McGraw-Hill Companies, 2005</a:t>
            </a:r>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Lst>
  <p:hf hdr="0" ftr="0" dt="0"/>
  <p:txStyles>
    <p:titleStyle>
      <a:lvl1pPr algn="ctr" rtl="0" fontAlgn="base">
        <a:spcBef>
          <a:spcPct val="0"/>
        </a:spcBef>
        <a:spcAft>
          <a:spcPct val="0"/>
        </a:spcAft>
        <a:defRPr sz="4400">
          <a:solidFill>
            <a:schemeClr val="bg2"/>
          </a:solidFill>
          <a:latin typeface="+mj-lt"/>
          <a:ea typeface="+mj-ea"/>
          <a:cs typeface="+mj-cs"/>
        </a:defRPr>
      </a:lvl1pPr>
      <a:lvl2pPr algn="ctr" rtl="0" fontAlgn="base">
        <a:spcBef>
          <a:spcPct val="0"/>
        </a:spcBef>
        <a:spcAft>
          <a:spcPct val="0"/>
        </a:spcAft>
        <a:defRPr sz="4400">
          <a:solidFill>
            <a:schemeClr val="bg2"/>
          </a:solidFill>
          <a:latin typeface="Tahoma" pitchFamily="34" charset="0"/>
        </a:defRPr>
      </a:lvl2pPr>
      <a:lvl3pPr algn="ctr" rtl="0" fontAlgn="base">
        <a:spcBef>
          <a:spcPct val="0"/>
        </a:spcBef>
        <a:spcAft>
          <a:spcPct val="0"/>
        </a:spcAft>
        <a:defRPr sz="4400">
          <a:solidFill>
            <a:schemeClr val="bg2"/>
          </a:solidFill>
          <a:latin typeface="Tahoma" pitchFamily="34" charset="0"/>
        </a:defRPr>
      </a:lvl3pPr>
      <a:lvl4pPr algn="ctr" rtl="0" fontAlgn="base">
        <a:spcBef>
          <a:spcPct val="0"/>
        </a:spcBef>
        <a:spcAft>
          <a:spcPct val="0"/>
        </a:spcAft>
        <a:defRPr sz="4400">
          <a:solidFill>
            <a:schemeClr val="bg2"/>
          </a:solidFill>
          <a:latin typeface="Tahoma" pitchFamily="34" charset="0"/>
        </a:defRPr>
      </a:lvl4pPr>
      <a:lvl5pPr algn="ctr" rtl="0" fontAlgn="base">
        <a:spcBef>
          <a:spcPct val="0"/>
        </a:spcBef>
        <a:spcAft>
          <a:spcPct val="0"/>
        </a:spcAft>
        <a:defRPr sz="4400">
          <a:solidFill>
            <a:schemeClr val="bg2"/>
          </a:solidFill>
          <a:latin typeface="Tahoma" pitchFamily="34" charset="0"/>
        </a:defRPr>
      </a:lvl5pPr>
      <a:lvl6pPr marL="457200" algn="ctr" rtl="0" fontAlgn="base">
        <a:spcBef>
          <a:spcPct val="0"/>
        </a:spcBef>
        <a:spcAft>
          <a:spcPct val="0"/>
        </a:spcAft>
        <a:defRPr sz="4400">
          <a:solidFill>
            <a:schemeClr val="bg2"/>
          </a:solidFill>
          <a:latin typeface="Tahoma" pitchFamily="34" charset="0"/>
        </a:defRPr>
      </a:lvl6pPr>
      <a:lvl7pPr marL="914400" algn="ctr" rtl="0" fontAlgn="base">
        <a:spcBef>
          <a:spcPct val="0"/>
        </a:spcBef>
        <a:spcAft>
          <a:spcPct val="0"/>
        </a:spcAft>
        <a:defRPr sz="4400">
          <a:solidFill>
            <a:schemeClr val="bg2"/>
          </a:solidFill>
          <a:latin typeface="Tahoma" pitchFamily="34" charset="0"/>
        </a:defRPr>
      </a:lvl7pPr>
      <a:lvl8pPr marL="1371600" algn="ctr" rtl="0" fontAlgn="base">
        <a:spcBef>
          <a:spcPct val="0"/>
        </a:spcBef>
        <a:spcAft>
          <a:spcPct val="0"/>
        </a:spcAft>
        <a:defRPr sz="4400">
          <a:solidFill>
            <a:schemeClr val="bg2"/>
          </a:solidFill>
          <a:latin typeface="Tahoma" pitchFamily="34" charset="0"/>
        </a:defRPr>
      </a:lvl8pPr>
      <a:lvl9pPr marL="1828800" algn="ctr" rtl="0" fontAlgn="base">
        <a:spcBef>
          <a:spcPct val="0"/>
        </a:spcBef>
        <a:spcAft>
          <a:spcPct val="0"/>
        </a:spcAft>
        <a:defRPr sz="4400">
          <a:solidFill>
            <a:schemeClr val="bg2"/>
          </a:solidFill>
          <a:latin typeface="Tahoma" pitchFamily="34" charset="0"/>
        </a:defRPr>
      </a:lvl9pPr>
    </p:titleStyle>
    <p:bodyStyle>
      <a:lvl1pPr marL="342900" indent="-342900" algn="l" rtl="0" fontAlgn="base">
        <a:spcBef>
          <a:spcPct val="20000"/>
        </a:spcBef>
        <a:spcAft>
          <a:spcPct val="0"/>
        </a:spcAft>
        <a:buChar char="•"/>
        <a:defRPr sz="3200">
          <a:solidFill>
            <a:schemeClr val="bg2"/>
          </a:solidFill>
          <a:latin typeface="+mn-lt"/>
          <a:ea typeface="+mn-ea"/>
          <a:cs typeface="+mn-cs"/>
        </a:defRPr>
      </a:lvl1pPr>
      <a:lvl2pPr marL="742950" indent="-285750" algn="l" rtl="0" fontAlgn="base">
        <a:spcBef>
          <a:spcPct val="20000"/>
        </a:spcBef>
        <a:spcAft>
          <a:spcPct val="0"/>
        </a:spcAft>
        <a:buChar char="–"/>
        <a:defRPr sz="2800">
          <a:solidFill>
            <a:schemeClr val="bg2"/>
          </a:solidFill>
          <a:latin typeface="+mn-lt"/>
        </a:defRPr>
      </a:lvl2pPr>
      <a:lvl3pPr marL="1143000" indent="-228600" algn="l" rtl="0" fontAlgn="base">
        <a:spcBef>
          <a:spcPct val="20000"/>
        </a:spcBef>
        <a:spcAft>
          <a:spcPct val="0"/>
        </a:spcAft>
        <a:buChar char="•"/>
        <a:defRPr sz="2400">
          <a:solidFill>
            <a:schemeClr val="bg2"/>
          </a:solidFill>
          <a:latin typeface="+mn-lt"/>
        </a:defRPr>
      </a:lvl3pPr>
      <a:lvl4pPr marL="1600200" indent="-228600" algn="l" rtl="0" fontAlgn="base">
        <a:spcBef>
          <a:spcPct val="20000"/>
        </a:spcBef>
        <a:spcAft>
          <a:spcPct val="0"/>
        </a:spcAft>
        <a:buChar char="–"/>
        <a:defRPr sz="2000">
          <a:solidFill>
            <a:schemeClr val="bg2"/>
          </a:solidFill>
          <a:latin typeface="+mn-lt"/>
        </a:defRPr>
      </a:lvl4pPr>
      <a:lvl5pPr marL="2057400" indent="-228600" algn="l" rtl="0" fontAlgn="base">
        <a:spcBef>
          <a:spcPct val="20000"/>
        </a:spcBef>
        <a:spcAft>
          <a:spcPct val="0"/>
        </a:spcAft>
        <a:buChar char="»"/>
        <a:defRPr sz="2000">
          <a:solidFill>
            <a:schemeClr val="bg2"/>
          </a:solidFill>
          <a:latin typeface="+mn-lt"/>
        </a:defRPr>
      </a:lvl5pPr>
      <a:lvl6pPr marL="2514600" indent="-228600" algn="l" rtl="0" fontAlgn="base">
        <a:spcBef>
          <a:spcPct val="20000"/>
        </a:spcBef>
        <a:spcAft>
          <a:spcPct val="0"/>
        </a:spcAft>
        <a:buChar char="»"/>
        <a:defRPr sz="2000">
          <a:solidFill>
            <a:schemeClr val="bg2"/>
          </a:solidFill>
          <a:latin typeface="+mn-lt"/>
        </a:defRPr>
      </a:lvl6pPr>
      <a:lvl7pPr marL="2971800" indent="-228600" algn="l" rtl="0" fontAlgn="base">
        <a:spcBef>
          <a:spcPct val="20000"/>
        </a:spcBef>
        <a:spcAft>
          <a:spcPct val="0"/>
        </a:spcAft>
        <a:buChar char="»"/>
        <a:defRPr sz="2000">
          <a:solidFill>
            <a:schemeClr val="bg2"/>
          </a:solidFill>
          <a:latin typeface="+mn-lt"/>
        </a:defRPr>
      </a:lvl7pPr>
      <a:lvl8pPr marL="3429000" indent="-228600" algn="l" rtl="0" fontAlgn="base">
        <a:spcBef>
          <a:spcPct val="20000"/>
        </a:spcBef>
        <a:spcAft>
          <a:spcPct val="0"/>
        </a:spcAft>
        <a:buChar char="»"/>
        <a:defRPr sz="2000">
          <a:solidFill>
            <a:schemeClr val="bg2"/>
          </a:solidFill>
          <a:latin typeface="+mn-lt"/>
        </a:defRPr>
      </a:lvl8pPr>
      <a:lvl9pPr marL="3886200" indent="-228600" algn="l" rtl="0" fontAlgn="base">
        <a:spcBef>
          <a:spcPct val="20000"/>
        </a:spcBef>
        <a:spcAft>
          <a:spcPct val="0"/>
        </a:spcAft>
        <a:buChar char="»"/>
        <a:defRPr sz="2000">
          <a:solidFill>
            <a:schemeClr val="bg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pPr algn="l" eaLnBrk="1" latinLnBrk="0" hangingPunct="1"/>
            <a:fld id="{74CBEAF9-9E58-4CC8-A6FF-6DD8A58DEEA4}" type="datetimeFigureOut">
              <a:rPr lang="en-US" smtClean="0"/>
              <a:pPr algn="l" eaLnBrk="1" latinLnBrk="0" hangingPunct="1"/>
              <a:t>1/18/2023</a:t>
            </a:fld>
            <a:endParaRPr lang="en-US" dirty="0">
              <a:solidFill>
                <a:schemeClr val="accent1">
                  <a:shade val="75000"/>
                </a:schemeClr>
              </a:solidFill>
            </a:endParaRPr>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pPr algn="r" eaLnBrk="1" latinLnBrk="0" hangingPunct="1"/>
            <a:endParaRPr kumimoji="0" lang="en-US" dirty="0">
              <a:solidFill>
                <a:schemeClr val="accent1">
                  <a:shade val="75000"/>
                </a:schemeClr>
              </a:solidFill>
            </a:endParaRPr>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EB5B5778-2A43-46DD-B129-D5A962B0B7FD}" type="slidenum">
              <a:rPr lang="en-US" smtClean="0"/>
              <a:pPr/>
              <a:t>‹#›</a:t>
            </a:fld>
            <a:endParaRPr lang="en-US"/>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a:t>Click to edit Master title style</a:t>
            </a:r>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Lst>
  <p:hf hdr="0" ftr="0" dt="0"/>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4213" y="0"/>
            <a:ext cx="7772400" cy="1143000"/>
          </a:xfrm>
        </p:spPr>
        <p:txBody>
          <a:bodyPr/>
          <a:lstStyle/>
          <a:p>
            <a:r>
              <a:rPr lang="en-GB" b="1"/>
              <a:t>Risk management</a:t>
            </a:r>
          </a:p>
        </p:txBody>
      </p:sp>
      <p:sp>
        <p:nvSpPr>
          <p:cNvPr id="5123" name="Rectangle 3"/>
          <p:cNvSpPr>
            <a:spLocks noGrp="1" noChangeArrowheads="1"/>
          </p:cNvSpPr>
          <p:nvPr>
            <p:ph idx="1"/>
          </p:nvPr>
        </p:nvSpPr>
        <p:spPr>
          <a:xfrm>
            <a:off x="539750" y="1268413"/>
            <a:ext cx="7772400" cy="4114800"/>
          </a:xfrm>
        </p:spPr>
        <p:txBody>
          <a:bodyPr>
            <a:normAutofit/>
          </a:bodyPr>
          <a:lstStyle/>
          <a:p>
            <a:pPr>
              <a:lnSpc>
                <a:spcPct val="90000"/>
              </a:lnSpc>
            </a:pPr>
            <a:r>
              <a:rPr lang="en-GB" dirty="0"/>
              <a:t>Definition of ‘risk’ and ‘risk management’</a:t>
            </a:r>
          </a:p>
          <a:p>
            <a:pPr>
              <a:lnSpc>
                <a:spcPct val="90000"/>
              </a:lnSpc>
            </a:pPr>
            <a:r>
              <a:rPr lang="en-GB" dirty="0"/>
              <a:t>Some ways of categorizing risk</a:t>
            </a:r>
          </a:p>
          <a:p>
            <a:pPr>
              <a:lnSpc>
                <a:spcPct val="90000"/>
              </a:lnSpc>
            </a:pPr>
            <a:r>
              <a:rPr lang="en-GB" dirty="0"/>
              <a:t>Risk management</a:t>
            </a:r>
          </a:p>
          <a:p>
            <a:pPr lvl="1">
              <a:lnSpc>
                <a:spcPct val="90000"/>
              </a:lnSpc>
            </a:pPr>
            <a:r>
              <a:rPr lang="en-GB" sz="2400" dirty="0"/>
              <a:t>Risk identification – what are the risks to a project?</a:t>
            </a:r>
          </a:p>
          <a:p>
            <a:pPr lvl="1">
              <a:lnSpc>
                <a:spcPct val="90000"/>
              </a:lnSpc>
            </a:pPr>
            <a:r>
              <a:rPr lang="en-GB" sz="2400" dirty="0"/>
              <a:t>Risk analysis – which ones are really serious?</a:t>
            </a:r>
          </a:p>
          <a:p>
            <a:pPr lvl="1">
              <a:lnSpc>
                <a:spcPct val="90000"/>
              </a:lnSpc>
            </a:pPr>
            <a:r>
              <a:rPr lang="en-GB" sz="2400" dirty="0"/>
              <a:t>Risk planning – what shall we do?</a:t>
            </a:r>
          </a:p>
          <a:p>
            <a:pPr lvl="1">
              <a:lnSpc>
                <a:spcPct val="90000"/>
              </a:lnSpc>
            </a:pPr>
            <a:r>
              <a:rPr lang="en-GB" sz="2400" dirty="0"/>
              <a:t>Risk monitoring – has the planning worked?</a:t>
            </a:r>
          </a:p>
          <a:p>
            <a:pPr>
              <a:lnSpc>
                <a:spcPct val="90000"/>
              </a:lnSpc>
            </a:pPr>
            <a:r>
              <a:rPr lang="en-GB" sz="2800" dirty="0"/>
              <a:t>We will also look at PERT risk and critical chains</a:t>
            </a:r>
          </a:p>
        </p:txBody>
      </p:sp>
      <p:sp>
        <p:nvSpPr>
          <p:cNvPr id="4" name="Slide Number Placeholder 3"/>
          <p:cNvSpPr>
            <a:spLocks noGrp="1"/>
          </p:cNvSpPr>
          <p:nvPr>
            <p:ph type="sldNum" sz="quarter" idx="12"/>
          </p:nvPr>
        </p:nvSpPr>
        <p:spPr/>
        <p:txBody>
          <a:bodyPr/>
          <a:lstStyle/>
          <a:p>
            <a:fld id="{30AEAB68-6176-4B20-B813-A4437461F734}" type="slidenum">
              <a:rPr lang="en-US"/>
              <a:pPr/>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84213" y="0"/>
            <a:ext cx="7772400" cy="1143000"/>
          </a:xfrm>
        </p:spPr>
        <p:txBody>
          <a:bodyPr/>
          <a:lstStyle/>
          <a:p>
            <a:r>
              <a:rPr lang="en-GB" b="1"/>
              <a:t>Some definitions of risk</a:t>
            </a:r>
          </a:p>
        </p:txBody>
      </p:sp>
      <p:sp>
        <p:nvSpPr>
          <p:cNvPr id="6147" name="Rectangle 3"/>
          <p:cNvSpPr>
            <a:spLocks noGrp="1" noChangeArrowheads="1"/>
          </p:cNvSpPr>
          <p:nvPr>
            <p:ph idx="1"/>
          </p:nvPr>
        </p:nvSpPr>
        <p:spPr>
          <a:xfrm>
            <a:off x="468313" y="1412875"/>
            <a:ext cx="8229600" cy="4525963"/>
          </a:xfrm>
        </p:spPr>
        <p:txBody>
          <a:bodyPr/>
          <a:lstStyle/>
          <a:p>
            <a:pPr>
              <a:buFontTx/>
              <a:buNone/>
            </a:pPr>
            <a:r>
              <a:rPr lang="en-GB" i="1"/>
              <a:t>‘the chance of exposure to the adverse consequences of future events’  </a:t>
            </a:r>
            <a:r>
              <a:rPr lang="en-GB"/>
              <a:t>PRINCE2</a:t>
            </a:r>
          </a:p>
          <a:p>
            <a:pPr>
              <a:buFontTx/>
              <a:buNone/>
            </a:pPr>
            <a:endParaRPr lang="en-GB" sz="1000"/>
          </a:p>
          <a:p>
            <a:r>
              <a:rPr lang="en-GB"/>
              <a:t>Project plans have to be based on </a:t>
            </a:r>
            <a:r>
              <a:rPr lang="en-GB" i="1"/>
              <a:t>assumptions</a:t>
            </a:r>
          </a:p>
          <a:p>
            <a:r>
              <a:rPr lang="en-GB" i="1"/>
              <a:t>Risk </a:t>
            </a:r>
            <a:r>
              <a:rPr lang="en-GB"/>
              <a:t>is the possibility that an assumption is wrong</a:t>
            </a:r>
          </a:p>
          <a:p>
            <a:r>
              <a:rPr lang="en-GB"/>
              <a:t>When the risk happens it becomes a </a:t>
            </a:r>
            <a:r>
              <a:rPr lang="en-GB" i="1"/>
              <a:t>problem</a:t>
            </a:r>
            <a:r>
              <a:rPr lang="en-GB"/>
              <a:t> or an </a:t>
            </a:r>
            <a:r>
              <a:rPr lang="en-GB" i="1"/>
              <a:t>issue</a:t>
            </a:r>
          </a:p>
        </p:txBody>
      </p:sp>
      <p:sp>
        <p:nvSpPr>
          <p:cNvPr id="4" name="Slide Number Placeholder 3"/>
          <p:cNvSpPr>
            <a:spLocks noGrp="1"/>
          </p:cNvSpPr>
          <p:nvPr>
            <p:ph type="sldNum" sz="quarter" idx="12"/>
          </p:nvPr>
        </p:nvSpPr>
        <p:spPr/>
        <p:txBody>
          <a:bodyPr/>
          <a:lstStyle/>
          <a:p>
            <a:fld id="{36E0170E-EFDA-457F-9461-B57821580ECB}" type="slidenum">
              <a:rPr lang="en-US"/>
              <a:pPr/>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84213" y="404813"/>
            <a:ext cx="7772400" cy="1143000"/>
          </a:xfrm>
        </p:spPr>
        <p:txBody>
          <a:bodyPr/>
          <a:lstStyle/>
          <a:p>
            <a:r>
              <a:rPr lang="en-GB"/>
              <a:t>Categories of risk</a:t>
            </a:r>
          </a:p>
        </p:txBody>
      </p:sp>
      <p:pic>
        <p:nvPicPr>
          <p:cNvPr id="7173" name="Picture 5"/>
          <p:cNvPicPr>
            <a:picLocks noGrp="1" noChangeAspect="1" noChangeArrowheads="1"/>
          </p:cNvPicPr>
          <p:nvPr>
            <p:ph idx="1"/>
          </p:nvPr>
        </p:nvPicPr>
        <p:blipFill>
          <a:blip r:embed="rId3"/>
          <a:stretch>
            <a:fillRect/>
          </a:stretch>
        </p:blipFill>
        <p:spPr>
          <a:xfrm>
            <a:off x="1285851" y="1760312"/>
            <a:ext cx="6512945" cy="3954704"/>
          </a:xfrm>
          <a:noFill/>
          <a:ln/>
        </p:spPr>
      </p:pic>
      <p:sp>
        <p:nvSpPr>
          <p:cNvPr id="4" name="Slide Number Placeholder 3"/>
          <p:cNvSpPr>
            <a:spLocks noGrp="1"/>
          </p:cNvSpPr>
          <p:nvPr>
            <p:ph type="sldNum" sz="quarter" idx="12"/>
          </p:nvPr>
        </p:nvSpPr>
        <p:spPr/>
        <p:txBody>
          <a:bodyPr/>
          <a:lstStyle/>
          <a:p>
            <a:fld id="{2B992E0C-DEED-40F9-B0F2-210C827BD31E}" type="slidenum">
              <a:rPr lang="en-US"/>
              <a:pPr/>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4213" y="260350"/>
            <a:ext cx="7772400" cy="1143000"/>
          </a:xfrm>
        </p:spPr>
        <p:txBody>
          <a:bodyPr>
            <a:normAutofit fontScale="90000"/>
          </a:bodyPr>
          <a:lstStyle/>
          <a:p>
            <a:r>
              <a:rPr lang="en-GB" sz="4000" b="1"/>
              <a:t>ISPL situational factors: the target domain</a:t>
            </a:r>
          </a:p>
        </p:txBody>
      </p:sp>
      <p:sp>
        <p:nvSpPr>
          <p:cNvPr id="9219" name="Rectangle 3"/>
          <p:cNvSpPr>
            <a:spLocks noGrp="1" noChangeArrowheads="1"/>
          </p:cNvSpPr>
          <p:nvPr>
            <p:ph sz="half" idx="1"/>
          </p:nvPr>
        </p:nvSpPr>
        <p:spPr>
          <a:xfrm>
            <a:off x="685800" y="1981200"/>
            <a:ext cx="3814763" cy="4114800"/>
          </a:xfrm>
        </p:spPr>
        <p:txBody>
          <a:bodyPr>
            <a:normAutofit lnSpcReduction="10000"/>
          </a:bodyPr>
          <a:lstStyle/>
          <a:p>
            <a:pPr>
              <a:buFontTx/>
              <a:buNone/>
            </a:pPr>
            <a:r>
              <a:rPr lang="en-US" i="1" u="sng"/>
              <a:t>class</a:t>
            </a:r>
            <a:r>
              <a:rPr lang="en-US" i="1"/>
              <a:t> </a:t>
            </a:r>
          </a:p>
          <a:p>
            <a:pPr>
              <a:buFontTx/>
              <a:buNone/>
            </a:pPr>
            <a:r>
              <a:rPr lang="en-US"/>
              <a:t>information system</a:t>
            </a:r>
          </a:p>
          <a:p>
            <a:pPr>
              <a:buFontTx/>
              <a:buNone/>
            </a:pPr>
            <a:endParaRPr lang="en-US"/>
          </a:p>
          <a:p>
            <a:pPr>
              <a:buFontTx/>
              <a:buNone/>
            </a:pPr>
            <a:endParaRPr lang="en-US"/>
          </a:p>
          <a:p>
            <a:pPr>
              <a:buFontTx/>
              <a:buNone/>
            </a:pPr>
            <a:endParaRPr lang="en-US"/>
          </a:p>
          <a:p>
            <a:pPr>
              <a:buFontTx/>
              <a:buNone/>
            </a:pPr>
            <a:endParaRPr lang="en-US"/>
          </a:p>
          <a:p>
            <a:pPr>
              <a:buFontTx/>
              <a:buNone/>
            </a:pPr>
            <a:r>
              <a:rPr lang="en-US"/>
              <a:t> computer system</a:t>
            </a:r>
            <a:endParaRPr lang="en-GB"/>
          </a:p>
        </p:txBody>
      </p:sp>
      <p:sp>
        <p:nvSpPr>
          <p:cNvPr id="9220" name="Rectangle 4"/>
          <p:cNvSpPr>
            <a:spLocks noGrp="1" noChangeArrowheads="1"/>
          </p:cNvSpPr>
          <p:nvPr>
            <p:ph sz="half" idx="2"/>
          </p:nvPr>
        </p:nvSpPr>
        <p:spPr>
          <a:xfrm>
            <a:off x="4643438" y="1981200"/>
            <a:ext cx="3814762" cy="4114800"/>
          </a:xfrm>
        </p:spPr>
        <p:txBody>
          <a:bodyPr>
            <a:normAutofit lnSpcReduction="10000"/>
          </a:bodyPr>
          <a:lstStyle/>
          <a:p>
            <a:pPr>
              <a:buFontTx/>
              <a:buNone/>
            </a:pPr>
            <a:r>
              <a:rPr lang="en-US" sz="2400" i="1" u="sng"/>
              <a:t>description</a:t>
            </a:r>
          </a:p>
          <a:p>
            <a:pPr>
              <a:buFontTx/>
              <a:buNone/>
            </a:pPr>
            <a:r>
              <a:rPr lang="en-US" sz="2400"/>
              <a:t>the characteristics of the information system - these are independent of the technologies that might be used</a:t>
            </a:r>
          </a:p>
          <a:p>
            <a:pPr>
              <a:buFontTx/>
              <a:buNone/>
            </a:pPr>
            <a:endParaRPr lang="en-US" sz="2400"/>
          </a:p>
          <a:p>
            <a:pPr>
              <a:buFontTx/>
              <a:buNone/>
            </a:pPr>
            <a:r>
              <a:rPr lang="en-US" sz="2400"/>
              <a:t>the characteristics of the part of the information system that have been computerized</a:t>
            </a:r>
            <a:endParaRPr lang="en-GB" sz="2400"/>
          </a:p>
          <a:p>
            <a:pPr>
              <a:buFontTx/>
              <a:buNone/>
            </a:pPr>
            <a:endParaRPr lang="en-GB" sz="2400"/>
          </a:p>
        </p:txBody>
      </p:sp>
      <p:sp>
        <p:nvSpPr>
          <p:cNvPr id="5" name="Slide Number Placeholder 4"/>
          <p:cNvSpPr>
            <a:spLocks noGrp="1"/>
          </p:cNvSpPr>
          <p:nvPr>
            <p:ph type="sldNum" sz="quarter" idx="12"/>
          </p:nvPr>
        </p:nvSpPr>
        <p:spPr/>
        <p:txBody>
          <a:bodyPr/>
          <a:lstStyle/>
          <a:p>
            <a:fld id="{A17C2513-42A2-4865-AE5D-8E5F8D1D979F}" type="slidenum">
              <a:rPr lang="en-US"/>
              <a:pPr/>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50825" y="260350"/>
            <a:ext cx="8569325" cy="1143000"/>
          </a:xfrm>
        </p:spPr>
        <p:txBody>
          <a:bodyPr>
            <a:normAutofit fontScale="90000"/>
          </a:bodyPr>
          <a:lstStyle/>
          <a:p>
            <a:r>
              <a:rPr lang="en-GB" sz="4000" b="1"/>
              <a:t>ISPL situational factors: project domain</a:t>
            </a:r>
          </a:p>
        </p:txBody>
      </p:sp>
      <p:sp>
        <p:nvSpPr>
          <p:cNvPr id="18435" name="Rectangle 3"/>
          <p:cNvSpPr>
            <a:spLocks noGrp="1" noChangeArrowheads="1"/>
          </p:cNvSpPr>
          <p:nvPr>
            <p:ph sz="half" idx="1"/>
          </p:nvPr>
        </p:nvSpPr>
        <p:spPr>
          <a:xfrm>
            <a:off x="685800" y="1981200"/>
            <a:ext cx="2389188" cy="4114800"/>
          </a:xfrm>
        </p:spPr>
        <p:txBody>
          <a:bodyPr/>
          <a:lstStyle/>
          <a:p>
            <a:pPr>
              <a:spcBef>
                <a:spcPct val="0"/>
              </a:spcBef>
              <a:buFontTx/>
              <a:buNone/>
            </a:pPr>
            <a:r>
              <a:rPr lang="en-US"/>
              <a:t>Project                  </a:t>
            </a:r>
          </a:p>
          <a:p>
            <a:pPr>
              <a:spcBef>
                <a:spcPct val="0"/>
              </a:spcBef>
            </a:pPr>
            <a:endParaRPr lang="en-US"/>
          </a:p>
          <a:p>
            <a:pPr>
              <a:spcBef>
                <a:spcPct val="0"/>
              </a:spcBef>
              <a:buFontTx/>
              <a:buNone/>
            </a:pPr>
            <a:r>
              <a:rPr lang="en-US"/>
              <a:t>Structure</a:t>
            </a:r>
          </a:p>
          <a:p>
            <a:pPr>
              <a:spcBef>
                <a:spcPct val="0"/>
              </a:spcBef>
            </a:pPr>
            <a:endParaRPr lang="en-US"/>
          </a:p>
          <a:p>
            <a:pPr>
              <a:spcBef>
                <a:spcPct val="0"/>
              </a:spcBef>
              <a:buFontTx/>
              <a:buNone/>
            </a:pPr>
            <a:endParaRPr lang="en-US"/>
          </a:p>
          <a:p>
            <a:pPr>
              <a:spcBef>
                <a:spcPct val="0"/>
              </a:spcBef>
              <a:buFontTx/>
              <a:buNone/>
            </a:pPr>
            <a:r>
              <a:rPr lang="en-US"/>
              <a:t>Actors</a:t>
            </a:r>
          </a:p>
          <a:p>
            <a:pPr>
              <a:spcBef>
                <a:spcPct val="0"/>
              </a:spcBef>
              <a:buFontTx/>
              <a:buNone/>
            </a:pPr>
            <a:endParaRPr lang="en-US"/>
          </a:p>
          <a:p>
            <a:pPr>
              <a:spcBef>
                <a:spcPct val="0"/>
              </a:spcBef>
              <a:buFontTx/>
              <a:buNone/>
            </a:pPr>
            <a:r>
              <a:rPr lang="en-US"/>
              <a:t>Technology</a:t>
            </a:r>
            <a:endParaRPr lang="en-GB"/>
          </a:p>
        </p:txBody>
      </p:sp>
      <p:sp>
        <p:nvSpPr>
          <p:cNvPr id="18436" name="Rectangle 4"/>
          <p:cNvSpPr>
            <a:spLocks noGrp="1" noChangeArrowheads="1"/>
          </p:cNvSpPr>
          <p:nvPr>
            <p:ph sz="half" idx="2"/>
          </p:nvPr>
        </p:nvSpPr>
        <p:spPr>
          <a:xfrm>
            <a:off x="3143250" y="1981200"/>
            <a:ext cx="5314950" cy="4114800"/>
          </a:xfrm>
        </p:spPr>
        <p:txBody>
          <a:bodyPr/>
          <a:lstStyle/>
          <a:p>
            <a:pPr>
              <a:spcBef>
                <a:spcPct val="0"/>
              </a:spcBef>
            </a:pPr>
            <a:r>
              <a:rPr lang="en-US"/>
              <a:t>the types of task to be undertaken</a:t>
            </a:r>
          </a:p>
          <a:p>
            <a:pPr>
              <a:spcBef>
                <a:spcPct val="0"/>
              </a:spcBef>
            </a:pPr>
            <a:r>
              <a:rPr lang="en-US"/>
              <a:t>the communication systems, management structures, work flows etc</a:t>
            </a:r>
          </a:p>
          <a:p>
            <a:pPr>
              <a:spcBef>
                <a:spcPct val="0"/>
              </a:spcBef>
            </a:pPr>
            <a:r>
              <a:rPr lang="en-US"/>
              <a:t>the people involved in the project</a:t>
            </a:r>
          </a:p>
          <a:p>
            <a:pPr>
              <a:spcBef>
                <a:spcPct val="0"/>
              </a:spcBef>
            </a:pPr>
            <a:r>
              <a:rPr lang="en-US"/>
              <a:t>the methods, techniques and tools to be used</a:t>
            </a:r>
            <a:endParaRPr lang="en-GB"/>
          </a:p>
        </p:txBody>
      </p:sp>
      <p:sp>
        <p:nvSpPr>
          <p:cNvPr id="5" name="Slide Number Placeholder 4"/>
          <p:cNvSpPr>
            <a:spLocks noGrp="1"/>
          </p:cNvSpPr>
          <p:nvPr>
            <p:ph type="sldNum" sz="quarter" idx="12"/>
          </p:nvPr>
        </p:nvSpPr>
        <p:spPr/>
        <p:txBody>
          <a:bodyPr/>
          <a:lstStyle/>
          <a:p>
            <a:fld id="{50EA7AA9-5EA5-4B80-8053-7BCBBFDFFCD1}" type="slidenum">
              <a:rPr lang="en-US"/>
              <a:pPr/>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95288" y="260350"/>
            <a:ext cx="8353425" cy="1143000"/>
          </a:xfrm>
        </p:spPr>
        <p:txBody>
          <a:bodyPr>
            <a:normAutofit fontScale="90000"/>
          </a:bodyPr>
          <a:lstStyle/>
          <a:p>
            <a:r>
              <a:rPr lang="en-GB" sz="4000" b="1"/>
              <a:t>A framework for dealing with risk</a:t>
            </a:r>
          </a:p>
        </p:txBody>
      </p:sp>
      <p:sp>
        <p:nvSpPr>
          <p:cNvPr id="14339" name="Rectangle 3"/>
          <p:cNvSpPr>
            <a:spLocks noGrp="1" noChangeArrowheads="1"/>
          </p:cNvSpPr>
          <p:nvPr>
            <p:ph idx="1"/>
          </p:nvPr>
        </p:nvSpPr>
        <p:spPr>
          <a:xfrm>
            <a:off x="684213" y="1628775"/>
            <a:ext cx="7772400" cy="4114800"/>
          </a:xfrm>
        </p:spPr>
        <p:txBody>
          <a:bodyPr>
            <a:normAutofit lnSpcReduction="10000"/>
          </a:bodyPr>
          <a:lstStyle/>
          <a:p>
            <a:pPr>
              <a:lnSpc>
                <a:spcPct val="90000"/>
              </a:lnSpc>
              <a:buFontTx/>
              <a:buNone/>
            </a:pPr>
            <a:r>
              <a:rPr lang="en-GB"/>
              <a:t>The planning for risk includes these steps:</a:t>
            </a:r>
          </a:p>
          <a:p>
            <a:pPr>
              <a:lnSpc>
                <a:spcPct val="90000"/>
              </a:lnSpc>
            </a:pPr>
            <a:r>
              <a:rPr lang="en-GB"/>
              <a:t>Risk identification – what risks might there be?</a:t>
            </a:r>
          </a:p>
          <a:p>
            <a:pPr>
              <a:lnSpc>
                <a:spcPct val="90000"/>
              </a:lnSpc>
            </a:pPr>
            <a:r>
              <a:rPr lang="en-GB"/>
              <a:t>Risk analysis and prioritization – which are the most serious risks?</a:t>
            </a:r>
          </a:p>
          <a:p>
            <a:pPr>
              <a:lnSpc>
                <a:spcPct val="90000"/>
              </a:lnSpc>
            </a:pPr>
            <a:r>
              <a:rPr lang="en-GB"/>
              <a:t>Risk planning – what are we going to do about them?</a:t>
            </a:r>
          </a:p>
          <a:p>
            <a:pPr>
              <a:lnSpc>
                <a:spcPct val="90000"/>
              </a:lnSpc>
              <a:buFontTx/>
              <a:buNone/>
            </a:pPr>
            <a:r>
              <a:rPr lang="en-GB"/>
              <a:t>Risk monitoring – what is the current state of the risk?</a:t>
            </a:r>
          </a:p>
        </p:txBody>
      </p:sp>
      <p:sp>
        <p:nvSpPr>
          <p:cNvPr id="4" name="Slide Number Placeholder 3"/>
          <p:cNvSpPr>
            <a:spLocks noGrp="1"/>
          </p:cNvSpPr>
          <p:nvPr>
            <p:ph type="sldNum" sz="quarter" idx="12"/>
          </p:nvPr>
        </p:nvSpPr>
        <p:spPr/>
        <p:txBody>
          <a:bodyPr/>
          <a:lstStyle/>
          <a:p>
            <a:fld id="{672E2378-E62B-40B7-936E-5A92D9B49BC2}" type="slidenum">
              <a:rPr lang="en-US"/>
              <a:pPr/>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b="1"/>
              <a:t>Risk identification</a:t>
            </a:r>
          </a:p>
        </p:txBody>
      </p:sp>
      <p:sp>
        <p:nvSpPr>
          <p:cNvPr id="16387" name="Rectangle 3"/>
          <p:cNvSpPr>
            <a:spLocks noGrp="1" noChangeArrowheads="1"/>
          </p:cNvSpPr>
          <p:nvPr>
            <p:ph idx="1"/>
          </p:nvPr>
        </p:nvSpPr>
        <p:spPr/>
        <p:txBody>
          <a:bodyPr/>
          <a:lstStyle/>
          <a:p>
            <a:pPr>
              <a:buFontTx/>
              <a:buNone/>
            </a:pPr>
            <a:r>
              <a:rPr lang="en-GB"/>
              <a:t>Approaches to identifying risks include:</a:t>
            </a:r>
          </a:p>
          <a:p>
            <a:r>
              <a:rPr lang="en-GB"/>
              <a:t>Use of checklists – usually based on the experience of past projects</a:t>
            </a:r>
          </a:p>
          <a:p>
            <a:r>
              <a:rPr lang="en-GB"/>
              <a:t>Brainstorming – getting knowledgeable stakeholders together to pool concerns</a:t>
            </a:r>
          </a:p>
          <a:p>
            <a:r>
              <a:rPr lang="en-GB"/>
              <a:t>Causal mapping – identifying possible chains of cause and effect</a:t>
            </a:r>
          </a:p>
          <a:p>
            <a:endParaRPr lang="en-GB"/>
          </a:p>
        </p:txBody>
      </p:sp>
      <p:sp>
        <p:nvSpPr>
          <p:cNvPr id="4" name="Slide Number Placeholder 3"/>
          <p:cNvSpPr>
            <a:spLocks noGrp="1"/>
          </p:cNvSpPr>
          <p:nvPr>
            <p:ph type="sldNum" sz="quarter" idx="12"/>
          </p:nvPr>
        </p:nvSpPr>
        <p:spPr/>
        <p:txBody>
          <a:bodyPr/>
          <a:lstStyle/>
          <a:p>
            <a:fld id="{C02D3C02-58A2-4FCC-8CA2-6D1B5B5E4DA4}" type="slidenum">
              <a:rPr lang="en-US"/>
              <a:pPr/>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47" name="Rectangle 91"/>
          <p:cNvSpPr>
            <a:spLocks noGrp="1" noChangeArrowheads="1"/>
          </p:cNvSpPr>
          <p:nvPr>
            <p:ph type="title"/>
          </p:nvPr>
        </p:nvSpPr>
        <p:spPr>
          <a:xfrm>
            <a:off x="539750" y="260350"/>
            <a:ext cx="7772400" cy="1143000"/>
          </a:xfrm>
        </p:spPr>
        <p:txBody>
          <a:bodyPr>
            <a:normAutofit fontScale="90000"/>
          </a:bodyPr>
          <a:lstStyle/>
          <a:p>
            <a:r>
              <a:rPr lang="en-GB" sz="4000"/>
              <a:t>Boehm’s top 10 development risks</a:t>
            </a:r>
          </a:p>
        </p:txBody>
      </p:sp>
      <p:graphicFrame>
        <p:nvGraphicFramePr>
          <p:cNvPr id="19556" name="Group 100"/>
          <p:cNvGraphicFramePr>
            <a:graphicFrameLocks noGrp="1"/>
          </p:cNvGraphicFramePr>
          <p:nvPr>
            <p:ph type="tbl" idx="1"/>
          </p:nvPr>
        </p:nvGraphicFramePr>
        <p:xfrm>
          <a:off x="395288" y="1484313"/>
          <a:ext cx="8435975" cy="4581843"/>
        </p:xfrm>
        <a:graphic>
          <a:graphicData uri="http://schemas.openxmlformats.org/drawingml/2006/table">
            <a:tbl>
              <a:tblPr/>
              <a:tblGrid>
                <a:gridCol w="2819400">
                  <a:extLst>
                    <a:ext uri="{9D8B030D-6E8A-4147-A177-3AD203B41FA5}">
                      <a16:colId xmlns:a16="http://schemas.microsoft.com/office/drawing/2014/main" val="20000"/>
                    </a:ext>
                  </a:extLst>
                </a:gridCol>
                <a:gridCol w="5616575">
                  <a:extLst>
                    <a:ext uri="{9D8B030D-6E8A-4147-A177-3AD203B41FA5}">
                      <a16:colId xmlns:a16="http://schemas.microsoft.com/office/drawing/2014/main" val="20001"/>
                    </a:ext>
                  </a:extLst>
                </a:gridCol>
              </a:tblGrid>
              <a:tr h="611188">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000" b="0" i="1" u="none" strike="noStrike" cap="none" normalizeH="0" baseline="0" dirty="0">
                          <a:ln>
                            <a:noFill/>
                          </a:ln>
                          <a:solidFill>
                            <a:schemeClr val="tx1">
                              <a:lumMod val="50000"/>
                              <a:lumOff val="50000"/>
                            </a:schemeClr>
                          </a:solidFill>
                          <a:effectLst/>
                          <a:latin typeface="Times" charset="0"/>
                          <a:cs typeface="Times New Roman" pitchFamily="18" charset="0"/>
                        </a:rPr>
                        <a:t>Risk</a:t>
                      </a:r>
                      <a:endParaRPr kumimoji="0" lang="en-US" sz="20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000" b="0" i="1" u="none" strike="noStrike" cap="none" normalizeH="0" baseline="0">
                          <a:ln>
                            <a:noFill/>
                          </a:ln>
                          <a:solidFill>
                            <a:schemeClr val="tx1">
                              <a:lumMod val="50000"/>
                              <a:lumOff val="50000"/>
                            </a:schemeClr>
                          </a:solidFill>
                          <a:effectLst/>
                          <a:latin typeface="Times" charset="0"/>
                          <a:cs typeface="Times New Roman" pitchFamily="18" charset="0"/>
                        </a:rPr>
                        <a:t>Risk reduction techniques</a:t>
                      </a:r>
                      <a:endParaRPr kumimoji="0" lang="en-US" sz="2000" b="0" i="0" u="none" strike="noStrike" cap="none" normalizeH="0" baseline="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1334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lumMod val="50000"/>
                              <a:lumOff val="50000"/>
                            </a:schemeClr>
                          </a:solidFill>
                          <a:effectLst/>
                          <a:latin typeface="Times" charset="0"/>
                          <a:cs typeface="Times New Roman" pitchFamily="18" charset="0"/>
                        </a:rPr>
                        <a:t>Personnel shortfalls</a:t>
                      </a:r>
                      <a:endParaRPr kumimoji="0" lang="en-US" sz="20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a:ln>
                            <a:noFill/>
                          </a:ln>
                          <a:solidFill>
                            <a:schemeClr val="tx1">
                              <a:lumMod val="50000"/>
                              <a:lumOff val="50000"/>
                            </a:schemeClr>
                          </a:solidFill>
                          <a:effectLst/>
                          <a:latin typeface="Times" charset="0"/>
                          <a:cs typeface="Times New Roman" pitchFamily="18" charset="0"/>
                        </a:rPr>
                        <a:t>Staffing with top talent; job matching; teambuilding; training and career development; early scheduling of key personnel</a:t>
                      </a:r>
                      <a:endParaRPr kumimoji="0" lang="en-US" sz="2000" b="0" i="0" u="none" strike="noStrike" cap="none" normalizeH="0" baseline="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1303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a:ln>
                            <a:noFill/>
                          </a:ln>
                          <a:solidFill>
                            <a:schemeClr val="tx1">
                              <a:lumMod val="50000"/>
                              <a:lumOff val="50000"/>
                            </a:schemeClr>
                          </a:solidFill>
                          <a:effectLst/>
                          <a:latin typeface="Times" charset="0"/>
                          <a:cs typeface="Times New Roman" pitchFamily="18" charset="0"/>
                        </a:rPr>
                        <a:t>Unrealistic time and cost estimates</a:t>
                      </a:r>
                      <a:endParaRPr kumimoji="0" lang="en-US" sz="2000" b="0" i="0" u="none" strike="noStrike" cap="none" normalizeH="0" baseline="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lumMod val="50000"/>
                              <a:lumOff val="50000"/>
                            </a:schemeClr>
                          </a:solidFill>
                          <a:effectLst/>
                          <a:latin typeface="Times" charset="0"/>
                          <a:cs typeface="Times New Roman" pitchFamily="18" charset="0"/>
                        </a:rPr>
                        <a:t>Multiple estimation techniques; design to cost; incremental development; recording and analysis of past projects; standardization of methods</a:t>
                      </a:r>
                      <a:endParaRPr kumimoji="0" lang="en-US" sz="20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8582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a:ln>
                            <a:noFill/>
                          </a:ln>
                          <a:solidFill>
                            <a:schemeClr val="tx1">
                              <a:lumMod val="50000"/>
                              <a:lumOff val="50000"/>
                            </a:schemeClr>
                          </a:solidFill>
                          <a:effectLst/>
                          <a:latin typeface="Times" charset="0"/>
                          <a:cs typeface="Times New Roman" pitchFamily="18" charset="0"/>
                        </a:rPr>
                        <a:t>Developing the wrong software functions</a:t>
                      </a:r>
                      <a:endParaRPr kumimoji="0" lang="en-US" sz="2000" b="0" i="0" u="none" strike="noStrike" cap="none" normalizeH="0" baseline="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lumMod val="50000"/>
                              <a:lumOff val="50000"/>
                            </a:schemeClr>
                          </a:solidFill>
                          <a:effectLst/>
                          <a:latin typeface="Times" charset="0"/>
                          <a:cs typeface="Times New Roman" pitchFamily="18" charset="0"/>
                        </a:rPr>
                        <a:t>Improved software evaluation; formal specification methods; user surveys; prototyping; early user manuals</a:t>
                      </a:r>
                      <a:endParaRPr kumimoji="0" lang="en-US" sz="20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4135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a:ln>
                            <a:noFill/>
                          </a:ln>
                          <a:solidFill>
                            <a:schemeClr val="tx1">
                              <a:lumMod val="50000"/>
                              <a:lumOff val="50000"/>
                            </a:schemeClr>
                          </a:solidFill>
                          <a:effectLst/>
                          <a:latin typeface="Times" charset="0"/>
                          <a:cs typeface="Times New Roman" pitchFamily="18" charset="0"/>
                        </a:rPr>
                        <a:t>Developing the wrong user interface</a:t>
                      </a:r>
                      <a:endParaRPr kumimoji="0" lang="en-US" sz="2000" b="0" i="0" u="none" strike="noStrike" cap="none" normalizeH="0" baseline="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lumMod val="50000"/>
                              <a:lumOff val="50000"/>
                            </a:schemeClr>
                          </a:solidFill>
                          <a:effectLst/>
                          <a:latin typeface="Times" charset="0"/>
                          <a:cs typeface="Times New Roman" pitchFamily="18" charset="0"/>
                        </a:rPr>
                        <a:t>Prototyping; task analysis; user involvement</a:t>
                      </a:r>
                      <a:endParaRPr kumimoji="0" lang="en-US" sz="20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23" name="Slide Number Placeholder 3"/>
          <p:cNvSpPr>
            <a:spLocks noGrp="1"/>
          </p:cNvSpPr>
          <p:nvPr>
            <p:ph type="sldNum" sz="quarter" idx="10"/>
          </p:nvPr>
        </p:nvSpPr>
        <p:spPr/>
        <p:txBody>
          <a:bodyPr/>
          <a:lstStyle/>
          <a:p>
            <a:fld id="{201FC78D-74F2-4651-9F72-EF86228FCF34}" type="slidenum">
              <a:rPr lang="en-US"/>
              <a:pPr/>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35" name="Rectangle 31"/>
          <p:cNvSpPr>
            <a:spLocks noGrp="1" noChangeArrowheads="1"/>
          </p:cNvSpPr>
          <p:nvPr>
            <p:ph type="title"/>
          </p:nvPr>
        </p:nvSpPr>
        <p:spPr>
          <a:xfrm>
            <a:off x="539750" y="115888"/>
            <a:ext cx="7772400" cy="1143000"/>
          </a:xfrm>
        </p:spPr>
        <p:txBody>
          <a:bodyPr>
            <a:normAutofit/>
          </a:bodyPr>
          <a:lstStyle/>
          <a:p>
            <a:r>
              <a:rPr lang="en-GB"/>
              <a:t>Boehm’s top ten risk - continued</a:t>
            </a:r>
          </a:p>
        </p:txBody>
      </p:sp>
      <p:graphicFrame>
        <p:nvGraphicFramePr>
          <p:cNvPr id="21559" name="Group 55"/>
          <p:cNvGraphicFramePr>
            <a:graphicFrameLocks noGrp="1"/>
          </p:cNvGraphicFramePr>
          <p:nvPr>
            <p:ph type="tbl" idx="1"/>
          </p:nvPr>
        </p:nvGraphicFramePr>
        <p:xfrm>
          <a:off x="468313" y="1412875"/>
          <a:ext cx="8229600" cy="4625023"/>
        </p:xfrm>
        <a:graphic>
          <a:graphicData uri="http://schemas.openxmlformats.org/drawingml/2006/table">
            <a:tbl>
              <a:tblPr/>
              <a:tblGrid>
                <a:gridCol w="2819400">
                  <a:extLst>
                    <a:ext uri="{9D8B030D-6E8A-4147-A177-3AD203B41FA5}">
                      <a16:colId xmlns:a16="http://schemas.microsoft.com/office/drawing/2014/main" val="20000"/>
                    </a:ext>
                  </a:extLst>
                </a:gridCol>
                <a:gridCol w="5410200">
                  <a:extLst>
                    <a:ext uri="{9D8B030D-6E8A-4147-A177-3AD203B41FA5}">
                      <a16:colId xmlns:a16="http://schemas.microsoft.com/office/drawing/2014/main" val="20001"/>
                    </a:ext>
                  </a:extLst>
                </a:gridCol>
              </a:tblGrid>
              <a:tr h="7921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lumMod val="50000"/>
                              <a:lumOff val="50000"/>
                            </a:schemeClr>
                          </a:solidFill>
                          <a:effectLst/>
                          <a:latin typeface="Tahoma" pitchFamily="34" charset="0"/>
                        </a:rPr>
                        <a:t>Gold plating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lumMod val="50000"/>
                              <a:lumOff val="50000"/>
                            </a:schemeClr>
                          </a:solidFill>
                          <a:effectLst/>
                          <a:latin typeface="Tahoma" pitchFamily="34" charset="0"/>
                        </a:rPr>
                        <a:t>Requirements scrubbing, prototyping,</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lumMod val="50000"/>
                              <a:lumOff val="50000"/>
                            </a:schemeClr>
                          </a:solidFill>
                          <a:effectLst/>
                          <a:latin typeface="Tahoma" pitchFamily="34" charset="0"/>
                        </a:rPr>
                        <a:t>design to cost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44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lumMod val="50000"/>
                              <a:lumOff val="50000"/>
                            </a:schemeClr>
                          </a:solidFill>
                          <a:effectLst/>
                          <a:latin typeface="Tahoma" pitchFamily="34" charset="0"/>
                        </a:rPr>
                        <a:t>Late changes to requirements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lumMod val="50000"/>
                              <a:lumOff val="50000"/>
                            </a:schemeClr>
                          </a:solidFill>
                          <a:effectLst/>
                          <a:latin typeface="Tahoma" pitchFamily="34" charset="0"/>
                        </a:rPr>
                        <a:t>Change control, incremental development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287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lumMod val="50000"/>
                              <a:lumOff val="50000"/>
                            </a:schemeClr>
                          </a:solidFill>
                          <a:effectLst/>
                          <a:latin typeface="Tahoma" pitchFamily="34" charset="0"/>
                        </a:rPr>
                        <a:t>Shortfalls in externally supplied components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lumMod val="50000"/>
                              <a:lumOff val="50000"/>
                            </a:schemeClr>
                          </a:solidFill>
                          <a:effectLst/>
                          <a:latin typeface="Tahoma" pitchFamily="34" charset="0"/>
                        </a:rPr>
                        <a:t>Benchmarking, inspections, formal specifications, contractual agreements, quality controls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461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lumMod val="50000"/>
                              <a:lumOff val="50000"/>
                            </a:schemeClr>
                          </a:solidFill>
                          <a:effectLst/>
                          <a:latin typeface="Tahoma" pitchFamily="34" charset="0"/>
                        </a:rPr>
                        <a:t>Shortfalls in externally performed tasks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lumMod val="50000"/>
                              <a:lumOff val="50000"/>
                            </a:schemeClr>
                          </a:solidFill>
                          <a:effectLst/>
                          <a:latin typeface="Tahoma" pitchFamily="34" charset="0"/>
                        </a:rPr>
                        <a:t>Quality assurance procedures, competitive design etc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477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lumMod val="50000"/>
                              <a:lumOff val="50000"/>
                            </a:schemeClr>
                          </a:solidFill>
                          <a:effectLst/>
                          <a:latin typeface="Tahoma" pitchFamily="34" charset="0"/>
                        </a:rPr>
                        <a:t>Real time performance problems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lumMod val="50000"/>
                              <a:lumOff val="50000"/>
                            </a:schemeClr>
                          </a:solidFill>
                          <a:effectLst/>
                          <a:latin typeface="Tahoma" pitchFamily="34" charset="0"/>
                        </a:rPr>
                        <a:t>Simulation, prototyping, tuning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44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lumMod val="50000"/>
                              <a:lumOff val="50000"/>
                            </a:schemeClr>
                          </a:solidFill>
                          <a:effectLst/>
                          <a:latin typeface="Tahoma" pitchFamily="34" charset="0"/>
                        </a:rPr>
                        <a:t>Development technically too difficult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lumMod val="50000"/>
                              <a:lumOff val="50000"/>
                            </a:schemeClr>
                          </a:solidFill>
                          <a:effectLst/>
                          <a:latin typeface="Tahoma" pitchFamily="34" charset="0"/>
                        </a:rPr>
                        <a:t>Technical analysis, cost-benefit analysis, prototyping , training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
        <p:nvSpPr>
          <p:cNvPr id="26" name="Slide Number Placeholder 3"/>
          <p:cNvSpPr>
            <a:spLocks noGrp="1"/>
          </p:cNvSpPr>
          <p:nvPr>
            <p:ph type="sldNum" sz="quarter" idx="10"/>
          </p:nvPr>
        </p:nvSpPr>
        <p:spPr/>
        <p:txBody>
          <a:bodyPr/>
          <a:lstStyle/>
          <a:p>
            <a:fld id="{6E4AA76A-0C53-49EB-ABD8-D6BBFD24F769}" type="slidenum">
              <a:rPr lang="en-US"/>
              <a:pPr/>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611188" y="404813"/>
            <a:ext cx="7772400" cy="1143000"/>
          </a:xfrm>
        </p:spPr>
        <p:txBody>
          <a:bodyPr/>
          <a:lstStyle/>
          <a:p>
            <a:r>
              <a:rPr lang="en-GB" b="1"/>
              <a:t>Causal mapping</a:t>
            </a:r>
          </a:p>
        </p:txBody>
      </p:sp>
      <p:pic>
        <p:nvPicPr>
          <p:cNvPr id="25605" name="Picture 5"/>
          <p:cNvPicPr>
            <a:picLocks noGrp="1" noChangeAspect="1" noChangeArrowheads="1"/>
          </p:cNvPicPr>
          <p:nvPr>
            <p:ph idx="1"/>
          </p:nvPr>
        </p:nvPicPr>
        <p:blipFill>
          <a:blip r:embed="rId3"/>
          <a:srcRect/>
          <a:stretch>
            <a:fillRect/>
          </a:stretch>
        </p:blipFill>
        <p:spPr>
          <a:xfrm>
            <a:off x="971550" y="1700213"/>
            <a:ext cx="7127875" cy="4483100"/>
          </a:xfrm>
          <a:noFill/>
          <a:ln/>
        </p:spPr>
      </p:pic>
      <p:sp>
        <p:nvSpPr>
          <p:cNvPr id="4" name="Slide Number Placeholder 3"/>
          <p:cNvSpPr>
            <a:spLocks noGrp="1"/>
          </p:cNvSpPr>
          <p:nvPr>
            <p:ph type="sldNum" sz="quarter" idx="12"/>
          </p:nvPr>
        </p:nvSpPr>
        <p:spPr/>
        <p:txBody>
          <a:bodyPr/>
          <a:lstStyle/>
          <a:p>
            <a:fld id="{899F220A-5AA8-452F-87D4-3413B77D6676}" type="slidenum">
              <a:rPr lang="en-US"/>
              <a:pPr/>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4213" y="476250"/>
            <a:ext cx="7772400" cy="1143000"/>
          </a:xfrm>
        </p:spPr>
        <p:txBody>
          <a:bodyPr>
            <a:normAutofit/>
          </a:bodyPr>
          <a:lstStyle/>
          <a:p>
            <a:r>
              <a:rPr lang="en-GB"/>
              <a:t>Causal mapping - interventions</a:t>
            </a:r>
          </a:p>
        </p:txBody>
      </p:sp>
      <p:pic>
        <p:nvPicPr>
          <p:cNvPr id="27653" name="Picture 5"/>
          <p:cNvPicPr>
            <a:picLocks noGrp="1" noChangeAspect="1" noChangeArrowheads="1"/>
          </p:cNvPicPr>
          <p:nvPr>
            <p:ph idx="1"/>
          </p:nvPr>
        </p:nvPicPr>
        <p:blipFill>
          <a:blip r:embed="rId3"/>
          <a:stretch>
            <a:fillRect/>
          </a:stretch>
        </p:blipFill>
        <p:spPr>
          <a:xfrm>
            <a:off x="928662" y="1558616"/>
            <a:ext cx="7315717" cy="4442152"/>
          </a:xfrm>
          <a:noFill/>
          <a:ln/>
        </p:spPr>
      </p:pic>
      <p:sp>
        <p:nvSpPr>
          <p:cNvPr id="4" name="Slide Number Placeholder 3"/>
          <p:cNvSpPr>
            <a:spLocks noGrp="1"/>
          </p:cNvSpPr>
          <p:nvPr>
            <p:ph type="sldNum" sz="quarter" idx="12"/>
          </p:nvPr>
        </p:nvSpPr>
        <p:spPr/>
        <p:txBody>
          <a:bodyPr/>
          <a:lstStyle/>
          <a:p>
            <a:fld id="{F8DA0501-9AA7-41E3-9A57-88C052F4642B}" type="slidenum">
              <a:rPr lang="en-US"/>
              <a:pPr/>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611188" y="188913"/>
            <a:ext cx="7772400" cy="1143000"/>
          </a:xfrm>
        </p:spPr>
        <p:txBody>
          <a:bodyPr/>
          <a:lstStyle/>
          <a:p>
            <a:r>
              <a:rPr lang="en-GB" b="1"/>
              <a:t>Risk prioritization</a:t>
            </a:r>
          </a:p>
        </p:txBody>
      </p:sp>
      <p:sp>
        <p:nvSpPr>
          <p:cNvPr id="29699" name="Rectangle 3"/>
          <p:cNvSpPr>
            <a:spLocks noGrp="1" noChangeArrowheads="1"/>
          </p:cNvSpPr>
          <p:nvPr>
            <p:ph idx="1"/>
          </p:nvPr>
        </p:nvSpPr>
        <p:spPr>
          <a:xfrm>
            <a:off x="457200" y="1268413"/>
            <a:ext cx="8229600" cy="4857750"/>
          </a:xfrm>
        </p:spPr>
        <p:txBody>
          <a:bodyPr>
            <a:normAutofit/>
          </a:bodyPr>
          <a:lstStyle/>
          <a:p>
            <a:pPr>
              <a:lnSpc>
                <a:spcPct val="90000"/>
              </a:lnSpc>
              <a:buFontTx/>
              <a:buNone/>
            </a:pPr>
            <a:r>
              <a:rPr lang="en-GB" sz="2800" dirty="0"/>
              <a:t>Risk exposure (RE)</a:t>
            </a:r>
          </a:p>
          <a:p>
            <a:pPr>
              <a:lnSpc>
                <a:spcPct val="90000"/>
              </a:lnSpc>
              <a:buFontTx/>
              <a:buNone/>
            </a:pPr>
            <a:r>
              <a:rPr lang="en-GB" sz="2800" dirty="0"/>
              <a:t> = (potential damage) x (probability of occurrence)</a:t>
            </a:r>
          </a:p>
          <a:p>
            <a:pPr>
              <a:lnSpc>
                <a:spcPct val="90000"/>
              </a:lnSpc>
              <a:buFontTx/>
              <a:buNone/>
            </a:pPr>
            <a:r>
              <a:rPr lang="en-GB" sz="2800" i="1" dirty="0"/>
              <a:t>Ideally</a:t>
            </a:r>
          </a:p>
          <a:p>
            <a:pPr>
              <a:lnSpc>
                <a:spcPct val="90000"/>
              </a:lnSpc>
              <a:buFontTx/>
              <a:buNone/>
            </a:pPr>
            <a:r>
              <a:rPr lang="en-GB" sz="2800" b="1" dirty="0"/>
              <a:t>Potential damage</a:t>
            </a:r>
            <a:r>
              <a:rPr lang="en-GB" sz="2800" dirty="0"/>
              <a:t>: a money value e.g. a flood would cause £0.5 millions of damage</a:t>
            </a:r>
          </a:p>
          <a:p>
            <a:pPr>
              <a:lnSpc>
                <a:spcPct val="90000"/>
              </a:lnSpc>
              <a:buFontTx/>
              <a:buNone/>
            </a:pPr>
            <a:r>
              <a:rPr lang="en-GB" sz="2800" b="1" dirty="0"/>
              <a:t>Probability</a:t>
            </a:r>
            <a:r>
              <a:rPr lang="en-GB" sz="2800" dirty="0"/>
              <a:t> 0.00 (absolutely no chance) to 1.00 (absolutely certain) e.g. 0.01 (one in hundred chance)</a:t>
            </a:r>
          </a:p>
          <a:p>
            <a:pPr>
              <a:lnSpc>
                <a:spcPct val="90000"/>
              </a:lnSpc>
              <a:buFontTx/>
              <a:buNone/>
            </a:pPr>
            <a:r>
              <a:rPr lang="en-GB" sz="2800" dirty="0"/>
              <a:t>RE = £0.5m x 0.01 = £5,000 </a:t>
            </a:r>
          </a:p>
          <a:p>
            <a:pPr>
              <a:lnSpc>
                <a:spcPct val="90000"/>
              </a:lnSpc>
              <a:buFontTx/>
              <a:buNone/>
            </a:pPr>
            <a:r>
              <a:rPr lang="en-GB" sz="2800" dirty="0"/>
              <a:t>Comparable to the amount needed for an insurance premium </a:t>
            </a:r>
          </a:p>
          <a:p>
            <a:pPr>
              <a:lnSpc>
                <a:spcPct val="90000"/>
              </a:lnSpc>
              <a:buFontTx/>
              <a:buNone/>
            </a:pPr>
            <a:endParaRPr lang="en-GB" sz="2800" dirty="0"/>
          </a:p>
          <a:p>
            <a:pPr>
              <a:lnSpc>
                <a:spcPct val="90000"/>
              </a:lnSpc>
              <a:buFontTx/>
              <a:buNone/>
            </a:pPr>
            <a:endParaRPr lang="en-GB" sz="2800" i="1" dirty="0"/>
          </a:p>
        </p:txBody>
      </p:sp>
      <p:sp>
        <p:nvSpPr>
          <p:cNvPr id="4" name="Slide Number Placeholder 3"/>
          <p:cNvSpPr>
            <a:spLocks noGrp="1"/>
          </p:cNvSpPr>
          <p:nvPr>
            <p:ph type="sldNum" sz="quarter" idx="12"/>
          </p:nvPr>
        </p:nvSpPr>
        <p:spPr/>
        <p:txBody>
          <a:bodyPr/>
          <a:lstStyle/>
          <a:p>
            <a:fld id="{43707E78-5EB1-49F5-ACEA-4F46365A54FF}" type="slidenum">
              <a:rPr lang="en-US"/>
              <a:pPr/>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risk prioritisation</a:t>
            </a:r>
          </a:p>
        </p:txBody>
      </p:sp>
      <p:sp>
        <p:nvSpPr>
          <p:cNvPr id="3" name="Content Placeholder 2"/>
          <p:cNvSpPr>
            <a:spLocks noGrp="1"/>
          </p:cNvSpPr>
          <p:nvPr>
            <p:ph idx="1"/>
          </p:nvPr>
        </p:nvSpPr>
        <p:spPr/>
        <p:txBody>
          <a:bodyPr/>
          <a:lstStyle/>
          <a:p>
            <a:r>
              <a:rPr lang="en-GB" dirty="0"/>
              <a:t>A male driver has a probability of 0.01 of an accident, average cost of which is £100,000</a:t>
            </a:r>
          </a:p>
          <a:p>
            <a:r>
              <a:rPr lang="en-GB" dirty="0"/>
              <a:t>A female driver has a probability of 0.001 of an accident, average cost of which is £30,000</a:t>
            </a:r>
          </a:p>
          <a:p>
            <a:r>
              <a:rPr lang="en-GB" dirty="0"/>
              <a:t>A nuclear power plant has a 0.001 probability of a core meltdown. This could result in £5billion damage.     </a:t>
            </a:r>
          </a:p>
          <a:p>
            <a:pPr>
              <a:buNone/>
            </a:pPr>
            <a:r>
              <a:rPr lang="en-GB" dirty="0"/>
              <a:t>Work out the risk exposure for these examples</a:t>
            </a:r>
          </a:p>
          <a:p>
            <a:endParaRPr lang="en-GB" dirty="0"/>
          </a:p>
        </p:txBody>
      </p:sp>
      <p:sp>
        <p:nvSpPr>
          <p:cNvPr id="4" name="Slide Number Placeholder 3"/>
          <p:cNvSpPr>
            <a:spLocks noGrp="1"/>
          </p:cNvSpPr>
          <p:nvPr>
            <p:ph type="sldNum" sz="quarter" idx="12"/>
          </p:nvPr>
        </p:nvSpPr>
        <p:spPr/>
        <p:txBody>
          <a:bodyPr/>
          <a:lstStyle/>
          <a:p>
            <a:fld id="{9F8192EC-DC6A-4D44-9DB0-8829CA19CF8F}" type="slidenum">
              <a:rPr lang="en-US" smtClean="0"/>
              <a:pPr/>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r>
              <a:rPr lang="en-GB" sz="4000" b="1"/>
              <a:t>Risk probability: qualitative descriptors</a:t>
            </a:r>
          </a:p>
        </p:txBody>
      </p:sp>
      <p:sp>
        <p:nvSpPr>
          <p:cNvPr id="25" name="Slide Number Placeholder 3"/>
          <p:cNvSpPr>
            <a:spLocks noGrp="1"/>
          </p:cNvSpPr>
          <p:nvPr>
            <p:ph type="sldNum" sz="quarter" idx="12"/>
          </p:nvPr>
        </p:nvSpPr>
        <p:spPr/>
        <p:txBody>
          <a:bodyPr/>
          <a:lstStyle/>
          <a:p>
            <a:fld id="{31268B9E-9476-4964-85F8-268AADC4A50E}" type="slidenum">
              <a:rPr lang="en-US"/>
              <a:pPr/>
              <a:t>14</a:t>
            </a:fld>
            <a:endParaRPr lang="en-US"/>
          </a:p>
        </p:txBody>
      </p:sp>
      <p:sp>
        <p:nvSpPr>
          <p:cNvPr id="31748" name="Rectangle 4"/>
          <p:cNvSpPr>
            <a:spLocks noChangeArrowheads="1"/>
          </p:cNvSpPr>
          <p:nvPr/>
        </p:nvSpPr>
        <p:spPr bwMode="auto">
          <a:xfrm>
            <a:off x="0" y="2344738"/>
            <a:ext cx="9144000" cy="0"/>
          </a:xfrm>
          <a:prstGeom prst="rect">
            <a:avLst/>
          </a:prstGeom>
          <a:noFill/>
          <a:ln w="9525">
            <a:noFill/>
            <a:miter lim="800000"/>
            <a:headEnd/>
            <a:tailEnd/>
          </a:ln>
          <a:effectLst/>
        </p:spPr>
        <p:txBody>
          <a:bodyPr wrap="none" anchor="ctr">
            <a:spAutoFit/>
          </a:bodyPr>
          <a:lstStyle/>
          <a:p>
            <a:endParaRPr lang="en-US"/>
          </a:p>
        </p:txBody>
      </p:sp>
      <p:graphicFrame>
        <p:nvGraphicFramePr>
          <p:cNvPr id="31837" name="Group 93"/>
          <p:cNvGraphicFramePr>
            <a:graphicFrameLocks noGrp="1"/>
          </p:cNvGraphicFramePr>
          <p:nvPr/>
        </p:nvGraphicFramePr>
        <p:xfrm>
          <a:off x="323850" y="2133600"/>
          <a:ext cx="8351838" cy="3017520"/>
        </p:xfrm>
        <a:graphic>
          <a:graphicData uri="http://schemas.openxmlformats.org/drawingml/2006/table">
            <a:tbl>
              <a:tblPr/>
              <a:tblGrid>
                <a:gridCol w="2232025">
                  <a:extLst>
                    <a:ext uri="{9D8B030D-6E8A-4147-A177-3AD203B41FA5}">
                      <a16:colId xmlns:a16="http://schemas.microsoft.com/office/drawing/2014/main" val="20000"/>
                    </a:ext>
                  </a:extLst>
                </a:gridCol>
                <a:gridCol w="6119813">
                  <a:extLst>
                    <a:ext uri="{9D8B030D-6E8A-4147-A177-3AD203B41FA5}">
                      <a16:colId xmlns:a16="http://schemas.microsoft.com/office/drawing/2014/main" val="20001"/>
                    </a:ext>
                  </a:extLst>
                </a:gridCol>
              </a:tblGrid>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dirty="0">
                          <a:ln>
                            <a:noFill/>
                          </a:ln>
                          <a:solidFill>
                            <a:schemeClr val="tx1">
                              <a:lumMod val="65000"/>
                              <a:lumOff val="35000"/>
                            </a:schemeClr>
                          </a:solidFill>
                          <a:effectLst/>
                          <a:latin typeface="Times" charset="0"/>
                          <a:cs typeface="Times New Roman" pitchFamily="18" charset="0"/>
                        </a:rPr>
                        <a:t>Probability level</a:t>
                      </a:r>
                      <a:endParaRPr kumimoji="0" lang="en-US" sz="2800" b="0" i="0" u="none" strike="noStrike" cap="none" normalizeH="0" baseline="0" dirty="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a:ln>
                            <a:noFill/>
                          </a:ln>
                          <a:solidFill>
                            <a:schemeClr val="tx1">
                              <a:lumMod val="65000"/>
                              <a:lumOff val="35000"/>
                            </a:schemeClr>
                          </a:solidFill>
                          <a:effectLst/>
                          <a:latin typeface="Times" charset="0"/>
                          <a:cs typeface="Times New Roman" pitchFamily="18" charset="0"/>
                        </a:rPr>
                        <a:t>Range</a:t>
                      </a:r>
                      <a:endParaRPr kumimoji="0" lang="en-US" sz="2800" b="0" i="0" u="none" strike="noStrike" cap="none" normalizeH="0" baseline="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65000"/>
                              <a:lumOff val="35000"/>
                            </a:schemeClr>
                          </a:solidFill>
                          <a:effectLst/>
                          <a:latin typeface="Times" charset="0"/>
                          <a:cs typeface="Times New Roman" pitchFamily="18" charset="0"/>
                        </a:rPr>
                        <a:t>High</a:t>
                      </a:r>
                      <a:endParaRPr kumimoji="0" lang="en-US" sz="2800" b="0" i="0" u="none" strike="noStrike" cap="none" normalizeH="0" baseline="0" dirty="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65000"/>
                              <a:lumOff val="35000"/>
                            </a:schemeClr>
                          </a:solidFill>
                          <a:effectLst/>
                          <a:latin typeface="Times" charset="0"/>
                          <a:cs typeface="Times New Roman" pitchFamily="18" charset="0"/>
                        </a:rPr>
                        <a:t>Greater than 50% chance of happening</a:t>
                      </a:r>
                      <a:endParaRPr kumimoji="0" lang="en-US" sz="2800" b="0" i="0" u="none" strike="noStrike" cap="none" normalizeH="0" baseline="0" dirty="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a:ln>
                            <a:noFill/>
                          </a:ln>
                          <a:solidFill>
                            <a:schemeClr val="tx1">
                              <a:lumMod val="65000"/>
                              <a:lumOff val="35000"/>
                            </a:schemeClr>
                          </a:solidFill>
                          <a:effectLst/>
                          <a:latin typeface="Times" charset="0"/>
                          <a:cs typeface="Times New Roman" pitchFamily="18" charset="0"/>
                        </a:rPr>
                        <a:t>Significant</a:t>
                      </a:r>
                      <a:endParaRPr kumimoji="0" lang="en-US" sz="2800" b="0" i="0" u="none" strike="noStrike" cap="none" normalizeH="0" baseline="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65000"/>
                              <a:lumOff val="35000"/>
                            </a:schemeClr>
                          </a:solidFill>
                          <a:effectLst/>
                          <a:latin typeface="Times" charset="0"/>
                          <a:cs typeface="Times New Roman" pitchFamily="18" charset="0"/>
                        </a:rPr>
                        <a:t>30-50% chance of happening</a:t>
                      </a:r>
                      <a:endParaRPr kumimoji="0" lang="en-US" sz="2800" b="0" i="0" u="none" strike="noStrike" cap="none" normalizeH="0" baseline="0" dirty="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a:ln>
                            <a:noFill/>
                          </a:ln>
                          <a:solidFill>
                            <a:schemeClr val="tx1">
                              <a:lumMod val="65000"/>
                              <a:lumOff val="35000"/>
                            </a:schemeClr>
                          </a:solidFill>
                          <a:effectLst/>
                          <a:latin typeface="Times" charset="0"/>
                          <a:cs typeface="Times New Roman" pitchFamily="18" charset="0"/>
                        </a:rPr>
                        <a:t>Moderate</a:t>
                      </a:r>
                      <a:endParaRPr kumimoji="0" lang="en-US" sz="2800" b="0" i="0" u="none" strike="noStrike" cap="none" normalizeH="0" baseline="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65000"/>
                              <a:lumOff val="35000"/>
                            </a:schemeClr>
                          </a:solidFill>
                          <a:effectLst/>
                          <a:latin typeface="Times" charset="0"/>
                          <a:cs typeface="Times New Roman" pitchFamily="18" charset="0"/>
                        </a:rPr>
                        <a:t>10-29% chance of happening</a:t>
                      </a:r>
                      <a:endParaRPr kumimoji="0" lang="en-US" sz="2800" b="0" i="0" u="none" strike="noStrike" cap="none" normalizeH="0" baseline="0" dirty="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a:ln>
                            <a:noFill/>
                          </a:ln>
                          <a:solidFill>
                            <a:schemeClr val="tx1">
                              <a:lumMod val="65000"/>
                              <a:lumOff val="35000"/>
                            </a:schemeClr>
                          </a:solidFill>
                          <a:effectLst/>
                          <a:latin typeface="Times" charset="0"/>
                          <a:cs typeface="Times New Roman" pitchFamily="18" charset="0"/>
                        </a:rPr>
                        <a:t>Low</a:t>
                      </a:r>
                      <a:endParaRPr kumimoji="0" lang="en-US" sz="2800" b="0" i="0" u="none" strike="noStrike" cap="none" normalizeH="0" baseline="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65000"/>
                              <a:lumOff val="35000"/>
                            </a:schemeClr>
                          </a:solidFill>
                          <a:effectLst/>
                          <a:latin typeface="Times" charset="0"/>
                          <a:cs typeface="Times New Roman" pitchFamily="18" charset="0"/>
                        </a:rPr>
                        <a:t>Less than 10% chance of happening</a:t>
                      </a:r>
                      <a:endParaRPr kumimoji="0" lang="en-US" sz="2800" b="0" i="0" u="none" strike="noStrike" cap="none" normalizeH="0" baseline="0" dirty="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31830" name="Rectangle 86"/>
          <p:cNvSpPr>
            <a:spLocks noChangeArrowheads="1"/>
          </p:cNvSpPr>
          <p:nvPr/>
        </p:nvSpPr>
        <p:spPr bwMode="auto">
          <a:xfrm>
            <a:off x="0" y="4511675"/>
            <a:ext cx="9144000" cy="0"/>
          </a:xfrm>
          <a:prstGeom prst="rect">
            <a:avLst/>
          </a:prstGeom>
          <a:noFill/>
          <a:ln w="9525">
            <a:noFill/>
            <a:miter lim="800000"/>
            <a:headEnd/>
            <a:tailEnd/>
          </a:ln>
          <a:effectLst/>
        </p:spPr>
        <p:txBody>
          <a:bodyPr wrap="none" anchor="ctr">
            <a:spAutoFit/>
          </a:bodyPr>
          <a:lstStyle/>
          <a:p>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877" name="Rectangle 85"/>
          <p:cNvSpPr>
            <a:spLocks noGrp="1" noChangeArrowheads="1"/>
          </p:cNvSpPr>
          <p:nvPr>
            <p:ph type="title"/>
          </p:nvPr>
        </p:nvSpPr>
        <p:spPr>
          <a:xfrm>
            <a:off x="539750" y="476250"/>
            <a:ext cx="8207375" cy="1143000"/>
          </a:xfrm>
        </p:spPr>
        <p:txBody>
          <a:bodyPr>
            <a:normAutofit fontScale="90000"/>
          </a:bodyPr>
          <a:lstStyle/>
          <a:p>
            <a:r>
              <a:rPr lang="en-US" sz="3600" b="1">
                <a:latin typeface="Times" charset="0"/>
                <a:cs typeface="Times New Roman" pitchFamily="18" charset="0"/>
              </a:rPr>
              <a:t>Qualitative descriptors of impact on cost and associated range values</a:t>
            </a:r>
            <a:br>
              <a:rPr lang="en-US" sz="2800"/>
            </a:br>
            <a:endParaRPr lang="en-GB" sz="2800"/>
          </a:p>
        </p:txBody>
      </p:sp>
      <p:graphicFrame>
        <p:nvGraphicFramePr>
          <p:cNvPr id="33883" name="Group 91"/>
          <p:cNvGraphicFramePr>
            <a:graphicFrameLocks noGrp="1"/>
          </p:cNvGraphicFramePr>
          <p:nvPr>
            <p:ph type="tbl" idx="1"/>
          </p:nvPr>
        </p:nvGraphicFramePr>
        <p:xfrm>
          <a:off x="611188" y="1773238"/>
          <a:ext cx="7772400" cy="4297680"/>
        </p:xfrm>
        <a:graphic>
          <a:graphicData uri="http://schemas.openxmlformats.org/drawingml/2006/table">
            <a:tbl>
              <a:tblPr/>
              <a:tblGrid>
                <a:gridCol w="2473325">
                  <a:extLst>
                    <a:ext uri="{9D8B030D-6E8A-4147-A177-3AD203B41FA5}">
                      <a16:colId xmlns:a16="http://schemas.microsoft.com/office/drawing/2014/main" val="20000"/>
                    </a:ext>
                  </a:extLst>
                </a:gridCol>
                <a:gridCol w="5299075">
                  <a:extLst>
                    <a:ext uri="{9D8B030D-6E8A-4147-A177-3AD203B41FA5}">
                      <a16:colId xmlns:a16="http://schemas.microsoft.com/office/drawing/2014/main" val="20001"/>
                    </a:ext>
                  </a:extLst>
                </a:gridCol>
              </a:tblGrid>
              <a:tr h="461963">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dirty="0">
                          <a:ln>
                            <a:noFill/>
                          </a:ln>
                          <a:solidFill>
                            <a:schemeClr val="tx1">
                              <a:lumMod val="50000"/>
                              <a:lumOff val="50000"/>
                            </a:schemeClr>
                          </a:solidFill>
                          <a:effectLst/>
                          <a:latin typeface="Times" charset="0"/>
                          <a:cs typeface="Times New Roman" pitchFamily="18" charset="0"/>
                        </a:rPr>
                        <a:t>Impact level</a:t>
                      </a:r>
                      <a:endParaRPr kumimoji="0" lang="en-US" sz="28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a:ln>
                            <a:noFill/>
                          </a:ln>
                          <a:solidFill>
                            <a:schemeClr val="tx1">
                              <a:lumMod val="50000"/>
                              <a:lumOff val="50000"/>
                            </a:schemeClr>
                          </a:solidFill>
                          <a:effectLst/>
                          <a:latin typeface="Times" charset="0"/>
                          <a:cs typeface="Times New Roman" pitchFamily="18" charset="0"/>
                        </a:rPr>
                        <a:t>Range</a:t>
                      </a:r>
                      <a:endParaRPr kumimoji="0" lang="en-US" sz="2800" b="0" i="0" u="none" strike="noStrike" cap="none" normalizeH="0" baseline="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111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50000"/>
                              <a:lumOff val="50000"/>
                            </a:schemeClr>
                          </a:solidFill>
                          <a:effectLst/>
                          <a:latin typeface="Times" charset="0"/>
                          <a:cs typeface="Times New Roman" pitchFamily="18" charset="0"/>
                        </a:rPr>
                        <a:t>High</a:t>
                      </a:r>
                      <a:endParaRPr kumimoji="0" lang="en-US" sz="28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a:ln>
                            <a:noFill/>
                          </a:ln>
                          <a:solidFill>
                            <a:schemeClr val="tx1">
                              <a:lumMod val="50000"/>
                              <a:lumOff val="50000"/>
                            </a:schemeClr>
                          </a:solidFill>
                          <a:effectLst/>
                          <a:latin typeface="Times" charset="0"/>
                          <a:cs typeface="Times New Roman" pitchFamily="18" charset="0"/>
                        </a:rPr>
                        <a:t>Greater than 30% above budgeted expenditure</a:t>
                      </a:r>
                      <a:endParaRPr kumimoji="0" lang="en-US" sz="2800" b="0" i="0" u="none" strike="noStrike" cap="none" normalizeH="0" baseline="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111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50000"/>
                              <a:lumOff val="50000"/>
                            </a:schemeClr>
                          </a:solidFill>
                          <a:effectLst/>
                          <a:latin typeface="Times" charset="0"/>
                          <a:cs typeface="Times New Roman" pitchFamily="18" charset="0"/>
                        </a:rPr>
                        <a:t>Significant</a:t>
                      </a:r>
                      <a:endParaRPr kumimoji="0" lang="en-US" sz="28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50000"/>
                              <a:lumOff val="50000"/>
                            </a:schemeClr>
                          </a:solidFill>
                          <a:effectLst/>
                          <a:latin typeface="Times" charset="0"/>
                          <a:cs typeface="Times New Roman" pitchFamily="18" charset="0"/>
                        </a:rPr>
                        <a:t>20 to 29% above budgeted expenditure</a:t>
                      </a:r>
                      <a:endParaRPr kumimoji="0" lang="en-US" sz="28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09588">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a:ln>
                            <a:noFill/>
                          </a:ln>
                          <a:solidFill>
                            <a:schemeClr val="tx1">
                              <a:lumMod val="50000"/>
                              <a:lumOff val="50000"/>
                            </a:schemeClr>
                          </a:solidFill>
                          <a:effectLst/>
                          <a:latin typeface="Times" charset="0"/>
                          <a:cs typeface="Times New Roman" pitchFamily="18" charset="0"/>
                        </a:rPr>
                        <a:t>Moderate</a:t>
                      </a:r>
                      <a:endParaRPr kumimoji="0" lang="en-US" sz="2800" b="0" i="0" u="none" strike="noStrike" cap="none" normalizeH="0" baseline="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50000"/>
                              <a:lumOff val="50000"/>
                            </a:schemeClr>
                          </a:solidFill>
                          <a:effectLst/>
                          <a:latin typeface="Times" charset="0"/>
                          <a:cs typeface="Times New Roman" pitchFamily="18" charset="0"/>
                        </a:rPr>
                        <a:t>10 to 19% above budgeted expenditure</a:t>
                      </a:r>
                      <a:endParaRPr kumimoji="0" lang="en-US" sz="28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111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a:ln>
                            <a:noFill/>
                          </a:ln>
                          <a:solidFill>
                            <a:schemeClr val="tx1">
                              <a:lumMod val="50000"/>
                              <a:lumOff val="50000"/>
                            </a:schemeClr>
                          </a:solidFill>
                          <a:effectLst/>
                          <a:latin typeface="Times" charset="0"/>
                          <a:cs typeface="Times New Roman" pitchFamily="18" charset="0"/>
                        </a:rPr>
                        <a:t>Low</a:t>
                      </a:r>
                      <a:endParaRPr kumimoji="0" lang="en-US" sz="2800" b="0" i="0" u="none" strike="noStrike" cap="none" normalizeH="0" baseline="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a:ln>
                            <a:noFill/>
                          </a:ln>
                          <a:solidFill>
                            <a:schemeClr val="tx1">
                              <a:lumMod val="50000"/>
                              <a:lumOff val="50000"/>
                            </a:schemeClr>
                          </a:solidFill>
                          <a:effectLst/>
                          <a:latin typeface="Times" charset="0"/>
                          <a:cs typeface="Times New Roman" pitchFamily="18" charset="0"/>
                        </a:rPr>
                        <a:t>Within 10% of budgeted expenditure.</a:t>
                      </a:r>
                      <a:endParaRPr kumimoji="0" lang="en-US" sz="2800" b="0" i="0" u="none" strike="noStrike" cap="none" normalizeH="0" baseline="0" dirty="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23" name="Slide Number Placeholder 3"/>
          <p:cNvSpPr>
            <a:spLocks noGrp="1"/>
          </p:cNvSpPr>
          <p:nvPr>
            <p:ph type="sldNum" sz="quarter" idx="10"/>
          </p:nvPr>
        </p:nvSpPr>
        <p:spPr/>
        <p:txBody>
          <a:bodyPr/>
          <a:lstStyle/>
          <a:p>
            <a:fld id="{FAD33EF1-96C1-4EBC-86AB-BFA69B34692A}" type="slidenum">
              <a:rPr lang="en-US"/>
              <a:pPr/>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684213" y="0"/>
            <a:ext cx="7772400" cy="1143000"/>
          </a:xfrm>
        </p:spPr>
        <p:txBody>
          <a:bodyPr/>
          <a:lstStyle/>
          <a:p>
            <a:r>
              <a:rPr lang="en-GB"/>
              <a:t>Probability impact matrix</a:t>
            </a:r>
          </a:p>
        </p:txBody>
      </p:sp>
      <p:pic>
        <p:nvPicPr>
          <p:cNvPr id="36869" name="Picture 5"/>
          <p:cNvPicPr>
            <a:picLocks noGrp="1" noChangeAspect="1" noChangeArrowheads="1"/>
          </p:cNvPicPr>
          <p:nvPr>
            <p:ph idx="1"/>
          </p:nvPr>
        </p:nvPicPr>
        <p:blipFill>
          <a:blip r:embed="rId3"/>
          <a:srcRect/>
          <a:stretch>
            <a:fillRect/>
          </a:stretch>
        </p:blipFill>
        <p:spPr>
          <a:xfrm>
            <a:off x="1547813" y="981075"/>
            <a:ext cx="5903912" cy="5546725"/>
          </a:xfrm>
          <a:noFill/>
          <a:ln/>
        </p:spPr>
      </p:pic>
      <p:sp>
        <p:nvSpPr>
          <p:cNvPr id="4" name="Slide Number Placeholder 3"/>
          <p:cNvSpPr>
            <a:spLocks noGrp="1"/>
          </p:cNvSpPr>
          <p:nvPr>
            <p:ph type="sldNum" sz="quarter" idx="12"/>
          </p:nvPr>
        </p:nvSpPr>
        <p:spPr/>
        <p:txBody>
          <a:bodyPr/>
          <a:lstStyle/>
          <a:p>
            <a:fld id="{AE42F560-AA25-454C-A230-E3319DDD0B06}" type="slidenum">
              <a:rPr lang="en-US"/>
              <a:pPr/>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611188" y="404813"/>
            <a:ext cx="7772400" cy="1143000"/>
          </a:xfrm>
        </p:spPr>
        <p:txBody>
          <a:bodyPr/>
          <a:lstStyle/>
          <a:p>
            <a:r>
              <a:rPr lang="en-GB" b="1"/>
              <a:t>Risk planning</a:t>
            </a:r>
          </a:p>
        </p:txBody>
      </p:sp>
      <p:sp>
        <p:nvSpPr>
          <p:cNvPr id="38915" name="Rectangle 3"/>
          <p:cNvSpPr>
            <a:spLocks noGrp="1" noChangeArrowheads="1"/>
          </p:cNvSpPr>
          <p:nvPr>
            <p:ph idx="1"/>
          </p:nvPr>
        </p:nvSpPr>
        <p:spPr>
          <a:xfrm>
            <a:off x="684213" y="1773238"/>
            <a:ext cx="7772400" cy="4114800"/>
          </a:xfrm>
        </p:spPr>
        <p:txBody>
          <a:bodyPr/>
          <a:lstStyle/>
          <a:p>
            <a:pPr>
              <a:buFontTx/>
              <a:buNone/>
            </a:pPr>
            <a:r>
              <a:rPr lang="en-GB"/>
              <a:t>Risks can be dealt with by:</a:t>
            </a:r>
          </a:p>
          <a:p>
            <a:r>
              <a:rPr lang="en-GB"/>
              <a:t>Risk acceptance </a:t>
            </a:r>
          </a:p>
          <a:p>
            <a:r>
              <a:rPr lang="en-GB"/>
              <a:t>Risk avoidance </a:t>
            </a:r>
          </a:p>
          <a:p>
            <a:r>
              <a:rPr lang="en-GB"/>
              <a:t>Risk reduction</a:t>
            </a:r>
          </a:p>
          <a:p>
            <a:r>
              <a:rPr lang="en-GB"/>
              <a:t>Risk transfer</a:t>
            </a:r>
          </a:p>
          <a:p>
            <a:r>
              <a:rPr lang="en-GB"/>
              <a:t>Risk mitigation/contingency measures</a:t>
            </a:r>
          </a:p>
        </p:txBody>
      </p:sp>
      <p:sp>
        <p:nvSpPr>
          <p:cNvPr id="4" name="Slide Number Placeholder 3"/>
          <p:cNvSpPr>
            <a:spLocks noGrp="1"/>
          </p:cNvSpPr>
          <p:nvPr>
            <p:ph type="sldNum" sz="quarter" idx="12"/>
          </p:nvPr>
        </p:nvSpPr>
        <p:spPr/>
        <p:txBody>
          <a:bodyPr/>
          <a:lstStyle/>
          <a:p>
            <a:fld id="{BE1B04B5-BB3D-4CEF-A6CA-6B3B9066C250}" type="slidenum">
              <a:rPr lang="en-US"/>
              <a:pPr/>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684213" y="260350"/>
            <a:ext cx="7772400" cy="1143000"/>
          </a:xfrm>
        </p:spPr>
        <p:txBody>
          <a:bodyPr/>
          <a:lstStyle/>
          <a:p>
            <a:r>
              <a:rPr lang="en-GB" b="1"/>
              <a:t>Risk reduction leverage</a:t>
            </a:r>
          </a:p>
        </p:txBody>
      </p:sp>
      <p:sp>
        <p:nvSpPr>
          <p:cNvPr id="40963" name="Rectangle 3"/>
          <p:cNvSpPr>
            <a:spLocks noGrp="1" noChangeArrowheads="1"/>
          </p:cNvSpPr>
          <p:nvPr>
            <p:ph idx="1"/>
          </p:nvPr>
        </p:nvSpPr>
        <p:spPr>
          <a:xfrm>
            <a:off x="611188" y="1412875"/>
            <a:ext cx="7772400" cy="4114800"/>
          </a:xfrm>
        </p:spPr>
        <p:txBody>
          <a:bodyPr>
            <a:normAutofit lnSpcReduction="10000"/>
          </a:bodyPr>
          <a:lstStyle/>
          <a:p>
            <a:pPr>
              <a:buFontTx/>
              <a:buNone/>
            </a:pPr>
            <a:r>
              <a:rPr lang="en-GB" sz="2800"/>
              <a:t>Risk reduction leverage =</a:t>
            </a:r>
          </a:p>
          <a:p>
            <a:pPr>
              <a:buFontTx/>
              <a:buNone/>
            </a:pPr>
            <a:r>
              <a:rPr lang="en-GB" sz="2800"/>
              <a:t>		 (RE</a:t>
            </a:r>
            <a:r>
              <a:rPr lang="en-GB" sz="2800" baseline="-25000"/>
              <a:t>before</a:t>
            </a:r>
            <a:r>
              <a:rPr lang="en-GB" sz="2800"/>
              <a:t>- RE</a:t>
            </a:r>
            <a:r>
              <a:rPr lang="en-GB" sz="2800" baseline="-25000"/>
              <a:t>after</a:t>
            </a:r>
            <a:r>
              <a:rPr lang="en-GB" sz="2800"/>
              <a:t>)/ (cost of risk reduction)</a:t>
            </a:r>
          </a:p>
          <a:p>
            <a:pPr>
              <a:buFontTx/>
              <a:buNone/>
            </a:pPr>
            <a:r>
              <a:rPr lang="en-GB" sz="2800"/>
              <a:t>RE</a:t>
            </a:r>
            <a:r>
              <a:rPr lang="en-GB" sz="2800" baseline="-25000"/>
              <a:t>before</a:t>
            </a:r>
            <a:r>
              <a:rPr lang="en-GB" sz="2800"/>
              <a:t>is risk exposure before risk reduction e.g. 1% chance of a fire causing £200k damage </a:t>
            </a:r>
          </a:p>
          <a:p>
            <a:pPr>
              <a:buFontTx/>
              <a:buNone/>
            </a:pPr>
            <a:r>
              <a:rPr lang="en-GB" sz="2800"/>
              <a:t>RE</a:t>
            </a:r>
            <a:r>
              <a:rPr lang="en-GB" sz="2800" baseline="-25000"/>
              <a:t>after </a:t>
            </a:r>
            <a:r>
              <a:rPr lang="en-GB" sz="2800"/>
              <a:t>is risk exposure after risk reduction e.g. fire alarm costing £500 reduces probability of fire damage to 0.5%</a:t>
            </a:r>
          </a:p>
          <a:p>
            <a:pPr>
              <a:buFontTx/>
              <a:buNone/>
            </a:pPr>
            <a:r>
              <a:rPr lang="en-GB" sz="2800"/>
              <a:t>RRL = (1% of £200k)-(0.5% of £200k)/£500 = 2</a:t>
            </a:r>
          </a:p>
          <a:p>
            <a:pPr>
              <a:buFontTx/>
              <a:buNone/>
            </a:pPr>
            <a:r>
              <a:rPr lang="en-GB" sz="2800"/>
              <a:t>RRL &gt; 1.00 therefore worth doing</a:t>
            </a:r>
          </a:p>
          <a:p>
            <a:pPr>
              <a:buFontTx/>
              <a:buNone/>
            </a:pPr>
            <a:endParaRPr lang="en-GB" sz="2800"/>
          </a:p>
        </p:txBody>
      </p:sp>
      <p:sp>
        <p:nvSpPr>
          <p:cNvPr id="4" name="Slide Number Placeholder 3"/>
          <p:cNvSpPr>
            <a:spLocks noGrp="1"/>
          </p:cNvSpPr>
          <p:nvPr>
            <p:ph type="sldNum" sz="quarter" idx="12"/>
          </p:nvPr>
        </p:nvSpPr>
        <p:spPr/>
        <p:txBody>
          <a:bodyPr/>
          <a:lstStyle/>
          <a:p>
            <a:fld id="{A0A44E4B-A229-422B-9931-ECB864A36944}" type="slidenum">
              <a:rPr lang="en-US"/>
              <a:pPr/>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684213" y="260350"/>
            <a:ext cx="7772400" cy="1143000"/>
          </a:xfrm>
        </p:spPr>
        <p:txBody>
          <a:bodyPr/>
          <a:lstStyle/>
          <a:p>
            <a:r>
              <a:rPr lang="en-GB" b="1"/>
              <a:t>Probability chart</a:t>
            </a:r>
          </a:p>
        </p:txBody>
      </p:sp>
      <p:pic>
        <p:nvPicPr>
          <p:cNvPr id="43013" name="Picture 5"/>
          <p:cNvPicPr>
            <a:picLocks noGrp="1" noChangeAspect="1" noChangeArrowheads="1"/>
          </p:cNvPicPr>
          <p:nvPr>
            <p:ph idx="1"/>
          </p:nvPr>
        </p:nvPicPr>
        <p:blipFill>
          <a:blip r:embed="rId3"/>
          <a:stretch>
            <a:fillRect/>
          </a:stretch>
        </p:blipFill>
        <p:spPr>
          <a:xfrm>
            <a:off x="642909" y="1857364"/>
            <a:ext cx="7779997" cy="4039276"/>
          </a:xfrm>
          <a:noFill/>
          <a:ln/>
        </p:spPr>
      </p:pic>
      <p:sp>
        <p:nvSpPr>
          <p:cNvPr id="4" name="Slide Number Placeholder 3"/>
          <p:cNvSpPr>
            <a:spLocks noGrp="1"/>
          </p:cNvSpPr>
          <p:nvPr>
            <p:ph type="sldNum" sz="quarter" idx="12"/>
          </p:nvPr>
        </p:nvSpPr>
        <p:spPr/>
        <p:txBody>
          <a:bodyPr/>
          <a:lstStyle/>
          <a:p>
            <a:fld id="{98B93E71-7219-4C84-B158-C2B959383C5E}" type="slidenum">
              <a:rPr lang="en-US"/>
              <a:pPr/>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755650" y="404813"/>
            <a:ext cx="7772400" cy="1143000"/>
          </a:xfrm>
        </p:spPr>
        <p:txBody>
          <a:bodyPr>
            <a:normAutofit fontScale="90000"/>
          </a:bodyPr>
          <a:lstStyle/>
          <a:p>
            <a:r>
              <a:rPr lang="en-GB" sz="4000" b="1"/>
              <a:t>Using PERT to evaluate the effects of uncertainty</a:t>
            </a:r>
          </a:p>
        </p:txBody>
      </p:sp>
      <p:sp>
        <p:nvSpPr>
          <p:cNvPr id="45059" name="Rectangle 3"/>
          <p:cNvSpPr>
            <a:spLocks noGrp="1" noChangeArrowheads="1"/>
          </p:cNvSpPr>
          <p:nvPr>
            <p:ph idx="1"/>
          </p:nvPr>
        </p:nvSpPr>
        <p:spPr>
          <a:xfrm>
            <a:off x="684213" y="1844675"/>
            <a:ext cx="7772400" cy="4114800"/>
          </a:xfrm>
        </p:spPr>
        <p:txBody>
          <a:bodyPr/>
          <a:lstStyle/>
          <a:p>
            <a:pPr>
              <a:buFontTx/>
              <a:buNone/>
            </a:pPr>
            <a:r>
              <a:rPr lang="en-GB"/>
              <a:t>Three estimates are produced for each activity</a:t>
            </a:r>
          </a:p>
          <a:p>
            <a:r>
              <a:rPr lang="en-GB" i="1"/>
              <a:t>Most likely time (m) </a:t>
            </a:r>
          </a:p>
          <a:p>
            <a:r>
              <a:rPr lang="en-GB" i="1"/>
              <a:t>Optimistic time (a)</a:t>
            </a:r>
            <a:r>
              <a:rPr lang="en-GB"/>
              <a:t> </a:t>
            </a:r>
          </a:p>
          <a:p>
            <a:r>
              <a:rPr lang="en-GB" i="1"/>
              <a:t>Pessimistic (b)</a:t>
            </a:r>
            <a:r>
              <a:rPr lang="en-GB"/>
              <a:t> </a:t>
            </a:r>
          </a:p>
          <a:p>
            <a:r>
              <a:rPr lang="en-GB"/>
              <a:t>‘expected time’ t</a:t>
            </a:r>
            <a:r>
              <a:rPr lang="en-GB" baseline="-25000"/>
              <a:t>e </a:t>
            </a:r>
            <a:r>
              <a:rPr lang="en-GB"/>
              <a:t> = (a + 4m +b) / 6</a:t>
            </a:r>
          </a:p>
          <a:p>
            <a:r>
              <a:rPr lang="en-GB"/>
              <a:t>‘activity standard deviation’ S = (b-a)/6</a:t>
            </a:r>
          </a:p>
          <a:p>
            <a:endParaRPr lang="en-GB" baseline="-25000"/>
          </a:p>
        </p:txBody>
      </p:sp>
      <p:sp>
        <p:nvSpPr>
          <p:cNvPr id="4" name="Slide Number Placeholder 3"/>
          <p:cNvSpPr>
            <a:spLocks noGrp="1"/>
          </p:cNvSpPr>
          <p:nvPr>
            <p:ph type="sldNum" sz="quarter" idx="12"/>
          </p:nvPr>
        </p:nvSpPr>
        <p:spPr/>
        <p:txBody>
          <a:bodyPr/>
          <a:lstStyle/>
          <a:p>
            <a:fld id="{42A7D1BC-6D1C-4D80-948C-0BDE7362BD4B}" type="slidenum">
              <a:rPr lang="en-US"/>
              <a:pPr/>
              <a:t>20</a:t>
            </a:fld>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684213" y="260350"/>
            <a:ext cx="7772400" cy="1143000"/>
          </a:xfrm>
        </p:spPr>
        <p:txBody>
          <a:bodyPr/>
          <a:lstStyle/>
          <a:p>
            <a:r>
              <a:rPr lang="en-GB" b="1"/>
              <a:t>A chain of activities</a:t>
            </a:r>
          </a:p>
        </p:txBody>
      </p:sp>
      <p:graphicFrame>
        <p:nvGraphicFramePr>
          <p:cNvPr id="47160" name="Group 56"/>
          <p:cNvGraphicFramePr>
            <a:graphicFrameLocks noGrp="1"/>
          </p:cNvGraphicFramePr>
          <p:nvPr>
            <p:ph type="tbl" idx="1"/>
          </p:nvPr>
        </p:nvGraphicFramePr>
        <p:xfrm>
          <a:off x="685800" y="3251200"/>
          <a:ext cx="7626350" cy="2844800"/>
        </p:xfrm>
        <a:graphic>
          <a:graphicData uri="http://schemas.openxmlformats.org/drawingml/2006/table">
            <a:tbl>
              <a:tblPr/>
              <a:tblGrid>
                <a:gridCol w="1271588">
                  <a:extLst>
                    <a:ext uri="{9D8B030D-6E8A-4147-A177-3AD203B41FA5}">
                      <a16:colId xmlns:a16="http://schemas.microsoft.com/office/drawing/2014/main" val="20000"/>
                    </a:ext>
                  </a:extLst>
                </a:gridCol>
                <a:gridCol w="1270000">
                  <a:extLst>
                    <a:ext uri="{9D8B030D-6E8A-4147-A177-3AD203B41FA5}">
                      <a16:colId xmlns:a16="http://schemas.microsoft.com/office/drawing/2014/main" val="20001"/>
                    </a:ext>
                  </a:extLst>
                </a:gridCol>
                <a:gridCol w="1271587">
                  <a:extLst>
                    <a:ext uri="{9D8B030D-6E8A-4147-A177-3AD203B41FA5}">
                      <a16:colId xmlns:a16="http://schemas.microsoft.com/office/drawing/2014/main" val="20002"/>
                    </a:ext>
                  </a:extLst>
                </a:gridCol>
                <a:gridCol w="1271588">
                  <a:extLst>
                    <a:ext uri="{9D8B030D-6E8A-4147-A177-3AD203B41FA5}">
                      <a16:colId xmlns:a16="http://schemas.microsoft.com/office/drawing/2014/main" val="20003"/>
                    </a:ext>
                  </a:extLst>
                </a:gridCol>
                <a:gridCol w="1270000">
                  <a:extLst>
                    <a:ext uri="{9D8B030D-6E8A-4147-A177-3AD203B41FA5}">
                      <a16:colId xmlns:a16="http://schemas.microsoft.com/office/drawing/2014/main" val="20004"/>
                    </a:ext>
                  </a:extLst>
                </a:gridCol>
                <a:gridCol w="1271587">
                  <a:extLst>
                    <a:ext uri="{9D8B030D-6E8A-4147-A177-3AD203B41FA5}">
                      <a16:colId xmlns:a16="http://schemas.microsoft.com/office/drawing/2014/main" val="20005"/>
                    </a:ext>
                  </a:extLst>
                </a:gridCol>
              </a:tblGrid>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lumMod val="50000"/>
                              <a:lumOff val="50000"/>
                            </a:schemeClr>
                          </a:solidFill>
                          <a:effectLst/>
                          <a:latin typeface="Tahoma" pitchFamily="34" charset="0"/>
                        </a:rPr>
                        <a:t>Task</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m</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b</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t</a:t>
                      </a:r>
                      <a:r>
                        <a:rPr kumimoji="0" lang="en-GB" sz="2800" b="0" i="0" u="none" strike="noStrike" cap="none" normalizeH="0" baseline="-25000">
                          <a:ln>
                            <a:noFill/>
                          </a:ln>
                          <a:solidFill>
                            <a:schemeClr val="tx1">
                              <a:lumMod val="50000"/>
                              <a:lumOff val="50000"/>
                            </a:schemeClr>
                          </a:solidFill>
                          <a:effectLst/>
                          <a:latin typeface="Tahoma" pitchFamily="34" charset="0"/>
                        </a:rPr>
                        <a:t>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lumMod val="50000"/>
                              <a:lumOff val="50000"/>
                            </a:schemeClr>
                          </a:solidFill>
                          <a:effectLst/>
                          <a:latin typeface="Tahoma" pitchFamily="34" charset="0"/>
                        </a:rPr>
                        <a:t>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10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12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16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lumMod val="50000"/>
                              <a:lumOff val="50000"/>
                            </a:schemeClr>
                          </a:solidFill>
                          <a:effectLst/>
                          <a:latin typeface="Tahoma" pitchFamily="34" charset="0"/>
                        </a:rPr>
                        <a:t>B</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10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14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lumMod val="50000"/>
                              <a:lumOff val="50000"/>
                            </a:schemeClr>
                          </a:solidFill>
                          <a:effectLst/>
                          <a:latin typeface="Tahoma" pitchFamily="34" charset="0"/>
                        </a:rPr>
                        <a:t>C</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lumMod val="50000"/>
                              <a:lumOff val="50000"/>
                            </a:schemeClr>
                          </a:solidFill>
                          <a:effectLst/>
                          <a:latin typeface="Tahoma" pitchFamily="34" charset="0"/>
                        </a:rPr>
                        <a:t>20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lumMod val="50000"/>
                              <a:lumOff val="50000"/>
                            </a:schemeClr>
                          </a:solidFill>
                          <a:effectLst/>
                          <a:latin typeface="Tahoma" pitchFamily="34" charset="0"/>
                        </a:rPr>
                        <a:t>24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lumMod val="50000"/>
                              <a:lumOff val="50000"/>
                            </a:schemeClr>
                          </a:solidFill>
                          <a:effectLst/>
                          <a:latin typeface="Tahoma" pitchFamily="34" charset="0"/>
                        </a:rPr>
                        <a:t>38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45" name="Slide Number Placeholder 3"/>
          <p:cNvSpPr>
            <a:spLocks noGrp="1"/>
          </p:cNvSpPr>
          <p:nvPr>
            <p:ph type="sldNum" sz="quarter" idx="10"/>
          </p:nvPr>
        </p:nvSpPr>
        <p:spPr/>
        <p:txBody>
          <a:bodyPr/>
          <a:lstStyle/>
          <a:p>
            <a:fld id="{4FCF7D42-C42E-48DB-BFF5-D3E64365059C}" type="slidenum">
              <a:rPr lang="en-US"/>
              <a:pPr/>
              <a:t>21</a:t>
            </a:fld>
            <a:endParaRPr lang="en-US"/>
          </a:p>
        </p:txBody>
      </p:sp>
      <p:sp>
        <p:nvSpPr>
          <p:cNvPr id="47108" name="Rectangle 4"/>
          <p:cNvSpPr>
            <a:spLocks noChangeArrowheads="1"/>
          </p:cNvSpPr>
          <p:nvPr/>
        </p:nvSpPr>
        <p:spPr bwMode="auto">
          <a:xfrm>
            <a:off x="1042988" y="1700213"/>
            <a:ext cx="1584325" cy="865187"/>
          </a:xfrm>
          <a:prstGeom prst="rect">
            <a:avLst/>
          </a:prstGeom>
          <a:solidFill>
            <a:srgbClr val="99CCFF"/>
          </a:solidFill>
          <a:ln w="9525">
            <a:solidFill>
              <a:schemeClr val="bg2"/>
            </a:solidFill>
            <a:miter lim="800000"/>
            <a:headEnd/>
            <a:tailEnd/>
          </a:ln>
          <a:effectLst/>
        </p:spPr>
        <p:txBody>
          <a:bodyPr wrap="none" anchor="ctr"/>
          <a:lstStyle/>
          <a:p>
            <a:pPr algn="ctr"/>
            <a:r>
              <a:rPr lang="en-GB">
                <a:solidFill>
                  <a:schemeClr val="bg2"/>
                </a:solidFill>
              </a:rPr>
              <a:t>Task A</a:t>
            </a:r>
          </a:p>
        </p:txBody>
      </p:sp>
      <p:sp>
        <p:nvSpPr>
          <p:cNvPr id="47110" name="Rectangle 6"/>
          <p:cNvSpPr>
            <a:spLocks noChangeArrowheads="1"/>
          </p:cNvSpPr>
          <p:nvPr/>
        </p:nvSpPr>
        <p:spPr bwMode="auto">
          <a:xfrm>
            <a:off x="3276600" y="1700213"/>
            <a:ext cx="1584325" cy="865187"/>
          </a:xfrm>
          <a:prstGeom prst="rect">
            <a:avLst/>
          </a:prstGeom>
          <a:solidFill>
            <a:srgbClr val="99CCFF"/>
          </a:solidFill>
          <a:ln w="9525">
            <a:solidFill>
              <a:schemeClr val="bg2"/>
            </a:solidFill>
            <a:miter lim="800000"/>
            <a:headEnd/>
            <a:tailEnd/>
          </a:ln>
          <a:effectLst/>
        </p:spPr>
        <p:txBody>
          <a:bodyPr wrap="none" anchor="ctr"/>
          <a:lstStyle/>
          <a:p>
            <a:pPr algn="ctr"/>
            <a:r>
              <a:rPr lang="en-GB">
                <a:solidFill>
                  <a:schemeClr val="bg2"/>
                </a:solidFill>
              </a:rPr>
              <a:t>Task B</a:t>
            </a:r>
          </a:p>
        </p:txBody>
      </p:sp>
      <p:sp>
        <p:nvSpPr>
          <p:cNvPr id="47111" name="Rectangle 7"/>
          <p:cNvSpPr>
            <a:spLocks noChangeArrowheads="1"/>
          </p:cNvSpPr>
          <p:nvPr/>
        </p:nvSpPr>
        <p:spPr bwMode="auto">
          <a:xfrm>
            <a:off x="5364163" y="1700213"/>
            <a:ext cx="1584325" cy="865187"/>
          </a:xfrm>
          <a:prstGeom prst="rect">
            <a:avLst/>
          </a:prstGeom>
          <a:solidFill>
            <a:srgbClr val="99CCFF"/>
          </a:solidFill>
          <a:ln w="9525">
            <a:solidFill>
              <a:schemeClr val="bg2"/>
            </a:solidFill>
            <a:miter lim="800000"/>
            <a:headEnd/>
            <a:tailEnd/>
          </a:ln>
          <a:effectLst/>
        </p:spPr>
        <p:txBody>
          <a:bodyPr wrap="none" anchor="ctr"/>
          <a:lstStyle/>
          <a:p>
            <a:pPr algn="ctr"/>
            <a:r>
              <a:rPr lang="en-GB">
                <a:solidFill>
                  <a:schemeClr val="bg2"/>
                </a:solidFill>
              </a:rPr>
              <a:t>Task C</a:t>
            </a:r>
          </a:p>
        </p:txBody>
      </p:sp>
      <p:sp>
        <p:nvSpPr>
          <p:cNvPr id="47112" name="Line 8"/>
          <p:cNvSpPr>
            <a:spLocks noChangeShapeType="1"/>
          </p:cNvSpPr>
          <p:nvPr/>
        </p:nvSpPr>
        <p:spPr bwMode="auto">
          <a:xfrm>
            <a:off x="2627313" y="2133600"/>
            <a:ext cx="649287" cy="0"/>
          </a:xfrm>
          <a:prstGeom prst="line">
            <a:avLst/>
          </a:prstGeom>
          <a:noFill/>
          <a:ln w="9525">
            <a:solidFill>
              <a:schemeClr val="bg2"/>
            </a:solidFill>
            <a:round/>
            <a:headEnd/>
            <a:tailEnd type="triangle" w="med" len="med"/>
          </a:ln>
          <a:effectLst/>
        </p:spPr>
        <p:txBody>
          <a:bodyPr/>
          <a:lstStyle/>
          <a:p>
            <a:endParaRPr lang="en-GB"/>
          </a:p>
        </p:txBody>
      </p:sp>
      <p:sp>
        <p:nvSpPr>
          <p:cNvPr id="47113" name="Line 9"/>
          <p:cNvSpPr>
            <a:spLocks noChangeShapeType="1"/>
          </p:cNvSpPr>
          <p:nvPr/>
        </p:nvSpPr>
        <p:spPr bwMode="auto">
          <a:xfrm>
            <a:off x="4859338" y="2133600"/>
            <a:ext cx="504825" cy="0"/>
          </a:xfrm>
          <a:prstGeom prst="line">
            <a:avLst/>
          </a:prstGeom>
          <a:noFill/>
          <a:ln w="9525">
            <a:solidFill>
              <a:schemeClr val="bg2"/>
            </a:solidFill>
            <a:round/>
            <a:headEnd/>
            <a:tailEnd type="triangle" w="med" len="med"/>
          </a:ln>
          <a:effectLst/>
        </p:spPr>
        <p:txBody>
          <a:bodyP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684213" y="333375"/>
            <a:ext cx="7772400" cy="1143000"/>
          </a:xfrm>
        </p:spPr>
        <p:txBody>
          <a:bodyPr/>
          <a:lstStyle/>
          <a:p>
            <a:r>
              <a:rPr lang="en-GB" b="1"/>
              <a:t>A chain of activities</a:t>
            </a:r>
          </a:p>
        </p:txBody>
      </p:sp>
      <p:sp>
        <p:nvSpPr>
          <p:cNvPr id="50179" name="Rectangle 3"/>
          <p:cNvSpPr>
            <a:spLocks noGrp="1" noChangeArrowheads="1"/>
          </p:cNvSpPr>
          <p:nvPr>
            <p:ph idx="1"/>
          </p:nvPr>
        </p:nvSpPr>
        <p:spPr>
          <a:xfrm>
            <a:off x="468313" y="1628775"/>
            <a:ext cx="8229600" cy="4525963"/>
          </a:xfrm>
        </p:spPr>
        <p:txBody>
          <a:bodyPr/>
          <a:lstStyle/>
          <a:p>
            <a:r>
              <a:rPr lang="en-GB"/>
              <a:t>What would be the expected duration of the chain A + B + C? </a:t>
            </a:r>
          </a:p>
          <a:p>
            <a:r>
              <a:rPr lang="en-GB"/>
              <a:t>Answer: 12.66 + 10.33 + 25.66 i.e. 48.65</a:t>
            </a:r>
          </a:p>
          <a:p>
            <a:r>
              <a:rPr lang="en-GB"/>
              <a:t>What would be the standard deviation for A + B+ C?</a:t>
            </a:r>
          </a:p>
          <a:p>
            <a:r>
              <a:rPr lang="en-GB"/>
              <a:t>Answer: square root of (1</a:t>
            </a:r>
            <a:r>
              <a:rPr lang="en-GB" baseline="30000"/>
              <a:t>2</a:t>
            </a:r>
            <a:r>
              <a:rPr lang="en-GB"/>
              <a:t> + 1</a:t>
            </a:r>
            <a:r>
              <a:rPr lang="en-GB" baseline="30000"/>
              <a:t>2</a:t>
            </a:r>
            <a:r>
              <a:rPr lang="en-GB"/>
              <a:t> + 3</a:t>
            </a:r>
            <a:r>
              <a:rPr lang="en-GB" baseline="30000"/>
              <a:t>2</a:t>
            </a:r>
            <a:r>
              <a:rPr lang="en-GB"/>
              <a:t>) i.e.</a:t>
            </a:r>
          </a:p>
          <a:p>
            <a:pPr>
              <a:buFontTx/>
              <a:buNone/>
            </a:pPr>
            <a:r>
              <a:rPr lang="en-GB"/>
              <a:t> 3.32</a:t>
            </a:r>
          </a:p>
          <a:p>
            <a:endParaRPr lang="en-GB"/>
          </a:p>
        </p:txBody>
      </p:sp>
      <p:sp>
        <p:nvSpPr>
          <p:cNvPr id="4" name="Slide Number Placeholder 3"/>
          <p:cNvSpPr>
            <a:spLocks noGrp="1"/>
          </p:cNvSpPr>
          <p:nvPr>
            <p:ph type="sldNum" sz="quarter" idx="12"/>
          </p:nvPr>
        </p:nvSpPr>
        <p:spPr/>
        <p:txBody>
          <a:bodyPr/>
          <a:lstStyle/>
          <a:p>
            <a:fld id="{AAF1DD83-FD2C-4312-BFE2-DD5AD408B42E}" type="slidenum">
              <a:rPr lang="en-US"/>
              <a:pPr/>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611188" y="333375"/>
            <a:ext cx="7772400" cy="1143000"/>
          </a:xfrm>
        </p:spPr>
        <p:txBody>
          <a:bodyPr>
            <a:normAutofit fontScale="90000"/>
          </a:bodyPr>
          <a:lstStyle/>
          <a:p>
            <a:r>
              <a:rPr lang="en-GB" sz="4000" b="1"/>
              <a:t>Assessing the likelihood of meeting a target</a:t>
            </a:r>
          </a:p>
        </p:txBody>
      </p:sp>
      <p:sp>
        <p:nvSpPr>
          <p:cNvPr id="52227" name="Rectangle 3"/>
          <p:cNvSpPr>
            <a:spLocks noGrp="1" noChangeArrowheads="1"/>
          </p:cNvSpPr>
          <p:nvPr>
            <p:ph idx="1"/>
          </p:nvPr>
        </p:nvSpPr>
        <p:spPr/>
        <p:txBody>
          <a:bodyPr/>
          <a:lstStyle/>
          <a:p>
            <a:r>
              <a:rPr lang="en-GB"/>
              <a:t>Say the target for completing A+B+C was 52 days (T)</a:t>
            </a:r>
          </a:p>
          <a:p>
            <a:r>
              <a:rPr lang="en-GB"/>
              <a:t>Calculate the z value thus</a:t>
            </a:r>
            <a:br>
              <a:rPr lang="en-GB"/>
            </a:br>
            <a:r>
              <a:rPr lang="en-GB"/>
              <a:t>	z = (T – t</a:t>
            </a:r>
            <a:r>
              <a:rPr lang="en-GB" baseline="-25000"/>
              <a:t>e</a:t>
            </a:r>
            <a:r>
              <a:rPr lang="en-GB"/>
              <a:t>)/s </a:t>
            </a:r>
          </a:p>
          <a:p>
            <a:r>
              <a:rPr lang="en-GB"/>
              <a:t>In this example  z = (52-48.33)/3.32 i.e. 1.01</a:t>
            </a:r>
          </a:p>
          <a:p>
            <a:r>
              <a:rPr lang="en-GB"/>
              <a:t>Look up in table of z values – see next overhead</a:t>
            </a:r>
          </a:p>
        </p:txBody>
      </p:sp>
      <p:sp>
        <p:nvSpPr>
          <p:cNvPr id="4" name="Slide Number Placeholder 3"/>
          <p:cNvSpPr>
            <a:spLocks noGrp="1"/>
          </p:cNvSpPr>
          <p:nvPr>
            <p:ph type="sldNum" sz="quarter" idx="12"/>
          </p:nvPr>
        </p:nvSpPr>
        <p:spPr/>
        <p:txBody>
          <a:bodyPr/>
          <a:lstStyle/>
          <a:p>
            <a:fld id="{0039E3FC-908D-4444-80FA-0BD3D6A2DBC6}" type="slidenum">
              <a:rPr lang="en-US"/>
              <a:pPr/>
              <a:t>23</a:t>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684213" y="0"/>
            <a:ext cx="7772400" cy="1143000"/>
          </a:xfrm>
        </p:spPr>
        <p:txBody>
          <a:bodyPr/>
          <a:lstStyle/>
          <a:p>
            <a:r>
              <a:rPr lang="en-GB" b="1"/>
              <a:t>Graph of z values</a:t>
            </a:r>
            <a:r>
              <a:rPr lang="en-GB"/>
              <a:t> </a:t>
            </a:r>
          </a:p>
        </p:txBody>
      </p:sp>
      <p:pic>
        <p:nvPicPr>
          <p:cNvPr id="53253" name="Picture 5"/>
          <p:cNvPicPr>
            <a:picLocks noGrp="1" noChangeAspect="1" noChangeArrowheads="1"/>
          </p:cNvPicPr>
          <p:nvPr>
            <p:ph idx="1"/>
          </p:nvPr>
        </p:nvPicPr>
        <p:blipFill>
          <a:blip r:embed="rId3"/>
          <a:srcRect/>
          <a:stretch>
            <a:fillRect/>
          </a:stretch>
        </p:blipFill>
        <p:spPr>
          <a:xfrm>
            <a:off x="611188" y="1125538"/>
            <a:ext cx="7920037" cy="5114925"/>
          </a:xfrm>
          <a:noFill/>
          <a:ln/>
        </p:spPr>
      </p:pic>
      <p:sp>
        <p:nvSpPr>
          <p:cNvPr id="4" name="Slide Number Placeholder 3"/>
          <p:cNvSpPr>
            <a:spLocks noGrp="1"/>
          </p:cNvSpPr>
          <p:nvPr>
            <p:ph type="sldNum" sz="quarter" idx="12"/>
          </p:nvPr>
        </p:nvSpPr>
        <p:spPr/>
        <p:txBody>
          <a:bodyPr/>
          <a:lstStyle/>
          <a:p>
            <a:fld id="{D62AF389-0616-4598-BE7E-D9B0A0FCCCF3}" type="slidenum">
              <a:rPr lang="en-US"/>
              <a:pPr/>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684213" y="115888"/>
            <a:ext cx="7772400" cy="1143000"/>
          </a:xfrm>
        </p:spPr>
        <p:txBody>
          <a:bodyPr/>
          <a:lstStyle/>
          <a:p>
            <a:r>
              <a:rPr lang="en-GB" b="1"/>
              <a:t>Critical chain approach</a:t>
            </a:r>
          </a:p>
        </p:txBody>
      </p:sp>
      <p:sp>
        <p:nvSpPr>
          <p:cNvPr id="55299" name="Rectangle 3"/>
          <p:cNvSpPr>
            <a:spLocks noGrp="1" noChangeArrowheads="1"/>
          </p:cNvSpPr>
          <p:nvPr>
            <p:ph idx="1"/>
          </p:nvPr>
        </p:nvSpPr>
        <p:spPr>
          <a:xfrm>
            <a:off x="684213" y="1125538"/>
            <a:ext cx="7772400" cy="4114800"/>
          </a:xfrm>
        </p:spPr>
        <p:txBody>
          <a:bodyPr>
            <a:normAutofit fontScale="92500"/>
          </a:bodyPr>
          <a:lstStyle/>
          <a:p>
            <a:pPr>
              <a:buFontTx/>
              <a:buNone/>
            </a:pPr>
            <a:r>
              <a:rPr lang="en-GB"/>
              <a:t>One problem with estimates of task duration:</a:t>
            </a:r>
          </a:p>
          <a:p>
            <a:r>
              <a:rPr lang="en-GB"/>
              <a:t>Estimators add a safety zone to estimate to take account of possible difficulties</a:t>
            </a:r>
          </a:p>
          <a:p>
            <a:r>
              <a:rPr lang="en-GB"/>
              <a:t>Developers work to the estimate + safety zone, so time is lost</a:t>
            </a:r>
          </a:p>
          <a:p>
            <a:r>
              <a:rPr lang="en-GB"/>
              <a:t>No advantage is taken of opportunities where tasks can finish early – and provide a buffer for later activities</a:t>
            </a:r>
          </a:p>
          <a:p>
            <a:endParaRPr lang="en-GB"/>
          </a:p>
          <a:p>
            <a:pPr>
              <a:buFontTx/>
              <a:buNone/>
            </a:pPr>
            <a:endParaRPr lang="en-GB"/>
          </a:p>
        </p:txBody>
      </p:sp>
      <p:sp>
        <p:nvSpPr>
          <p:cNvPr id="4" name="Slide Number Placeholder 3"/>
          <p:cNvSpPr>
            <a:spLocks noGrp="1"/>
          </p:cNvSpPr>
          <p:nvPr>
            <p:ph type="sldNum" sz="quarter" idx="12"/>
          </p:nvPr>
        </p:nvSpPr>
        <p:spPr/>
        <p:txBody>
          <a:bodyPr/>
          <a:lstStyle/>
          <a:p>
            <a:fld id="{0CAE1D21-D0B0-448A-856B-AEC7AAC57808}" type="slidenum">
              <a:rPr lang="en-US"/>
              <a:pPr/>
              <a:t>25</a:t>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611188" y="188913"/>
            <a:ext cx="7772400" cy="1143000"/>
          </a:xfrm>
        </p:spPr>
        <p:txBody>
          <a:bodyPr/>
          <a:lstStyle/>
          <a:p>
            <a:r>
              <a:rPr lang="en-GB" b="1"/>
              <a:t>Critical chain approach</a:t>
            </a:r>
          </a:p>
        </p:txBody>
      </p:sp>
      <p:sp>
        <p:nvSpPr>
          <p:cNvPr id="56323" name="Rectangle 3"/>
          <p:cNvSpPr>
            <a:spLocks noGrp="1" noChangeArrowheads="1"/>
          </p:cNvSpPr>
          <p:nvPr>
            <p:ph idx="1"/>
          </p:nvPr>
        </p:nvSpPr>
        <p:spPr>
          <a:xfrm>
            <a:off x="611188" y="1484313"/>
            <a:ext cx="7772400" cy="4681537"/>
          </a:xfrm>
        </p:spPr>
        <p:txBody>
          <a:bodyPr/>
          <a:lstStyle/>
          <a:p>
            <a:pPr>
              <a:lnSpc>
                <a:spcPct val="90000"/>
              </a:lnSpc>
              <a:buFontTx/>
              <a:buNone/>
            </a:pPr>
            <a:r>
              <a:rPr lang="en-GB"/>
              <a:t>One answer to this:</a:t>
            </a:r>
          </a:p>
          <a:p>
            <a:pPr>
              <a:lnSpc>
                <a:spcPct val="90000"/>
              </a:lnSpc>
            </a:pPr>
            <a:r>
              <a:rPr lang="en-GB"/>
              <a:t>Base targets on midpoints (i.e. t</a:t>
            </a:r>
            <a:r>
              <a:rPr lang="en-GB" baseline="-25000"/>
              <a:t>e</a:t>
            </a:r>
            <a:r>
              <a:rPr lang="en-GB"/>
              <a:t>)</a:t>
            </a:r>
          </a:p>
          <a:p>
            <a:pPr>
              <a:lnSpc>
                <a:spcPct val="90000"/>
              </a:lnSpc>
            </a:pPr>
            <a:r>
              <a:rPr lang="en-GB"/>
              <a:t>Accumulate 50% of the safety zones (between t</a:t>
            </a:r>
            <a:r>
              <a:rPr lang="en-GB" baseline="-25000"/>
              <a:t>e</a:t>
            </a:r>
            <a:r>
              <a:rPr lang="en-GB"/>
              <a:t> and b) into a buffer at the end of the project</a:t>
            </a:r>
          </a:p>
          <a:p>
            <a:pPr>
              <a:lnSpc>
                <a:spcPct val="90000"/>
              </a:lnSpc>
            </a:pPr>
            <a:r>
              <a:rPr lang="en-GB"/>
              <a:t>Work backwards and start all activities at their latest start dates</a:t>
            </a:r>
          </a:p>
          <a:p>
            <a:pPr>
              <a:lnSpc>
                <a:spcPct val="90000"/>
              </a:lnSpc>
            </a:pPr>
            <a:r>
              <a:rPr lang="en-GB"/>
              <a:t>During project execution use relay race model</a:t>
            </a:r>
          </a:p>
        </p:txBody>
      </p:sp>
      <p:sp>
        <p:nvSpPr>
          <p:cNvPr id="4" name="Slide Number Placeholder 3"/>
          <p:cNvSpPr>
            <a:spLocks noGrp="1"/>
          </p:cNvSpPr>
          <p:nvPr>
            <p:ph type="sldNum" sz="quarter" idx="12"/>
          </p:nvPr>
        </p:nvSpPr>
        <p:spPr/>
        <p:txBody>
          <a:bodyPr/>
          <a:lstStyle/>
          <a:p>
            <a:fld id="{530C0E31-2827-4CA9-90E6-ECF6E1BC908C}" type="slidenum">
              <a:rPr lang="en-US"/>
              <a:pPr/>
              <a:t>26</a:t>
            </a:fld>
            <a:endParaRPr lang="en-US"/>
          </a:p>
        </p:txBody>
      </p:sp>
    </p:spTree>
  </p:cSld>
  <p:clrMapOvr>
    <a:masterClrMapping/>
  </p:clrMapOvr>
</p:sld>
</file>

<file path=ppt/theme/_rels/them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theme1.xml><?xml version="1.0" encoding="utf-8"?>
<a:theme xmlns:a="http://schemas.openxmlformats.org/drawingml/2006/main" name="McGraw-Hill Presentation for PowerPoint">
  <a:themeElements>
    <a:clrScheme name="">
      <a:dk1>
        <a:srgbClr val="000033"/>
      </a:dk1>
      <a:lt1>
        <a:srgbClr val="CCCCFF"/>
      </a:lt1>
      <a:dk2>
        <a:srgbClr val="000066"/>
      </a:dk2>
      <a:lt2>
        <a:srgbClr val="CCCCFF"/>
      </a:lt2>
      <a:accent1>
        <a:srgbClr val="003399"/>
      </a:accent1>
      <a:accent2>
        <a:srgbClr val="CCCCFF"/>
      </a:accent2>
      <a:accent3>
        <a:srgbClr val="AAAAB8"/>
      </a:accent3>
      <a:accent4>
        <a:srgbClr val="AEAEDA"/>
      </a:accent4>
      <a:accent5>
        <a:srgbClr val="AAADCA"/>
      </a:accent5>
      <a:accent6>
        <a:srgbClr val="B9B9E7"/>
      </a:accent6>
      <a:hlink>
        <a:srgbClr val="CCCCFF"/>
      </a:hlink>
      <a:folHlink>
        <a:srgbClr val="CCCCFF"/>
      </a:folHlink>
    </a:clrScheme>
    <a:fontScheme name="McGraw-Hill Presentation for PowerPoint">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McGraw-Hill Presentation for PowerPoint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McGraw-Hill Presentation for PowerPoint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McGraw-Hill Presentation for PowerPoint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McGraw-Hill Presentation for PowerPoint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McGraw-Hill Presentation for PowerPoint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McGraw-Hill Presentation for PowerPoint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McGraw-Hill Presentation for PowerPoint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McGraw-Hill Presentation for PowerPoint 8">
        <a:dk1>
          <a:srgbClr val="000033"/>
        </a:dk1>
        <a:lt1>
          <a:srgbClr val="CCCCFF"/>
        </a:lt1>
        <a:dk2>
          <a:srgbClr val="000066"/>
        </a:dk2>
        <a:lt2>
          <a:srgbClr val="CCCCFF"/>
        </a:lt2>
        <a:accent1>
          <a:srgbClr val="CCCCFF"/>
        </a:accent1>
        <a:accent2>
          <a:srgbClr val="3333CC"/>
        </a:accent2>
        <a:accent3>
          <a:srgbClr val="AAAAB8"/>
        </a:accent3>
        <a:accent4>
          <a:srgbClr val="AEAEDA"/>
        </a:accent4>
        <a:accent5>
          <a:srgbClr val="E2E2FF"/>
        </a:accent5>
        <a:accent6>
          <a:srgbClr val="2D2DB9"/>
        </a:accent6>
        <a:hlink>
          <a:srgbClr val="CCCCFF"/>
        </a:hlink>
        <a:folHlink>
          <a:srgbClr val="B2B2B2"/>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443</TotalTime>
  <Words>2505</Words>
  <Application>Microsoft Office PowerPoint</Application>
  <PresentationFormat>On-screen Show (4:3)</PresentationFormat>
  <Paragraphs>282</Paragraphs>
  <Slides>26</Slides>
  <Notes>20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26</vt:i4>
      </vt:variant>
    </vt:vector>
  </HeadingPairs>
  <TitlesOfParts>
    <vt:vector size="36" baseType="lpstr">
      <vt:lpstr>Arial</vt:lpstr>
      <vt:lpstr>Book Antiqua</vt:lpstr>
      <vt:lpstr>Franklin Gothic Book</vt:lpstr>
      <vt:lpstr>Franklin Gothic Medium</vt:lpstr>
      <vt:lpstr>Tahoma</vt:lpstr>
      <vt:lpstr>Times</vt:lpstr>
      <vt:lpstr>Times New Roman</vt:lpstr>
      <vt:lpstr>Wingdings 2</vt:lpstr>
      <vt:lpstr>McGraw-Hill Presentation for PowerPoint</vt:lpstr>
      <vt:lpstr>Trek</vt:lpstr>
      <vt:lpstr>Risk management</vt:lpstr>
      <vt:lpstr>Some definitions of risk</vt:lpstr>
      <vt:lpstr>Categories of risk</vt:lpstr>
      <vt:lpstr>ISPL situational factors: the target domain</vt:lpstr>
      <vt:lpstr>ISPL situational factors: project domain</vt:lpstr>
      <vt:lpstr>A framework for dealing with risk</vt:lpstr>
      <vt:lpstr>Risk identification</vt:lpstr>
      <vt:lpstr>Boehm’s top 10 development risks</vt:lpstr>
      <vt:lpstr>Boehm’s top ten risk - continued</vt:lpstr>
      <vt:lpstr>Causal mapping</vt:lpstr>
      <vt:lpstr>Causal mapping - interventions</vt:lpstr>
      <vt:lpstr>Risk prioritization</vt:lpstr>
      <vt:lpstr>Examples of risk prioritisation</vt:lpstr>
      <vt:lpstr>Risk probability: qualitative descriptors</vt:lpstr>
      <vt:lpstr>Qualitative descriptors of impact on cost and associated range values </vt:lpstr>
      <vt:lpstr>Probability impact matrix</vt:lpstr>
      <vt:lpstr>Risk planning</vt:lpstr>
      <vt:lpstr>Risk reduction leverage</vt:lpstr>
      <vt:lpstr>Probability chart</vt:lpstr>
      <vt:lpstr>Using PERT to evaluate the effects of uncertainty</vt:lpstr>
      <vt:lpstr>A chain of activities</vt:lpstr>
      <vt:lpstr>A chain of activities</vt:lpstr>
      <vt:lpstr>Assessing the likelihood of meeting a target</vt:lpstr>
      <vt:lpstr>Graph of z values </vt:lpstr>
      <vt:lpstr>Critical chain approach</vt:lpstr>
      <vt:lpstr>Critical chain approach</vt:lpstr>
    </vt:vector>
  </TitlesOfParts>
  <Company>University of Brighton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Software project management</dc:title>
  <dc:creator>Bob Hughes</dc:creator>
  <cp:lastModifiedBy>Stephen Mosey</cp:lastModifiedBy>
  <cp:revision>25</cp:revision>
  <dcterms:created xsi:type="dcterms:W3CDTF">2005-09-07T07:24:53Z</dcterms:created>
  <dcterms:modified xsi:type="dcterms:W3CDTF">2023-01-18T12:25:53Z</dcterms:modified>
</cp:coreProperties>
</file>