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FDF0"/>
    <a:srgbClr val="C3FDFD"/>
    <a:srgbClr val="D8FDFD"/>
    <a:srgbClr val="B1FDFA"/>
    <a:srgbClr val="E8DAE3"/>
    <a:srgbClr val="73FEFF"/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75"/>
  </p:normalViewPr>
  <p:slideViewPr>
    <p:cSldViewPr snapToGrid="0" snapToObjects="1">
      <p:cViewPr varScale="1">
        <p:scale>
          <a:sx n="110" d="100"/>
          <a:sy n="110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5B78A-A215-0C49-87CA-4B00C514C3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AD6A95-51FD-5643-830A-E8162C8A8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A8850-DEF7-F843-9ABE-CB1A5DEFD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3667B-3B71-E043-A30E-B0F0F9702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84D55-DFBE-2448-B93D-8D7814175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948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154C9-435C-7B45-9C28-FCF971E49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60E16-295C-124F-869A-49C222F33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467B7-E5F9-2B40-92CA-905F7E756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2BEBD-E39A-1148-9DBD-4B479FACD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4B531-655A-824D-9B20-A7319F745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364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F592D-2A0C-324C-9351-85A8FFA17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EC28C2-3014-5F47-B084-7797A86AC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208DC-E015-8D43-8365-80A3830C5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CCCD4-C563-A84A-AF6B-969682396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9E4653-B6F8-A748-8E66-9908F9C77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190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66B2C-9D82-AE4E-AE76-B2B2CBF6F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EA8E-A90E-9C45-B898-87DD55A5F8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BDCFA-1CEA-FD4D-930E-BC0CC2962B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CCF6B9-19AA-4349-B3B3-458C278FE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1C8FAC-8905-DD4F-BCC0-E5F697501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A0DB9-CBBB-A041-B2F5-8D2320406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03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11E86-3034-A846-8CD8-74F776339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8C9014-54D9-B345-8B76-F3BFAD1C1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0A462-5565-374C-9754-314C8D1EB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3A46DE-7D35-7348-9A50-AA16CBF006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D38294-C1D0-5246-818C-6FF64D3697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063794-9DC9-1B4F-A2A0-62C92F7FB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62AC98-FC22-C043-914A-0500B9C7F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59836E-3067-3342-A4CE-087606BF4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670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EA39E-DEA7-2C4C-BADB-977846024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E750C3-BE90-E848-9141-0F5DBDB3C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4BC92-94A1-5249-B58C-72CE85A89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96DDB-7D21-364B-A375-4E80ED578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176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3EF229-8216-2546-B9F8-5FB8DC6B8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E9489D-402A-F641-818B-A596CCDB2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16E3E-A296-4949-A512-EFDAB6B6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395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DBA1A-23CC-9F46-8815-17EEE71E9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2244B-E3D9-2641-BE79-06A5A76DA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71514C-2D41-4E47-9103-61A3E39A78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4756B-D49C-1B47-9330-5AA007281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7CB76C-C150-0B4F-B541-35601A71C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BC514-336F-F547-865C-8C0168EA3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556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EAC8D-B145-7B42-AEA6-623D1F700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85A553-8DF7-954A-9086-CBDAB485D9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4D7AFC-1562-BB41-96C8-EA53D635F7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9DB12-DAAE-4E41-8BB2-5797D5D74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150F7C-5091-0A40-BE37-1091D9E65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820A44-6217-E041-957B-39EE2B0DF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587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F5454-26A4-314C-8571-DC291F10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F97589-99BA-7741-83C2-FF4DB79E61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B355D-F446-0E45-A108-C22555081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04651-7BCE-AB4E-98DB-6B73C1EC7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55B7A-9112-AC49-9391-865E1E747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136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58306-262B-394F-8876-6AAE02F59C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23BC3B-07DC-CC4F-B563-FA129EA764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2BCDD-B6BB-2146-A856-043F92DF6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C4F4B-C392-2748-80FE-AFFBF50A7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737E5-3EB2-724D-B9F0-CAB9E9CD8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504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F59F69-6525-6D4C-B2BF-EC117D8D6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93713-A54A-A543-8E41-F14E6D9C0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E70F8-5474-D144-934A-2212C68651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4F770-2C08-F644-A9FF-1E6A21849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BFBDA-5FFA-5B41-9E6D-59BA38FEA6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87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space.lboro.ac.uk/dspace-jspui/bitstream/2134/15870/3/DFE-RR164.pdf" TargetMode="External"/><Relationship Id="rId3" Type="http://schemas.openxmlformats.org/officeDocument/2006/relationships/hyperlink" Target="https://www.autismspeaks.org/what-causes-autism" TargetMode="External"/><Relationship Id="rId7" Type="http://schemas.openxmlformats.org/officeDocument/2006/relationships/hyperlink" Target="https://www.cdc.gov/ncbddd/autism/screening.html" TargetMode="External"/><Relationship Id="rId2" Type="http://schemas.openxmlformats.org/officeDocument/2006/relationships/hyperlink" Target="https://www.asha.org/public/speech/disorders/autis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ghspeedtraining.co.uk/hub/how-to-support-a-child-with-autism-in-the-classroom/" TargetMode="External"/><Relationship Id="rId11" Type="http://schemas.openxmlformats.org/officeDocument/2006/relationships/hyperlink" Target="https://files.eric.ed.gov/fulltext/EJ1137366.pdf" TargetMode="External"/><Relationship Id="rId5" Type="http://schemas.openxmlformats.org/officeDocument/2006/relationships/hyperlink" Target="https://www.senexpertsolicitors.co.uk/site/news/parents-to-blame-for-misdiagnosis-of-special-educational-needs" TargetMode="External"/><Relationship Id="rId10" Type="http://schemas.openxmlformats.org/officeDocument/2006/relationships/hyperlink" Target="https://www.ncbi.nlm.nih.gov/pmc/articles/PMC6213203/" TargetMode="External"/><Relationship Id="rId4" Type="http://schemas.openxmlformats.org/officeDocument/2006/relationships/hyperlink" Target="https://www.autismspeaks.org/what-autism" TargetMode="External"/><Relationship Id="rId9" Type="http://schemas.openxmlformats.org/officeDocument/2006/relationships/hyperlink" Target="https://www.theguardian.com/film/2021/sep/15/why-do-they-have-to-be-brilliant-the-problem-of-autism-in-the-movie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health.com/what-are-the-three-levels-of-autism-260233" TargetMode="External"/><Relationship Id="rId3" Type="http://schemas.openxmlformats.org/officeDocument/2006/relationships/hyperlink" Target="https://nationalautismresources.com/the-picture-exchange-communication-system-pecs/" TargetMode="External"/><Relationship Id="rId7" Type="http://schemas.openxmlformats.org/officeDocument/2006/relationships/hyperlink" Target="https://raisingchildren.net.au/autism/therapies-guide/pecs" TargetMode="External"/><Relationship Id="rId2" Type="http://schemas.openxmlformats.org/officeDocument/2006/relationships/hyperlink" Target="https://gov.wales/sites/default/files/publications/2019-03/refreshed-autistic-spectrum-disorder-strategic-action-pla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rseryworld.co.uk/features/article/eyfs-best-practice-all-about-autism" TargetMode="External"/><Relationship Id="rId5" Type="http://schemas.openxmlformats.org/officeDocument/2006/relationships/hyperlink" Target="https://www.nhs.uk/conditions/autism/what-is-autism/" TargetMode="External"/><Relationship Id="rId10" Type="http://schemas.openxmlformats.org/officeDocument/2006/relationships/hyperlink" Target="https://www.canr.msu.edu/news/eye_contact_an_introduction_to_its_role_in_communication" TargetMode="External"/><Relationship Id="rId4" Type="http://schemas.openxmlformats.org/officeDocument/2006/relationships/hyperlink" Target="https://www.autism.org.uk/advice-and-guidance/what-is-autism" TargetMode="External"/><Relationship Id="rId9" Type="http://schemas.openxmlformats.org/officeDocument/2006/relationships/hyperlink" Target="https://www.salusuhealth.com/Speech-Language-Institute/News/News-Stories/Autism-and-Communication-Problems.aspx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pportincornwall.org.uk/kb5/cornwall/directory/advice.page?id=d3EQRsT_EFg" TargetMode="External"/><Relationship Id="rId2" Type="http://schemas.openxmlformats.org/officeDocument/2006/relationships/hyperlink" Target="https://www.special-learning.com/article/importance-of-having-the-correct-knowledge-in-autis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utismspeaks.org/screen-your-child" TargetMode="External"/><Relationship Id="rId4" Type="http://schemas.openxmlformats.org/officeDocument/2006/relationships/hyperlink" Target="https://tacanow.org/family-resources/pe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F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">
            <a:extLst>
              <a:ext uri="{FF2B5EF4-FFF2-40B4-BE49-F238E27FC236}">
                <a16:creationId xmlns:a16="http://schemas.microsoft.com/office/drawing/2014/main" id="{1CBAFB61-778B-664D-8A3B-AD7F21F197B9}"/>
              </a:ext>
            </a:extLst>
          </p:cNvPr>
          <p:cNvSpPr txBox="1"/>
          <p:nvPr/>
        </p:nvSpPr>
        <p:spPr>
          <a:xfrm>
            <a:off x="99116" y="59501"/>
            <a:ext cx="4585970" cy="18846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pPr algn="ctr"/>
            <a:r>
              <a:rPr lang="en-GB" sz="1200" b="1" i="1" u="sng" kern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Cyflwyniad: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200" kern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awtistiaeth, neu anhwylder sbectrwm awtistiaeth, yn cyfeirio at ystod eang o gyflyrau a nodweddir gan heriau gyda sgiliau cymdeithasol, ymddygiadau ailadroddus, lleferydd a chyfathrebu di-eiriau. (Autism Speaks, 2021) 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200" kern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Dywed NHS (2019), nid yw bod yn awtistig yn golygu bod gennych salwch neu afiechyd. Mae'n golygu bod eich ymennydd yn gweithio mewn ffordd wahanol i bobl eraill. Mae un o bob 100 o bobl ar y sbectrwm awtistiaeth ac mae tua 700,000 o oedolion a phlant awtistig yn y DU. (National Autistic Society, 2020). 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200" kern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5672B8-DC34-DC4C-841F-B3D2F97808FD}"/>
              </a:ext>
            </a:extLst>
          </p:cNvPr>
          <p:cNvSpPr/>
          <p:nvPr/>
        </p:nvSpPr>
        <p:spPr>
          <a:xfrm>
            <a:off x="4766809" y="16536"/>
            <a:ext cx="2023110" cy="1546860"/>
          </a:xfrm>
          <a:prstGeom prst="rect">
            <a:avLst/>
          </a:prstGeom>
          <a:noFill/>
        </p:spPr>
        <p:txBody>
          <a:bodyPr wrap="square" lIns="91440" tIns="45720" rIns="91440" bIns="45720">
            <a:noAutofit/>
          </a:bodyPr>
          <a:lstStyle/>
          <a:p>
            <a:pPr algn="ctr"/>
            <a:r>
              <a:rPr lang="en-GB" sz="2800" b="1" kern="1200" dirty="0" err="1">
                <a:ln w="6604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FFB4F6"/>
                </a:solidFill>
                <a:effectLst>
                  <a:outerShdw blurRad="50800" dist="38100" algn="l">
                    <a:srgbClr val="000000">
                      <a:alpha val="40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Awtistiaeth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000" b="1" kern="1200" dirty="0">
                <a:ln w="6604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FFB4F6"/>
                </a:solidFill>
                <a:effectLst>
                  <a:outerShdw blurRad="50800" dist="38100" algn="l">
                    <a:srgbClr val="000000">
                      <a:alpha val="40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Jade Rosser- 1901434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000" b="1" kern="1200" dirty="0">
                <a:ln w="6604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FFB4F6"/>
                </a:solidFill>
                <a:effectLst>
                  <a:outerShdw blurRad="50800" dist="38100" algn="l">
                    <a:srgbClr val="000000">
                      <a:alpha val="40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ECEY6006C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94EF5B-3057-8645-89DB-5D9F2CE822EF}"/>
              </a:ext>
            </a:extLst>
          </p:cNvPr>
          <p:cNvSpPr txBox="1"/>
          <p:nvPr/>
        </p:nvSpPr>
        <p:spPr>
          <a:xfrm>
            <a:off x="0" y="2003682"/>
            <a:ext cx="7175604" cy="470963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noAutofit/>
          </a:bodyPr>
          <a:lstStyle/>
          <a:p>
            <a:r>
              <a:rPr lang="en-GB" sz="1200" b="1" i="1" u="sng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Adnabod</a:t>
            </a:r>
            <a:r>
              <a:rPr lang="en-GB" sz="1200" b="1" i="1" u="sng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/Diagnosis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ond arbenigwyr all ddarparu diagnosis swyddogol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Rhan fwyaf o ysgolion yn dibynnu ar y model meddygol er mwyn nodi'r plant hyn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Nid oes llawer o blant wedi cael diagnosis o anhwylder, ond mae angen sylw a chymorth ychwanegol arnynt. (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Smeets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Roelveld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2016)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62% o athrawon yn poeni nad yw rhai plant sydd ag ADY yn cael yr help sydd angen oblegid bod adnoddau'n cael eu dargyfeirio i blant '</a:t>
            </a:r>
            <a:r>
              <a:rPr lang="cy-GB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nad oes gwir angen yr help arnynt</a:t>
            </a: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'. 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(Boyes Turner, 2017)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Fodd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bynnag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ymarferydd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adnabod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awtisiaeth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oherwydd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cymwysterau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nhw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Gall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ymarferwyr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cwrs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ymwybyddiaeth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awtistiaeth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gwella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ymwybyddiaeth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M-CHAT - Rhestr Wirio Addasedig ar gyfer Awtistiaeth mewn Plant Bach. Mae wedi'i fwriadu ar gyfer plant bach rhwng 16 a 30 mis oed. Bydd y canlyniadau'n rhoi gwybod i chi a oes angen gwerthusiad pellach. (Autism Speaks, dim dyddiad) -Cyfeiriad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Dywed Perepa (2020) gan fod diagnosis yn weithdrefn gymhleth, gallai gymryd misoedd cyn darparu diagnosis ffurfiol o awtistiaeth. Gall gwneud diagnosis o anhwydler sbectrwm awtistiaeth fod yn anodd oherwydd nad oes prawf meddygol, fel prawf gwaed, i wneud diagnosis o’r anhwylder. Mae meddygon yn edrych ar hanes ac ymddygiad datblygiadol y plentyn i wneud diagnosis. (CDC, 2015)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Mantais o cael diagnosis yw mae’n rhoi gwell dealltwriaeth o ymddygiad, cryfderau ac anghenion, a chefnogaeth briodol. Mae hefyd yn esbonio’r rheswm pam mae’r plentyn / person ifanc yn teimlo'n wahanol, gan gynyddu eu hyder a'u dealltwriaeth eu hunain o'u hunain. (Support in Cornwall, dim dyddiad)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ganddo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rai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risgiau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risgiau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seicolegol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straen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rhieni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uwch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risgiau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cymdeithasol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stigmateiddio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ac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anawsterau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perthynol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berthynas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rhiant-plentyn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(Jacobs et al., 2018)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Rhai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arwyddion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awtistiaeth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anhawster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rhan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rhyngweithio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gyfathrebu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di-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eiriau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patrymau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ymddygiad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anhyblyg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e.e.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ailadrodd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ymyddygiad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(Ryder, 2013)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Box 6">
            <a:extLst>
              <a:ext uri="{FF2B5EF4-FFF2-40B4-BE49-F238E27FC236}">
                <a16:creationId xmlns:a16="http://schemas.microsoft.com/office/drawing/2014/main" id="{A8BC3F8F-192A-C245-98EB-7F16612F016B}"/>
              </a:ext>
            </a:extLst>
          </p:cNvPr>
          <p:cNvSpPr txBox="1"/>
          <p:nvPr/>
        </p:nvSpPr>
        <p:spPr>
          <a:xfrm>
            <a:off x="7257327" y="59501"/>
            <a:ext cx="4835557" cy="2926767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200" b="1" i="1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Rhwystr</a:t>
            </a:r>
            <a:r>
              <a:rPr lang="en-GB" sz="1200" b="1" i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cyfathrebu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rhyngweithio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bobl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awtistiaeth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Hattenstone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2021)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Dywed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Salus University Health (dim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dyddiad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osgoi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llygad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all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iddynt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ymddangos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anghwrtais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ddiddordeb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neu'n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annigonol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ychydig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sylw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wynebu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gweld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ingol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gorlwytho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synhwyraidd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wynebau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canfod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bygythiad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bynnag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llygaid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sgwrs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hanfodol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(Schulz, 2012)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Mae'n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sylw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diddordeb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ddweud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Trevisan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2017,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llygaid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ffynhonnell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fawr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wybodaeth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gyfathrebol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gall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osgoi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anwybyddu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llygaid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eraill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arwain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golli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cyfleoedd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ôl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plentyndod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cyfansawdd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effaith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andwyol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ddatblygiad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i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 Box 5">
            <a:extLst>
              <a:ext uri="{FF2B5EF4-FFF2-40B4-BE49-F238E27FC236}">
                <a16:creationId xmlns:a16="http://schemas.microsoft.com/office/drawing/2014/main" id="{0757948E-EA5C-5A45-8BED-624648126F6F}"/>
              </a:ext>
            </a:extLst>
          </p:cNvPr>
          <p:cNvSpPr txBox="1"/>
          <p:nvPr/>
        </p:nvSpPr>
        <p:spPr>
          <a:xfrm>
            <a:off x="7257327" y="3120008"/>
            <a:ext cx="4835557" cy="2476982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200" b="1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Strategaeth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Mae'r System Cyfathrebu Cyfnewid Lluniau, neu PECS, yn caniatáu i bobl sydd ag ychydig neu ddim gallu cyfathrebu i gyfathrebu gan ddefnyddio lluniau. </a:t>
            </a:r>
            <a:r>
              <a:rPr lang="en-GB" sz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(National Autism Resources,a, 2021) I gyfathrebu, mae pobl yn defnyddio cardiau gyda lluniau, symbolau, geiriau neu ffotograffau i wneud ceisiadau neu sylwadau ac ateb cwestiynau. (Raising Children Network, dim dyddiad) Nid oes angen hyfforddiant arbennig ar y gwrandäwr oherwydd bod lluniau'n hawdd eu deall ac yn aml maent wedi'u labelu. (National Autism Resources, b, 2021)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Dywed Kluth (2003) o fewn Anderson (dim dyddiad) Os nad oes gan fyfyriwr gerdyn penodol ar gyfer gwrthrych penodol, ni all ofyn am y gwrthrych hwnnw gan ddefnyddio'r system PECS.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3 functional levels of autism">
            <a:extLst>
              <a:ext uri="{FF2B5EF4-FFF2-40B4-BE49-F238E27FC236}">
                <a16:creationId xmlns:a16="http://schemas.microsoft.com/office/drawing/2014/main" id="{CF2ECC70-AA6A-5B46-8115-AA967BAE8C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327" y="5685047"/>
            <a:ext cx="1643605" cy="1113452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 Box 7">
            <a:extLst>
              <a:ext uri="{FF2B5EF4-FFF2-40B4-BE49-F238E27FC236}">
                <a16:creationId xmlns:a16="http://schemas.microsoft.com/office/drawing/2014/main" id="{FFA2537A-9AA7-DD42-8212-941553AE7742}"/>
              </a:ext>
            </a:extLst>
          </p:cNvPr>
          <p:cNvSpPr txBox="1"/>
          <p:nvPr/>
        </p:nvSpPr>
        <p:spPr>
          <a:xfrm>
            <a:off x="10065984" y="5784573"/>
            <a:ext cx="2026900" cy="9144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200" b="1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Cloi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Darganfyddaias mae llawer mwy i awtistiaeth na'r hyn y mae pobl yn ei wybod.</a:t>
            </a:r>
            <a:endParaRPr lang="en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A9D42330-C720-AE42-A69F-5790EFDE82C7}"/>
              </a:ext>
            </a:extLst>
          </p:cNvPr>
          <p:cNvSpPr txBox="1"/>
          <p:nvPr/>
        </p:nvSpPr>
        <p:spPr>
          <a:xfrm>
            <a:off x="8900932" y="5784573"/>
            <a:ext cx="990600" cy="304800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Rudy (2018)</a:t>
            </a:r>
          </a:p>
        </p:txBody>
      </p:sp>
    </p:spTree>
    <p:extLst>
      <p:ext uri="{BB962C8B-B14F-4D97-AF65-F5344CB8AC3E}">
        <p14:creationId xmlns:p14="http://schemas.microsoft.com/office/powerpoint/2010/main" val="1265891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938D7-40C4-CD46-94DB-3AB444B4C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221" y="122160"/>
            <a:ext cx="10515600" cy="6735839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48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48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48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Asha.org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(2009).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Autism (Autism Spectrum Disorder)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https://www.asha.org/public/speech/disorders/autism/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Accessed:Ionawr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7fed, 2022)</a:t>
            </a:r>
          </a:p>
          <a:p>
            <a:pPr marL="0" indent="0" algn="just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Autism Speaks (2019).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What Causes Autism? |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Autism Speaks.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https://www.autismspeaks.org/what-causes-autism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7fed, 2022)</a:t>
            </a:r>
          </a:p>
          <a:p>
            <a:pPr marL="0" indent="0" algn="just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Autism Speaks. (2021).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What Is Autism? | Autism Speaks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Autism Speaks. Available at: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https://www.autismspeaks.org/what-autism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3ydd, 2022).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Boyes Turner .(2017)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Parents to blame for misdiagnosis of special educational needs?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Parents to blame for misdiagnosis of special educational needs? Special Educational Needs Solicitors, Boyes Turner (senexpertsolicitors.co.uk)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[Accessed: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4ydd, 2022].</a:t>
            </a:r>
          </a:p>
          <a:p>
            <a:pPr marL="0" indent="0" algn="just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Burton, L. (2019).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Supporting a Child With Autism in the Classroom | A How To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| High Speed Training.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https://www.highspeedtraining.co.uk/hub/how-to-support-a-child-with-autism-in-the-classroom/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Accessed:Ionawr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7fed, 2022) 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CDC. (2015).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Screening and Diagnosis of Autism Spectrum Disorder.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Prevention. Available at: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https://www.cdc.gov/ncbddd/autism/screening.html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3ydd, 2022)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Davies, C. and Ward, H. (2012) ‘Safeguarding children across services: messages from research’,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https://dspace.lboro.ac.uk/dspace-jspui/bitstream/2134/15870/3/DFE-RR164.pdf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[Accessed: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6ed 2022].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Hattenstone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S. (2021)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“Why do they have to be brilliant?” The problem of autism in the movies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 The Guardian. Available at: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https://www.theguardian.com/film/2021/sep/15/why-do-they-have-to-be-brilliant-the-problem-of-autism-in-the-movies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3ydd, 2022)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Jacobs, D.,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(2018).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Implications of an Autism Spectrum Disorder Diagnosis: An Interview Study of How Physicians Experience the Diagnosis in a Young Child. Journal of Clinical Medicine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7(10) p.348. Available at: 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https://www.ncbi.nlm.nih.gov/pmc/articles/PMC6213203/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[Accessed: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4ydd, 2022.]</a:t>
            </a:r>
          </a:p>
          <a:p>
            <a:pPr marL="0" indent="0" algn="just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Anderson, L. (dim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Picture Exchange Communication System for Individuals with Autism Spectrum Disorder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Available at: (</a:t>
            </a:r>
            <a:r>
              <a:rPr lang="en-GB" sz="4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https://files.eric.ed.gov/fulltext/EJ1137366.pdf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Accessed: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 algn="just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endParaRPr lang="en-GB" sz="3700" dirty="0"/>
          </a:p>
          <a:p>
            <a:pPr marL="22860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26738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8FA6A-BC3D-AB47-8CC8-8A8756123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213" y="251467"/>
            <a:ext cx="10515600" cy="6606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Refreshed Autistic Spectrum Disorder Strategic Action Plan.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https://gov.wales/sites/default/files/publications/2019-03/refreshed-autistic-spectrum-disorder-strategic-action-plan.pdf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Accessed:Ionawr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7fed, 2022)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Autism Resources. (2021).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Picture Exchange Communication System (PECS).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https://nationalautismresources.com/the-picture-exchange-communication-system-pecs/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Society. (2020).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Autism?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https://www.autism.org.uk/advice-and-guidance/what-is-autism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3ydd, 2022)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NHS. (2019).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autism?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https://www.nhs.uk/conditions/autism/what-is-autism/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3ydd, 2022)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Perepa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EYFS Best Practice – All about… autism.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https://www.nurseryworld.co.uk/features/article/eyfs-best-practice-all-about-autism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3ydd, 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Raising Children Network.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Picture Exchange Communication System (PECS).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https://raisingchildren.net.au/autism/therapies-guide/pecs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Accessed:Ionawr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Rudy, L.J. (2018).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the 3 Levels of Autism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Health.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https://www.verywellhealth.com/what-are-the-three-levels-of-autism-260233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Ryder, N. (2013)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ABC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Canolfan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Peniarth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Salus University Health.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Salus Health - Autism and Communication Problems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https://www.salusuhealth.com/Speech-Language-Institute/News/News-Stories/Autism-and-Communication-Problems.aspx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Schulz, J. (2012).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Eye contact: An introduction to its role in communication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https://www.canr.msu.edu/news/eye_contact_an_introduction_to_its_role_in_communication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5ed, 2022)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036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4855-878A-DF4E-B355-002E28059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471"/>
            <a:ext cx="10515600" cy="60264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Smeets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Roeleveld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J. (2016) ‘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The identification by teachers of special educational needs in primary school pupils and factors associated with referral to special education’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Special Needs Education,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31:4, 423-439.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Special Learning. (2021).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Importance of Having the Correct Knowledge in Autism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https://www.special-learning.com/article/importance-of-having-the-correct-knowledge-in-autism/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3ydd. 2022].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Supportincornwall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Reasons For and Against Seeking a Diagnosis | Care and Support in Cornwall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https://www.supportincornwall.org.uk/kb5/cornwall/directory/advice.page?id=d3EQRsT_EFg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4ydd, 2022)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tacanow.org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Picture Exchange Communication System (PECS) - The Autism Community in Action (TACA).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https://tacanow.org/family-resources/pecs/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Accessed:Ionawr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6ed, 2022)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Trevisan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D.A., Roberts, N., Lin, C. and Birmingham, E. (2017).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do adults and teens with self-declared Autism Spectrum Disorder experience eye contact? A qualitative analysis of first-hand accounts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 PLOS ONE, 12(11), p.e0188446.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www.autismspeaks.org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Modified Checklist for Autism in Toddlers, Revised (M-CHAT-RTM).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https://www.autismspeaks.org/screen-your-child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4ydd, 2022)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694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1966</Words>
  <Application>Microsoft Macintosh PowerPoint</Application>
  <PresentationFormat>Widescreen</PresentationFormat>
  <Paragraphs>88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 Ffion Rosser (1901434)</dc:creator>
  <cp:lastModifiedBy>Jade Ffion Rosser (1901434)</cp:lastModifiedBy>
  <cp:revision>20</cp:revision>
  <dcterms:created xsi:type="dcterms:W3CDTF">2022-01-06T13:04:20Z</dcterms:created>
  <dcterms:modified xsi:type="dcterms:W3CDTF">2022-01-10T16:32:12Z</dcterms:modified>
</cp:coreProperties>
</file>