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6" r:id="rId1"/>
  </p:sldMasterIdLst>
  <p:sldIdLst>
    <p:sldId id="256" r:id="rId2"/>
    <p:sldId id="279" r:id="rId3"/>
    <p:sldId id="281" r:id="rId4"/>
    <p:sldId id="282" r:id="rId5"/>
    <p:sldId id="283" r:id="rId6"/>
    <p:sldId id="284" r:id="rId7"/>
    <p:sldId id="260" r:id="rId8"/>
    <p:sldId id="262" r:id="rId9"/>
    <p:sldId id="261" r:id="rId10"/>
    <p:sldId id="263" r:id="rId11"/>
    <p:sldId id="264" r:id="rId12"/>
    <p:sldId id="265" r:id="rId13"/>
    <p:sldId id="266" r:id="rId14"/>
    <p:sldId id="267" r:id="rId15"/>
    <p:sldId id="268" r:id="rId16"/>
    <p:sldId id="269" r:id="rId17"/>
    <p:sldId id="270" r:id="rId18"/>
    <p:sldId id="271" r:id="rId19"/>
    <p:sldId id="273" r:id="rId20"/>
    <p:sldId id="274" r:id="rId21"/>
    <p:sldId id="275" r:id="rId22"/>
    <p:sldId id="276" r:id="rId23"/>
    <p:sldId id="286" r:id="rId24"/>
    <p:sldId id="285" r:id="rId25"/>
    <p:sldId id="28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Carly Rees (1908714)" initials="C(" lastIdx="1" clrIdx="0">
    <p:extLst>
      <p:ext uri="{19B8F6BF-5375-455C-9EA6-DF929625EA0E}">
        <p15:presenceInfo xmlns:p15="http://schemas.microsoft.com/office/powerpoint/2012/main" userId="S::1908714@student.uwtsd.ac.uk::ac3517a5-3ac6-44f1-8630-ded3f1f33e9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4B24F9C-7310-D677-2E9E-7F214D46B051}" v="50" dt="2021-02-27T17:38:13.965"/>
    <p1510:client id="{1B51A747-C339-AE4F-2098-7C1C215DD51A}" v="681" dt="2020-10-25T18:03:24.987"/>
    <p1510:client id="{80A47D0C-27CC-DAD8-09C5-260EC25A1265}" v="221" dt="2020-10-25T18:30:10.918"/>
    <p1510:client id="{877BE4EB-7871-448B-AFD4-135721D40CC5}" v="296" dt="2020-10-23T20:28:44.354"/>
    <p1510:client id="{885E9AD7-4AFC-1963-C951-56D9DB50B924}" v="1016" dt="2020-10-25T20:42:54.547"/>
    <p1510:client id="{8C39C303-51DB-3343-CEC6-7A3412E449A5}" v="996" dt="2021-07-20T01:34:43.953"/>
    <p1510:client id="{A1E72A28-BF7C-9BFD-1883-264F0A629B42}" v="67" dt="2020-10-24T15:59:12.357"/>
    <p1510:client id="{A9A2595E-77D1-77FE-9C79-5CF458F1CDF4}" v="18" dt="2020-10-25T16:27:44.828"/>
    <p1510:client id="{EF0B429D-ED84-54EB-895B-9F249B1AC9DA}" v="135" dt="2020-10-25T18:41:55.574"/>
    <p1510:client id="{F47C078B-F43E-6598-86E7-F148AA49C81A}" v="321" dt="2020-10-25T16:12:48.585"/>
    <p1510:client id="{F90DC34C-7862-C668-039B-974846E7D55E}" v="207" dt="2021-02-27T18:01:19.92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commentAuthors" Target="commentAuthors.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762000" y="1523999"/>
            <a:ext cx="10668000" cy="1985963"/>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762000" y="3809999"/>
            <a:ext cx="10667998" cy="1985963"/>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7/20/2021</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dirty="0"/>
          </a:p>
        </p:txBody>
      </p:sp>
    </p:spTree>
    <p:extLst>
      <p:ext uri="{BB962C8B-B14F-4D97-AF65-F5344CB8AC3E}">
        <p14:creationId xmlns:p14="http://schemas.microsoft.com/office/powerpoint/2010/main" val="22581771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7/20/2021</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7023085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762000" y="1530351"/>
            <a:ext cx="10668000" cy="2279650"/>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762000" y="4589464"/>
            <a:ext cx="10668000" cy="1183184"/>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7/20/2021</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5240758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762000" y="1524000"/>
            <a:ext cx="9144000" cy="126364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762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6858000" y="3048000"/>
            <a:ext cx="4572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7/20/2021</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3396935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762000" y="1527048"/>
            <a:ext cx="10668000" cy="758952"/>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762000" y="2285999"/>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762001" y="3059113"/>
            <a:ext cx="4572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6857998" y="2286000"/>
            <a:ext cx="4572001"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6858000" y="3059113"/>
            <a:ext cx="4571998"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7/20/2021</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1299214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762000" y="1524000"/>
            <a:ext cx="9144000" cy="3810000"/>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7/20/2021</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92597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7/20/2021</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434380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762000" y="1524000"/>
            <a:ext cx="3821113" cy="1524000"/>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5334000" y="1524000"/>
            <a:ext cx="6096000" cy="3810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762000" y="3048000"/>
            <a:ext cx="3821113"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7/20/2021</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0334785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762001" y="1524000"/>
            <a:ext cx="3810000" cy="15240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5333999" y="1524000"/>
            <a:ext cx="6095999" cy="3810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762001" y="3048000"/>
            <a:ext cx="3810000" cy="3048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7/20/2021</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9473307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762000" y="1524000"/>
            <a:ext cx="9144000" cy="1523999"/>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762000" y="3048000"/>
            <a:ext cx="10668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7/20/2021</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237745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8724900" y="1523999"/>
            <a:ext cx="2705100"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762000" y="1524000"/>
            <a:ext cx="7620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7/20/2021</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2826064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762000" y="1524000"/>
            <a:ext cx="9144000" cy="1263649"/>
          </a:xfrm>
          <a:prstGeom prst="rect">
            <a:avLst/>
          </a:prstGeom>
        </p:spPr>
        <p:txBody>
          <a:bodyPr vert="horz" lIns="91440" tIns="45720" rIns="91440" bIns="45720" rtlCol="0" anchor="t" anchorCtr="0">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762000" y="3047999"/>
            <a:ext cx="10668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762000" y="401594"/>
            <a:ext cx="3048000" cy="365125"/>
          </a:xfrm>
          <a:prstGeom prst="rect">
            <a:avLst/>
          </a:prstGeom>
        </p:spPr>
        <p:txBody>
          <a:bodyPr vert="horz" lIns="91440" tIns="45720" rIns="91440" bIns="45720" rtlCol="0" anchor="b" anchorCtr="0"/>
          <a:lstStyle>
            <a:lvl1pPr algn="l">
              <a:defRPr sz="900">
                <a:solidFill>
                  <a:schemeClr val="tx1"/>
                </a:solidFill>
              </a:defRPr>
            </a:lvl1pPr>
          </a:lstStyle>
          <a:p>
            <a:fld id="{F4D57BDD-E64A-4D27-8978-82FFCA18A12C}" type="datetimeFigureOut">
              <a:rPr lang="en-US" smtClean="0"/>
              <a:pPr/>
              <a:t>7/20/2021</a:t>
            </a:fld>
            <a:endParaRPr lang="en-US" dirty="0"/>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6858000" y="6096000"/>
            <a:ext cx="4572000" cy="365125"/>
          </a:xfrm>
          <a:prstGeom prst="rect">
            <a:avLst/>
          </a:prstGeom>
        </p:spPr>
        <p:txBody>
          <a:bodyPr vert="horz" lIns="91440" tIns="45720" rIns="91440" bIns="45720" rtlCol="0" anchor="t" anchorCtr="0"/>
          <a:lstStyle>
            <a:lvl1pPr algn="r">
              <a:defRPr sz="8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9144000" y="401594"/>
            <a:ext cx="2286000" cy="762000"/>
          </a:xfrm>
          <a:prstGeom prst="rect">
            <a:avLst/>
          </a:prstGeom>
        </p:spPr>
        <p:txBody>
          <a:bodyPr vert="horz" lIns="91440" tIns="45720" rIns="91440" bIns="45720" rtlCol="0" anchor="t" anchorCtr="0"/>
          <a:lstStyle>
            <a:lvl1pPr algn="r">
              <a:defRPr sz="3600">
                <a:solidFill>
                  <a:schemeClr val="tx1"/>
                </a:solidFill>
                <a:latin typeface="+mj-lt"/>
              </a:defRPr>
            </a:lvl1pPr>
          </a:lstStyle>
          <a:p>
            <a:fld id="{D643A852-0206-46AC-B0EB-645612933129}" type="slidenum">
              <a:rPr lang="en-US" smtClean="0"/>
              <a:pPr/>
              <a:t>‹#›</a:t>
            </a:fld>
            <a:endParaRPr lang="en-US" dirty="0"/>
          </a:p>
        </p:txBody>
      </p:sp>
    </p:spTree>
    <p:extLst>
      <p:ext uri="{BB962C8B-B14F-4D97-AF65-F5344CB8AC3E}">
        <p14:creationId xmlns:p14="http://schemas.microsoft.com/office/powerpoint/2010/main" val="323938337"/>
      </p:ext>
    </p:extLst>
  </p:cSld>
  <p:clrMap bg1="dk1" tx1="lt1" bg2="dk2" tx2="lt2" accent1="accent1" accent2="accent2" accent3="accent3" accent4="accent4" accent5="accent5" accent6="accent6" hlink="hlink" folHlink="folHlink"/>
  <p:sldLayoutIdLst>
    <p:sldLayoutId id="2147483881" r:id="rId1"/>
    <p:sldLayoutId id="2147483882" r:id="rId2"/>
    <p:sldLayoutId id="2147483883" r:id="rId3"/>
    <p:sldLayoutId id="2147483884" r:id="rId4"/>
    <p:sldLayoutId id="2147483885" r:id="rId5"/>
    <p:sldLayoutId id="2147483875" r:id="rId6"/>
    <p:sldLayoutId id="2147483880" r:id="rId7"/>
    <p:sldLayoutId id="2147483876" r:id="rId8"/>
    <p:sldLayoutId id="2147483877" r:id="rId9"/>
    <p:sldLayoutId id="2147483878" r:id="rId10"/>
    <p:sldLayoutId id="214748387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panmore.com/author/jessica-lombardo" TargetMode="Externa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panmore.com/microsoft-corporation-operations-management-10-decisions-areas-productivity" TargetMode="External"/><Relationship Id="rId2" Type="http://schemas.openxmlformats.org/officeDocument/2006/relationships/hyperlink" Target="http://panmore.com/microsoft-corporation-organizational-structure-characteristics-analysis" TargetMode="External"/><Relationship Id="rId1" Type="http://schemas.openxmlformats.org/officeDocument/2006/relationships/slideLayout" Target="../slideLayouts/slideLayout7.xml"/><Relationship Id="rId6" Type="http://schemas.openxmlformats.org/officeDocument/2006/relationships/hyperlink" Target="https://www.coursehero.com/file/p7f4lhd/Conclusion-Microsoft-Corporation-is-a-technology-company-that-deals-with-the/" TargetMode="External"/><Relationship Id="rId5" Type="http://schemas.openxmlformats.org/officeDocument/2006/relationships/hyperlink" Target="https://blogs.microsoft.com/blog/2020/01/16/microsoft-will-be-carbon-negative-by-2030/" TargetMode="External"/><Relationship Id="rId4" Type="http://schemas.openxmlformats.org/officeDocument/2006/relationships/hyperlink" Target="https://engage365.org/swot-analysis-internal-and-external-environment/" TargetMode="Externa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 name="Rectangle 8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75736" y="603849"/>
            <a:ext cx="3810001" cy="1263649"/>
          </a:xfrm>
        </p:spPr>
        <p:txBody>
          <a:bodyPr vert="horz" lIns="91440" tIns="45720" rIns="91440" bIns="45720" rtlCol="0" anchor="t" anchorCtr="0">
            <a:normAutofit fontScale="90000"/>
          </a:bodyPr>
          <a:lstStyle/>
          <a:p>
            <a:pPr algn="l"/>
            <a:r>
              <a:rPr lang="en-US" sz="4400" dirty="0">
                <a:latin typeface="Times New Roman"/>
                <a:ea typeface="+mj-lt"/>
                <a:cs typeface="+mj-lt"/>
              </a:rPr>
              <a:t>Contemporary approaches to management</a:t>
            </a:r>
            <a:endParaRPr lang="en-US" dirty="0">
              <a:latin typeface="Times New Roman"/>
            </a:endParaRPr>
          </a:p>
        </p:txBody>
      </p:sp>
      <p:sp>
        <p:nvSpPr>
          <p:cNvPr id="3" name="Subtitle 2"/>
          <p:cNvSpPr>
            <a:spLocks noGrp="1"/>
          </p:cNvSpPr>
          <p:nvPr>
            <p:ph type="subTitle" idx="1"/>
          </p:nvPr>
        </p:nvSpPr>
        <p:spPr>
          <a:xfrm>
            <a:off x="675737" y="3047999"/>
            <a:ext cx="4025660" cy="3048001"/>
          </a:xfrm>
        </p:spPr>
        <p:txBody>
          <a:bodyPr vert="horz" lIns="91440" tIns="45720" rIns="91440" bIns="45720" rtlCol="0" anchor="t">
            <a:noAutofit/>
          </a:bodyPr>
          <a:lstStyle/>
          <a:p>
            <a:pPr algn="l"/>
            <a:endParaRPr lang="en-US" sz="2800" b="1" dirty="0">
              <a:latin typeface="Times New Roman"/>
              <a:cs typeface="Times New Roman"/>
            </a:endParaRPr>
          </a:p>
          <a:p>
            <a:pPr algn="l"/>
            <a:r>
              <a:rPr lang="en-US" sz="2800" b="1" dirty="0">
                <a:latin typeface="Times New Roman"/>
                <a:cs typeface="Times New Roman"/>
              </a:rPr>
              <a:t>                                                 BMSP4002</a:t>
            </a:r>
          </a:p>
          <a:p>
            <a:pPr algn="l"/>
            <a:r>
              <a:rPr lang="en-US" sz="2800" b="1" dirty="0">
                <a:latin typeface="Times New Roman"/>
                <a:cs typeface="Times New Roman"/>
              </a:rPr>
              <a:t>      Carly Rees</a:t>
            </a:r>
          </a:p>
          <a:p>
            <a:pPr algn="l"/>
            <a:r>
              <a:rPr lang="en-US" sz="2800" b="1" dirty="0">
                <a:latin typeface="Times New Roman"/>
                <a:cs typeface="Times New Roman"/>
              </a:rPr>
              <a:t>        1908714</a:t>
            </a:r>
          </a:p>
        </p:txBody>
      </p:sp>
      <p:pic>
        <p:nvPicPr>
          <p:cNvPr id="4" name="Picture 5" descr="Logo&#10;&#10;Description automatically generated">
            <a:extLst>
              <a:ext uri="{FF2B5EF4-FFF2-40B4-BE49-F238E27FC236}">
                <a16:creationId xmlns:a16="http://schemas.microsoft.com/office/drawing/2014/main" id="{83C506C1-04BE-4994-97AB-9E4806B5C33B}"/>
              </a:ext>
            </a:extLst>
          </p:cNvPr>
          <p:cNvPicPr>
            <a:picLocks noChangeAspect="1"/>
          </p:cNvPicPr>
          <p:nvPr/>
        </p:nvPicPr>
        <p:blipFill>
          <a:blip r:embed="rId2"/>
          <a:stretch>
            <a:fillRect/>
          </a:stretch>
        </p:blipFill>
        <p:spPr>
          <a:xfrm>
            <a:off x="4695646" y="2220354"/>
            <a:ext cx="6840746" cy="221600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83133D-85CA-4052-BDB0-2CE57BFB2F25}"/>
              </a:ext>
            </a:extLst>
          </p:cNvPr>
          <p:cNvSpPr>
            <a:spLocks noGrp="1"/>
          </p:cNvSpPr>
          <p:nvPr>
            <p:ph type="title"/>
          </p:nvPr>
        </p:nvSpPr>
        <p:spPr>
          <a:xfrm>
            <a:off x="5794077" y="646981"/>
            <a:ext cx="6095998" cy="1263649"/>
          </a:xfrm>
        </p:spPr>
        <p:txBody>
          <a:bodyPr>
            <a:normAutofit/>
          </a:bodyPr>
          <a:lstStyle/>
          <a:p>
            <a:r>
              <a:rPr lang="en-US"/>
              <a:t>Introduction</a:t>
            </a:r>
          </a:p>
        </p:txBody>
      </p:sp>
      <p:pic>
        <p:nvPicPr>
          <p:cNvPr id="8" name="Picture 8" descr="Icon&#10;&#10;Description automatically generated">
            <a:extLst>
              <a:ext uri="{FF2B5EF4-FFF2-40B4-BE49-F238E27FC236}">
                <a16:creationId xmlns:a16="http://schemas.microsoft.com/office/drawing/2014/main" id="{1B8B7101-B884-4B41-9BCD-3B0D232C1701}"/>
              </a:ext>
            </a:extLst>
          </p:cNvPr>
          <p:cNvPicPr>
            <a:picLocks noChangeAspect="1"/>
          </p:cNvPicPr>
          <p:nvPr/>
        </p:nvPicPr>
        <p:blipFill>
          <a:blip r:embed="rId2"/>
          <a:stretch>
            <a:fillRect/>
          </a:stretch>
        </p:blipFill>
        <p:spPr>
          <a:xfrm>
            <a:off x="503209" y="2022378"/>
            <a:ext cx="3048000" cy="3048000"/>
          </a:xfrm>
          <a:prstGeom prst="rect">
            <a:avLst/>
          </a:prstGeom>
        </p:spPr>
      </p:pic>
      <p:sp>
        <p:nvSpPr>
          <p:cNvPr id="21" name="Freeform: Shape 20">
            <a:extLst>
              <a:ext uri="{FF2B5EF4-FFF2-40B4-BE49-F238E27FC236}">
                <a16:creationId xmlns:a16="http://schemas.microsoft.com/office/drawing/2014/main" id="{340822D1-9EEA-4ECF-9360-D9AF87950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DC292A62-7F34-4E30-BE04-48164A1DAF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705643" y="2991644"/>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808C08E-5FB5-4D52-914F-EA6CB88E96C1}"/>
              </a:ext>
            </a:extLst>
          </p:cNvPr>
          <p:cNvSpPr>
            <a:spLocks noGrp="1"/>
          </p:cNvSpPr>
          <p:nvPr>
            <p:ph idx="1"/>
          </p:nvPr>
        </p:nvSpPr>
        <p:spPr>
          <a:xfrm>
            <a:off x="5391511" y="1811546"/>
            <a:ext cx="6095998" cy="3048001"/>
          </a:xfrm>
        </p:spPr>
        <p:txBody>
          <a:bodyPr vert="horz" lIns="91440" tIns="45720" rIns="91440" bIns="45720" rtlCol="0" anchor="t">
            <a:noAutofit/>
          </a:bodyPr>
          <a:lstStyle/>
          <a:p>
            <a:pPr marL="0" indent="0">
              <a:buNone/>
            </a:pPr>
            <a:endParaRPr lang="en-US" sz="2000" dirty="0">
              <a:latin typeface="Times New Roman"/>
              <a:ea typeface="+mn-lt"/>
              <a:cs typeface="+mn-lt"/>
            </a:endParaRPr>
          </a:p>
          <a:p>
            <a:pPr marL="0" indent="0">
              <a:buNone/>
            </a:pPr>
            <a:r>
              <a:rPr lang="en-US" sz="2000">
                <a:latin typeface="Times New Roman"/>
                <a:ea typeface="+mn-lt"/>
                <a:cs typeface="+mn-lt"/>
              </a:rPr>
              <a:t>Microsoft Corporation’s organizational structure empowers the commerce to develop, particularly taking after the firm’s structural alter implemented in 2015. A company’s corporate structure alludes to the life structures and course of action of the organization and its components. In Microsoft’s case, the organizational structure stresses the significance of commerce yield. As a prevailing player within the IBM PC-compatible working framework advertise, the company uses its structure to preserve competitive advantage, in understanding to its techniques. The company’s long-term victory depends on the suitability of its corporate structure to advertise conditions and industry powers.</a:t>
            </a:r>
            <a:endParaRPr lang="en-US" sz="2000">
              <a:latin typeface="Times New Roman"/>
              <a:cs typeface="Times New Roman"/>
            </a:endParaRPr>
          </a:p>
        </p:txBody>
      </p:sp>
      <p:sp>
        <p:nvSpPr>
          <p:cNvPr id="4" name="TextBox 3">
            <a:extLst>
              <a:ext uri="{FF2B5EF4-FFF2-40B4-BE49-F238E27FC236}">
                <a16:creationId xmlns:a16="http://schemas.microsoft.com/office/drawing/2014/main" id="{AA661D94-649F-46FF-8B59-A92C483BC1FF}"/>
              </a:ext>
            </a:extLst>
          </p:cNvPr>
          <p:cNvSpPr txBox="1"/>
          <p:nvPr/>
        </p:nvSpPr>
        <p:spPr>
          <a:xfrm>
            <a:off x="9037608" y="68436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dirty="0"/>
          </a:p>
        </p:txBody>
      </p:sp>
    </p:spTree>
    <p:extLst>
      <p:ext uri="{BB962C8B-B14F-4D97-AF65-F5344CB8AC3E}">
        <p14:creationId xmlns:p14="http://schemas.microsoft.com/office/powerpoint/2010/main" val="16498558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7A3604-D1CB-4AEA-AD96-9740AB803249}"/>
              </a:ext>
            </a:extLst>
          </p:cNvPr>
          <p:cNvSpPr>
            <a:spLocks noGrp="1"/>
          </p:cNvSpPr>
          <p:nvPr>
            <p:ph type="title"/>
          </p:nvPr>
        </p:nvSpPr>
        <p:spPr>
          <a:xfrm>
            <a:off x="3518996" y="-41752"/>
            <a:ext cx="6353433" cy="947352"/>
          </a:xfrm>
        </p:spPr>
        <p:txBody>
          <a:bodyPr>
            <a:normAutofit fontScale="90000"/>
          </a:bodyPr>
          <a:lstStyle/>
          <a:p>
            <a:r>
              <a:rPr lang="en-GB" dirty="0"/>
              <a:t>Management Approach</a:t>
            </a:r>
            <a:br>
              <a:rPr lang="en-GB" dirty="0"/>
            </a:br>
            <a:r>
              <a:rPr lang="en-GB" dirty="0"/>
              <a:t>Divided in to 10 sectors.</a:t>
            </a:r>
          </a:p>
        </p:txBody>
      </p:sp>
      <p:sp>
        <p:nvSpPr>
          <p:cNvPr id="4" name="Text Placeholder 3">
            <a:extLst>
              <a:ext uri="{FF2B5EF4-FFF2-40B4-BE49-F238E27FC236}">
                <a16:creationId xmlns:a16="http://schemas.microsoft.com/office/drawing/2014/main" id="{10449934-8C4A-415A-AAE9-A57B50D0665D}"/>
              </a:ext>
            </a:extLst>
          </p:cNvPr>
          <p:cNvSpPr>
            <a:spLocks noGrp="1"/>
          </p:cNvSpPr>
          <p:nvPr>
            <p:ph type="body" sz="half" idx="2"/>
          </p:nvPr>
        </p:nvSpPr>
        <p:spPr>
          <a:xfrm>
            <a:off x="138500" y="1179299"/>
            <a:ext cx="3696730" cy="5478161"/>
          </a:xfrm>
        </p:spPr>
        <p:txBody>
          <a:bodyPr vert="horz" lIns="91440" tIns="45720" rIns="91440" bIns="45720" rtlCol="0" anchor="t">
            <a:noAutofit/>
          </a:bodyPr>
          <a:lstStyle/>
          <a:p>
            <a:r>
              <a:rPr lang="en-GB" dirty="0">
                <a:latin typeface="Times New Roman"/>
                <a:ea typeface="+mn-lt"/>
                <a:cs typeface="+mn-lt"/>
              </a:rPr>
              <a:t>Plan of Products and Administrations. This choice range of operations administration bargains with the techniques and strategies required to create productive items. Microsoft Organization at first centred on program plan. Be that as it may, through proceeding development of the item blend and enhancement of the trade, the company’s operations directors presently make broader key choices. This condition increments the noteworthiness of operations administration in planning products and administrations for the company. The expanding assortment of items too reflects Microsoft’s nonexclusive methodology and seriously development techniques.</a:t>
            </a:r>
            <a:endParaRPr lang="en-US" dirty="0">
              <a:latin typeface="Times New Roman"/>
            </a:endParaRPr>
          </a:p>
        </p:txBody>
      </p:sp>
      <p:sp>
        <p:nvSpPr>
          <p:cNvPr id="5" name="TextBox 4">
            <a:extLst>
              <a:ext uri="{FF2B5EF4-FFF2-40B4-BE49-F238E27FC236}">
                <a16:creationId xmlns:a16="http://schemas.microsoft.com/office/drawing/2014/main" id="{DB050944-EB7C-46C5-8370-C0515043320F}"/>
              </a:ext>
            </a:extLst>
          </p:cNvPr>
          <p:cNvSpPr txBox="1"/>
          <p:nvPr/>
        </p:nvSpPr>
        <p:spPr>
          <a:xfrm>
            <a:off x="3910914" y="1176981"/>
            <a:ext cx="4452551"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Quality Administration. Operations supervisors are concerned with fulfilling customers’ desires approximately item quality in this key choice zone. Microsoft’s approaches to operations administration address these operational goals through persistent advancement and innovation. Microsoft intensely contributes in inquire about and improvement to attain quick advancement that keeps the trade competitive against other innovation firms. These approaches optimize efficiency and organizational flexibility, given advertise flow. Accentuation on quality bolsters the points for making a difference and enabling clients, as included in Microsoft’s mission explanation and vision articulation.</a:t>
            </a:r>
          </a:p>
        </p:txBody>
      </p:sp>
      <p:sp>
        <p:nvSpPr>
          <p:cNvPr id="6" name="TextBox 5">
            <a:extLst>
              <a:ext uri="{FF2B5EF4-FFF2-40B4-BE49-F238E27FC236}">
                <a16:creationId xmlns:a16="http://schemas.microsoft.com/office/drawing/2014/main" id="{C6640430-ED43-4CDF-8086-4FC41D3BE7EF}"/>
              </a:ext>
            </a:extLst>
          </p:cNvPr>
          <p:cNvSpPr txBox="1"/>
          <p:nvPr/>
        </p:nvSpPr>
        <p:spPr>
          <a:xfrm>
            <a:off x="8355643" y="1116121"/>
            <a:ext cx="3609583" cy="47705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Handle and Capacity Plan. In this key choice range, companies center on assets and benchmarks appropriate to generation forms. In Microsoft’s case, operations administration depends on broad robotization to optimize capacity and forms. for program generation, Microsoft’s operations supervisors streamline prepare plan to diminish blunders and increment operational effectiveness in redressing program advancement issues. for their computer program generation, Microsoft’s operations directors streamline handle plan to diminish mistakes and increment operational proficiency in rectifying computer program improvement issues. </a:t>
            </a:r>
            <a:endParaRPr lang="en-US" sz="1600" dirty="0">
              <a:latin typeface="Lato"/>
            </a:endParaRPr>
          </a:p>
        </p:txBody>
      </p:sp>
    </p:spTree>
    <p:extLst>
      <p:ext uri="{BB962C8B-B14F-4D97-AF65-F5344CB8AC3E}">
        <p14:creationId xmlns:p14="http://schemas.microsoft.com/office/powerpoint/2010/main" val="1627295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4154E-120E-4F6B-977E-1BE3133820D8}"/>
              </a:ext>
            </a:extLst>
          </p:cNvPr>
          <p:cNvSpPr>
            <a:spLocks noGrp="1"/>
          </p:cNvSpPr>
          <p:nvPr>
            <p:ph type="title"/>
          </p:nvPr>
        </p:nvSpPr>
        <p:spPr>
          <a:xfrm>
            <a:off x="2286000" y="76116"/>
            <a:ext cx="10668000" cy="758952"/>
          </a:xfrm>
        </p:spPr>
        <p:txBody>
          <a:bodyPr/>
          <a:lstStyle/>
          <a:p>
            <a:r>
              <a:rPr lang="en-GB" dirty="0"/>
              <a:t>Management Approach</a:t>
            </a:r>
          </a:p>
        </p:txBody>
      </p:sp>
      <p:sp>
        <p:nvSpPr>
          <p:cNvPr id="3" name="Text Placeholder 2">
            <a:extLst>
              <a:ext uri="{FF2B5EF4-FFF2-40B4-BE49-F238E27FC236}">
                <a16:creationId xmlns:a16="http://schemas.microsoft.com/office/drawing/2014/main" id="{43C708AA-52CA-4FE5-B1E9-A8C5FC99A6C2}"/>
              </a:ext>
            </a:extLst>
          </p:cNvPr>
          <p:cNvSpPr>
            <a:spLocks noGrp="1"/>
          </p:cNvSpPr>
          <p:nvPr>
            <p:ph type="body" idx="1"/>
          </p:nvPr>
        </p:nvSpPr>
        <p:spPr>
          <a:xfrm>
            <a:off x="699370" y="1033396"/>
            <a:ext cx="4572001" cy="761999"/>
          </a:xfrm>
        </p:spPr>
        <p:txBody>
          <a:bodyPr/>
          <a:lstStyle/>
          <a:p>
            <a:r>
              <a:rPr lang="en-GB" dirty="0"/>
              <a:t>      Area Produce </a:t>
            </a:r>
          </a:p>
        </p:txBody>
      </p:sp>
      <p:sp>
        <p:nvSpPr>
          <p:cNvPr id="4" name="Content Placeholder 3">
            <a:extLst>
              <a:ext uri="{FF2B5EF4-FFF2-40B4-BE49-F238E27FC236}">
                <a16:creationId xmlns:a16="http://schemas.microsoft.com/office/drawing/2014/main" id="{D9F12675-4EB4-485C-9986-1886C72E2F88}"/>
              </a:ext>
            </a:extLst>
          </p:cNvPr>
          <p:cNvSpPr>
            <a:spLocks noGrp="1"/>
          </p:cNvSpPr>
          <p:nvPr>
            <p:ph sz="half" idx="2"/>
          </p:nvPr>
        </p:nvSpPr>
        <p:spPr>
          <a:xfrm>
            <a:off x="762001" y="2130100"/>
            <a:ext cx="4572000" cy="3965900"/>
          </a:xfrm>
        </p:spPr>
        <p:txBody>
          <a:bodyPr vert="horz" lIns="91440" tIns="45720" rIns="91440" bIns="45720" rtlCol="0" anchor="t">
            <a:normAutofit/>
          </a:bodyPr>
          <a:lstStyle/>
          <a:p>
            <a:pPr marL="0" indent="0">
              <a:buNone/>
            </a:pPr>
            <a:r>
              <a:rPr lang="en-GB" sz="1600" dirty="0">
                <a:latin typeface="Times New Roman"/>
                <a:ea typeface="+mn-lt"/>
                <a:cs typeface="+mn-lt"/>
              </a:rPr>
              <a:t>Vicinity and get to assets, markets and supply chains are considered in this vital choice zone of operations administration. In computer program improvement and dispersion, Microsoft Enterprise centres basically on human asset efficiency inside its corporate offices. The company’s computer program items are effortlessly disseminated to target markets through the Internet. Microsoft’s operations administration approach in this vital choice range includes a combination of virtual and physical areas to reach markets and maximize asset availability. These operational methodologies are moreover reflected within the put component of Microsoft’s showcasing mix.</a:t>
            </a:r>
            <a:endParaRPr lang="en-US" sz="1600">
              <a:latin typeface="Times New Roman"/>
            </a:endParaRPr>
          </a:p>
        </p:txBody>
      </p:sp>
      <p:sp>
        <p:nvSpPr>
          <p:cNvPr id="5" name="Text Placeholder 4">
            <a:extLst>
              <a:ext uri="{FF2B5EF4-FFF2-40B4-BE49-F238E27FC236}">
                <a16:creationId xmlns:a16="http://schemas.microsoft.com/office/drawing/2014/main" id="{A5975797-CCDF-4649-B756-D68693E99C0D}"/>
              </a:ext>
            </a:extLst>
          </p:cNvPr>
          <p:cNvSpPr>
            <a:spLocks noGrp="1"/>
          </p:cNvSpPr>
          <p:nvPr>
            <p:ph type="body" sz="quarter" idx="3"/>
          </p:nvPr>
        </p:nvSpPr>
        <p:spPr>
          <a:xfrm>
            <a:off x="6649231" y="1033397"/>
            <a:ext cx="5229617" cy="761999"/>
          </a:xfrm>
        </p:spPr>
        <p:txBody>
          <a:bodyPr/>
          <a:lstStyle/>
          <a:p>
            <a:r>
              <a:rPr lang="en-GB" b="0" dirty="0">
                <a:ea typeface="+mn-lt"/>
                <a:cs typeface="+mn-lt"/>
              </a:rPr>
              <a:t>Format Plan and Technique.</a:t>
            </a:r>
            <a:endParaRPr lang="en-US" dirty="0"/>
          </a:p>
        </p:txBody>
      </p:sp>
      <p:sp>
        <p:nvSpPr>
          <p:cNvPr id="6" name="Content Placeholder 5">
            <a:extLst>
              <a:ext uri="{FF2B5EF4-FFF2-40B4-BE49-F238E27FC236}">
                <a16:creationId xmlns:a16="http://schemas.microsoft.com/office/drawing/2014/main" id="{62D56439-8270-4599-9D19-C9F5C6939B28}"/>
              </a:ext>
            </a:extLst>
          </p:cNvPr>
          <p:cNvSpPr>
            <a:spLocks noGrp="1"/>
          </p:cNvSpPr>
          <p:nvPr>
            <p:ph sz="quarter" idx="4"/>
          </p:nvPr>
        </p:nvSpPr>
        <p:spPr>
          <a:xfrm>
            <a:off x="6858000" y="2130100"/>
            <a:ext cx="4571998" cy="3965900"/>
          </a:xfrm>
        </p:spPr>
        <p:txBody>
          <a:bodyPr vert="horz" lIns="91440" tIns="45720" rIns="91440" bIns="45720" rtlCol="0" anchor="t">
            <a:normAutofit/>
          </a:bodyPr>
          <a:lstStyle/>
          <a:p>
            <a:pPr marL="0" indent="0">
              <a:buNone/>
            </a:pPr>
            <a:r>
              <a:rPr lang="en-GB" sz="1600" dirty="0">
                <a:latin typeface="Times New Roman"/>
                <a:ea typeface="+mn-lt"/>
                <a:cs typeface="+mn-lt"/>
              </a:rPr>
              <a:t>Operations administration optimizes assets in this key choice range for the reason of accomplishing proficient development of human assets, data, and materials. Microsoft’s format plan coordinating progressed computing advances to encourage such efficiency. Microsoft’s operations administration moreover employments inventive formats for ease of representative development all through its facilities.</a:t>
            </a:r>
            <a:endParaRPr lang="en-US" sz="1600" dirty="0">
              <a:latin typeface="Times New Roman"/>
            </a:endParaRPr>
          </a:p>
        </p:txBody>
      </p:sp>
    </p:spTree>
    <p:extLst>
      <p:ext uri="{BB962C8B-B14F-4D97-AF65-F5344CB8AC3E}">
        <p14:creationId xmlns:p14="http://schemas.microsoft.com/office/powerpoint/2010/main" val="16063250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F6868049-A9BB-46BA-A1F7-0EF4631E95E6}"/>
              </a:ext>
            </a:extLst>
          </p:cNvPr>
          <p:cNvSpPr>
            <a:spLocks noGrp="1"/>
          </p:cNvSpPr>
          <p:nvPr>
            <p:ph type="body" idx="1"/>
          </p:nvPr>
        </p:nvSpPr>
        <p:spPr>
          <a:xfrm>
            <a:off x="3733800" y="314324"/>
            <a:ext cx="4572001" cy="761999"/>
          </a:xfrm>
        </p:spPr>
        <p:txBody>
          <a:bodyPr/>
          <a:lstStyle/>
          <a:p>
            <a:r>
              <a:rPr lang="en-GB" b="0" dirty="0">
                <a:latin typeface="Times New Roman"/>
                <a:ea typeface="+mn-lt"/>
                <a:cs typeface="+mn-lt"/>
              </a:rPr>
              <a:t>Work Plan and Human Assets. </a:t>
            </a:r>
            <a:endParaRPr lang="en-US" dirty="0">
              <a:latin typeface="Times New Roman"/>
            </a:endParaRPr>
          </a:p>
        </p:txBody>
      </p:sp>
      <p:sp>
        <p:nvSpPr>
          <p:cNvPr id="4" name="Content Placeholder 3">
            <a:extLst>
              <a:ext uri="{FF2B5EF4-FFF2-40B4-BE49-F238E27FC236}">
                <a16:creationId xmlns:a16="http://schemas.microsoft.com/office/drawing/2014/main" id="{FD6F91C1-9AF2-4788-B632-88E2917CB449}"/>
              </a:ext>
            </a:extLst>
          </p:cNvPr>
          <p:cNvSpPr>
            <a:spLocks noGrp="1"/>
          </p:cNvSpPr>
          <p:nvPr>
            <p:ph sz="half" idx="2"/>
          </p:nvPr>
        </p:nvSpPr>
        <p:spPr>
          <a:xfrm>
            <a:off x="762001" y="1344613"/>
            <a:ext cx="4572000" cy="4941887"/>
          </a:xfrm>
        </p:spPr>
        <p:txBody>
          <a:bodyPr vert="horz" lIns="91440" tIns="45720" rIns="91440" bIns="45720" rtlCol="0" anchor="t">
            <a:normAutofit/>
          </a:bodyPr>
          <a:lstStyle/>
          <a:p>
            <a:pPr marL="0" indent="0">
              <a:buNone/>
            </a:pPr>
            <a:r>
              <a:rPr lang="en-GB" sz="1800" dirty="0">
                <a:latin typeface="Times New Roman"/>
                <a:ea typeface="+mn-lt"/>
                <a:cs typeface="+mn-lt"/>
              </a:rPr>
              <a:t>This choice region of operations administration considers the enlistment, maintenance and improvement of human assets. Microsoft’s approach to work plan emphasizes inventive considering and a development mentality. These characteristics bolster the firm’s innovation advancement and item advancement objectives. The approach moreover adjusts with Microsoft’s organizational culture. Through these approaches, Microsoft guarantees efficiency and operational productivity in its extending computer equipment and computer program trade.</a:t>
            </a:r>
            <a:endParaRPr lang="en-US" sz="1800" dirty="0">
              <a:latin typeface="Times New Roman"/>
            </a:endParaRPr>
          </a:p>
        </p:txBody>
      </p:sp>
      <p:sp>
        <p:nvSpPr>
          <p:cNvPr id="6" name="Content Placeholder 5">
            <a:extLst>
              <a:ext uri="{FF2B5EF4-FFF2-40B4-BE49-F238E27FC236}">
                <a16:creationId xmlns:a16="http://schemas.microsoft.com/office/drawing/2014/main" id="{2223B2A4-908B-4F76-8FD1-6ED26176D6CB}"/>
              </a:ext>
            </a:extLst>
          </p:cNvPr>
          <p:cNvSpPr>
            <a:spLocks noGrp="1"/>
          </p:cNvSpPr>
          <p:nvPr>
            <p:ph sz="quarter" idx="4"/>
          </p:nvPr>
        </p:nvSpPr>
        <p:spPr>
          <a:xfrm>
            <a:off x="6600825" y="1344613"/>
            <a:ext cx="4571998" cy="3379787"/>
          </a:xfrm>
        </p:spPr>
        <p:txBody>
          <a:bodyPr vert="horz" lIns="91440" tIns="45720" rIns="91440" bIns="45720" rtlCol="0" anchor="t">
            <a:noAutofit/>
          </a:bodyPr>
          <a:lstStyle/>
          <a:p>
            <a:pPr marL="0" indent="0">
              <a:buNone/>
            </a:pPr>
            <a:r>
              <a:rPr lang="en-GB" sz="1800" dirty="0">
                <a:latin typeface="Times New Roman"/>
                <a:ea typeface="+mn-lt"/>
                <a:cs typeface="+mn-lt"/>
              </a:rPr>
              <a:t>Supply Chain Administration. Operations supervisors address this vital choice range by keeping up streamlined integration of the supply chain with other commerce exercises. Microsoft Corporation’s worldwide supply chain is observed through computer systems. Microsoft’s operations administration approach to this key choice region maximizes operational effectiveness of the supply chain. The approach too optimizes the efficiency of supply chain faculty. The coming about optimization addresses a few of the openings and dangers recognized within the PESTEL/PESTLE Examination of Microsoft Organization. (Smithson, 2017).</a:t>
            </a:r>
            <a:endParaRPr lang="en-GB" sz="1800" dirty="0">
              <a:latin typeface="Times New Roman"/>
              <a:cs typeface="Times New Roman"/>
            </a:endParaRPr>
          </a:p>
        </p:txBody>
      </p:sp>
    </p:spTree>
    <p:extLst>
      <p:ext uri="{BB962C8B-B14F-4D97-AF65-F5344CB8AC3E}">
        <p14:creationId xmlns:p14="http://schemas.microsoft.com/office/powerpoint/2010/main" val="3113662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1E1217DD-D01D-4449-8A9B-E8409FDDC08E}"/>
              </a:ext>
            </a:extLst>
          </p:cNvPr>
          <p:cNvSpPr>
            <a:spLocks noGrp="1"/>
          </p:cNvSpPr>
          <p:nvPr>
            <p:ph sz="half" idx="2"/>
          </p:nvPr>
        </p:nvSpPr>
        <p:spPr>
          <a:xfrm>
            <a:off x="47626" y="506413"/>
            <a:ext cx="4572000" cy="5151437"/>
          </a:xfrm>
        </p:spPr>
        <p:txBody>
          <a:bodyPr vert="horz" lIns="91440" tIns="45720" rIns="91440" bIns="45720" rtlCol="0" anchor="t">
            <a:normAutofit/>
          </a:bodyPr>
          <a:lstStyle/>
          <a:p>
            <a:r>
              <a:rPr lang="en-GB" sz="1800" dirty="0">
                <a:latin typeface="Times New Roman"/>
                <a:ea typeface="+mn-lt"/>
                <a:cs typeface="+mn-lt"/>
              </a:rPr>
              <a:t>Stock Administration. In this vital choice region of operations administration, stock costs and holding are set to fulfil organizational needs, client desires, and supply chain capacity. Microsoft applies robotization for overseeing its stock for materials utilized in keeping up its online systems. The same operations administration approach is utilized for stock administration in computer equipment fabricating, in spite of the fact that Microsoft outsources generation forms. The company’s operations supervisors apply interminable strategies, occasional strategies, and serialized stock administration to maximize operational efficiency in this choice region.</a:t>
            </a:r>
            <a:endParaRPr lang="en-GB" sz="1800" dirty="0">
              <a:latin typeface="Times New Roman"/>
            </a:endParaRPr>
          </a:p>
        </p:txBody>
      </p:sp>
      <p:sp>
        <p:nvSpPr>
          <p:cNvPr id="6" name="Content Placeholder 5">
            <a:extLst>
              <a:ext uri="{FF2B5EF4-FFF2-40B4-BE49-F238E27FC236}">
                <a16:creationId xmlns:a16="http://schemas.microsoft.com/office/drawing/2014/main" id="{F78BEF21-2BBA-4F21-B1C3-B7492C010299}"/>
              </a:ext>
            </a:extLst>
          </p:cNvPr>
          <p:cNvSpPr>
            <a:spLocks noGrp="1"/>
          </p:cNvSpPr>
          <p:nvPr>
            <p:ph sz="quarter" idx="4"/>
          </p:nvPr>
        </p:nvSpPr>
        <p:spPr>
          <a:xfrm>
            <a:off x="4576567" y="505891"/>
            <a:ext cx="3981448" cy="5332412"/>
          </a:xfrm>
        </p:spPr>
        <p:txBody>
          <a:bodyPr vert="horz" lIns="91440" tIns="45720" rIns="91440" bIns="45720" rtlCol="0" anchor="t">
            <a:noAutofit/>
          </a:bodyPr>
          <a:lstStyle/>
          <a:p>
            <a:r>
              <a:rPr lang="en-GB" sz="1600" dirty="0">
                <a:latin typeface="Times New Roman"/>
                <a:ea typeface="+mn-lt"/>
                <a:cs typeface="+mn-lt"/>
              </a:rPr>
              <a:t>Planning. Middle of the road and short-term planning to address assets and showcase request is secured in this key choice range of operations administration. In this respect, Microsoft’s objective is to utilize showcase conditions to decide the foremost appropriate plans. The company accomplishes tall efficiency in this choice zone through choices based on persistent advertise investigation. The operational importance of advertise examinations is their back for significant choices that precisely address current concerns in Microsoft’s trade.</a:t>
            </a:r>
            <a:endParaRPr lang="en-GB" sz="1600" dirty="0">
              <a:latin typeface="Times New Roman"/>
            </a:endParaRPr>
          </a:p>
        </p:txBody>
      </p:sp>
      <p:sp>
        <p:nvSpPr>
          <p:cNvPr id="7" name="TextBox 6">
            <a:extLst>
              <a:ext uri="{FF2B5EF4-FFF2-40B4-BE49-F238E27FC236}">
                <a16:creationId xmlns:a16="http://schemas.microsoft.com/office/drawing/2014/main" id="{210EA232-19F9-4559-B8DD-1723EF50BA71}"/>
              </a:ext>
            </a:extLst>
          </p:cNvPr>
          <p:cNvSpPr txBox="1"/>
          <p:nvPr/>
        </p:nvSpPr>
        <p:spPr>
          <a:xfrm>
            <a:off x="8784921" y="402921"/>
            <a:ext cx="2743200" cy="62478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latin typeface="Times New Roman"/>
                <a:cs typeface="Times New Roman"/>
              </a:rPr>
              <a:t>Upkeep. Operations administration keeps up satisfactory assets and forms in this key choice range. Microsoft Enterprise ought to keep up its program advancement forms, as well as generation capacity to maximize incomes. In program advancement, the company centers on the adequacy of personnel, such as software engineers, to preserve quick development through computer program plan and emphasis. On the other hand, in terms of generation capacity, Microsoft’s operations administration approach keeps up tall efficiency through inter-organizational bolster.</a:t>
            </a:r>
          </a:p>
        </p:txBody>
      </p:sp>
    </p:spTree>
    <p:extLst>
      <p:ext uri="{BB962C8B-B14F-4D97-AF65-F5344CB8AC3E}">
        <p14:creationId xmlns:p14="http://schemas.microsoft.com/office/powerpoint/2010/main" val="1559428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5096D-DAB5-4BB7-89D1-709237C5CDC8}"/>
              </a:ext>
            </a:extLst>
          </p:cNvPr>
          <p:cNvSpPr>
            <a:spLocks noGrp="1"/>
          </p:cNvSpPr>
          <p:nvPr>
            <p:ph type="title"/>
          </p:nvPr>
        </p:nvSpPr>
        <p:spPr>
          <a:xfrm>
            <a:off x="1181100" y="314325"/>
            <a:ext cx="3810001" cy="1263649"/>
          </a:xfrm>
        </p:spPr>
        <p:txBody>
          <a:bodyPr vert="horz" lIns="91440" tIns="45720" rIns="91440" bIns="45720" rtlCol="0" anchor="t" anchorCtr="0">
            <a:normAutofit/>
          </a:bodyPr>
          <a:lstStyle/>
          <a:p>
            <a:r>
              <a:rPr lang="en-US" sz="4100" kern="1200" dirty="0">
                <a:latin typeface="Times New Roman"/>
                <a:cs typeface="Times New Roman"/>
              </a:rPr>
              <a:t>Divisional structure</a:t>
            </a:r>
          </a:p>
        </p:txBody>
      </p:sp>
      <p:pic>
        <p:nvPicPr>
          <p:cNvPr id="5" name="Picture 5" descr="Graphical user interface, application&#10;&#10;Description automatically generated">
            <a:extLst>
              <a:ext uri="{FF2B5EF4-FFF2-40B4-BE49-F238E27FC236}">
                <a16:creationId xmlns:a16="http://schemas.microsoft.com/office/drawing/2014/main" id="{FAF0E8A1-C527-48F4-BD49-60A4F12D0C31}"/>
              </a:ext>
            </a:extLst>
          </p:cNvPr>
          <p:cNvPicPr>
            <a:picLocks noGrp="1" noChangeAspect="1"/>
          </p:cNvPicPr>
          <p:nvPr>
            <p:ph type="pic" idx="1"/>
          </p:nvPr>
        </p:nvPicPr>
        <p:blipFill rotWithShape="1">
          <a:blip r:embed="rId2"/>
          <a:srcRect l="5449" r="5449"/>
          <a:stretch/>
        </p:blipFill>
        <p:spPr>
          <a:xfrm>
            <a:off x="5334000" y="981644"/>
            <a:ext cx="6096000" cy="4894711"/>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4" name="Text Placeholder 3">
            <a:extLst>
              <a:ext uri="{FF2B5EF4-FFF2-40B4-BE49-F238E27FC236}">
                <a16:creationId xmlns:a16="http://schemas.microsoft.com/office/drawing/2014/main" id="{47F07F6B-BD42-4918-8A5A-EC0FAFBC9F01}"/>
              </a:ext>
            </a:extLst>
          </p:cNvPr>
          <p:cNvSpPr>
            <a:spLocks noGrp="1"/>
          </p:cNvSpPr>
          <p:nvPr>
            <p:ph type="body" sz="half" idx="2"/>
          </p:nvPr>
        </p:nvSpPr>
        <p:spPr>
          <a:xfrm>
            <a:off x="704851" y="1523999"/>
            <a:ext cx="3810000" cy="4905376"/>
          </a:xfrm>
        </p:spPr>
        <p:txBody>
          <a:bodyPr vert="horz" lIns="91440" tIns="45720" rIns="91440" bIns="45720" rtlCol="0" anchor="t">
            <a:noAutofit/>
          </a:bodyPr>
          <a:lstStyle/>
          <a:p>
            <a:pPr indent="-228600">
              <a:buFont typeface="Arial" panose="020B0604020202020204" pitchFamily="34" charset="0"/>
              <a:buChar char="•"/>
            </a:pPr>
            <a:r>
              <a:rPr lang="en-US" sz="1400" dirty="0">
                <a:latin typeface="Times New Roman"/>
                <a:cs typeface="Times New Roman"/>
              </a:rPr>
              <a:t>At its center, Microsoft’s quality lies in their gifted individuals and a culture grounded in development mentality. This implies anybody can alter, learn, and develop. We accept potential can be sustained and isn't pre-determined, and we ought to continuously be learning and inquisitive - attempting modern things without fear of disappointment. </a:t>
            </a:r>
          </a:p>
          <a:p>
            <a:pPr indent="-228600">
              <a:buFont typeface="Arial" panose="020B0604020202020204" pitchFamily="34" charset="0"/>
              <a:buChar char="•"/>
            </a:pPr>
            <a:r>
              <a:rPr lang="en-US" sz="1400" dirty="0">
                <a:latin typeface="Times New Roman"/>
                <a:cs typeface="Times New Roman"/>
              </a:rPr>
              <a:t>They recognized four properties that permit development attitude to thrive. Fixating over what things to our clients, getting to be more assorted and comprehensive in everything we do, working as one company rather than different siloed businesses and finally, making a contrast within the lives of each other, our customers and the world around us.</a:t>
            </a:r>
          </a:p>
          <a:p>
            <a:pPr indent="-228600">
              <a:buFont typeface="Arial" panose="020B0604020202020204" pitchFamily="34" charset="0"/>
              <a:buChar char="•"/>
            </a:pPr>
            <a:r>
              <a:rPr lang="en-US" sz="1400" dirty="0">
                <a:latin typeface="Times New Roman"/>
                <a:cs typeface="Times New Roman"/>
              </a:rPr>
              <a:t>Microsoft organizational structure is partitioned into divisions agreeing to building bunches and commerce capacities. Particularly, on the premise of building bunches, the company is isolated into three divisions, while concurring to commerce capacities it is partitioned into 9 divisions. (Lombardo, 2018)</a:t>
            </a:r>
          </a:p>
        </p:txBody>
      </p:sp>
    </p:spTree>
    <p:extLst>
      <p:ext uri="{BB962C8B-B14F-4D97-AF65-F5344CB8AC3E}">
        <p14:creationId xmlns:p14="http://schemas.microsoft.com/office/powerpoint/2010/main" val="32410158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044276-CE8D-45C5-9602-DDAFD5844A8D}"/>
              </a:ext>
            </a:extLst>
          </p:cNvPr>
          <p:cNvSpPr>
            <a:spLocks noGrp="1"/>
          </p:cNvSpPr>
          <p:nvPr>
            <p:ph type="title"/>
          </p:nvPr>
        </p:nvSpPr>
        <p:spPr>
          <a:xfrm>
            <a:off x="488832" y="1524000"/>
            <a:ext cx="4201886" cy="3810000"/>
          </a:xfrm>
        </p:spPr>
        <p:txBody>
          <a:bodyPr>
            <a:normAutofit/>
          </a:bodyPr>
          <a:lstStyle/>
          <a:p>
            <a:r>
              <a:rPr lang="en-US" sz="2800" dirty="0">
                <a:latin typeface="Times New Roman"/>
                <a:cs typeface="Times New Roman"/>
              </a:rPr>
              <a:t>Improvements</a:t>
            </a:r>
            <a:br>
              <a:rPr lang="en-US" sz="2800" dirty="0">
                <a:latin typeface="Times New Roman"/>
              </a:rPr>
            </a:br>
            <a:r>
              <a:rPr lang="en-US" sz="2800" dirty="0">
                <a:latin typeface="Times New Roman"/>
                <a:ea typeface="+mj-lt"/>
                <a:cs typeface="+mj-lt"/>
              </a:rPr>
              <a:t>To stay the leading software supplier, Microsoft should work on its powerless viewpoints and grasp openings. Few proposals are given underneath in this regard:</a:t>
            </a:r>
            <a:endParaRPr lang="en-US" sz="2800" dirty="0">
              <a:latin typeface="Times New Roman"/>
            </a:endParaRPr>
          </a:p>
        </p:txBody>
      </p:sp>
      <p:sp>
        <p:nvSpPr>
          <p:cNvPr id="3" name="Content Placeholder 2">
            <a:extLst>
              <a:ext uri="{FF2B5EF4-FFF2-40B4-BE49-F238E27FC236}">
                <a16:creationId xmlns:a16="http://schemas.microsoft.com/office/drawing/2014/main" id="{5C5FF287-DCB6-4855-AE12-C006A396AAD9}"/>
              </a:ext>
            </a:extLst>
          </p:cNvPr>
          <p:cNvSpPr>
            <a:spLocks noGrp="1"/>
          </p:cNvSpPr>
          <p:nvPr>
            <p:ph idx="1"/>
          </p:nvPr>
        </p:nvSpPr>
        <p:spPr>
          <a:xfrm>
            <a:off x="5679058" y="1207700"/>
            <a:ext cx="6095999" cy="4657725"/>
          </a:xfrm>
        </p:spPr>
        <p:txBody>
          <a:bodyPr vert="horz" lIns="91440" tIns="45720" rIns="91440" bIns="45720" rtlCol="0" anchor="t">
            <a:noAutofit/>
          </a:bodyPr>
          <a:lstStyle/>
          <a:p>
            <a:r>
              <a:rPr lang="en-US" sz="1600" b="1" dirty="0">
                <a:latin typeface="Times New Roman"/>
                <a:ea typeface="+mn-lt"/>
                <a:cs typeface="+mn-lt"/>
              </a:rPr>
              <a:t>Media vine Upgrade its program and bring development. Microsoft must take radical steps to effectively grasp end of the of innovation. Continue upgrading its brand notoriety through successful showcasing tools. </a:t>
            </a:r>
          </a:p>
          <a:p>
            <a:r>
              <a:rPr lang="en-US" sz="1600" b="1" dirty="0">
                <a:latin typeface="Times New Roman"/>
                <a:ea typeface="+mn-lt"/>
                <a:cs typeface="+mn-lt"/>
              </a:rPr>
              <a:t>Update its web browser advertise and take activities to extend the advertise share in this segment. </a:t>
            </a:r>
          </a:p>
          <a:p>
            <a:r>
              <a:rPr lang="en-US" sz="1600" b="1" dirty="0">
                <a:latin typeface="Times New Roman"/>
                <a:ea typeface="+mn-lt"/>
                <a:cs typeface="+mn-lt"/>
              </a:rPr>
              <a:t>Build more competitive focal points to compete with innovation rivals like Google and Apple. Increase associations, vital unions, and acquisitions to reinforce it advertise standing. </a:t>
            </a:r>
          </a:p>
          <a:p>
            <a:r>
              <a:rPr lang="en-US" sz="1600" b="1" dirty="0">
                <a:latin typeface="Times New Roman"/>
                <a:ea typeface="+mn-lt"/>
                <a:cs typeface="+mn-lt"/>
              </a:rPr>
              <a:t>Resolve the cybersecurity issues and address the worldwide cyber burglaries by progressing its security organize systems. </a:t>
            </a:r>
          </a:p>
          <a:p>
            <a:r>
              <a:rPr lang="en-US" sz="1600" b="1" dirty="0">
                <a:latin typeface="Times New Roman"/>
                <a:ea typeface="+mn-lt"/>
                <a:cs typeface="+mn-lt"/>
              </a:rPr>
              <a:t>Decrease the costs to decrease the unlawful utilize of its computer program systems. </a:t>
            </a:r>
          </a:p>
          <a:p>
            <a:r>
              <a:rPr lang="en-US" sz="1600" b="1" dirty="0">
                <a:latin typeface="Times New Roman"/>
                <a:ea typeface="+mn-lt"/>
                <a:cs typeface="+mn-lt"/>
              </a:rPr>
              <a:t>Diversify its trade to upgrade potential development and showcase share.</a:t>
            </a:r>
          </a:p>
          <a:p>
            <a:pPr marL="0" indent="0">
              <a:buNone/>
            </a:pPr>
            <a:r>
              <a:rPr lang="en-US" sz="1600" b="1" dirty="0">
                <a:latin typeface="Times New Roman"/>
                <a:cs typeface="Times New Roman"/>
              </a:rPr>
              <a:t>(Smithson, 2017)</a:t>
            </a:r>
          </a:p>
        </p:txBody>
      </p:sp>
    </p:spTree>
    <p:extLst>
      <p:ext uri="{BB962C8B-B14F-4D97-AF65-F5344CB8AC3E}">
        <p14:creationId xmlns:p14="http://schemas.microsoft.com/office/powerpoint/2010/main" val="30005091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42D4E-822D-47B3-9599-ACF6CC81D5F8}"/>
              </a:ext>
            </a:extLst>
          </p:cNvPr>
          <p:cNvSpPr>
            <a:spLocks noGrp="1"/>
          </p:cNvSpPr>
          <p:nvPr>
            <p:ph type="title"/>
          </p:nvPr>
        </p:nvSpPr>
        <p:spPr>
          <a:xfrm>
            <a:off x="1092679" y="201284"/>
            <a:ext cx="9144000" cy="1220518"/>
          </a:xfrm>
        </p:spPr>
        <p:txBody>
          <a:bodyPr>
            <a:normAutofit/>
          </a:bodyPr>
          <a:lstStyle/>
          <a:p>
            <a:r>
              <a:rPr lang="en-US" sz="2400" dirty="0">
                <a:latin typeface="Times New Roman"/>
                <a:ea typeface="+mj-lt"/>
                <a:cs typeface="Times New Roman"/>
              </a:rPr>
              <a:t> </a:t>
            </a:r>
            <a:r>
              <a:rPr lang="en-US" sz="1800" dirty="0">
                <a:latin typeface="Times New Roman"/>
                <a:ea typeface="+mj-lt"/>
                <a:cs typeface="Times New Roman"/>
              </a:rPr>
              <a:t>                     </a:t>
            </a:r>
            <a:r>
              <a:rPr lang="en-US" sz="1800" b="1" dirty="0">
                <a:latin typeface="Times New Roman"/>
                <a:ea typeface="+mj-lt"/>
                <a:cs typeface="Times New Roman"/>
              </a:rPr>
              <a:t>                        Microsoft's </a:t>
            </a:r>
            <a:r>
              <a:rPr lang="en-US" sz="1800" b="1" dirty="0" err="1">
                <a:latin typeface="Times New Roman"/>
                <a:ea typeface="+mj-lt"/>
                <a:cs typeface="Times New Roman"/>
              </a:rPr>
              <a:t>organisational</a:t>
            </a:r>
            <a:r>
              <a:rPr lang="en-US" sz="1800" b="1" dirty="0">
                <a:latin typeface="Times New Roman"/>
                <a:ea typeface="+mj-lt"/>
                <a:cs typeface="Times New Roman"/>
              </a:rPr>
              <a:t> structure</a:t>
            </a:r>
            <a:br>
              <a:rPr lang="en-US" sz="1800" b="1" dirty="0">
                <a:latin typeface="Times New Roman"/>
                <a:ea typeface="+mj-lt"/>
                <a:cs typeface="+mj-lt"/>
              </a:rPr>
            </a:br>
            <a:br>
              <a:rPr lang="en-US" sz="1800" b="1" dirty="0">
                <a:latin typeface="Times New Roman"/>
                <a:ea typeface="+mj-lt"/>
                <a:cs typeface="+mj-lt"/>
              </a:rPr>
            </a:br>
            <a:r>
              <a:rPr lang="en-US" sz="1800" b="1" dirty="0">
                <a:latin typeface="Times New Roman"/>
                <a:ea typeface="+mj-lt"/>
                <a:cs typeface="+mj-lt"/>
              </a:rPr>
              <a:t>The most recent restructuring of Microsoft organizational structure and move to divisional organizational structure offers the taking after focal points to the business:</a:t>
            </a:r>
            <a:endParaRPr lang="en-US" sz="1800" b="1" dirty="0">
              <a:ea typeface="+mj-lt"/>
              <a:cs typeface="+mj-lt"/>
            </a:endParaRPr>
          </a:p>
        </p:txBody>
      </p:sp>
      <p:sp>
        <p:nvSpPr>
          <p:cNvPr id="3" name="Content Placeholder 2">
            <a:extLst>
              <a:ext uri="{FF2B5EF4-FFF2-40B4-BE49-F238E27FC236}">
                <a16:creationId xmlns:a16="http://schemas.microsoft.com/office/drawing/2014/main" id="{B8F6F450-61C4-4CC6-B53E-E3304EBA659D}"/>
              </a:ext>
            </a:extLst>
          </p:cNvPr>
          <p:cNvSpPr>
            <a:spLocks noGrp="1"/>
          </p:cNvSpPr>
          <p:nvPr>
            <p:ph sz="half" idx="1"/>
          </p:nvPr>
        </p:nvSpPr>
        <p:spPr>
          <a:xfrm>
            <a:off x="143774" y="1585645"/>
            <a:ext cx="5794073" cy="5114204"/>
          </a:xfrm>
        </p:spPr>
        <p:txBody>
          <a:bodyPr vert="horz" lIns="91440" tIns="45720" rIns="91440" bIns="45720" rtlCol="0" anchor="t">
            <a:normAutofit/>
          </a:bodyPr>
          <a:lstStyle/>
          <a:p>
            <a:r>
              <a:rPr lang="en-US" sz="1800" dirty="0">
                <a:latin typeface="Times New Roman"/>
                <a:ea typeface="+mn-lt"/>
                <a:cs typeface="+mn-lt"/>
              </a:rPr>
              <a:t>Firstly, beneath the modern organizational structure, heads of designing groups straightforwardly report to CEO Satya Nadella with positive suggestions on unused item improvement activities and development potential. This is often especially imperative to be able to present new products and administrations to the commercial center within the brief term of time. In addition, a clear qualification between designing groups and trade capacities, as outlined in figure over, is a sign of the innovation giant ‘s center on commerce headings beneath building groups such as cloud and artificial intelligence.</a:t>
            </a:r>
            <a:endParaRPr lang="en-US" sz="1800">
              <a:latin typeface="Times New Roman"/>
              <a:ea typeface="+mn-lt"/>
              <a:cs typeface="Times New Roman"/>
            </a:endParaRPr>
          </a:p>
          <a:p>
            <a:r>
              <a:rPr lang="en-US" sz="1800" dirty="0">
                <a:latin typeface="Times New Roman"/>
                <a:ea typeface="+mn-lt"/>
                <a:cs typeface="+mn-lt"/>
              </a:rPr>
              <a:t>Secondly, organizational rebuilding dispenses with bureaucracy in commerce forms and methods to an extraordinary degree, expanding the adaptability of the trade to adjust to changes within the outside marketplace.</a:t>
            </a:r>
            <a:endParaRPr lang="en-US" dirty="0">
              <a:latin typeface="Times New Roman"/>
              <a:cs typeface="Times New Roman"/>
            </a:endParaRPr>
          </a:p>
        </p:txBody>
      </p:sp>
      <p:sp>
        <p:nvSpPr>
          <p:cNvPr id="4" name="Content Placeholder 3">
            <a:extLst>
              <a:ext uri="{FF2B5EF4-FFF2-40B4-BE49-F238E27FC236}">
                <a16:creationId xmlns:a16="http://schemas.microsoft.com/office/drawing/2014/main" id="{A867C0C0-199A-4992-ADC9-33090AACC837}"/>
              </a:ext>
            </a:extLst>
          </p:cNvPr>
          <p:cNvSpPr>
            <a:spLocks noGrp="1"/>
          </p:cNvSpPr>
          <p:nvPr>
            <p:ph sz="half" idx="2"/>
          </p:nvPr>
        </p:nvSpPr>
        <p:spPr>
          <a:xfrm>
            <a:off x="6312020" y="1585283"/>
            <a:ext cx="5722188" cy="4758904"/>
          </a:xfrm>
        </p:spPr>
        <p:txBody>
          <a:bodyPr vert="horz" lIns="91440" tIns="45720" rIns="91440" bIns="45720" rtlCol="0" anchor="t">
            <a:normAutofit/>
          </a:bodyPr>
          <a:lstStyle/>
          <a:p>
            <a:r>
              <a:rPr lang="en-US" sz="1800" dirty="0">
                <a:latin typeface="Times New Roman"/>
                <a:ea typeface="+mn-lt"/>
                <a:cs typeface="+mn-lt"/>
              </a:rPr>
              <a:t>Thirdly, the initiative brought about within the end of around 7,400 positions, hence sparing significant sum of money related assets that can be channeled for unused item advancement and expanding the </a:t>
            </a:r>
            <a:r>
              <a:rPr lang="en-US" sz="1600" dirty="0" err="1">
                <a:latin typeface="Times New Roman"/>
                <a:ea typeface="+mn-lt"/>
                <a:cs typeface="+mn-lt"/>
              </a:rPr>
              <a:t>competative</a:t>
            </a:r>
            <a:r>
              <a:rPr lang="en-US" sz="1600" dirty="0">
                <a:latin typeface="Times New Roman"/>
                <a:ea typeface="+mn-lt"/>
                <a:cs typeface="+mn-lt"/>
              </a:rPr>
              <a:t> ness of the trade in numerous other ways. (</a:t>
            </a:r>
            <a:r>
              <a:rPr lang="en-US" sz="1600" cap="all" dirty="0">
                <a:latin typeface="Times New Roman"/>
                <a:ea typeface="+mn-lt"/>
                <a:cs typeface="+mn-lt"/>
                <a:hlinkClick r:id="rId2"/>
              </a:rPr>
              <a:t> </a:t>
            </a:r>
            <a:r>
              <a:rPr lang="en-US" sz="1600" cap="all" dirty="0">
                <a:latin typeface="Times New Roman"/>
                <a:ea typeface="+mn-lt"/>
                <a:cs typeface="+mn-lt"/>
              </a:rPr>
              <a:t>Dudovskiy, </a:t>
            </a:r>
            <a:r>
              <a:rPr lang="en-US" sz="1600" cap="all" dirty="0">
                <a:latin typeface="Times New Roman"/>
                <a:ea typeface="+mn-lt"/>
                <a:cs typeface="+mn-lt"/>
                <a:hlinkClick r:id="rId2"/>
              </a:rPr>
              <a:t>2019)</a:t>
            </a:r>
            <a:endParaRPr lang="en-US" sz="1600" dirty="0">
              <a:latin typeface="Times New Roman"/>
              <a:cs typeface="Times New Roman"/>
            </a:endParaRPr>
          </a:p>
        </p:txBody>
      </p:sp>
    </p:spTree>
    <p:extLst>
      <p:ext uri="{BB962C8B-B14F-4D97-AF65-F5344CB8AC3E}">
        <p14:creationId xmlns:p14="http://schemas.microsoft.com/office/powerpoint/2010/main" val="32904222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67F71-9151-42C4-860B-4D6F53CF873F}"/>
              </a:ext>
            </a:extLst>
          </p:cNvPr>
          <p:cNvSpPr>
            <a:spLocks noGrp="1"/>
          </p:cNvSpPr>
          <p:nvPr>
            <p:ph type="title"/>
          </p:nvPr>
        </p:nvSpPr>
        <p:spPr>
          <a:xfrm>
            <a:off x="2199736" y="57510"/>
            <a:ext cx="9144000" cy="1263649"/>
          </a:xfrm>
        </p:spPr>
        <p:txBody>
          <a:bodyPr>
            <a:normAutofit/>
          </a:bodyPr>
          <a:lstStyle/>
          <a:p>
            <a:r>
              <a:rPr lang="en-US" sz="2800" dirty="0">
                <a:latin typeface="Times New Roman"/>
                <a:cs typeface="Times New Roman"/>
              </a:rPr>
              <a:t>                     SWOT Analysis</a:t>
            </a:r>
            <a:br>
              <a:rPr lang="en-US" sz="2800" dirty="0">
                <a:latin typeface="Times New Roman"/>
              </a:rPr>
            </a:br>
            <a:r>
              <a:rPr lang="en-US" sz="2800" dirty="0">
                <a:latin typeface="Times New Roman"/>
                <a:ea typeface="+mj-lt"/>
                <a:cs typeface="+mj-lt"/>
              </a:rPr>
              <a:t>   Strengths – Internal Strategic Factors</a:t>
            </a:r>
            <a:endParaRPr lang="en-US" sz="2800" dirty="0">
              <a:latin typeface="Times New Roman"/>
              <a:cs typeface="Times New Roman"/>
            </a:endParaRPr>
          </a:p>
        </p:txBody>
      </p:sp>
      <p:sp>
        <p:nvSpPr>
          <p:cNvPr id="12" name="Content Placeholder 11">
            <a:extLst>
              <a:ext uri="{FF2B5EF4-FFF2-40B4-BE49-F238E27FC236}">
                <a16:creationId xmlns:a16="http://schemas.microsoft.com/office/drawing/2014/main" id="{F9F11208-67FB-4917-9CF4-D4C7DD9CF15A}"/>
              </a:ext>
            </a:extLst>
          </p:cNvPr>
          <p:cNvSpPr>
            <a:spLocks noGrp="1"/>
          </p:cNvSpPr>
          <p:nvPr>
            <p:ph idx="1"/>
          </p:nvPr>
        </p:nvSpPr>
        <p:spPr>
          <a:xfrm>
            <a:off x="28755" y="474453"/>
            <a:ext cx="12134489" cy="6958641"/>
          </a:xfrm>
        </p:spPr>
        <p:txBody>
          <a:bodyPr vert="horz" lIns="91440" tIns="45720" rIns="91440" bIns="45720" rtlCol="0" anchor="t">
            <a:normAutofit/>
          </a:bodyPr>
          <a:lstStyle/>
          <a:p>
            <a:pPr marL="0" indent="0">
              <a:buNone/>
            </a:pPr>
            <a:r>
              <a:rPr lang="en-US" sz="1600" dirty="0">
                <a:ea typeface="+mn-lt"/>
                <a:cs typeface="+mn-lt"/>
              </a:rPr>
              <a:t>    </a:t>
            </a:r>
            <a:r>
              <a:rPr lang="en-US" sz="1600" dirty="0">
                <a:latin typeface="Times New Roman"/>
                <a:ea typeface="+mn-lt"/>
                <a:cs typeface="+mn-lt"/>
              </a:rPr>
              <a:t>                                 </a:t>
            </a:r>
          </a:p>
          <a:p>
            <a:endParaRPr lang="en-US" sz="1600" dirty="0">
              <a:latin typeface="Times New Roman"/>
              <a:ea typeface="+mn-lt"/>
              <a:cs typeface="+mn-lt"/>
            </a:endParaRPr>
          </a:p>
          <a:p>
            <a:r>
              <a:rPr lang="en-US" sz="1600" dirty="0">
                <a:latin typeface="Times New Roman"/>
                <a:ea typeface="+mn-lt"/>
                <a:cs typeface="+mn-lt"/>
              </a:rPr>
              <a:t>Leading Software Company – Microsoft is the undisputed worldwide advertise pioneer in computer program innovation particularly in cloud com</a:t>
            </a:r>
          </a:p>
          <a:p>
            <a:r>
              <a:rPr lang="en-US" sz="1600" dirty="0">
                <a:latin typeface="Times New Roman"/>
                <a:ea typeface="+mn-lt"/>
                <a:cs typeface="+mn-lt"/>
              </a:rPr>
              <a:t>Brand notoriety – Microsoft was positioned 4th by Interbrand as the world’s most profitable brand with the most noteworthy brand quality and brand value within the advanced industry.</a:t>
            </a:r>
            <a:endParaRPr lang="en-US">
              <a:latin typeface="Times New Roman"/>
              <a:ea typeface="+mn-lt"/>
              <a:cs typeface="+mn-lt"/>
            </a:endParaRPr>
          </a:p>
          <a:p>
            <a:r>
              <a:rPr lang="en-US" sz="1600" dirty="0">
                <a:latin typeface="Times New Roman"/>
                <a:ea typeface="+mn-lt"/>
                <a:cs typeface="+mn-lt"/>
              </a:rPr>
              <a:t>Expansion of more up to date Stock Keeping Units – Microsoft has as of late included more current SKUs to its brand portfolio. This incorporates Microsoft 365 combining Office 365 and Windows 10. Its M365 is a multi-billion-dollar trade. putting. It’s the world’s biggest engineer of Windows OS and the driving cloud player. Its commercial cloud produced yearly income of $23.2 billion in 2018.</a:t>
            </a:r>
            <a:endParaRPr lang="en-US">
              <a:latin typeface="Times New Roman"/>
              <a:cs typeface="Times New Roman"/>
            </a:endParaRPr>
          </a:p>
          <a:p>
            <a:r>
              <a:rPr lang="en-US" sz="1600" dirty="0">
                <a:latin typeface="Times New Roman"/>
                <a:ea typeface="+mn-lt"/>
                <a:cs typeface="+mn-lt"/>
              </a:rPr>
              <a:t>World’s biggest Company with prevailing advertise share– Microsoft positions 4th with a advertise esteem of $750.6 billion within the world’s biggest companies in 2018. It moreover possesses the biggest showcase share with a 3% point pick up among the five biggest cloud benefit providers(Microsoft, AWS, IBM, Prophet, Google).</a:t>
            </a:r>
          </a:p>
          <a:p>
            <a:r>
              <a:rPr lang="en-US" sz="1600" dirty="0">
                <a:latin typeface="Times New Roman"/>
                <a:ea typeface="+mn-lt"/>
                <a:cs typeface="+mn-lt"/>
              </a:rPr>
              <a:t>Steady development – The most recent earning results of Microsoft clearly illustrate its solid development within the cloud trade. Agreeing to the examiners, Microsoft will be worth $1 trillion within the close future.</a:t>
            </a:r>
          </a:p>
          <a:p>
            <a:r>
              <a:rPr lang="en-US" sz="1600" dirty="0">
                <a:latin typeface="Times New Roman"/>
                <a:ea typeface="+mn-lt"/>
                <a:cs typeface="+mn-lt"/>
              </a:rPr>
              <a:t>Tremendous Advertise Capitalization – With 776 billion U.S. dollars of advertise capitalization, Microsoft is one of the greatest hi-tech company on the planet. It includes a relentless nearness and was moreover recorded within the Best 10 Worldwide Companies in Price Waterhouse Coopers’ report overhauled on 31st Walk 2018.</a:t>
            </a:r>
          </a:p>
          <a:p>
            <a:r>
              <a:rPr lang="en-US" sz="1600" dirty="0">
                <a:latin typeface="Times New Roman"/>
                <a:ea typeface="+mn-lt"/>
                <a:cs typeface="+mn-lt"/>
              </a:rPr>
              <a:t>Successful Adverting stage – With its solid and successful showcasing methodologies, Microsoft has impacted individuals all over the world. Its emotive promotion publicized in July with the title ‘The future begins now’ touched numerous around the world.</a:t>
            </a:r>
            <a:endParaRPr lang="en-US" sz="1600">
              <a:latin typeface="Times New Roman"/>
              <a:cs typeface="Times New Roman"/>
            </a:endParaRPr>
          </a:p>
          <a:p>
            <a:r>
              <a:rPr lang="en-US" sz="1600" dirty="0">
                <a:latin typeface="Times New Roman"/>
                <a:ea typeface="+mn-lt"/>
                <a:cs typeface="+mn-lt"/>
              </a:rPr>
              <a:t>Simple to use computer program – Microsoft is known for its hi-tech and quality items offerings. Windows OS and Office computer program items are very user-friendly with most noteworthy quality guidelines.</a:t>
            </a:r>
            <a:endParaRPr lang="en-US" sz="1600" dirty="0">
              <a:latin typeface="Times New Roman"/>
            </a:endParaRPr>
          </a:p>
          <a:p>
            <a:endParaRPr lang="en-US" sz="1600" dirty="0"/>
          </a:p>
          <a:p>
            <a:endParaRPr lang="en-US" sz="1800" dirty="0"/>
          </a:p>
        </p:txBody>
      </p:sp>
    </p:spTree>
    <p:extLst>
      <p:ext uri="{BB962C8B-B14F-4D97-AF65-F5344CB8AC3E}">
        <p14:creationId xmlns:p14="http://schemas.microsoft.com/office/powerpoint/2010/main" val="902738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0F99C2-0E81-47C3-BC1E-6B411FB7ADED}"/>
              </a:ext>
            </a:extLst>
          </p:cNvPr>
          <p:cNvSpPr>
            <a:spLocks noGrp="1"/>
          </p:cNvSpPr>
          <p:nvPr>
            <p:ph type="title"/>
          </p:nvPr>
        </p:nvSpPr>
        <p:spPr>
          <a:xfrm>
            <a:off x="666751" y="1285875"/>
            <a:ext cx="4201886" cy="3810000"/>
          </a:xfrm>
        </p:spPr>
        <p:txBody>
          <a:bodyPr>
            <a:normAutofit/>
          </a:bodyPr>
          <a:lstStyle/>
          <a:p>
            <a:r>
              <a:rPr lang="en-US" dirty="0"/>
              <a:t>Weaknesses – Internal Strategic Factors</a:t>
            </a:r>
          </a:p>
          <a:p>
            <a:endParaRPr lang="en-US" dirty="0"/>
          </a:p>
        </p:txBody>
      </p:sp>
      <p:sp>
        <p:nvSpPr>
          <p:cNvPr id="3" name="Content Placeholder 2">
            <a:extLst>
              <a:ext uri="{FF2B5EF4-FFF2-40B4-BE49-F238E27FC236}">
                <a16:creationId xmlns:a16="http://schemas.microsoft.com/office/drawing/2014/main" id="{27994B67-5511-4F50-A777-1D2B5DC80DE1}"/>
              </a:ext>
            </a:extLst>
          </p:cNvPr>
          <p:cNvSpPr>
            <a:spLocks noGrp="1"/>
          </p:cNvSpPr>
          <p:nvPr>
            <p:ph idx="1"/>
          </p:nvPr>
        </p:nvSpPr>
        <p:spPr>
          <a:xfrm>
            <a:off x="5334001" y="1000126"/>
            <a:ext cx="6095999" cy="5457825"/>
          </a:xfrm>
        </p:spPr>
        <p:txBody>
          <a:bodyPr vert="horz" lIns="91440" tIns="45720" rIns="91440" bIns="45720" rtlCol="0" anchor="t">
            <a:normAutofit fontScale="92500" lnSpcReduction="20000"/>
          </a:bodyPr>
          <a:lstStyle/>
          <a:p>
            <a:r>
              <a:rPr lang="en-US" sz="1800" dirty="0">
                <a:latin typeface="Times New Roman"/>
                <a:ea typeface="+mn-lt"/>
                <a:cs typeface="+mn-lt"/>
              </a:rPr>
              <a:t>Overexposure to the PC advertise – PC shipments are frequently subjected to visit falls due to vendors’ rising costs and money vacillations. It has landed Microsoft in a helpless position. </a:t>
            </a:r>
          </a:p>
          <a:p>
            <a:r>
              <a:rPr lang="en-US" sz="1800" dirty="0">
                <a:latin typeface="Times New Roman"/>
                <a:ea typeface="+mn-lt"/>
                <a:cs typeface="+mn-lt"/>
              </a:rPr>
              <a:t>Cybercrime theft – The expanding cybercrime cases have cleared out Microsoft in a helpless state. Programmers have supposedly assaulted the cybersecurity of the Windows Working Framework a few times.</a:t>
            </a:r>
          </a:p>
          <a:p>
            <a:r>
              <a:rPr lang="en-US" sz="1800" dirty="0">
                <a:latin typeface="Times New Roman"/>
                <a:ea typeface="+mn-lt"/>
                <a:cs typeface="+mn-lt"/>
              </a:rPr>
              <a:t>Lacking innovation – Microsoft has been falling flat to develop its equipment items deals such as surface professional computers and phones. It has been slacking in advancement and progressed innovation, though, Apple, Google, and Amazon are rapidly bursting trails.</a:t>
            </a:r>
          </a:p>
          <a:p>
            <a:r>
              <a:rPr lang="en-US" sz="1800" dirty="0">
                <a:latin typeface="Times New Roman"/>
                <a:ea typeface="+mn-lt"/>
                <a:cs typeface="+mn-lt"/>
              </a:rPr>
              <a:t>Lacking advertise authority in Web browser portion – Whereas Google, Safari, and Firefox have been picking up the showcase share in web browser section, Microsoft is losing the showcase. Microsoft IE &amp; Edge didn’t indeed make a list in 2018’s most well-known web browsers.</a:t>
            </a:r>
          </a:p>
          <a:p>
            <a:r>
              <a:rPr lang="en-US" sz="1800" dirty="0">
                <a:latin typeface="Times New Roman"/>
                <a:ea typeface="+mn-lt"/>
                <a:cs typeface="+mn-lt"/>
              </a:rPr>
              <a:t>Unsuccessful acquisitions – Microsoft’s less acquisitions like WebTV, LinkExchange, Gigantic, and Threat brought about in disappointments and divestitures. Such unbeneficial ventures are the greatest shortcomings of Microsoft.</a:t>
            </a:r>
          </a:p>
          <a:p>
            <a:br>
              <a:rPr lang="en-US" sz="900" dirty="0">
                <a:ea typeface="+mn-lt"/>
                <a:cs typeface="+mn-lt"/>
              </a:rPr>
            </a:br>
            <a:endParaRPr lang="en-US" sz="900">
              <a:ea typeface="+mn-lt"/>
              <a:cs typeface="+mn-lt"/>
            </a:endParaRPr>
          </a:p>
          <a:p>
            <a:endParaRPr lang="en-US" sz="900">
              <a:ea typeface="+mn-lt"/>
              <a:cs typeface="+mn-lt"/>
            </a:endParaRPr>
          </a:p>
          <a:p>
            <a:endParaRPr lang="en-US" sz="900">
              <a:ea typeface="+mn-lt"/>
              <a:cs typeface="+mn-lt"/>
            </a:endParaRPr>
          </a:p>
          <a:p>
            <a:endParaRPr lang="en-US" sz="900">
              <a:ea typeface="+mn-lt"/>
              <a:cs typeface="+mn-lt"/>
            </a:endParaRPr>
          </a:p>
        </p:txBody>
      </p:sp>
    </p:spTree>
    <p:extLst>
      <p:ext uri="{BB962C8B-B14F-4D97-AF65-F5344CB8AC3E}">
        <p14:creationId xmlns:p14="http://schemas.microsoft.com/office/powerpoint/2010/main" val="17670337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72FC0-9343-4947-BE0B-B057C07A4C11}"/>
              </a:ext>
            </a:extLst>
          </p:cNvPr>
          <p:cNvSpPr>
            <a:spLocks noGrp="1"/>
          </p:cNvSpPr>
          <p:nvPr>
            <p:ph type="title"/>
          </p:nvPr>
        </p:nvSpPr>
        <p:spPr>
          <a:xfrm>
            <a:off x="1308340" y="-445698"/>
            <a:ext cx="9144000" cy="1739899"/>
          </a:xfrm>
        </p:spPr>
        <p:txBody>
          <a:bodyPr>
            <a:normAutofit fontScale="90000"/>
          </a:bodyPr>
          <a:lstStyle/>
          <a:p>
            <a:br>
              <a:rPr lang="en-US" dirty="0"/>
            </a:br>
            <a:r>
              <a:rPr lang="en-US" dirty="0">
                <a:latin typeface="Times New Roman"/>
                <a:ea typeface="+mj-lt"/>
                <a:cs typeface="+mj-lt"/>
              </a:rPr>
              <a:t>Opportunities – External Strategic Factors</a:t>
            </a:r>
            <a:endParaRPr lang="en-US" dirty="0">
              <a:latin typeface="Times New Roman"/>
            </a:endParaRPr>
          </a:p>
        </p:txBody>
      </p:sp>
      <p:sp>
        <p:nvSpPr>
          <p:cNvPr id="3" name="Content Placeholder 2">
            <a:extLst>
              <a:ext uri="{FF2B5EF4-FFF2-40B4-BE49-F238E27FC236}">
                <a16:creationId xmlns:a16="http://schemas.microsoft.com/office/drawing/2014/main" id="{2146E2C8-C45F-4848-AD82-C957F93D8A41}"/>
              </a:ext>
            </a:extLst>
          </p:cNvPr>
          <p:cNvSpPr>
            <a:spLocks noGrp="1"/>
          </p:cNvSpPr>
          <p:nvPr>
            <p:ph idx="1"/>
          </p:nvPr>
        </p:nvSpPr>
        <p:spPr>
          <a:xfrm>
            <a:off x="373812" y="1480867"/>
            <a:ext cx="11401245" cy="5060831"/>
          </a:xfrm>
        </p:spPr>
        <p:txBody>
          <a:bodyPr vert="horz" lIns="91440" tIns="45720" rIns="91440" bIns="45720" rtlCol="0" anchor="t">
            <a:normAutofit/>
          </a:bodyPr>
          <a:lstStyle/>
          <a:p>
            <a:r>
              <a:rPr lang="en-US" sz="2000" dirty="0">
                <a:latin typeface="Times New Roman"/>
                <a:ea typeface="+mn-lt"/>
                <a:cs typeface="+mn-lt"/>
              </a:rPr>
              <a:t>Cloud commerce development – Its cloud-based administrations have picked up gigantic development and victory in later a long time. Hence, there’s an opportunity for Microsoft to extend its cloud business. </a:t>
            </a:r>
          </a:p>
          <a:p>
            <a:r>
              <a:rPr lang="en-US" sz="2000" dirty="0">
                <a:latin typeface="Times New Roman"/>
                <a:ea typeface="+mn-lt"/>
                <a:cs typeface="+mn-lt"/>
              </a:rPr>
              <a:t>Innovation and Artificial Insights – Microsoft contains an enormous opportunity in numerous inventive regions like AI and diversion innovation. Contributing to these ranges can allow an upper hand to Microsoft.</a:t>
            </a:r>
          </a:p>
          <a:p>
            <a:r>
              <a:rPr lang="en-US" sz="2000" dirty="0">
                <a:latin typeface="Times New Roman"/>
                <a:ea typeface="+mn-lt"/>
                <a:cs typeface="+mn-lt"/>
              </a:rPr>
              <a:t>Associations and Acquisitions – Microsoft can center on entering into unused vital unions and associations. It'll empower the company to pick up tall advertise share. Obtaining major hi-tech firms will too be a productive opportunity for Microsoft.</a:t>
            </a:r>
          </a:p>
          <a:p>
            <a:r>
              <a:rPr lang="en-US" sz="2000" dirty="0">
                <a:latin typeface="Times New Roman"/>
                <a:ea typeface="+mn-lt"/>
                <a:cs typeface="+mn-lt"/>
              </a:rPr>
              <a:t>Smartphone industry – The fast-growing advertise of smartphones and tablets offer an amazing opportunity for Microsoft. It can capitalize on the rising requests of these products.</a:t>
            </a:r>
          </a:p>
          <a:p>
            <a:r>
              <a:rPr lang="en-US" sz="2000" dirty="0">
                <a:latin typeface="Times New Roman"/>
                <a:ea typeface="+mn-lt"/>
                <a:cs typeface="+mn-lt"/>
              </a:rPr>
              <a:t>Cost administration methodology – Microsoft can pick up the opportunity of expanding its deals and income by advertising its items at moo costs. It may to avoid the programmers to utilize its program illicitly.</a:t>
            </a:r>
            <a:endParaRPr lang="en-US" sz="2000" dirty="0">
              <a:latin typeface="Times New Roman"/>
            </a:endParaRPr>
          </a:p>
        </p:txBody>
      </p:sp>
    </p:spTree>
    <p:extLst>
      <p:ext uri="{BB962C8B-B14F-4D97-AF65-F5344CB8AC3E}">
        <p14:creationId xmlns:p14="http://schemas.microsoft.com/office/powerpoint/2010/main" val="27315856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B7D1D-83C0-4C7C-BEE6-BF289C7776F3}"/>
              </a:ext>
            </a:extLst>
          </p:cNvPr>
          <p:cNvSpPr>
            <a:spLocks noGrp="1"/>
          </p:cNvSpPr>
          <p:nvPr>
            <p:ph type="title"/>
          </p:nvPr>
        </p:nvSpPr>
        <p:spPr>
          <a:xfrm>
            <a:off x="1524000" y="215660"/>
            <a:ext cx="9144000" cy="1263649"/>
          </a:xfrm>
        </p:spPr>
        <p:txBody>
          <a:bodyPr/>
          <a:lstStyle/>
          <a:p>
            <a:r>
              <a:rPr lang="en-US" dirty="0">
                <a:latin typeface="Times New Roman"/>
                <a:cs typeface="Times New Roman"/>
              </a:rPr>
              <a:t> Threats – External Strategic Factors</a:t>
            </a:r>
          </a:p>
          <a:p>
            <a:endParaRPr lang="en-US" dirty="0"/>
          </a:p>
        </p:txBody>
      </p:sp>
      <p:sp>
        <p:nvSpPr>
          <p:cNvPr id="3" name="Content Placeholder 2">
            <a:extLst>
              <a:ext uri="{FF2B5EF4-FFF2-40B4-BE49-F238E27FC236}">
                <a16:creationId xmlns:a16="http://schemas.microsoft.com/office/drawing/2014/main" id="{53F39681-F61F-4636-AE9F-F58D726D617D}"/>
              </a:ext>
            </a:extLst>
          </p:cNvPr>
          <p:cNvSpPr>
            <a:spLocks noGrp="1"/>
          </p:cNvSpPr>
          <p:nvPr>
            <p:ph idx="1"/>
          </p:nvPr>
        </p:nvSpPr>
        <p:spPr>
          <a:xfrm>
            <a:off x="43133" y="1639018"/>
            <a:ext cx="12148867" cy="5262114"/>
          </a:xfrm>
        </p:spPr>
        <p:txBody>
          <a:bodyPr vert="horz" lIns="91440" tIns="45720" rIns="91440" bIns="45720" rtlCol="0" anchor="t">
            <a:normAutofit/>
          </a:bodyPr>
          <a:lstStyle/>
          <a:p>
            <a:r>
              <a:rPr lang="en-US" sz="2000" dirty="0">
                <a:latin typeface="Times New Roman"/>
                <a:ea typeface="+mn-lt"/>
                <a:cs typeface="+mn-lt"/>
              </a:rPr>
              <a:t>Workforce’s related reactions – Microsoft’s 2018 workforce differences measurements appeared an imbalance in its enrolled workforce. The number of ladies and minorities working was very low, fueling open-source ventures – Like Linux OS and Open-Source Office, numerous modern open-source ventures have effectively entered the showcase advertising comparative administrations for gratis. It can debilitate Microsoft that gives these items at a costly rate. Extreme feedback and contentions against the company’s HR arrangement.</a:t>
            </a:r>
          </a:p>
          <a:p>
            <a:r>
              <a:rPr lang="en-US" sz="2000" dirty="0">
                <a:latin typeface="Times New Roman"/>
                <a:ea typeface="+mn-lt"/>
                <a:cs typeface="+mn-lt"/>
              </a:rPr>
              <a:t>Gay reference controversy – Microsoft has confronted numerous reactions for its Xbox Live amusement benefit. Reference to homosexuality and gays can’t be utilized within the Gamer tag and user’s profile, as the company considers this matter ‘unsuitable’ and ‘offensive’ for other clients.</a:t>
            </a:r>
          </a:p>
          <a:p>
            <a:r>
              <a:rPr lang="en-US" sz="2000" dirty="0">
                <a:latin typeface="Times New Roman"/>
                <a:ea typeface="+mn-lt"/>
                <a:cs typeface="+mn-lt"/>
              </a:rPr>
              <a:t>Forceful competition – Microsoft is in seriously competition with Google and Apple. These companies built up positions can be a danger to Microsoft’s advertise position.</a:t>
            </a:r>
          </a:p>
          <a:p>
            <a:r>
              <a:rPr lang="en-US" sz="2000" dirty="0">
                <a:latin typeface="Times New Roman"/>
                <a:ea typeface="+mn-lt"/>
                <a:cs typeface="+mn-lt"/>
              </a:rPr>
              <a:t>Changing inclinations of buyers – Individuals are exceedingly pulled in to the advertise of smartphones, scratch pads, and tablets. Microsoft has unassuming offers in these markets.</a:t>
            </a:r>
          </a:p>
          <a:p>
            <a:r>
              <a:rPr lang="en-US" sz="2000" dirty="0">
                <a:latin typeface="Times New Roman"/>
                <a:ea typeface="+mn-lt"/>
                <a:cs typeface="+mn-lt"/>
              </a:rPr>
              <a:t>Rising cybercrime robberies and computer program robbery issues have significantly influenced Microsoft’s security arrange framework. (MSG, 2021.)</a:t>
            </a:r>
          </a:p>
        </p:txBody>
      </p:sp>
    </p:spTree>
    <p:extLst>
      <p:ext uri="{BB962C8B-B14F-4D97-AF65-F5344CB8AC3E}">
        <p14:creationId xmlns:p14="http://schemas.microsoft.com/office/powerpoint/2010/main" val="22524395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6" descr="A close up of a sign&#10;&#10;Description automatically generated">
            <a:extLst>
              <a:ext uri="{FF2B5EF4-FFF2-40B4-BE49-F238E27FC236}">
                <a16:creationId xmlns:a16="http://schemas.microsoft.com/office/drawing/2014/main" id="{792252F9-F1E7-4295-A3FB-927E6F704FE8}"/>
              </a:ext>
            </a:extLst>
          </p:cNvPr>
          <p:cNvPicPr>
            <a:picLocks noGrp="1" noChangeAspect="1"/>
          </p:cNvPicPr>
          <p:nvPr>
            <p:ph type="pic" idx="1"/>
          </p:nvPr>
        </p:nvPicPr>
        <p:blipFill rotWithShape="1">
          <a:blip r:embed="rId2"/>
          <a:srcRect t="18750" b="18750"/>
          <a:stretch/>
        </p:blipFill>
        <p:spPr>
          <a:xfrm>
            <a:off x="3047524" y="1143148"/>
            <a:ext cx="6095524" cy="4787362"/>
          </a:xfrm>
          <a:prstGeom prst="rect">
            <a:avLst/>
          </a:prstGeom>
        </p:spPr>
      </p:pic>
      <p:sp>
        <p:nvSpPr>
          <p:cNvPr id="2" name="Title 1">
            <a:extLst>
              <a:ext uri="{FF2B5EF4-FFF2-40B4-BE49-F238E27FC236}">
                <a16:creationId xmlns:a16="http://schemas.microsoft.com/office/drawing/2014/main" id="{F281370A-4026-4C45-A1BF-807A1A0CE323}"/>
              </a:ext>
            </a:extLst>
          </p:cNvPr>
          <p:cNvSpPr>
            <a:spLocks noGrp="1"/>
          </p:cNvSpPr>
          <p:nvPr>
            <p:ph type="title"/>
          </p:nvPr>
        </p:nvSpPr>
        <p:spPr>
          <a:xfrm rot="5400000">
            <a:off x="6476523" y="2258175"/>
            <a:ext cx="5334000" cy="1985963"/>
          </a:xfrm>
        </p:spPr>
        <p:txBody>
          <a:bodyPr vert="horz" lIns="91440" tIns="45720" rIns="91440" bIns="45720" rtlCol="0" anchor="ctr" anchorCtr="0">
            <a:normAutofit/>
          </a:bodyPr>
          <a:lstStyle/>
          <a:p>
            <a:br>
              <a:rPr lang="en-US" sz="6800"/>
            </a:br>
            <a:endParaRPr lang="en-US" sz="6800"/>
          </a:p>
        </p:txBody>
      </p:sp>
    </p:spTree>
    <p:extLst>
      <p:ext uri="{BB962C8B-B14F-4D97-AF65-F5344CB8AC3E}">
        <p14:creationId xmlns:p14="http://schemas.microsoft.com/office/powerpoint/2010/main" val="23634271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F4CC8D-1B09-46E8-9A56-94D0703393C5}"/>
              </a:ext>
            </a:extLst>
          </p:cNvPr>
          <p:cNvSpPr>
            <a:spLocks noGrp="1"/>
          </p:cNvSpPr>
          <p:nvPr>
            <p:ph type="title"/>
          </p:nvPr>
        </p:nvSpPr>
        <p:spPr>
          <a:xfrm>
            <a:off x="2185358" y="57509"/>
            <a:ext cx="9144000" cy="702933"/>
          </a:xfrm>
        </p:spPr>
        <p:txBody>
          <a:bodyPr/>
          <a:lstStyle/>
          <a:p>
            <a:r>
              <a:rPr lang="en-US" dirty="0">
                <a:latin typeface="Times New Roman"/>
                <a:cs typeface="Times New Roman"/>
              </a:rPr>
              <a:t>What is the SWOT analysis</a:t>
            </a:r>
          </a:p>
        </p:txBody>
      </p:sp>
      <p:sp>
        <p:nvSpPr>
          <p:cNvPr id="3" name="Content Placeholder 2">
            <a:extLst>
              <a:ext uri="{FF2B5EF4-FFF2-40B4-BE49-F238E27FC236}">
                <a16:creationId xmlns:a16="http://schemas.microsoft.com/office/drawing/2014/main" id="{68456184-93AA-42E3-9290-381FADC75DD9}"/>
              </a:ext>
            </a:extLst>
          </p:cNvPr>
          <p:cNvSpPr>
            <a:spLocks noGrp="1"/>
          </p:cNvSpPr>
          <p:nvPr>
            <p:ph idx="1"/>
          </p:nvPr>
        </p:nvSpPr>
        <p:spPr>
          <a:xfrm>
            <a:off x="-57508" y="819510"/>
            <a:ext cx="12350148" cy="6038490"/>
          </a:xfrm>
        </p:spPr>
        <p:txBody>
          <a:bodyPr vert="horz" lIns="91440" tIns="45720" rIns="91440" bIns="45720" rtlCol="0" anchor="t">
            <a:normAutofit/>
          </a:bodyPr>
          <a:lstStyle/>
          <a:p>
            <a:pPr marL="0" indent="0">
              <a:buNone/>
            </a:pPr>
            <a:r>
              <a:rPr lang="en-US" sz="2000" dirty="0">
                <a:latin typeface="Times New Roman"/>
                <a:ea typeface="+mn-lt"/>
                <a:cs typeface="+mn-lt"/>
              </a:rPr>
              <a:t>As an effective, developing commerce it’s vital that any future development choices are educated by as much industry information as conceivable in arrange to recognize the openings as well as the dangers that might risk a specific move.</a:t>
            </a:r>
          </a:p>
          <a:p>
            <a:pPr marL="0" indent="0">
              <a:buNone/>
            </a:pPr>
            <a:r>
              <a:rPr lang="en-US" sz="2000" dirty="0">
                <a:latin typeface="Times New Roman"/>
                <a:ea typeface="+mn-lt"/>
                <a:cs typeface="+mn-lt"/>
              </a:rPr>
              <a:t>One of the primary things numerous businesses do amid their arranging prepare is to conduct a SWOT analysis.</a:t>
            </a:r>
          </a:p>
          <a:p>
            <a:pPr marL="0" indent="0">
              <a:buNone/>
            </a:pPr>
            <a:r>
              <a:rPr lang="en-US" sz="2000" dirty="0">
                <a:latin typeface="Times New Roman"/>
                <a:ea typeface="+mn-lt"/>
                <a:cs typeface="+mn-lt"/>
              </a:rPr>
              <a:t>This industry study evaluates the qualities, shortcomings, openings and dangers to assist yearning businesses handle its biggest challenges and investigate the foremost profitable potential </a:t>
            </a:r>
          </a:p>
          <a:p>
            <a:pPr marL="0" indent="0">
              <a:buNone/>
            </a:pPr>
            <a:r>
              <a:rPr lang="en-US" sz="2000" dirty="0">
                <a:latin typeface="Times New Roman"/>
                <a:ea typeface="+mn-lt"/>
                <a:cs typeface="+mn-lt"/>
              </a:rPr>
              <a:t>The SWOT system is credit to Albert Humphrey, who created the approach at the Stanford Inquire about Established (SRI) back within the 1960s and early 1970s. The extreme objective of a SWOT investigation is to strengthen your trade methodology by surveying all your business’s qualities and shortcomings, as well as the potential openings and pitfalls inside your marketplace.</a:t>
            </a:r>
          </a:p>
          <a:p>
            <a:pPr marL="0" indent="0">
              <a:buNone/>
            </a:pPr>
            <a:r>
              <a:rPr lang="en-US" sz="2000" dirty="0">
                <a:latin typeface="Times New Roman"/>
                <a:ea typeface="+mn-lt"/>
                <a:cs typeface="+mn-lt"/>
              </a:rPr>
              <a:t>The primary two letters in SWOT, S (Strengths) and W (Weaknesses), allude to inside components inside their possess trade. It relates to the assets and industry encounter as of now accessible to you markets.</a:t>
            </a:r>
          </a:p>
          <a:p>
            <a:pPr marL="0" indent="0">
              <a:buNone/>
            </a:pPr>
            <a:r>
              <a:rPr lang="en-US" sz="2000" dirty="0">
                <a:latin typeface="Times New Roman"/>
                <a:ea typeface="+mn-lt"/>
                <a:cs typeface="+mn-lt"/>
              </a:rPr>
              <a:t>The final two letters in SWOT, O (Opportunities) and T (Threats), allude to outside components that seem impact your commerce. It’s the errand of choice producers inside your commerce to find out whether any of the taking after components are a coordinate or circuitous opportunity or risk to your company:</a:t>
            </a:r>
            <a:endParaRPr lang="en-US" sz="2000">
              <a:latin typeface="Times New Roman"/>
              <a:cs typeface="Times New Roman"/>
            </a:endParaRPr>
          </a:p>
          <a:p>
            <a:pPr marL="0" indent="0">
              <a:buNone/>
            </a:pPr>
            <a:endParaRPr lang="en-US" sz="1800" dirty="0"/>
          </a:p>
        </p:txBody>
      </p:sp>
    </p:spTree>
    <p:extLst>
      <p:ext uri="{BB962C8B-B14F-4D97-AF65-F5344CB8AC3E}">
        <p14:creationId xmlns:p14="http://schemas.microsoft.com/office/powerpoint/2010/main" val="13944819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92AB3737-7E8C-4A03-A1AC-DED0D7C068FC}"/>
              </a:ext>
            </a:extLst>
          </p:cNvPr>
          <p:cNvSpPr>
            <a:spLocks noGrp="1"/>
          </p:cNvSpPr>
          <p:nvPr>
            <p:ph type="body" idx="1"/>
          </p:nvPr>
        </p:nvSpPr>
        <p:spPr>
          <a:xfrm>
            <a:off x="163004" y="216738"/>
            <a:ext cx="5190227" cy="761999"/>
          </a:xfrm>
        </p:spPr>
        <p:txBody>
          <a:bodyPr>
            <a:normAutofit/>
          </a:bodyPr>
          <a:lstStyle/>
          <a:p>
            <a:r>
              <a:rPr lang="en-US" sz="2000" dirty="0">
                <a:latin typeface="Times New Roman"/>
                <a:cs typeface="Times New Roman"/>
              </a:rPr>
              <a:t>Internal SWOT analysis examples</a:t>
            </a:r>
          </a:p>
        </p:txBody>
      </p:sp>
      <p:sp>
        <p:nvSpPr>
          <p:cNvPr id="4" name="Content Placeholder 3">
            <a:extLst>
              <a:ext uri="{FF2B5EF4-FFF2-40B4-BE49-F238E27FC236}">
                <a16:creationId xmlns:a16="http://schemas.microsoft.com/office/drawing/2014/main" id="{AD311A2B-BD05-4DF9-B5B7-90FCF33B8C8B}"/>
              </a:ext>
            </a:extLst>
          </p:cNvPr>
          <p:cNvSpPr>
            <a:spLocks noGrp="1"/>
          </p:cNvSpPr>
          <p:nvPr>
            <p:ph sz="half" idx="2"/>
          </p:nvPr>
        </p:nvSpPr>
        <p:spPr>
          <a:xfrm>
            <a:off x="161927" y="1143869"/>
            <a:ext cx="5492149" cy="4302094"/>
          </a:xfrm>
        </p:spPr>
        <p:txBody>
          <a:bodyPr vert="horz" lIns="91440" tIns="45720" rIns="91440" bIns="45720" rtlCol="0" anchor="t">
            <a:noAutofit/>
          </a:bodyPr>
          <a:lstStyle/>
          <a:p>
            <a:r>
              <a:rPr lang="en-US" sz="2400" dirty="0">
                <a:latin typeface="Times New Roman"/>
                <a:ea typeface="+mn-lt"/>
                <a:cs typeface="+mn-lt"/>
              </a:rPr>
              <a:t>Budgetary assets – financing and wage sources and potential speculation opportunities </a:t>
            </a:r>
          </a:p>
          <a:p>
            <a:r>
              <a:rPr lang="en-US" sz="2400" dirty="0">
                <a:latin typeface="Times New Roman"/>
                <a:ea typeface="+mn-lt"/>
                <a:cs typeface="+mn-lt"/>
              </a:rPr>
              <a:t>Physical assets –trade territory, offices and industry equipment</a:t>
            </a:r>
          </a:p>
          <a:p>
            <a:r>
              <a:rPr lang="en-US" sz="2400" dirty="0">
                <a:latin typeface="Times New Roman"/>
                <a:ea typeface="+mn-lt"/>
                <a:cs typeface="+mn-lt"/>
              </a:rPr>
              <a:t> Human assets – staff base and target </a:t>
            </a:r>
          </a:p>
          <a:p>
            <a:r>
              <a:rPr lang="en-US" sz="2400" dirty="0">
                <a:latin typeface="Times New Roman"/>
                <a:ea typeface="+mn-lt"/>
                <a:cs typeface="+mn-lt"/>
              </a:rPr>
              <a:t>demographics Natural assets – get to mental property (e.g., exchange marks, licenses or copyrights) </a:t>
            </a:r>
          </a:p>
          <a:p>
            <a:r>
              <a:rPr lang="en-US" sz="2400" dirty="0">
                <a:latin typeface="Times New Roman"/>
                <a:ea typeface="+mn-lt"/>
                <a:cs typeface="+mn-lt"/>
              </a:rPr>
              <a:t>Existing framework – computer program, staff programs, departmental progressions etc.</a:t>
            </a:r>
            <a:endParaRPr lang="en-US" sz="2400">
              <a:latin typeface="Times New Roman"/>
            </a:endParaRPr>
          </a:p>
        </p:txBody>
      </p:sp>
      <p:sp>
        <p:nvSpPr>
          <p:cNvPr id="5" name="Text Placeholder 4">
            <a:extLst>
              <a:ext uri="{FF2B5EF4-FFF2-40B4-BE49-F238E27FC236}">
                <a16:creationId xmlns:a16="http://schemas.microsoft.com/office/drawing/2014/main" id="{E7DAFE96-BD5C-42E4-85D3-509A00352ADD}"/>
              </a:ext>
            </a:extLst>
          </p:cNvPr>
          <p:cNvSpPr>
            <a:spLocks noGrp="1"/>
          </p:cNvSpPr>
          <p:nvPr>
            <p:ph type="body" sz="quarter" idx="3"/>
          </p:nvPr>
        </p:nvSpPr>
        <p:spPr>
          <a:xfrm>
            <a:off x="6097257" y="307855"/>
            <a:ext cx="5664679" cy="661358"/>
          </a:xfrm>
        </p:spPr>
        <p:txBody>
          <a:bodyPr>
            <a:normAutofit/>
          </a:bodyPr>
          <a:lstStyle/>
          <a:p>
            <a:r>
              <a:rPr lang="en-US" sz="2000" dirty="0">
                <a:latin typeface="Times New Roman"/>
                <a:cs typeface="Times New Roman"/>
              </a:rPr>
              <a:t>External SWOT analysis examples</a:t>
            </a:r>
          </a:p>
        </p:txBody>
      </p:sp>
      <p:sp>
        <p:nvSpPr>
          <p:cNvPr id="6" name="Content Placeholder 5">
            <a:extLst>
              <a:ext uri="{FF2B5EF4-FFF2-40B4-BE49-F238E27FC236}">
                <a16:creationId xmlns:a16="http://schemas.microsoft.com/office/drawing/2014/main" id="{766EB79D-A9DF-4144-A0DA-E7AE05D0F1EE}"/>
              </a:ext>
            </a:extLst>
          </p:cNvPr>
          <p:cNvSpPr>
            <a:spLocks noGrp="1"/>
          </p:cNvSpPr>
          <p:nvPr>
            <p:ph sz="quarter" idx="4"/>
          </p:nvPr>
        </p:nvSpPr>
        <p:spPr>
          <a:xfrm>
            <a:off x="5857516" y="1181969"/>
            <a:ext cx="6052865" cy="4905943"/>
          </a:xfrm>
        </p:spPr>
        <p:txBody>
          <a:bodyPr vert="horz" lIns="91440" tIns="45720" rIns="91440" bIns="45720" rtlCol="0" anchor="t">
            <a:noAutofit/>
          </a:bodyPr>
          <a:lstStyle/>
          <a:p>
            <a:r>
              <a:rPr lang="en-US" sz="2400" dirty="0">
                <a:latin typeface="Times New Roman"/>
                <a:ea typeface="+mn-lt"/>
                <a:cs typeface="+mn-lt"/>
              </a:rPr>
              <a:t>Outside subsidizing – e.g., council, endowments, gifts and other potential sources </a:t>
            </a:r>
          </a:p>
          <a:p>
            <a:r>
              <a:rPr lang="en-US" sz="2400" dirty="0">
                <a:latin typeface="Times New Roman"/>
                <a:ea typeface="+mn-lt"/>
                <a:cs typeface="+mn-lt"/>
              </a:rPr>
              <a:t>Industry patterns – mechanical advancements, unused item lines and moving shopper demands </a:t>
            </a:r>
          </a:p>
          <a:p>
            <a:r>
              <a:rPr lang="en-US" sz="2400" dirty="0">
                <a:latin typeface="Times New Roman"/>
                <a:ea typeface="+mn-lt"/>
                <a:cs typeface="+mn-lt"/>
              </a:rPr>
              <a:t>Economic developments – budgetary patterns on a neighborhood, national and worldwide scale </a:t>
            </a:r>
          </a:p>
          <a:p>
            <a:r>
              <a:rPr lang="en-US" sz="2400" dirty="0">
                <a:latin typeface="Times New Roman"/>
                <a:ea typeface="+mn-lt"/>
                <a:cs typeface="+mn-lt"/>
              </a:rPr>
              <a:t>Target statistic – advancement of gathering of people i.e., age, race, sexual orientation and culture Working connections – dealings with accomplices and suppliers Regulations – i.e., political, natural and economic.</a:t>
            </a:r>
            <a:endParaRPr lang="en-US" sz="2400" dirty="0">
              <a:latin typeface="Times New Roman"/>
            </a:endParaRPr>
          </a:p>
        </p:txBody>
      </p:sp>
    </p:spTree>
    <p:extLst>
      <p:ext uri="{BB962C8B-B14F-4D97-AF65-F5344CB8AC3E}">
        <p14:creationId xmlns:p14="http://schemas.microsoft.com/office/powerpoint/2010/main" val="1232176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B9375-7C7A-4DD2-A448-FEA8015D3C42}"/>
              </a:ext>
            </a:extLst>
          </p:cNvPr>
          <p:cNvSpPr>
            <a:spLocks noGrp="1"/>
          </p:cNvSpPr>
          <p:nvPr>
            <p:ph type="title"/>
          </p:nvPr>
        </p:nvSpPr>
        <p:spPr>
          <a:xfrm>
            <a:off x="431321" y="43132"/>
            <a:ext cx="11645659" cy="717310"/>
          </a:xfrm>
        </p:spPr>
        <p:txBody>
          <a:bodyPr>
            <a:normAutofit fontScale="90000"/>
          </a:bodyPr>
          <a:lstStyle/>
          <a:p>
            <a:r>
              <a:rPr lang="en-US" b="1" dirty="0">
                <a:latin typeface="Times New Roman"/>
                <a:cs typeface="Times New Roman"/>
              </a:rPr>
              <a:t>How and when to use SWOT analysis effectively</a:t>
            </a:r>
            <a:endParaRPr lang="en-US" dirty="0">
              <a:latin typeface="Times New Roman"/>
              <a:cs typeface="Times New Roman"/>
            </a:endParaRPr>
          </a:p>
          <a:p>
            <a:endParaRPr lang="en-US" dirty="0"/>
          </a:p>
        </p:txBody>
      </p:sp>
      <p:sp>
        <p:nvSpPr>
          <p:cNvPr id="3" name="Content Placeholder 2">
            <a:extLst>
              <a:ext uri="{FF2B5EF4-FFF2-40B4-BE49-F238E27FC236}">
                <a16:creationId xmlns:a16="http://schemas.microsoft.com/office/drawing/2014/main" id="{CB01A196-EA3C-44C1-85E7-74EA0755EDC6}"/>
              </a:ext>
            </a:extLst>
          </p:cNvPr>
          <p:cNvSpPr>
            <a:spLocks noGrp="1"/>
          </p:cNvSpPr>
          <p:nvPr>
            <p:ph idx="1"/>
          </p:nvPr>
        </p:nvSpPr>
        <p:spPr>
          <a:xfrm>
            <a:off x="1" y="848264"/>
            <a:ext cx="12148866" cy="6412301"/>
          </a:xfrm>
        </p:spPr>
        <p:txBody>
          <a:bodyPr vert="horz" lIns="91440" tIns="45720" rIns="91440" bIns="45720" rtlCol="0" anchor="t">
            <a:normAutofit/>
          </a:bodyPr>
          <a:lstStyle/>
          <a:p>
            <a:pPr marL="0" indent="0">
              <a:buNone/>
            </a:pPr>
            <a:r>
              <a:rPr lang="en-US" sz="1800" dirty="0">
                <a:latin typeface="Times New Roman"/>
                <a:ea typeface="+mn-lt"/>
                <a:cs typeface="+mn-lt"/>
              </a:rPr>
              <a:t>The generally understanding of your business’ qualities and shortcomings, combined with the dangers and openings of your commercial center put you in an altogether superior position to require positive activity. Without the SWOT analysis it can be greatly troublesome to recognize zones for alter, set clear execution objectives and create an activity arrange to remain ahead of the competition.</a:t>
            </a:r>
          </a:p>
          <a:p>
            <a:pPr marL="0" indent="0">
              <a:buNone/>
            </a:pPr>
            <a:endParaRPr lang="en-US" sz="1800" dirty="0">
              <a:latin typeface="Times New Roman"/>
              <a:ea typeface="+mn-lt"/>
              <a:cs typeface="+mn-lt"/>
            </a:endParaRPr>
          </a:p>
          <a:p>
            <a:pPr marL="0" indent="0">
              <a:buNone/>
            </a:pPr>
            <a:r>
              <a:rPr lang="en-US" sz="1800" dirty="0">
                <a:latin typeface="Times New Roman"/>
                <a:ea typeface="+mn-lt"/>
                <a:cs typeface="+mn-lt"/>
              </a:rPr>
              <a:t>Using your SWOT analysis, it’s conceivable to legitimize a trade choice that’s as of now been chosen upon. It’s too a step forward to making a vigorous procedure to construct upon your existing qualities and industry openings.</a:t>
            </a:r>
            <a:endParaRPr lang="en-US" sz="1800">
              <a:latin typeface="Times New Roman"/>
              <a:cs typeface="Times New Roman"/>
            </a:endParaRPr>
          </a:p>
          <a:p>
            <a:pPr marL="0" indent="0">
              <a:buNone/>
            </a:pPr>
            <a:r>
              <a:rPr lang="en-US" sz="1800" dirty="0">
                <a:latin typeface="Times New Roman"/>
                <a:ea typeface="+mn-lt"/>
                <a:cs typeface="+mn-lt"/>
              </a:rPr>
              <a:t>   </a:t>
            </a:r>
            <a:endParaRPr lang="en-US" sz="1800">
              <a:latin typeface="Times New Roman"/>
              <a:ea typeface="+mn-lt"/>
              <a:cs typeface="Times New Roman"/>
            </a:endParaRPr>
          </a:p>
          <a:p>
            <a:pPr marL="0" indent="0">
              <a:buNone/>
            </a:pPr>
            <a:r>
              <a:rPr lang="en-US" sz="1800" dirty="0">
                <a:latin typeface="Times New Roman"/>
                <a:ea typeface="+mn-lt"/>
                <a:cs typeface="+mn-lt"/>
              </a:rPr>
              <a:t>   Arguably, the foremost common reasons for using SWOT analysis are:</a:t>
            </a:r>
            <a:endParaRPr lang="en-US" sz="1800">
              <a:latin typeface="Times New Roman"/>
              <a:cs typeface="Times New Roman"/>
            </a:endParaRPr>
          </a:p>
          <a:p>
            <a:r>
              <a:rPr lang="en-US" sz="1800" dirty="0">
                <a:latin typeface="Times New Roman"/>
                <a:ea typeface="+mn-lt"/>
                <a:cs typeface="+mn-lt"/>
              </a:rPr>
              <a:t>Identify modern arrangements to existing trade issues </a:t>
            </a:r>
            <a:endParaRPr lang="en-US" sz="1800">
              <a:latin typeface="Times New Roman"/>
              <a:cs typeface="Times New Roman"/>
            </a:endParaRPr>
          </a:p>
          <a:p>
            <a:r>
              <a:rPr lang="en-US" sz="1800" dirty="0">
                <a:latin typeface="Times New Roman"/>
                <a:ea typeface="+mn-lt"/>
                <a:cs typeface="+mn-lt"/>
              </a:rPr>
              <a:t>Pinpoint modern potential boundaries to current commerce objectives.</a:t>
            </a:r>
            <a:endParaRPr lang="en-US" sz="1800">
              <a:latin typeface="Times New Roman"/>
              <a:cs typeface="Times New Roman"/>
            </a:endParaRPr>
          </a:p>
          <a:p>
            <a:r>
              <a:rPr lang="en-US" sz="1800" dirty="0">
                <a:latin typeface="Times New Roman"/>
                <a:ea typeface="+mn-lt"/>
                <a:cs typeface="+mn-lt"/>
              </a:rPr>
              <a:t>Agree on another course for your commerce to take.  </a:t>
            </a:r>
            <a:endParaRPr lang="en-US" sz="1800">
              <a:latin typeface="Times New Roman"/>
              <a:cs typeface="Times New Roman"/>
            </a:endParaRPr>
          </a:p>
          <a:p>
            <a:r>
              <a:rPr lang="en-US" sz="1800" dirty="0">
                <a:latin typeface="Times New Roman"/>
                <a:ea typeface="+mn-lt"/>
                <a:cs typeface="+mn-lt"/>
              </a:rPr>
              <a:t>Discover conceivable outcomes and confinements for change </a:t>
            </a:r>
            <a:endParaRPr lang="en-US" sz="1800">
              <a:latin typeface="Times New Roman"/>
              <a:cs typeface="Times New Roman"/>
            </a:endParaRPr>
          </a:p>
          <a:p>
            <a:r>
              <a:rPr lang="en-US" sz="1800" dirty="0">
                <a:latin typeface="Times New Roman"/>
                <a:ea typeface="+mn-lt"/>
                <a:cs typeface="+mn-lt"/>
              </a:rPr>
              <a:t>As a implies of conceptualizing commerce thoughts and superior understanding the competition.</a:t>
            </a:r>
            <a:endParaRPr lang="en-US" sz="1800">
              <a:latin typeface="Times New Roman"/>
              <a:cs typeface="Times New Roman"/>
            </a:endParaRPr>
          </a:p>
          <a:p>
            <a:r>
              <a:rPr lang="en-US" sz="1800" dirty="0">
                <a:latin typeface="Times New Roman"/>
                <a:ea typeface="+mn-lt"/>
                <a:cs typeface="+mn-lt"/>
              </a:rPr>
              <a:t>As a implies of way better educating key partners. (Engage, 2018)</a:t>
            </a:r>
            <a:endParaRPr lang="en-US" sz="1800" dirty="0">
              <a:latin typeface="Times New Roman"/>
              <a:cs typeface="Times New Roman"/>
            </a:endParaRPr>
          </a:p>
          <a:p>
            <a:pPr marL="0" indent="0">
              <a:buNone/>
            </a:pPr>
            <a:endParaRPr lang="en-US" sz="2000" dirty="0">
              <a:latin typeface="Times New Roman"/>
              <a:cs typeface="Times New Roman"/>
            </a:endParaRPr>
          </a:p>
        </p:txBody>
      </p:sp>
    </p:spTree>
    <p:extLst>
      <p:ext uri="{BB962C8B-B14F-4D97-AF65-F5344CB8AC3E}">
        <p14:creationId xmlns:p14="http://schemas.microsoft.com/office/powerpoint/2010/main" val="34921759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C0F6D-417E-42EC-8F3D-67A50B9B4E41}"/>
              </a:ext>
            </a:extLst>
          </p:cNvPr>
          <p:cNvSpPr>
            <a:spLocks noGrp="1"/>
          </p:cNvSpPr>
          <p:nvPr>
            <p:ph type="title"/>
          </p:nvPr>
        </p:nvSpPr>
        <p:spPr>
          <a:xfrm>
            <a:off x="1841560" y="153299"/>
            <a:ext cx="9144000" cy="832329"/>
          </a:xfrm>
        </p:spPr>
        <p:txBody>
          <a:bodyPr/>
          <a:lstStyle/>
          <a:p>
            <a:r>
              <a:rPr lang="en-US" dirty="0">
                <a:latin typeface="Times New Roman"/>
                <a:cs typeface="Times New Roman"/>
              </a:rPr>
              <a:t>How to improve Microsoft</a:t>
            </a:r>
          </a:p>
        </p:txBody>
      </p:sp>
      <p:sp>
        <p:nvSpPr>
          <p:cNvPr id="3" name="Content Placeholder 2">
            <a:extLst>
              <a:ext uri="{FF2B5EF4-FFF2-40B4-BE49-F238E27FC236}">
                <a16:creationId xmlns:a16="http://schemas.microsoft.com/office/drawing/2014/main" id="{38320518-8A1A-42AC-A2E0-D3BC7753043C}"/>
              </a:ext>
            </a:extLst>
          </p:cNvPr>
          <p:cNvSpPr>
            <a:spLocks noGrp="1"/>
          </p:cNvSpPr>
          <p:nvPr>
            <p:ph idx="1"/>
          </p:nvPr>
        </p:nvSpPr>
        <p:spPr>
          <a:xfrm>
            <a:off x="762000" y="1306003"/>
            <a:ext cx="10668000" cy="5161472"/>
          </a:xfrm>
        </p:spPr>
        <p:txBody>
          <a:bodyPr vert="horz" lIns="91440" tIns="45720" rIns="91440" bIns="45720" rtlCol="0" anchor="t">
            <a:normAutofit/>
          </a:bodyPr>
          <a:lstStyle/>
          <a:p>
            <a:pPr marL="0" indent="0">
              <a:buNone/>
            </a:pPr>
            <a:r>
              <a:rPr lang="en-US" sz="2000" dirty="0">
                <a:latin typeface="Times New Roman"/>
                <a:ea typeface="+mn-lt"/>
                <a:cs typeface="+mn-lt"/>
              </a:rPr>
              <a:t>To stay the leading program supplier, Microsoft should work on its powerless perspectives and grasp openings. Few proposals are given underneath in this respect:</a:t>
            </a:r>
          </a:p>
          <a:p>
            <a:pPr marL="285750" indent="-285750"/>
            <a:r>
              <a:rPr lang="en-US" sz="2000" dirty="0">
                <a:latin typeface="Times New Roman"/>
                <a:ea typeface="+mn-lt"/>
                <a:cs typeface="+mn-lt"/>
              </a:rPr>
              <a:t>Update its program and bring advancement. Microsoft must take radical steps to effectively grasp long-term of development.</a:t>
            </a:r>
            <a:endParaRPr lang="en-US" sz="2000">
              <a:latin typeface="Times New Roman"/>
              <a:cs typeface="Times New Roman"/>
            </a:endParaRPr>
          </a:p>
          <a:p>
            <a:pPr marL="285750" indent="-285750"/>
            <a:r>
              <a:rPr lang="en-US" sz="2000" dirty="0">
                <a:latin typeface="Times New Roman"/>
                <a:ea typeface="+mn-lt"/>
                <a:cs typeface="+mn-lt"/>
              </a:rPr>
              <a:t>Continue improving its brand notoriety through successful showcasing tools.</a:t>
            </a:r>
            <a:endParaRPr lang="en-US" sz="2000" dirty="0">
              <a:latin typeface="Times New Roman"/>
              <a:ea typeface="+mn-lt"/>
              <a:cs typeface="Times New Roman"/>
            </a:endParaRPr>
          </a:p>
          <a:p>
            <a:pPr marL="285750" indent="-285750"/>
            <a:r>
              <a:rPr lang="en-US" sz="2000" dirty="0">
                <a:latin typeface="Times New Roman"/>
                <a:ea typeface="+mn-lt"/>
                <a:cs typeface="+mn-lt"/>
              </a:rPr>
              <a:t>Update its web browser showcase and take activities to extend the advertise share in this segment.</a:t>
            </a:r>
            <a:endParaRPr lang="en-US" sz="2000" dirty="0">
              <a:latin typeface="Times New Roman"/>
              <a:cs typeface="Times New Roman"/>
            </a:endParaRPr>
          </a:p>
          <a:p>
            <a:pPr marL="285750" indent="-285750"/>
            <a:r>
              <a:rPr lang="en-US" sz="2000" dirty="0">
                <a:latin typeface="Times New Roman"/>
                <a:ea typeface="+mn-lt"/>
                <a:cs typeface="+mn-lt"/>
              </a:rPr>
              <a:t>Construct more competitive focal points to compete with innovation rivals like Google and Apple.</a:t>
            </a:r>
          </a:p>
          <a:p>
            <a:pPr marL="285750" indent="-285750"/>
            <a:r>
              <a:rPr lang="en-US" sz="2000" dirty="0">
                <a:latin typeface="Times New Roman"/>
                <a:ea typeface="+mn-lt"/>
                <a:cs typeface="+mn-lt"/>
              </a:rPr>
              <a:t> Increase associations, key collusions, and acquisitions to fortify its showcase standing.</a:t>
            </a:r>
          </a:p>
          <a:p>
            <a:pPr marL="285750" indent="-285750"/>
            <a:r>
              <a:rPr lang="en-US" sz="2000" dirty="0">
                <a:latin typeface="Times New Roman"/>
                <a:ea typeface="+mn-lt"/>
                <a:cs typeface="+mn-lt"/>
              </a:rPr>
              <a:t>Resolve the cybersecurity issues and address the worldwide cyber thefts by progressing its security organize systems.</a:t>
            </a:r>
          </a:p>
          <a:p>
            <a:pPr marL="285750" indent="-285750"/>
            <a:r>
              <a:rPr lang="en-US" sz="2000" dirty="0">
                <a:latin typeface="Times New Roman"/>
                <a:ea typeface="+mn-lt"/>
                <a:cs typeface="+mn-lt"/>
              </a:rPr>
              <a:t>Diminish the costs to decrease the illicit utilize of its computer program systems. </a:t>
            </a:r>
          </a:p>
          <a:p>
            <a:pPr marL="285750" indent="-285750"/>
            <a:r>
              <a:rPr lang="en-US" sz="2000" dirty="0">
                <a:latin typeface="Times New Roman"/>
                <a:ea typeface="+mn-lt"/>
                <a:cs typeface="+mn-lt"/>
              </a:rPr>
              <a:t>Diversify its trade to improve potential development and showcase share.</a:t>
            </a:r>
            <a:endParaRPr lang="en-US" sz="2000" dirty="0">
              <a:latin typeface="Times New Roman"/>
              <a:cs typeface="Times New Roman"/>
            </a:endParaRPr>
          </a:p>
        </p:txBody>
      </p:sp>
    </p:spTree>
    <p:extLst>
      <p:ext uri="{BB962C8B-B14F-4D97-AF65-F5344CB8AC3E}">
        <p14:creationId xmlns:p14="http://schemas.microsoft.com/office/powerpoint/2010/main" val="274284913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A0EC1F-B13B-4712-9F3C-C8B54932BF38}"/>
              </a:ext>
            </a:extLst>
          </p:cNvPr>
          <p:cNvSpPr>
            <a:spLocks noGrp="1"/>
          </p:cNvSpPr>
          <p:nvPr>
            <p:ph type="title"/>
          </p:nvPr>
        </p:nvSpPr>
        <p:spPr>
          <a:xfrm>
            <a:off x="762000" y="1524000"/>
            <a:ext cx="9144000" cy="4216399"/>
          </a:xfrm>
        </p:spPr>
        <p:txBody>
          <a:bodyPr>
            <a:normAutofit/>
          </a:bodyPr>
          <a:lstStyle/>
          <a:p>
            <a:pPr algn="ctr"/>
            <a:r>
              <a:rPr lang="en-US" sz="8000" dirty="0">
                <a:latin typeface="Times New Roman"/>
                <a:cs typeface="Times New Roman"/>
              </a:rPr>
              <a:t>Microsoft’s plan to reduce carbon footprint</a:t>
            </a:r>
          </a:p>
          <a:p>
            <a:endParaRPr lang="en-US" dirty="0"/>
          </a:p>
        </p:txBody>
      </p:sp>
    </p:spTree>
    <p:extLst>
      <p:ext uri="{BB962C8B-B14F-4D97-AF65-F5344CB8AC3E}">
        <p14:creationId xmlns:p14="http://schemas.microsoft.com/office/powerpoint/2010/main" val="2089407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7A488-20F8-4888-ACF7-03181FD6BFCD}"/>
              </a:ext>
            </a:extLst>
          </p:cNvPr>
          <p:cNvSpPr>
            <a:spLocks noGrp="1"/>
          </p:cNvSpPr>
          <p:nvPr>
            <p:ph type="title"/>
          </p:nvPr>
        </p:nvSpPr>
        <p:spPr>
          <a:xfrm>
            <a:off x="1035170" y="43132"/>
            <a:ext cx="9144000" cy="1091120"/>
          </a:xfrm>
        </p:spPr>
        <p:txBody>
          <a:bodyPr>
            <a:normAutofit fontScale="90000"/>
          </a:bodyPr>
          <a:lstStyle/>
          <a:p>
            <a:pPr algn="ctr"/>
            <a:r>
              <a:rPr lang="en-US" sz="2400" dirty="0">
                <a:latin typeface="Times New Roman"/>
                <a:cs typeface="Times New Roman"/>
              </a:rPr>
              <a:t>Behind the math of ‘net zero’ carbon</a:t>
            </a:r>
            <a:br>
              <a:rPr lang="en-US" sz="2400" dirty="0">
                <a:latin typeface="Times New Roman"/>
              </a:rPr>
            </a:br>
            <a:r>
              <a:rPr lang="en-US" sz="2400" dirty="0">
                <a:latin typeface="Times New Roman"/>
                <a:ea typeface="+mj-lt"/>
                <a:cs typeface="+mj-lt"/>
              </a:rPr>
              <a:t>Approach to take to pursue an aggressive carbon goal.</a:t>
            </a:r>
            <a:br>
              <a:rPr lang="en-US" dirty="0"/>
            </a:br>
            <a:endParaRPr lang="en-US" dirty="0"/>
          </a:p>
          <a:p>
            <a:endParaRPr lang="en-US" dirty="0"/>
          </a:p>
        </p:txBody>
      </p:sp>
      <p:sp>
        <p:nvSpPr>
          <p:cNvPr id="3" name="Content Placeholder 2">
            <a:extLst>
              <a:ext uri="{FF2B5EF4-FFF2-40B4-BE49-F238E27FC236}">
                <a16:creationId xmlns:a16="http://schemas.microsoft.com/office/drawing/2014/main" id="{B44CB2A6-1B17-4155-808D-8CA408D4898C}"/>
              </a:ext>
            </a:extLst>
          </p:cNvPr>
          <p:cNvSpPr>
            <a:spLocks noGrp="1"/>
          </p:cNvSpPr>
          <p:nvPr>
            <p:ph idx="1"/>
          </p:nvPr>
        </p:nvSpPr>
        <p:spPr>
          <a:xfrm>
            <a:off x="762000" y="1308339"/>
            <a:ext cx="10668000" cy="4787661"/>
          </a:xfrm>
        </p:spPr>
        <p:txBody>
          <a:bodyPr vert="horz" lIns="91440" tIns="45720" rIns="91440" bIns="45720" rtlCol="0" anchor="t">
            <a:noAutofit/>
          </a:bodyPr>
          <a:lstStyle/>
          <a:p>
            <a:pPr marL="285750" indent="-285750"/>
            <a:r>
              <a:rPr lang="en-US" sz="2000" dirty="0">
                <a:latin typeface="Times New Roman"/>
                <a:ea typeface="+mn-lt"/>
                <a:cs typeface="+mn-lt"/>
              </a:rPr>
              <a:t>Establishing in science and math. To ceaselessly ground their work within the best accessible science and most precise math.</a:t>
            </a:r>
            <a:endParaRPr lang="en-US" sz="2000" dirty="0">
              <a:latin typeface="Times New Roman"/>
              <a:cs typeface="Times New Roman"/>
            </a:endParaRPr>
          </a:p>
          <a:p>
            <a:pPr marL="285750" indent="-285750"/>
            <a:endParaRPr lang="en-US" sz="2000" dirty="0">
              <a:latin typeface="Times New Roman"/>
              <a:cs typeface="Times New Roman"/>
            </a:endParaRPr>
          </a:p>
          <a:p>
            <a:pPr marL="285750" indent="-285750"/>
            <a:r>
              <a:rPr lang="en-US" sz="2000" dirty="0">
                <a:latin typeface="Times New Roman"/>
                <a:ea typeface="+mn-lt"/>
                <a:cs typeface="+mn-lt"/>
              </a:rPr>
              <a:t>To take duty for their carbon impression. Also, to take obligation for all thier emissions, so by 2030 they are able cut them by more than half and expel more carbon than they transmit each year.</a:t>
            </a:r>
          </a:p>
          <a:p>
            <a:pPr marL="285750" indent="-285750"/>
            <a:r>
              <a:rPr lang="en-US" sz="2000" dirty="0">
                <a:latin typeface="Times New Roman"/>
                <a:ea typeface="+mn-lt"/>
                <a:cs typeface="+mn-lt"/>
              </a:rPr>
              <a:t>By Contributing for modern carbon diminishment and expulsion innovation. To convey money from their claim capital in an unused Climate Advancement Finance to quicken the improvement of carbon lessening and evacuation innovations that will help them.</a:t>
            </a:r>
          </a:p>
          <a:p>
            <a:pPr marL="285750" indent="-285750"/>
            <a:r>
              <a:rPr lang="en-US" sz="2000" dirty="0">
                <a:latin typeface="Times New Roman"/>
                <a:ea typeface="+mn-lt"/>
                <a:cs typeface="+mn-lt"/>
              </a:rPr>
              <a:t>To enableclients around the world. Maybe most critically, they should develop and send computerized innovation to assist their providers and clients to decrease their carbon footprints.</a:t>
            </a:r>
          </a:p>
          <a:p>
            <a:pPr marL="285750" indent="-285750"/>
            <a:r>
              <a:rPr lang="en-US" sz="2000" dirty="0">
                <a:latin typeface="Times New Roman"/>
                <a:ea typeface="+mn-lt"/>
                <a:cs typeface="+mn-lt"/>
              </a:rPr>
              <a:t>To guarantee viable straightforwardness. They should  distribute a yearly Natural Maintainability Report that gives straightforwardness on their advance, based on solid worldwide announcing standards</a:t>
            </a:r>
          </a:p>
          <a:p>
            <a:pPr marL="285750" indent="-285750"/>
            <a:r>
              <a:rPr lang="en-US" sz="2000" dirty="0">
                <a:latin typeface="Times New Roman"/>
                <a:ea typeface="+mn-lt"/>
                <a:cs typeface="+mn-lt"/>
              </a:rPr>
              <a:t>To use their voice on carbon-related open approach issues. Also, to support unused open approach activities to quicken carbon reduction and expulsion opportunities.</a:t>
            </a:r>
          </a:p>
          <a:p>
            <a:pPr marL="0" indent="0">
              <a:buNone/>
            </a:pPr>
            <a:endParaRPr lang="en-US" sz="1600" dirty="0"/>
          </a:p>
        </p:txBody>
      </p:sp>
    </p:spTree>
    <p:extLst>
      <p:ext uri="{BB962C8B-B14F-4D97-AF65-F5344CB8AC3E}">
        <p14:creationId xmlns:p14="http://schemas.microsoft.com/office/powerpoint/2010/main" val="18179378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3">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036A82-8524-4AB6-921F-56E2DD13162E}"/>
              </a:ext>
            </a:extLst>
          </p:cNvPr>
          <p:cNvSpPr>
            <a:spLocks noGrp="1"/>
          </p:cNvSpPr>
          <p:nvPr>
            <p:ph type="title"/>
          </p:nvPr>
        </p:nvSpPr>
        <p:spPr>
          <a:xfrm>
            <a:off x="1006057" y="381719"/>
            <a:ext cx="6095998" cy="1019234"/>
          </a:xfrm>
        </p:spPr>
        <p:txBody>
          <a:bodyPr>
            <a:normAutofit fontScale="90000"/>
          </a:bodyPr>
          <a:lstStyle/>
          <a:p>
            <a:r>
              <a:rPr lang="en-US" sz="4000" b="1" dirty="0">
                <a:latin typeface="Times New Roman"/>
                <a:cs typeface="Times New Roman"/>
              </a:rPr>
              <a:t>To take responsibility for their carbon footprint</a:t>
            </a:r>
            <a:endParaRPr lang="en-US" sz="4000" dirty="0">
              <a:latin typeface="Times New Roman"/>
              <a:cs typeface="Times New Roman"/>
            </a:endParaRPr>
          </a:p>
        </p:txBody>
      </p:sp>
      <p:pic>
        <p:nvPicPr>
          <p:cNvPr id="5" name="Picture 4">
            <a:extLst>
              <a:ext uri="{FF2B5EF4-FFF2-40B4-BE49-F238E27FC236}">
                <a16:creationId xmlns:a16="http://schemas.microsoft.com/office/drawing/2014/main" id="{2B6F8B86-0196-4B0D-BE12-799F5D41F626}"/>
              </a:ext>
            </a:extLst>
          </p:cNvPr>
          <p:cNvPicPr>
            <a:picLocks noChangeAspect="1"/>
          </p:cNvPicPr>
          <p:nvPr/>
        </p:nvPicPr>
        <p:blipFill rotWithShape="1">
          <a:blip r:embed="rId2"/>
          <a:srcRect l="40706" r="9294"/>
          <a:stretch/>
        </p:blipFill>
        <p:spPr>
          <a:xfrm>
            <a:off x="7620000" y="10"/>
            <a:ext cx="4572002" cy="6857992"/>
          </a:xfrm>
          <a:custGeom>
            <a:avLst/>
            <a:gdLst/>
            <a:ahLst/>
            <a:cxnLst/>
            <a:rect l="l" t="t" r="r" b="b"/>
            <a:pathLst>
              <a:path w="4572002" h="6858002">
                <a:moveTo>
                  <a:pt x="276687" y="6438981"/>
                </a:moveTo>
                <a:cubicBezTo>
                  <a:pt x="286189" y="6444077"/>
                  <a:pt x="293666" y="6451650"/>
                  <a:pt x="296618" y="6463841"/>
                </a:cubicBezTo>
                <a:lnTo>
                  <a:pt x="296621" y="6463850"/>
                </a:lnTo>
                <a:lnTo>
                  <a:pt x="307605" y="6508052"/>
                </a:lnTo>
                <a:lnTo>
                  <a:pt x="310416" y="6513012"/>
                </a:lnTo>
                <a:lnTo>
                  <a:pt x="312883" y="6521804"/>
                </a:lnTo>
                <a:lnTo>
                  <a:pt x="329221" y="6546195"/>
                </a:lnTo>
                <a:lnTo>
                  <a:pt x="329221" y="6546194"/>
                </a:lnTo>
                <a:lnTo>
                  <a:pt x="310416" y="6513012"/>
                </a:lnTo>
                <a:lnTo>
                  <a:pt x="296621" y="6463850"/>
                </a:lnTo>
                <a:lnTo>
                  <a:pt x="296618" y="6463840"/>
                </a:lnTo>
                <a:close/>
                <a:moveTo>
                  <a:pt x="360891" y="2836172"/>
                </a:moveTo>
                <a:lnTo>
                  <a:pt x="360891" y="2836173"/>
                </a:lnTo>
                <a:cubicBezTo>
                  <a:pt x="364963" y="2839983"/>
                  <a:pt x="368249" y="2844317"/>
                  <a:pt x="369582" y="2848794"/>
                </a:cubicBezTo>
                <a:cubicBezTo>
                  <a:pt x="376249" y="2870416"/>
                  <a:pt x="384441" y="2892181"/>
                  <a:pt x="389490" y="2914328"/>
                </a:cubicBezTo>
                <a:lnTo>
                  <a:pt x="394121" y="2947863"/>
                </a:lnTo>
                <a:lnTo>
                  <a:pt x="390537" y="2982148"/>
                </a:lnTo>
                <a:cubicBezTo>
                  <a:pt x="382441" y="3014153"/>
                  <a:pt x="378631" y="3045777"/>
                  <a:pt x="378845" y="3077401"/>
                </a:cubicBezTo>
                <a:lnTo>
                  <a:pt x="378845" y="3077402"/>
                </a:lnTo>
                <a:lnTo>
                  <a:pt x="378845" y="3077402"/>
                </a:lnTo>
                <a:cubicBezTo>
                  <a:pt x="379059" y="3109026"/>
                  <a:pt x="383298" y="3140650"/>
                  <a:pt x="391299" y="3172655"/>
                </a:cubicBezTo>
                <a:cubicBezTo>
                  <a:pt x="417208" y="3276481"/>
                  <a:pt x="444640" y="3380306"/>
                  <a:pt x="438926" y="3489468"/>
                </a:cubicBezTo>
                <a:cubicBezTo>
                  <a:pt x="437974" y="3507564"/>
                  <a:pt x="449595" y="3529091"/>
                  <a:pt x="461025" y="3544714"/>
                </a:cubicBezTo>
                <a:cubicBezTo>
                  <a:pt x="466455" y="3552191"/>
                  <a:pt x="470634" y="3557716"/>
                  <a:pt x="473569" y="3562321"/>
                </a:cubicBezTo>
                <a:lnTo>
                  <a:pt x="478647" y="3574408"/>
                </a:lnTo>
                <a:lnTo>
                  <a:pt x="476296" y="3587174"/>
                </a:lnTo>
                <a:cubicBezTo>
                  <a:pt x="474277" y="3592232"/>
                  <a:pt x="471027" y="3598435"/>
                  <a:pt x="466549" y="3606817"/>
                </a:cubicBezTo>
                <a:cubicBezTo>
                  <a:pt x="462167" y="3614819"/>
                  <a:pt x="459501" y="3624725"/>
                  <a:pt x="453023" y="3630632"/>
                </a:cubicBezTo>
                <a:cubicBezTo>
                  <a:pt x="436545" y="3645682"/>
                  <a:pt x="430306" y="3662494"/>
                  <a:pt x="428782" y="3680163"/>
                </a:cubicBezTo>
                <a:lnTo>
                  <a:pt x="428782" y="3680164"/>
                </a:lnTo>
                <a:lnTo>
                  <a:pt x="428782" y="3680164"/>
                </a:lnTo>
                <a:lnTo>
                  <a:pt x="432830" y="3734838"/>
                </a:lnTo>
                <a:lnTo>
                  <a:pt x="432448" y="3754652"/>
                </a:lnTo>
                <a:cubicBezTo>
                  <a:pt x="426448" y="3767130"/>
                  <a:pt x="424496" y="3778655"/>
                  <a:pt x="426091" y="3789776"/>
                </a:cubicBezTo>
                <a:lnTo>
                  <a:pt x="426091" y="3789776"/>
                </a:lnTo>
                <a:lnTo>
                  <a:pt x="426091" y="3789777"/>
                </a:lnTo>
                <a:cubicBezTo>
                  <a:pt x="427687" y="3800897"/>
                  <a:pt x="432830" y="3811614"/>
                  <a:pt x="441022" y="3822473"/>
                </a:cubicBezTo>
                <a:lnTo>
                  <a:pt x="455357" y="3852620"/>
                </a:lnTo>
                <a:lnTo>
                  <a:pt x="454577" y="3868764"/>
                </a:lnTo>
                <a:cubicBezTo>
                  <a:pt x="453119" y="3874229"/>
                  <a:pt x="450356" y="3879766"/>
                  <a:pt x="445974" y="3885338"/>
                </a:cubicBezTo>
                <a:cubicBezTo>
                  <a:pt x="426543" y="3910104"/>
                  <a:pt x="416351" y="3935727"/>
                  <a:pt x="414089" y="3962159"/>
                </a:cubicBezTo>
                <a:lnTo>
                  <a:pt x="414089" y="3962160"/>
                </a:lnTo>
                <a:lnTo>
                  <a:pt x="414089" y="3962160"/>
                </a:lnTo>
                <a:cubicBezTo>
                  <a:pt x="411827" y="3988593"/>
                  <a:pt x="417495" y="4015835"/>
                  <a:pt x="429782" y="4043840"/>
                </a:cubicBezTo>
                <a:lnTo>
                  <a:pt x="444904" y="4103826"/>
                </a:lnTo>
                <a:lnTo>
                  <a:pt x="442936" y="4134255"/>
                </a:lnTo>
                <a:cubicBezTo>
                  <a:pt x="441094" y="4144498"/>
                  <a:pt x="438022" y="4154857"/>
                  <a:pt x="433592" y="4165383"/>
                </a:cubicBezTo>
                <a:cubicBezTo>
                  <a:pt x="430163" y="4173480"/>
                  <a:pt x="429592" y="4182767"/>
                  <a:pt x="429687" y="4192387"/>
                </a:cubicBezTo>
                <a:lnTo>
                  <a:pt x="429687" y="4192388"/>
                </a:lnTo>
                <a:lnTo>
                  <a:pt x="429687" y="4192388"/>
                </a:lnTo>
                <a:lnTo>
                  <a:pt x="429782" y="4221391"/>
                </a:lnTo>
                <a:lnTo>
                  <a:pt x="424066" y="4253014"/>
                </a:lnTo>
                <a:cubicBezTo>
                  <a:pt x="411873" y="4277401"/>
                  <a:pt x="396253" y="4300070"/>
                  <a:pt x="384250" y="4324645"/>
                </a:cubicBezTo>
                <a:cubicBezTo>
                  <a:pt x="378536" y="4336457"/>
                  <a:pt x="375488" y="4350554"/>
                  <a:pt x="375296" y="4363890"/>
                </a:cubicBezTo>
                <a:lnTo>
                  <a:pt x="375296" y="4363891"/>
                </a:lnTo>
                <a:lnTo>
                  <a:pt x="375296" y="4363891"/>
                </a:lnTo>
                <a:cubicBezTo>
                  <a:pt x="374344" y="4403326"/>
                  <a:pt x="374344" y="4442762"/>
                  <a:pt x="376058" y="4482005"/>
                </a:cubicBezTo>
                <a:cubicBezTo>
                  <a:pt x="378726" y="4546777"/>
                  <a:pt x="379298" y="4612501"/>
                  <a:pt x="436068" y="4659175"/>
                </a:cubicBezTo>
                <a:cubicBezTo>
                  <a:pt x="440640" y="4662987"/>
                  <a:pt x="443308" y="4671177"/>
                  <a:pt x="444070" y="4677656"/>
                </a:cubicBezTo>
                <a:cubicBezTo>
                  <a:pt x="447689" y="4707565"/>
                  <a:pt x="448071" y="4738236"/>
                  <a:pt x="453977" y="4767765"/>
                </a:cubicBezTo>
                <a:lnTo>
                  <a:pt x="455286" y="4800483"/>
                </a:lnTo>
                <a:lnTo>
                  <a:pt x="440450" y="4828916"/>
                </a:lnTo>
                <a:cubicBezTo>
                  <a:pt x="423877" y="4846490"/>
                  <a:pt x="412446" y="4866958"/>
                  <a:pt x="410740" y="4889275"/>
                </a:cubicBezTo>
                <a:lnTo>
                  <a:pt x="410740" y="4889275"/>
                </a:lnTo>
                <a:lnTo>
                  <a:pt x="410740" y="4889276"/>
                </a:lnTo>
                <a:cubicBezTo>
                  <a:pt x="410172" y="4896714"/>
                  <a:pt x="410683" y="4904358"/>
                  <a:pt x="412445" y="4912169"/>
                </a:cubicBezTo>
                <a:lnTo>
                  <a:pt x="413848" y="4933805"/>
                </a:lnTo>
                <a:lnTo>
                  <a:pt x="409088" y="4952673"/>
                </a:lnTo>
                <a:cubicBezTo>
                  <a:pt x="404302" y="4964604"/>
                  <a:pt x="396729" y="4975511"/>
                  <a:pt x="389013" y="4987037"/>
                </a:cubicBezTo>
                <a:cubicBezTo>
                  <a:pt x="377774" y="5003801"/>
                  <a:pt x="363676" y="5022852"/>
                  <a:pt x="362534" y="5041521"/>
                </a:cubicBezTo>
                <a:cubicBezTo>
                  <a:pt x="360677" y="5073241"/>
                  <a:pt x="338137" y="5101639"/>
                  <a:pt x="336386" y="5133224"/>
                </a:cubicBezTo>
                <a:lnTo>
                  <a:pt x="336386" y="5133225"/>
                </a:lnTo>
                <a:lnTo>
                  <a:pt x="336386" y="5133225"/>
                </a:lnTo>
                <a:lnTo>
                  <a:pt x="343101" y="5166114"/>
                </a:lnTo>
                <a:lnTo>
                  <a:pt x="342411" y="5172090"/>
                </a:lnTo>
                <a:cubicBezTo>
                  <a:pt x="341530" y="5174400"/>
                  <a:pt x="340339" y="5176876"/>
                  <a:pt x="339863" y="5179067"/>
                </a:cubicBezTo>
                <a:lnTo>
                  <a:pt x="339863" y="5179068"/>
                </a:lnTo>
                <a:lnTo>
                  <a:pt x="339863" y="5179068"/>
                </a:lnTo>
                <a:cubicBezTo>
                  <a:pt x="332623" y="5214122"/>
                  <a:pt x="339673" y="5247079"/>
                  <a:pt x="363486" y="5272797"/>
                </a:cubicBezTo>
                <a:cubicBezTo>
                  <a:pt x="379013" y="5289657"/>
                  <a:pt x="387538" y="5307422"/>
                  <a:pt x="390920" y="5326163"/>
                </a:cubicBezTo>
                <a:lnTo>
                  <a:pt x="392366" y="5355014"/>
                </a:lnTo>
                <a:lnTo>
                  <a:pt x="387489" y="5385384"/>
                </a:lnTo>
                <a:cubicBezTo>
                  <a:pt x="384250" y="5398721"/>
                  <a:pt x="381964" y="5412057"/>
                  <a:pt x="379298" y="5425582"/>
                </a:cubicBezTo>
                <a:cubicBezTo>
                  <a:pt x="375488" y="5443870"/>
                  <a:pt x="371486" y="5462351"/>
                  <a:pt x="367676" y="5480637"/>
                </a:cubicBezTo>
                <a:cubicBezTo>
                  <a:pt x="365771" y="5489497"/>
                  <a:pt x="363200" y="5498832"/>
                  <a:pt x="363152" y="5507667"/>
                </a:cubicBezTo>
                <a:lnTo>
                  <a:pt x="363152" y="5507668"/>
                </a:lnTo>
                <a:lnTo>
                  <a:pt x="363152" y="5507668"/>
                </a:lnTo>
                <a:cubicBezTo>
                  <a:pt x="363105" y="5516503"/>
                  <a:pt x="365581" y="5524837"/>
                  <a:pt x="373772" y="5531694"/>
                </a:cubicBezTo>
                <a:lnTo>
                  <a:pt x="383918" y="5547578"/>
                </a:lnTo>
                <a:lnTo>
                  <a:pt x="374344" y="5562746"/>
                </a:lnTo>
                <a:cubicBezTo>
                  <a:pt x="331671" y="5600467"/>
                  <a:pt x="305000" y="5646189"/>
                  <a:pt x="303096" y="5704483"/>
                </a:cubicBezTo>
                <a:cubicBezTo>
                  <a:pt x="302714" y="5716485"/>
                  <a:pt x="300048" y="5728678"/>
                  <a:pt x="297190" y="5740488"/>
                </a:cubicBezTo>
                <a:cubicBezTo>
                  <a:pt x="295475" y="5747728"/>
                  <a:pt x="293569" y="5756493"/>
                  <a:pt x="288425" y="5760873"/>
                </a:cubicBezTo>
                <a:cubicBezTo>
                  <a:pt x="249182" y="5794974"/>
                  <a:pt x="221939" y="5837457"/>
                  <a:pt x="200030" y="5883751"/>
                </a:cubicBezTo>
                <a:cubicBezTo>
                  <a:pt x="192220" y="5900323"/>
                  <a:pt x="184410" y="5918042"/>
                  <a:pt x="182124" y="5935949"/>
                </a:cubicBezTo>
                <a:lnTo>
                  <a:pt x="182124" y="5935950"/>
                </a:lnTo>
                <a:lnTo>
                  <a:pt x="182124" y="5935950"/>
                </a:lnTo>
                <a:cubicBezTo>
                  <a:pt x="179838" y="5954618"/>
                  <a:pt x="183648" y="5974241"/>
                  <a:pt x="185744" y="5993292"/>
                </a:cubicBezTo>
                <a:cubicBezTo>
                  <a:pt x="186886" y="6004532"/>
                  <a:pt x="186696" y="6017486"/>
                  <a:pt x="192220" y="6026441"/>
                </a:cubicBezTo>
                <a:cubicBezTo>
                  <a:pt x="209557" y="6054826"/>
                  <a:pt x="228225" y="6082259"/>
                  <a:pt x="248420" y="6108739"/>
                </a:cubicBezTo>
                <a:lnTo>
                  <a:pt x="262113" y="6133315"/>
                </a:lnTo>
                <a:lnTo>
                  <a:pt x="258413" y="6143190"/>
                </a:lnTo>
                <a:cubicBezTo>
                  <a:pt x="255862" y="6146732"/>
                  <a:pt x="251944" y="6150697"/>
                  <a:pt x="246514" y="6155602"/>
                </a:cubicBezTo>
                <a:cubicBezTo>
                  <a:pt x="224225" y="6175797"/>
                  <a:pt x="212605" y="6200944"/>
                  <a:pt x="207843" y="6228756"/>
                </a:cubicBezTo>
                <a:cubicBezTo>
                  <a:pt x="200412" y="6272764"/>
                  <a:pt x="194126" y="6317151"/>
                  <a:pt x="190506" y="6361539"/>
                </a:cubicBezTo>
                <a:lnTo>
                  <a:pt x="190506" y="6361540"/>
                </a:lnTo>
                <a:lnTo>
                  <a:pt x="190506" y="6361540"/>
                </a:lnTo>
                <a:lnTo>
                  <a:pt x="190704" y="6365039"/>
                </a:lnTo>
                <a:lnTo>
                  <a:pt x="191995" y="6387910"/>
                </a:lnTo>
                <a:lnTo>
                  <a:pt x="194825" y="6393746"/>
                </a:lnTo>
                <a:lnTo>
                  <a:pt x="201413" y="6407333"/>
                </a:lnTo>
                <a:lnTo>
                  <a:pt x="201413" y="6407332"/>
                </a:lnTo>
                <a:lnTo>
                  <a:pt x="194825" y="6393746"/>
                </a:lnTo>
                <a:lnTo>
                  <a:pt x="191995" y="6387910"/>
                </a:lnTo>
                <a:lnTo>
                  <a:pt x="190704" y="6365039"/>
                </a:lnTo>
                <a:lnTo>
                  <a:pt x="190506" y="6361540"/>
                </a:lnTo>
                <a:lnTo>
                  <a:pt x="207843" y="6228757"/>
                </a:lnTo>
                <a:cubicBezTo>
                  <a:pt x="212605" y="6200945"/>
                  <a:pt x="224225" y="6175798"/>
                  <a:pt x="246514" y="6155603"/>
                </a:cubicBezTo>
                <a:cubicBezTo>
                  <a:pt x="257374" y="6145793"/>
                  <a:pt x="262184" y="6139745"/>
                  <a:pt x="262113" y="6133315"/>
                </a:cubicBezTo>
                <a:lnTo>
                  <a:pt x="262113" y="6133315"/>
                </a:lnTo>
                <a:lnTo>
                  <a:pt x="262113" y="6133314"/>
                </a:lnTo>
                <a:cubicBezTo>
                  <a:pt x="262042" y="6126884"/>
                  <a:pt x="257088" y="6120074"/>
                  <a:pt x="248420" y="6108738"/>
                </a:cubicBezTo>
                <a:cubicBezTo>
                  <a:pt x="228225" y="6082258"/>
                  <a:pt x="209557" y="6054825"/>
                  <a:pt x="192220" y="6026440"/>
                </a:cubicBezTo>
                <a:cubicBezTo>
                  <a:pt x="186696" y="6017485"/>
                  <a:pt x="186886" y="6004531"/>
                  <a:pt x="185744" y="5993291"/>
                </a:cubicBezTo>
                <a:cubicBezTo>
                  <a:pt x="184696" y="5983766"/>
                  <a:pt x="183220" y="5974097"/>
                  <a:pt x="182291" y="5964477"/>
                </a:cubicBezTo>
                <a:lnTo>
                  <a:pt x="182124" y="5935950"/>
                </a:lnTo>
                <a:lnTo>
                  <a:pt x="189006" y="5909351"/>
                </a:lnTo>
                <a:cubicBezTo>
                  <a:pt x="192220" y="5900611"/>
                  <a:pt x="196125" y="5892038"/>
                  <a:pt x="200030" y="5883752"/>
                </a:cubicBezTo>
                <a:cubicBezTo>
                  <a:pt x="221939" y="5837458"/>
                  <a:pt x="249182" y="5794975"/>
                  <a:pt x="288425" y="5760874"/>
                </a:cubicBezTo>
                <a:cubicBezTo>
                  <a:pt x="293569" y="5756494"/>
                  <a:pt x="295475" y="5747729"/>
                  <a:pt x="297190" y="5740489"/>
                </a:cubicBezTo>
                <a:cubicBezTo>
                  <a:pt x="300048" y="5728679"/>
                  <a:pt x="302714" y="5716486"/>
                  <a:pt x="303096" y="5704484"/>
                </a:cubicBezTo>
                <a:cubicBezTo>
                  <a:pt x="305000" y="5646190"/>
                  <a:pt x="331671" y="5600468"/>
                  <a:pt x="374344" y="5562747"/>
                </a:cubicBezTo>
                <a:cubicBezTo>
                  <a:pt x="380441" y="5557318"/>
                  <a:pt x="383823" y="5552508"/>
                  <a:pt x="383918" y="5547579"/>
                </a:cubicBezTo>
                <a:lnTo>
                  <a:pt x="383918" y="5547578"/>
                </a:lnTo>
                <a:lnTo>
                  <a:pt x="383918" y="5547578"/>
                </a:lnTo>
                <a:cubicBezTo>
                  <a:pt x="384013" y="5542648"/>
                  <a:pt x="380822" y="5537600"/>
                  <a:pt x="373772" y="5531693"/>
                </a:cubicBezTo>
                <a:cubicBezTo>
                  <a:pt x="369677" y="5528265"/>
                  <a:pt x="367010" y="5524467"/>
                  <a:pt x="365373" y="5520422"/>
                </a:cubicBezTo>
                <a:lnTo>
                  <a:pt x="363152" y="5507668"/>
                </a:lnTo>
                <a:lnTo>
                  <a:pt x="367676" y="5480638"/>
                </a:lnTo>
                <a:cubicBezTo>
                  <a:pt x="371486" y="5462352"/>
                  <a:pt x="375488" y="5443871"/>
                  <a:pt x="379298" y="5425583"/>
                </a:cubicBezTo>
                <a:cubicBezTo>
                  <a:pt x="381964" y="5412058"/>
                  <a:pt x="384250" y="5398722"/>
                  <a:pt x="387489" y="5385385"/>
                </a:cubicBezTo>
                <a:cubicBezTo>
                  <a:pt x="390014" y="5375003"/>
                  <a:pt x="391717" y="5364883"/>
                  <a:pt x="392366" y="5355015"/>
                </a:cubicBezTo>
                <a:lnTo>
                  <a:pt x="392366" y="5355014"/>
                </a:lnTo>
                <a:lnTo>
                  <a:pt x="392366" y="5355014"/>
                </a:lnTo>
                <a:cubicBezTo>
                  <a:pt x="394313" y="5325412"/>
                  <a:pt x="386776" y="5298086"/>
                  <a:pt x="363486" y="5272796"/>
                </a:cubicBezTo>
                <a:cubicBezTo>
                  <a:pt x="351580" y="5259937"/>
                  <a:pt x="343864" y="5245269"/>
                  <a:pt x="340030" y="5229433"/>
                </a:cubicBezTo>
                <a:lnTo>
                  <a:pt x="339863" y="5179068"/>
                </a:lnTo>
                <a:lnTo>
                  <a:pt x="342411" y="5172091"/>
                </a:lnTo>
                <a:cubicBezTo>
                  <a:pt x="343292" y="5169781"/>
                  <a:pt x="343863" y="5167638"/>
                  <a:pt x="343101" y="5166114"/>
                </a:cubicBezTo>
                <a:lnTo>
                  <a:pt x="343101" y="5166114"/>
                </a:lnTo>
                <a:lnTo>
                  <a:pt x="343101" y="5166113"/>
                </a:lnTo>
                <a:lnTo>
                  <a:pt x="336386" y="5133225"/>
                </a:lnTo>
                <a:lnTo>
                  <a:pt x="343531" y="5102461"/>
                </a:lnTo>
                <a:cubicBezTo>
                  <a:pt x="350866" y="5082339"/>
                  <a:pt x="361296" y="5062669"/>
                  <a:pt x="362534" y="5041522"/>
                </a:cubicBezTo>
                <a:cubicBezTo>
                  <a:pt x="363676" y="5022853"/>
                  <a:pt x="377774" y="5003802"/>
                  <a:pt x="389013" y="4987038"/>
                </a:cubicBezTo>
                <a:cubicBezTo>
                  <a:pt x="400587" y="4969748"/>
                  <a:pt x="411839" y="4953853"/>
                  <a:pt x="413848" y="4933805"/>
                </a:cubicBezTo>
                <a:lnTo>
                  <a:pt x="413848" y="4933805"/>
                </a:lnTo>
                <a:lnTo>
                  <a:pt x="413848" y="4933804"/>
                </a:lnTo>
                <a:cubicBezTo>
                  <a:pt x="414517" y="4927122"/>
                  <a:pt x="414160" y="4919978"/>
                  <a:pt x="412445" y="4912168"/>
                </a:cubicBezTo>
                <a:lnTo>
                  <a:pt x="410740" y="4889275"/>
                </a:lnTo>
                <a:lnTo>
                  <a:pt x="415518" y="4867614"/>
                </a:lnTo>
                <a:cubicBezTo>
                  <a:pt x="420638" y="4853635"/>
                  <a:pt x="429401" y="4840633"/>
                  <a:pt x="440450" y="4828917"/>
                </a:cubicBezTo>
                <a:cubicBezTo>
                  <a:pt x="448833" y="4819964"/>
                  <a:pt x="453405" y="4810581"/>
                  <a:pt x="455286" y="4800484"/>
                </a:cubicBezTo>
                <a:lnTo>
                  <a:pt x="455286" y="4800483"/>
                </a:lnTo>
                <a:lnTo>
                  <a:pt x="455286" y="4800483"/>
                </a:lnTo>
                <a:cubicBezTo>
                  <a:pt x="457168" y="4790386"/>
                  <a:pt x="456358" y="4779575"/>
                  <a:pt x="453977" y="4767764"/>
                </a:cubicBezTo>
                <a:cubicBezTo>
                  <a:pt x="448071" y="4738235"/>
                  <a:pt x="447689" y="4707564"/>
                  <a:pt x="444070" y="4677655"/>
                </a:cubicBezTo>
                <a:cubicBezTo>
                  <a:pt x="443308" y="4671176"/>
                  <a:pt x="440640" y="4662986"/>
                  <a:pt x="436068" y="4659174"/>
                </a:cubicBezTo>
                <a:cubicBezTo>
                  <a:pt x="379298" y="4612500"/>
                  <a:pt x="378726" y="4546776"/>
                  <a:pt x="376058" y="4482004"/>
                </a:cubicBezTo>
                <a:lnTo>
                  <a:pt x="375296" y="4363891"/>
                </a:lnTo>
                <a:lnTo>
                  <a:pt x="384250" y="4324646"/>
                </a:lnTo>
                <a:cubicBezTo>
                  <a:pt x="396253" y="4300071"/>
                  <a:pt x="411873" y="4277402"/>
                  <a:pt x="424066" y="4253015"/>
                </a:cubicBezTo>
                <a:cubicBezTo>
                  <a:pt x="428830" y="4243873"/>
                  <a:pt x="429020" y="4232061"/>
                  <a:pt x="429782" y="4221392"/>
                </a:cubicBezTo>
                <a:lnTo>
                  <a:pt x="429782" y="4221391"/>
                </a:lnTo>
                <a:lnTo>
                  <a:pt x="429782" y="4221391"/>
                </a:lnTo>
                <a:lnTo>
                  <a:pt x="429687" y="4192388"/>
                </a:lnTo>
                <a:lnTo>
                  <a:pt x="433592" y="4165384"/>
                </a:lnTo>
                <a:cubicBezTo>
                  <a:pt x="442451" y="4144333"/>
                  <a:pt x="445880" y="4123948"/>
                  <a:pt x="444904" y="4103826"/>
                </a:cubicBezTo>
                <a:lnTo>
                  <a:pt x="444904" y="4103826"/>
                </a:lnTo>
                <a:lnTo>
                  <a:pt x="444904" y="4103825"/>
                </a:lnTo>
                <a:cubicBezTo>
                  <a:pt x="443928" y="4083702"/>
                  <a:pt x="438546" y="4063842"/>
                  <a:pt x="429782" y="4043839"/>
                </a:cubicBezTo>
                <a:cubicBezTo>
                  <a:pt x="423639" y="4029837"/>
                  <a:pt x="419150" y="4016025"/>
                  <a:pt x="416480" y="4002410"/>
                </a:cubicBezTo>
                <a:lnTo>
                  <a:pt x="414089" y="3962160"/>
                </a:lnTo>
                <a:lnTo>
                  <a:pt x="423593" y="3923125"/>
                </a:lnTo>
                <a:cubicBezTo>
                  <a:pt x="428853" y="3910319"/>
                  <a:pt x="436259" y="3897722"/>
                  <a:pt x="445974" y="3885339"/>
                </a:cubicBezTo>
                <a:cubicBezTo>
                  <a:pt x="454738" y="3874195"/>
                  <a:pt x="457024" y="3863193"/>
                  <a:pt x="455357" y="3852620"/>
                </a:cubicBezTo>
                <a:lnTo>
                  <a:pt x="455357" y="3852620"/>
                </a:lnTo>
                <a:lnTo>
                  <a:pt x="455357" y="3852619"/>
                </a:lnTo>
                <a:cubicBezTo>
                  <a:pt x="453691" y="3842046"/>
                  <a:pt x="448071" y="3831902"/>
                  <a:pt x="441022" y="3822472"/>
                </a:cubicBezTo>
                <a:lnTo>
                  <a:pt x="426091" y="3789776"/>
                </a:lnTo>
                <a:lnTo>
                  <a:pt x="432448" y="3754653"/>
                </a:lnTo>
                <a:cubicBezTo>
                  <a:pt x="435116" y="3749126"/>
                  <a:pt x="433782" y="3741316"/>
                  <a:pt x="432830" y="3734838"/>
                </a:cubicBezTo>
                <a:lnTo>
                  <a:pt x="432830" y="3734838"/>
                </a:lnTo>
                <a:lnTo>
                  <a:pt x="432830" y="3734837"/>
                </a:lnTo>
                <a:lnTo>
                  <a:pt x="428782" y="3680164"/>
                </a:lnTo>
                <a:lnTo>
                  <a:pt x="435295" y="3654416"/>
                </a:lnTo>
                <a:cubicBezTo>
                  <a:pt x="439105" y="3646123"/>
                  <a:pt x="444784" y="3638158"/>
                  <a:pt x="453023" y="3630633"/>
                </a:cubicBezTo>
                <a:cubicBezTo>
                  <a:pt x="459501" y="3624726"/>
                  <a:pt x="462167" y="3614820"/>
                  <a:pt x="466549" y="3606818"/>
                </a:cubicBezTo>
                <a:cubicBezTo>
                  <a:pt x="475504" y="3590054"/>
                  <a:pt x="479552" y="3582005"/>
                  <a:pt x="478647" y="3574409"/>
                </a:cubicBezTo>
                <a:lnTo>
                  <a:pt x="478647" y="3574408"/>
                </a:lnTo>
                <a:lnTo>
                  <a:pt x="478647" y="3574408"/>
                </a:lnTo>
                <a:cubicBezTo>
                  <a:pt x="477742" y="3566811"/>
                  <a:pt x="471884" y="3559668"/>
                  <a:pt x="461025" y="3544713"/>
                </a:cubicBezTo>
                <a:cubicBezTo>
                  <a:pt x="449595" y="3529090"/>
                  <a:pt x="437974" y="3507563"/>
                  <a:pt x="438926" y="3489467"/>
                </a:cubicBezTo>
                <a:cubicBezTo>
                  <a:pt x="444640" y="3380305"/>
                  <a:pt x="417208" y="3276480"/>
                  <a:pt x="391299" y="3172654"/>
                </a:cubicBezTo>
                <a:lnTo>
                  <a:pt x="378845" y="3077402"/>
                </a:lnTo>
                <a:lnTo>
                  <a:pt x="390537" y="2982149"/>
                </a:lnTo>
                <a:cubicBezTo>
                  <a:pt x="393490" y="2970576"/>
                  <a:pt x="394491" y="2959157"/>
                  <a:pt x="394121" y="2947863"/>
                </a:cubicBezTo>
                <a:lnTo>
                  <a:pt x="394121" y="2947863"/>
                </a:lnTo>
                <a:lnTo>
                  <a:pt x="394121" y="2947862"/>
                </a:lnTo>
                <a:cubicBezTo>
                  <a:pt x="393014" y="2913982"/>
                  <a:pt x="379583" y="2881226"/>
                  <a:pt x="369582" y="2848793"/>
                </a:cubicBezTo>
                <a:close/>
                <a:moveTo>
                  <a:pt x="845377" y="1508458"/>
                </a:moveTo>
                <a:lnTo>
                  <a:pt x="873470" y="1596213"/>
                </a:lnTo>
                <a:cubicBezTo>
                  <a:pt x="875947" y="1604978"/>
                  <a:pt x="874422" y="1615836"/>
                  <a:pt x="871566" y="1624980"/>
                </a:cubicBezTo>
                <a:cubicBezTo>
                  <a:pt x="861850" y="1656223"/>
                  <a:pt x="837464" y="1676036"/>
                  <a:pt x="814984" y="1697753"/>
                </a:cubicBezTo>
                <a:cubicBezTo>
                  <a:pt x="805078" y="1707279"/>
                  <a:pt x="798030" y="1720423"/>
                  <a:pt x="792316" y="1733188"/>
                </a:cubicBezTo>
                <a:cubicBezTo>
                  <a:pt x="777644" y="1766335"/>
                  <a:pt x="764501" y="1800246"/>
                  <a:pt x="750595" y="1833775"/>
                </a:cubicBezTo>
                <a:cubicBezTo>
                  <a:pt x="749261" y="1837013"/>
                  <a:pt x="745832" y="1839679"/>
                  <a:pt x="742974" y="1842158"/>
                </a:cubicBezTo>
                <a:cubicBezTo>
                  <a:pt x="712873" y="1866922"/>
                  <a:pt x="682584" y="1891497"/>
                  <a:pt x="652483" y="1916454"/>
                </a:cubicBezTo>
                <a:cubicBezTo>
                  <a:pt x="646769" y="1921216"/>
                  <a:pt x="642577" y="1928076"/>
                  <a:pt x="637053" y="1933219"/>
                </a:cubicBezTo>
                <a:cubicBezTo>
                  <a:pt x="629433" y="1940459"/>
                  <a:pt x="622192" y="1949603"/>
                  <a:pt x="613048" y="1953413"/>
                </a:cubicBezTo>
                <a:cubicBezTo>
                  <a:pt x="584283" y="1965224"/>
                  <a:pt x="571899" y="1987894"/>
                  <a:pt x="566565" y="2016469"/>
                </a:cubicBezTo>
                <a:cubicBezTo>
                  <a:pt x="561612" y="2042570"/>
                  <a:pt x="557420" y="2068669"/>
                  <a:pt x="551706" y="2094578"/>
                </a:cubicBezTo>
                <a:cubicBezTo>
                  <a:pt x="544848" y="2126201"/>
                  <a:pt x="537418" y="2157636"/>
                  <a:pt x="529035" y="2188879"/>
                </a:cubicBezTo>
                <a:cubicBezTo>
                  <a:pt x="525415" y="2202404"/>
                  <a:pt x="521225" y="2216692"/>
                  <a:pt x="513795" y="2228314"/>
                </a:cubicBezTo>
                <a:cubicBezTo>
                  <a:pt x="493220" y="2260890"/>
                  <a:pt x="479314" y="2295753"/>
                  <a:pt x="484838" y="2334044"/>
                </a:cubicBezTo>
                <a:cubicBezTo>
                  <a:pt x="489220" y="2364715"/>
                  <a:pt x="477980" y="2390434"/>
                  <a:pt x="460453" y="2409485"/>
                </a:cubicBezTo>
                <a:cubicBezTo>
                  <a:pt x="444546" y="2426822"/>
                  <a:pt x="438402" y="2444777"/>
                  <a:pt x="437521" y="2463017"/>
                </a:cubicBezTo>
                <a:lnTo>
                  <a:pt x="437521" y="2463018"/>
                </a:lnTo>
                <a:lnTo>
                  <a:pt x="437521" y="2463019"/>
                </a:lnTo>
                <a:cubicBezTo>
                  <a:pt x="436640" y="2481259"/>
                  <a:pt x="441021" y="2499786"/>
                  <a:pt x="446164" y="2518265"/>
                </a:cubicBezTo>
                <a:lnTo>
                  <a:pt x="449808" y="2545007"/>
                </a:lnTo>
                <a:lnTo>
                  <a:pt x="445594" y="2571034"/>
                </a:lnTo>
                <a:cubicBezTo>
                  <a:pt x="433592" y="2612945"/>
                  <a:pt x="401015" y="2640950"/>
                  <a:pt x="372440" y="2668001"/>
                </a:cubicBezTo>
                <a:cubicBezTo>
                  <a:pt x="348055" y="2691054"/>
                  <a:pt x="334339" y="2716963"/>
                  <a:pt x="324050" y="2745348"/>
                </a:cubicBezTo>
                <a:lnTo>
                  <a:pt x="324050" y="2745352"/>
                </a:lnTo>
                <a:lnTo>
                  <a:pt x="317719" y="2770757"/>
                </a:lnTo>
                <a:lnTo>
                  <a:pt x="318129" y="2778006"/>
                </a:lnTo>
                <a:lnTo>
                  <a:pt x="317350" y="2782305"/>
                </a:lnTo>
                <a:lnTo>
                  <a:pt x="318550" y="2785440"/>
                </a:lnTo>
                <a:lnTo>
                  <a:pt x="318978" y="2793023"/>
                </a:lnTo>
                <a:lnTo>
                  <a:pt x="328628" y="2811780"/>
                </a:lnTo>
                <a:lnTo>
                  <a:pt x="328631" y="2811787"/>
                </a:lnTo>
                <a:lnTo>
                  <a:pt x="328632" y="2811787"/>
                </a:lnTo>
                <a:lnTo>
                  <a:pt x="328628" y="2811780"/>
                </a:lnTo>
                <a:lnTo>
                  <a:pt x="318550" y="2785440"/>
                </a:lnTo>
                <a:lnTo>
                  <a:pt x="318129" y="2778006"/>
                </a:lnTo>
                <a:lnTo>
                  <a:pt x="324050" y="2745352"/>
                </a:lnTo>
                <a:lnTo>
                  <a:pt x="324050" y="2745349"/>
                </a:lnTo>
                <a:cubicBezTo>
                  <a:pt x="334339" y="2716964"/>
                  <a:pt x="348055" y="2691055"/>
                  <a:pt x="372440" y="2668002"/>
                </a:cubicBezTo>
                <a:cubicBezTo>
                  <a:pt x="401015" y="2640951"/>
                  <a:pt x="433592" y="2612946"/>
                  <a:pt x="445594" y="2571035"/>
                </a:cubicBezTo>
                <a:cubicBezTo>
                  <a:pt x="448166" y="2561986"/>
                  <a:pt x="449642" y="2553556"/>
                  <a:pt x="449809" y="2545007"/>
                </a:cubicBezTo>
                <a:lnTo>
                  <a:pt x="449808" y="2545007"/>
                </a:lnTo>
                <a:lnTo>
                  <a:pt x="449809" y="2545006"/>
                </a:lnTo>
                <a:cubicBezTo>
                  <a:pt x="449975" y="2536458"/>
                  <a:pt x="448832" y="2527790"/>
                  <a:pt x="446164" y="2518264"/>
                </a:cubicBezTo>
                <a:cubicBezTo>
                  <a:pt x="443593" y="2509024"/>
                  <a:pt x="441212" y="2499773"/>
                  <a:pt x="439584" y="2490551"/>
                </a:cubicBezTo>
                <a:lnTo>
                  <a:pt x="437521" y="2463018"/>
                </a:lnTo>
                <a:lnTo>
                  <a:pt x="443352" y="2435913"/>
                </a:lnTo>
                <a:cubicBezTo>
                  <a:pt x="446987" y="2426977"/>
                  <a:pt x="452500" y="2418155"/>
                  <a:pt x="460453" y="2409486"/>
                </a:cubicBezTo>
                <a:cubicBezTo>
                  <a:pt x="477980" y="2390435"/>
                  <a:pt x="489220" y="2364716"/>
                  <a:pt x="484838" y="2334045"/>
                </a:cubicBezTo>
                <a:cubicBezTo>
                  <a:pt x="479314" y="2295754"/>
                  <a:pt x="493220" y="2260891"/>
                  <a:pt x="513795" y="2228315"/>
                </a:cubicBezTo>
                <a:cubicBezTo>
                  <a:pt x="521225" y="2216693"/>
                  <a:pt x="525415" y="2202405"/>
                  <a:pt x="529035" y="2188880"/>
                </a:cubicBezTo>
                <a:cubicBezTo>
                  <a:pt x="537418" y="2157637"/>
                  <a:pt x="544848" y="2126202"/>
                  <a:pt x="551706" y="2094579"/>
                </a:cubicBezTo>
                <a:cubicBezTo>
                  <a:pt x="557420" y="2068670"/>
                  <a:pt x="561612" y="2042571"/>
                  <a:pt x="566565" y="2016470"/>
                </a:cubicBezTo>
                <a:cubicBezTo>
                  <a:pt x="571899" y="1987895"/>
                  <a:pt x="584283" y="1965225"/>
                  <a:pt x="613048" y="1953414"/>
                </a:cubicBezTo>
                <a:cubicBezTo>
                  <a:pt x="622192" y="1949604"/>
                  <a:pt x="629433" y="1940460"/>
                  <a:pt x="637053" y="1933220"/>
                </a:cubicBezTo>
                <a:cubicBezTo>
                  <a:pt x="642577" y="1928077"/>
                  <a:pt x="646769" y="1921217"/>
                  <a:pt x="652483" y="1916455"/>
                </a:cubicBezTo>
                <a:cubicBezTo>
                  <a:pt x="682584" y="1891498"/>
                  <a:pt x="712873" y="1866923"/>
                  <a:pt x="742974" y="1842159"/>
                </a:cubicBezTo>
                <a:cubicBezTo>
                  <a:pt x="745832" y="1839680"/>
                  <a:pt x="749261" y="1837014"/>
                  <a:pt x="750595" y="1833776"/>
                </a:cubicBezTo>
                <a:cubicBezTo>
                  <a:pt x="764501" y="1800247"/>
                  <a:pt x="777645" y="1766336"/>
                  <a:pt x="792316" y="1733189"/>
                </a:cubicBezTo>
                <a:cubicBezTo>
                  <a:pt x="798030" y="1720424"/>
                  <a:pt x="805078" y="1707280"/>
                  <a:pt x="814985" y="1697754"/>
                </a:cubicBezTo>
                <a:cubicBezTo>
                  <a:pt x="837465" y="1676037"/>
                  <a:pt x="861850" y="1656224"/>
                  <a:pt x="871566" y="1624981"/>
                </a:cubicBezTo>
                <a:cubicBezTo>
                  <a:pt x="874423" y="1615837"/>
                  <a:pt x="875948" y="1604979"/>
                  <a:pt x="873471" y="1596214"/>
                </a:cubicBezTo>
                <a:close/>
                <a:moveTo>
                  <a:pt x="820975" y="1453958"/>
                </a:moveTo>
                <a:lnTo>
                  <a:pt x="826772" y="1459073"/>
                </a:lnTo>
                <a:lnTo>
                  <a:pt x="835990" y="1481572"/>
                </a:lnTo>
                <a:lnTo>
                  <a:pt x="826773" y="1459074"/>
                </a:lnTo>
                <a:lnTo>
                  <a:pt x="826772" y="1459073"/>
                </a:lnTo>
                <a:lnTo>
                  <a:pt x="826772" y="1459073"/>
                </a:lnTo>
                <a:close/>
                <a:moveTo>
                  <a:pt x="807579" y="1268758"/>
                </a:moveTo>
                <a:lnTo>
                  <a:pt x="802412" y="1286069"/>
                </a:lnTo>
                <a:cubicBezTo>
                  <a:pt x="787838" y="1306930"/>
                  <a:pt x="781599" y="1328552"/>
                  <a:pt x="780074" y="1350627"/>
                </a:cubicBezTo>
                <a:lnTo>
                  <a:pt x="785669" y="1413840"/>
                </a:lnTo>
                <a:lnTo>
                  <a:pt x="780075" y="1350628"/>
                </a:lnTo>
                <a:cubicBezTo>
                  <a:pt x="781599" y="1328553"/>
                  <a:pt x="787839" y="1306930"/>
                  <a:pt x="802412" y="1286070"/>
                </a:cubicBezTo>
                <a:cubicBezTo>
                  <a:pt x="805555" y="1281689"/>
                  <a:pt x="807127" y="1275402"/>
                  <a:pt x="807579" y="1268758"/>
                </a:cubicBezTo>
                <a:close/>
                <a:moveTo>
                  <a:pt x="865850" y="773035"/>
                </a:moveTo>
                <a:lnTo>
                  <a:pt x="857850" y="854379"/>
                </a:lnTo>
                <a:cubicBezTo>
                  <a:pt x="855564" y="878956"/>
                  <a:pt x="854802" y="903722"/>
                  <a:pt x="826796" y="915343"/>
                </a:cubicBezTo>
                <a:cubicBezTo>
                  <a:pt x="822414" y="917059"/>
                  <a:pt x="819176" y="922773"/>
                  <a:pt x="816318" y="927155"/>
                </a:cubicBezTo>
                <a:cubicBezTo>
                  <a:pt x="772310" y="994785"/>
                  <a:pt x="773454" y="1030980"/>
                  <a:pt x="819938" y="1097087"/>
                </a:cubicBezTo>
                <a:cubicBezTo>
                  <a:pt x="824700" y="1103945"/>
                  <a:pt x="828130" y="1118613"/>
                  <a:pt x="824320" y="1123185"/>
                </a:cubicBezTo>
                <a:cubicBezTo>
                  <a:pt x="808508" y="1142617"/>
                  <a:pt x="801460" y="1162954"/>
                  <a:pt x="799602" y="1184029"/>
                </a:cubicBezTo>
                <a:cubicBezTo>
                  <a:pt x="801460" y="1162954"/>
                  <a:pt x="808509" y="1142618"/>
                  <a:pt x="824321" y="1123186"/>
                </a:cubicBezTo>
                <a:cubicBezTo>
                  <a:pt x="828131" y="1118614"/>
                  <a:pt x="824701" y="1103946"/>
                  <a:pt x="819939" y="1097088"/>
                </a:cubicBezTo>
                <a:cubicBezTo>
                  <a:pt x="773455" y="1030981"/>
                  <a:pt x="772311" y="994786"/>
                  <a:pt x="816319" y="927156"/>
                </a:cubicBezTo>
                <a:cubicBezTo>
                  <a:pt x="819177" y="922774"/>
                  <a:pt x="822415" y="917060"/>
                  <a:pt x="826797" y="915344"/>
                </a:cubicBezTo>
                <a:cubicBezTo>
                  <a:pt x="854802" y="903723"/>
                  <a:pt x="855564" y="878957"/>
                  <a:pt x="857850" y="854380"/>
                </a:cubicBezTo>
                <a:cubicBezTo>
                  <a:pt x="860326" y="827330"/>
                  <a:pt x="863564" y="800277"/>
                  <a:pt x="865850" y="773036"/>
                </a:cubicBezTo>
                <a:close/>
                <a:moveTo>
                  <a:pt x="810449" y="517851"/>
                </a:moveTo>
                <a:lnTo>
                  <a:pt x="819366" y="556047"/>
                </a:lnTo>
                <a:cubicBezTo>
                  <a:pt x="821462" y="564048"/>
                  <a:pt x="826986" y="572622"/>
                  <a:pt x="825844" y="580050"/>
                </a:cubicBezTo>
                <a:cubicBezTo>
                  <a:pt x="822510" y="601578"/>
                  <a:pt x="824939" y="622201"/>
                  <a:pt x="829225" y="642537"/>
                </a:cubicBezTo>
                <a:lnTo>
                  <a:pt x="841749" y="694928"/>
                </a:lnTo>
                <a:lnTo>
                  <a:pt x="829226" y="642538"/>
                </a:lnTo>
                <a:cubicBezTo>
                  <a:pt x="824940" y="622201"/>
                  <a:pt x="822511" y="601579"/>
                  <a:pt x="825845" y="580051"/>
                </a:cubicBezTo>
                <a:cubicBezTo>
                  <a:pt x="826987" y="572623"/>
                  <a:pt x="821463" y="564049"/>
                  <a:pt x="819367" y="556048"/>
                </a:cubicBezTo>
                <a:close/>
                <a:moveTo>
                  <a:pt x="797154" y="298169"/>
                </a:moveTo>
                <a:lnTo>
                  <a:pt x="811936" y="313533"/>
                </a:lnTo>
                <a:cubicBezTo>
                  <a:pt x="816128" y="316389"/>
                  <a:pt x="813842" y="330298"/>
                  <a:pt x="812508" y="338870"/>
                </a:cubicBezTo>
                <a:cubicBezTo>
                  <a:pt x="809650" y="357921"/>
                  <a:pt x="802412" y="376781"/>
                  <a:pt x="802602" y="395640"/>
                </a:cubicBezTo>
                <a:lnTo>
                  <a:pt x="806412" y="367328"/>
                </a:lnTo>
                <a:cubicBezTo>
                  <a:pt x="808555" y="357874"/>
                  <a:pt x="811080" y="348396"/>
                  <a:pt x="812509" y="338871"/>
                </a:cubicBezTo>
                <a:cubicBezTo>
                  <a:pt x="813843" y="330299"/>
                  <a:pt x="816129" y="316390"/>
                  <a:pt x="811937" y="313534"/>
                </a:cubicBezTo>
                <a:close/>
                <a:moveTo>
                  <a:pt x="789609" y="281568"/>
                </a:moveTo>
                <a:lnTo>
                  <a:pt x="794503" y="295415"/>
                </a:lnTo>
                <a:lnTo>
                  <a:pt x="794504" y="295415"/>
                </a:lnTo>
                <a:close/>
                <a:moveTo>
                  <a:pt x="802929" y="24486"/>
                </a:moveTo>
                <a:lnTo>
                  <a:pt x="805191" y="74129"/>
                </a:lnTo>
                <a:cubicBezTo>
                  <a:pt x="803807" y="100174"/>
                  <a:pt x="799302" y="125876"/>
                  <a:pt x="795072" y="151569"/>
                </a:cubicBezTo>
                <a:lnTo>
                  <a:pt x="794873" y="153388"/>
                </a:lnTo>
                <a:lnTo>
                  <a:pt x="791059" y="177271"/>
                </a:lnTo>
                <a:lnTo>
                  <a:pt x="786600" y="228944"/>
                </a:lnTo>
                <a:lnTo>
                  <a:pt x="786600" y="228948"/>
                </a:lnTo>
                <a:lnTo>
                  <a:pt x="786600" y="228949"/>
                </a:lnTo>
                <a:lnTo>
                  <a:pt x="786600" y="228944"/>
                </a:lnTo>
                <a:lnTo>
                  <a:pt x="794873" y="153388"/>
                </a:lnTo>
                <a:lnTo>
                  <a:pt x="799269" y="125861"/>
                </a:lnTo>
                <a:cubicBezTo>
                  <a:pt x="801959" y="108703"/>
                  <a:pt x="804269" y="91492"/>
                  <a:pt x="805192" y="74129"/>
                </a:cubicBezTo>
                <a:close/>
                <a:moveTo>
                  <a:pt x="341402" y="0"/>
                </a:moveTo>
                <a:lnTo>
                  <a:pt x="805510" y="0"/>
                </a:lnTo>
                <a:lnTo>
                  <a:pt x="802792" y="21486"/>
                </a:lnTo>
                <a:lnTo>
                  <a:pt x="805510" y="1"/>
                </a:lnTo>
                <a:lnTo>
                  <a:pt x="4572002" y="2"/>
                </a:lnTo>
                <a:lnTo>
                  <a:pt x="4572002" y="6858002"/>
                </a:lnTo>
                <a:lnTo>
                  <a:pt x="312449" y="6858002"/>
                </a:lnTo>
                <a:lnTo>
                  <a:pt x="312449" y="6858001"/>
                </a:lnTo>
                <a:lnTo>
                  <a:pt x="312449" y="6858001"/>
                </a:lnTo>
                <a:lnTo>
                  <a:pt x="306286" y="6812064"/>
                </a:lnTo>
                <a:lnTo>
                  <a:pt x="311060" y="6776800"/>
                </a:lnTo>
                <a:cubicBezTo>
                  <a:pt x="314156" y="6765164"/>
                  <a:pt x="318906" y="6753698"/>
                  <a:pt x="325764" y="6742553"/>
                </a:cubicBezTo>
                <a:cubicBezTo>
                  <a:pt x="334052" y="6729219"/>
                  <a:pt x="339196" y="6716169"/>
                  <a:pt x="339600" y="6702977"/>
                </a:cubicBezTo>
                <a:lnTo>
                  <a:pt x="339600" y="6702976"/>
                </a:lnTo>
                <a:lnTo>
                  <a:pt x="339600" y="6702976"/>
                </a:lnTo>
                <a:cubicBezTo>
                  <a:pt x="340005" y="6689783"/>
                  <a:pt x="335671" y="6676448"/>
                  <a:pt x="325002" y="6662541"/>
                </a:cubicBezTo>
                <a:cubicBezTo>
                  <a:pt x="321335" y="6657826"/>
                  <a:pt x="319038" y="6651967"/>
                  <a:pt x="317919" y="6645552"/>
                </a:cubicBezTo>
                <a:lnTo>
                  <a:pt x="317907" y="6625225"/>
                </a:lnTo>
                <a:lnTo>
                  <a:pt x="334529" y="6588626"/>
                </a:lnTo>
                <a:cubicBezTo>
                  <a:pt x="340625" y="6582147"/>
                  <a:pt x="346721" y="6575479"/>
                  <a:pt x="357008" y="6564621"/>
                </a:cubicBezTo>
                <a:lnTo>
                  <a:pt x="357008" y="6564620"/>
                </a:lnTo>
                <a:lnTo>
                  <a:pt x="334529" y="6588625"/>
                </a:lnTo>
                <a:cubicBezTo>
                  <a:pt x="326052" y="6597578"/>
                  <a:pt x="320003" y="6611342"/>
                  <a:pt x="317907" y="6625224"/>
                </a:cubicBezTo>
                <a:lnTo>
                  <a:pt x="317907" y="6625225"/>
                </a:lnTo>
                <a:lnTo>
                  <a:pt x="317907" y="6625225"/>
                </a:lnTo>
                <a:cubicBezTo>
                  <a:pt x="315811" y="6639108"/>
                  <a:pt x="317668" y="6653111"/>
                  <a:pt x="325002" y="6662542"/>
                </a:cubicBezTo>
                <a:cubicBezTo>
                  <a:pt x="330337" y="6669496"/>
                  <a:pt x="334087" y="6676306"/>
                  <a:pt x="336454" y="6683027"/>
                </a:cubicBezTo>
                <a:lnTo>
                  <a:pt x="339600" y="6702976"/>
                </a:lnTo>
                <a:lnTo>
                  <a:pt x="325764" y="6742552"/>
                </a:lnTo>
                <a:cubicBezTo>
                  <a:pt x="312048" y="6764841"/>
                  <a:pt x="306762" y="6788417"/>
                  <a:pt x="306286" y="6812063"/>
                </a:cubicBezTo>
                <a:lnTo>
                  <a:pt x="306286" y="6812064"/>
                </a:lnTo>
                <a:lnTo>
                  <a:pt x="306286" y="6812064"/>
                </a:lnTo>
                <a:lnTo>
                  <a:pt x="312449" y="6858001"/>
                </a:lnTo>
                <a:lnTo>
                  <a:pt x="140196" y="6858001"/>
                </a:lnTo>
                <a:lnTo>
                  <a:pt x="130496" y="6815516"/>
                </a:lnTo>
                <a:cubicBezTo>
                  <a:pt x="124972" y="6793035"/>
                  <a:pt x="115065" y="6771319"/>
                  <a:pt x="111445" y="6748458"/>
                </a:cubicBezTo>
                <a:cubicBezTo>
                  <a:pt x="102873" y="6694164"/>
                  <a:pt x="96777" y="6639488"/>
                  <a:pt x="89919" y="6584812"/>
                </a:cubicBezTo>
                <a:cubicBezTo>
                  <a:pt x="82870" y="6528424"/>
                  <a:pt x="75440" y="6472225"/>
                  <a:pt x="69154" y="6415833"/>
                </a:cubicBezTo>
                <a:cubicBezTo>
                  <a:pt x="65914" y="6384972"/>
                  <a:pt x="65344" y="6353919"/>
                  <a:pt x="62296" y="6323058"/>
                </a:cubicBezTo>
                <a:cubicBezTo>
                  <a:pt x="59628" y="6296005"/>
                  <a:pt x="54675" y="6269144"/>
                  <a:pt x="51435" y="6242093"/>
                </a:cubicBezTo>
                <a:cubicBezTo>
                  <a:pt x="48769" y="6218660"/>
                  <a:pt x="47245" y="6195037"/>
                  <a:pt x="44577" y="6171605"/>
                </a:cubicBezTo>
                <a:cubicBezTo>
                  <a:pt x="40197" y="6134075"/>
                  <a:pt x="35243" y="6096736"/>
                  <a:pt x="30671" y="6059397"/>
                </a:cubicBezTo>
                <a:cubicBezTo>
                  <a:pt x="28957" y="6043776"/>
                  <a:pt x="24194" y="6027392"/>
                  <a:pt x="27051" y="6012723"/>
                </a:cubicBezTo>
                <a:cubicBezTo>
                  <a:pt x="34291" y="5975764"/>
                  <a:pt x="32195" y="5939377"/>
                  <a:pt x="27243" y="5902610"/>
                </a:cubicBezTo>
                <a:cubicBezTo>
                  <a:pt x="25526" y="5890037"/>
                  <a:pt x="25908" y="5876511"/>
                  <a:pt x="29147" y="5864318"/>
                </a:cubicBezTo>
                <a:cubicBezTo>
                  <a:pt x="35625" y="5839361"/>
                  <a:pt x="44769" y="5815169"/>
                  <a:pt x="52769" y="5790592"/>
                </a:cubicBezTo>
                <a:cubicBezTo>
                  <a:pt x="53721" y="5787924"/>
                  <a:pt x="53913" y="5784686"/>
                  <a:pt x="54483" y="5781830"/>
                </a:cubicBezTo>
                <a:cubicBezTo>
                  <a:pt x="57724" y="5765635"/>
                  <a:pt x="60962" y="5749634"/>
                  <a:pt x="63820" y="5733440"/>
                </a:cubicBezTo>
                <a:cubicBezTo>
                  <a:pt x="65344" y="5724678"/>
                  <a:pt x="65534" y="5715723"/>
                  <a:pt x="66868" y="5706959"/>
                </a:cubicBezTo>
                <a:cubicBezTo>
                  <a:pt x="72202" y="5673050"/>
                  <a:pt x="63248" y="5635711"/>
                  <a:pt x="86299" y="5606372"/>
                </a:cubicBezTo>
                <a:cubicBezTo>
                  <a:pt x="101159" y="5587321"/>
                  <a:pt x="97729" y="5568842"/>
                  <a:pt x="95443" y="5548460"/>
                </a:cubicBezTo>
                <a:cubicBezTo>
                  <a:pt x="93729" y="5533027"/>
                  <a:pt x="94301" y="5517215"/>
                  <a:pt x="94109" y="5501594"/>
                </a:cubicBezTo>
                <a:cubicBezTo>
                  <a:pt x="93539" y="5474161"/>
                  <a:pt x="93347" y="5446728"/>
                  <a:pt x="92395" y="5419295"/>
                </a:cubicBezTo>
                <a:cubicBezTo>
                  <a:pt x="92015" y="5410531"/>
                  <a:pt x="87251" y="5401579"/>
                  <a:pt x="88013" y="5393005"/>
                </a:cubicBezTo>
                <a:cubicBezTo>
                  <a:pt x="91633" y="5353379"/>
                  <a:pt x="97349" y="5313754"/>
                  <a:pt x="100587" y="5274129"/>
                </a:cubicBezTo>
                <a:cubicBezTo>
                  <a:pt x="102491" y="5251650"/>
                  <a:pt x="98873" y="5228597"/>
                  <a:pt x="101539" y="5206308"/>
                </a:cubicBezTo>
                <a:cubicBezTo>
                  <a:pt x="104587" y="5180591"/>
                  <a:pt x="112397" y="5155445"/>
                  <a:pt x="117162" y="5129916"/>
                </a:cubicBezTo>
                <a:cubicBezTo>
                  <a:pt x="118494" y="5122867"/>
                  <a:pt x="116780" y="5115057"/>
                  <a:pt x="116400" y="5107627"/>
                </a:cubicBezTo>
                <a:cubicBezTo>
                  <a:pt x="116017" y="5099245"/>
                  <a:pt x="115255" y="5091052"/>
                  <a:pt x="115065" y="5082670"/>
                </a:cubicBezTo>
                <a:cubicBezTo>
                  <a:pt x="114683" y="5057141"/>
                  <a:pt x="115255" y="5031614"/>
                  <a:pt x="113921" y="5006086"/>
                </a:cubicBezTo>
                <a:cubicBezTo>
                  <a:pt x="113159" y="4990465"/>
                  <a:pt x="105349" y="4974082"/>
                  <a:pt x="108207" y="4959602"/>
                </a:cubicBezTo>
                <a:cubicBezTo>
                  <a:pt x="113731" y="4930075"/>
                  <a:pt x="101349" y="4900546"/>
                  <a:pt x="111635" y="4871019"/>
                </a:cubicBezTo>
                <a:cubicBezTo>
                  <a:pt x="114683" y="4861873"/>
                  <a:pt x="107063" y="4849300"/>
                  <a:pt x="106683" y="4838250"/>
                </a:cubicBezTo>
                <a:cubicBezTo>
                  <a:pt x="105731" y="4810627"/>
                  <a:pt x="105921" y="4783004"/>
                  <a:pt x="106111" y="4755381"/>
                </a:cubicBezTo>
                <a:cubicBezTo>
                  <a:pt x="106301" y="4730614"/>
                  <a:pt x="103635" y="4704895"/>
                  <a:pt x="108969" y="4681083"/>
                </a:cubicBezTo>
                <a:cubicBezTo>
                  <a:pt x="114683" y="4656126"/>
                  <a:pt x="113921" y="4633647"/>
                  <a:pt x="107445" y="4609452"/>
                </a:cubicBezTo>
                <a:cubicBezTo>
                  <a:pt x="103063" y="4592878"/>
                  <a:pt x="102491" y="4575351"/>
                  <a:pt x="101159" y="4558207"/>
                </a:cubicBezTo>
                <a:cubicBezTo>
                  <a:pt x="99635" y="4539728"/>
                  <a:pt x="103635" y="4519343"/>
                  <a:pt x="97349" y="4502579"/>
                </a:cubicBezTo>
                <a:cubicBezTo>
                  <a:pt x="78678" y="4452665"/>
                  <a:pt x="74678" y="4401419"/>
                  <a:pt x="74678" y="4349222"/>
                </a:cubicBezTo>
                <a:cubicBezTo>
                  <a:pt x="74678" y="4339695"/>
                  <a:pt x="77344" y="4329979"/>
                  <a:pt x="80202" y="4320837"/>
                </a:cubicBezTo>
                <a:cubicBezTo>
                  <a:pt x="97349" y="4267493"/>
                  <a:pt x="95825" y="4213961"/>
                  <a:pt x="85346" y="4159667"/>
                </a:cubicBezTo>
                <a:cubicBezTo>
                  <a:pt x="83060" y="4148427"/>
                  <a:pt x="82678" y="4135854"/>
                  <a:pt x="84964" y="4124614"/>
                </a:cubicBezTo>
                <a:cubicBezTo>
                  <a:pt x="91633" y="4092989"/>
                  <a:pt x="102683" y="4062318"/>
                  <a:pt x="107445" y="4030503"/>
                </a:cubicBezTo>
                <a:cubicBezTo>
                  <a:pt x="115255" y="3977925"/>
                  <a:pt x="88967" y="3932394"/>
                  <a:pt x="71820" y="3885338"/>
                </a:cubicBezTo>
                <a:cubicBezTo>
                  <a:pt x="55627" y="3840569"/>
                  <a:pt x="19050" y="3802467"/>
                  <a:pt x="27243" y="3749506"/>
                </a:cubicBezTo>
                <a:cubicBezTo>
                  <a:pt x="28005" y="3744173"/>
                  <a:pt x="22860" y="3738267"/>
                  <a:pt x="21526" y="3732361"/>
                </a:cubicBezTo>
                <a:cubicBezTo>
                  <a:pt x="17906" y="3716168"/>
                  <a:pt x="13526" y="3699976"/>
                  <a:pt x="11810" y="3683591"/>
                </a:cubicBezTo>
                <a:cubicBezTo>
                  <a:pt x="9524" y="3663589"/>
                  <a:pt x="10286" y="3643204"/>
                  <a:pt x="8382" y="3623201"/>
                </a:cubicBezTo>
                <a:cubicBezTo>
                  <a:pt x="6096" y="3597482"/>
                  <a:pt x="0" y="3572146"/>
                  <a:pt x="0" y="3546617"/>
                </a:cubicBezTo>
                <a:cubicBezTo>
                  <a:pt x="0" y="3526042"/>
                  <a:pt x="7048" y="3505657"/>
                  <a:pt x="10478" y="3485275"/>
                </a:cubicBezTo>
                <a:cubicBezTo>
                  <a:pt x="15240" y="3456508"/>
                  <a:pt x="13906" y="3424883"/>
                  <a:pt x="26098" y="3399546"/>
                </a:cubicBezTo>
                <a:cubicBezTo>
                  <a:pt x="39053" y="3372495"/>
                  <a:pt x="44959" y="3346776"/>
                  <a:pt x="40959" y="3318771"/>
                </a:cubicBezTo>
                <a:cubicBezTo>
                  <a:pt x="39625" y="3309437"/>
                  <a:pt x="31623" y="3297434"/>
                  <a:pt x="23432" y="3293244"/>
                </a:cubicBezTo>
                <a:cubicBezTo>
                  <a:pt x="5144" y="3283908"/>
                  <a:pt x="1904" y="3271145"/>
                  <a:pt x="8192" y="3253809"/>
                </a:cubicBezTo>
                <a:cubicBezTo>
                  <a:pt x="13526" y="3238758"/>
                  <a:pt x="16192" y="3220280"/>
                  <a:pt x="26481" y="3209993"/>
                </a:cubicBezTo>
                <a:cubicBezTo>
                  <a:pt x="55627" y="3180844"/>
                  <a:pt x="56580" y="3143695"/>
                  <a:pt x="64390" y="3107500"/>
                </a:cubicBezTo>
                <a:cubicBezTo>
                  <a:pt x="69154" y="3085403"/>
                  <a:pt x="69344" y="3064827"/>
                  <a:pt x="66106" y="3042728"/>
                </a:cubicBezTo>
                <a:cubicBezTo>
                  <a:pt x="58866" y="2994722"/>
                  <a:pt x="69154" y="2948047"/>
                  <a:pt x="82298" y="2901943"/>
                </a:cubicBezTo>
                <a:cubicBezTo>
                  <a:pt x="91061" y="2871462"/>
                  <a:pt x="96395" y="2840219"/>
                  <a:pt x="105349" y="2809930"/>
                </a:cubicBezTo>
                <a:cubicBezTo>
                  <a:pt x="112207" y="2787259"/>
                  <a:pt x="120400" y="2764590"/>
                  <a:pt x="131448" y="2743826"/>
                </a:cubicBezTo>
                <a:cubicBezTo>
                  <a:pt x="147643" y="2713723"/>
                  <a:pt x="172027" y="2687436"/>
                  <a:pt x="165549" y="2649143"/>
                </a:cubicBezTo>
                <a:cubicBezTo>
                  <a:pt x="159835" y="2615421"/>
                  <a:pt x="171835" y="2584942"/>
                  <a:pt x="183266" y="2554079"/>
                </a:cubicBezTo>
                <a:cubicBezTo>
                  <a:pt x="191648" y="2531409"/>
                  <a:pt x="200222" y="2508742"/>
                  <a:pt x="205556" y="2485307"/>
                </a:cubicBezTo>
                <a:cubicBezTo>
                  <a:pt x="211843" y="2457492"/>
                  <a:pt x="209175" y="2426059"/>
                  <a:pt x="220797" y="2401292"/>
                </a:cubicBezTo>
                <a:cubicBezTo>
                  <a:pt x="232989" y="2375383"/>
                  <a:pt x="224797" y="2353859"/>
                  <a:pt x="221367" y="2330806"/>
                </a:cubicBezTo>
                <a:cubicBezTo>
                  <a:pt x="216033" y="2294039"/>
                  <a:pt x="206126" y="2257459"/>
                  <a:pt x="218701" y="2220312"/>
                </a:cubicBezTo>
                <a:cubicBezTo>
                  <a:pt x="233941" y="2175163"/>
                  <a:pt x="250324" y="2130393"/>
                  <a:pt x="264802" y="2085054"/>
                </a:cubicBezTo>
                <a:cubicBezTo>
                  <a:pt x="270329" y="2067525"/>
                  <a:pt x="272615" y="2048668"/>
                  <a:pt x="275091" y="2030378"/>
                </a:cubicBezTo>
                <a:cubicBezTo>
                  <a:pt x="277187" y="2013043"/>
                  <a:pt x="271853" y="1992279"/>
                  <a:pt x="279853" y="1978940"/>
                </a:cubicBezTo>
                <a:cubicBezTo>
                  <a:pt x="300428" y="1944649"/>
                  <a:pt x="310524" y="1909408"/>
                  <a:pt x="310524" y="1869780"/>
                </a:cubicBezTo>
                <a:cubicBezTo>
                  <a:pt x="310524" y="1854920"/>
                  <a:pt x="319098" y="1840441"/>
                  <a:pt x="320622" y="1825393"/>
                </a:cubicBezTo>
                <a:cubicBezTo>
                  <a:pt x="322526" y="1804816"/>
                  <a:pt x="327671" y="1781194"/>
                  <a:pt x="320430" y="1763287"/>
                </a:cubicBezTo>
                <a:cubicBezTo>
                  <a:pt x="303286" y="1721185"/>
                  <a:pt x="317574" y="1687086"/>
                  <a:pt x="334529" y="1650317"/>
                </a:cubicBezTo>
                <a:cubicBezTo>
                  <a:pt x="351293" y="1614120"/>
                  <a:pt x="364628" y="1576019"/>
                  <a:pt x="375678" y="1537537"/>
                </a:cubicBezTo>
                <a:cubicBezTo>
                  <a:pt x="379678" y="1523059"/>
                  <a:pt x="373010" y="1505724"/>
                  <a:pt x="371678" y="1489720"/>
                </a:cubicBezTo>
                <a:cubicBezTo>
                  <a:pt x="371296" y="1484004"/>
                  <a:pt x="370724" y="1477717"/>
                  <a:pt x="372630" y="1472575"/>
                </a:cubicBezTo>
                <a:cubicBezTo>
                  <a:pt x="390919" y="1422854"/>
                  <a:pt x="404825" y="1372368"/>
                  <a:pt x="395301" y="1318456"/>
                </a:cubicBezTo>
                <a:cubicBezTo>
                  <a:pt x="394347" y="1313504"/>
                  <a:pt x="396443" y="1307978"/>
                  <a:pt x="397777" y="1303024"/>
                </a:cubicBezTo>
                <a:cubicBezTo>
                  <a:pt x="404635" y="1278829"/>
                  <a:pt x="415493" y="1255206"/>
                  <a:pt x="417970" y="1230633"/>
                </a:cubicBezTo>
                <a:cubicBezTo>
                  <a:pt x="424066" y="1170051"/>
                  <a:pt x="426544" y="1109091"/>
                  <a:pt x="430544" y="1048125"/>
                </a:cubicBezTo>
                <a:cubicBezTo>
                  <a:pt x="430734" y="1044315"/>
                  <a:pt x="430734" y="1040315"/>
                  <a:pt x="432068" y="1036887"/>
                </a:cubicBezTo>
                <a:cubicBezTo>
                  <a:pt x="440260" y="1014406"/>
                  <a:pt x="437592" y="994785"/>
                  <a:pt x="421972" y="975733"/>
                </a:cubicBezTo>
                <a:cubicBezTo>
                  <a:pt x="415113" y="967350"/>
                  <a:pt x="411493" y="955920"/>
                  <a:pt x="407683" y="945444"/>
                </a:cubicBezTo>
                <a:cubicBezTo>
                  <a:pt x="401967" y="930011"/>
                  <a:pt x="396443" y="914200"/>
                  <a:pt x="392823" y="898198"/>
                </a:cubicBezTo>
                <a:cubicBezTo>
                  <a:pt x="389395" y="882384"/>
                  <a:pt x="384632" y="865430"/>
                  <a:pt x="387299" y="850189"/>
                </a:cubicBezTo>
                <a:cubicBezTo>
                  <a:pt x="392061" y="822756"/>
                  <a:pt x="402729" y="796655"/>
                  <a:pt x="409779" y="769605"/>
                </a:cubicBezTo>
                <a:cubicBezTo>
                  <a:pt x="412255" y="760270"/>
                  <a:pt x="411873" y="749982"/>
                  <a:pt x="412065" y="740268"/>
                </a:cubicBezTo>
                <a:cubicBezTo>
                  <a:pt x="412635" y="717977"/>
                  <a:pt x="407111" y="695116"/>
                  <a:pt x="422924" y="674923"/>
                </a:cubicBezTo>
                <a:cubicBezTo>
                  <a:pt x="437782" y="656255"/>
                  <a:pt x="433402" y="637392"/>
                  <a:pt x="422162" y="617772"/>
                </a:cubicBezTo>
                <a:cubicBezTo>
                  <a:pt x="414159" y="603673"/>
                  <a:pt x="407873" y="587672"/>
                  <a:pt x="404825" y="571860"/>
                </a:cubicBezTo>
                <a:cubicBezTo>
                  <a:pt x="400635" y="550141"/>
                  <a:pt x="398919" y="528615"/>
                  <a:pt x="401397" y="505182"/>
                </a:cubicBezTo>
                <a:cubicBezTo>
                  <a:pt x="403111" y="488607"/>
                  <a:pt x="403873" y="475081"/>
                  <a:pt x="413969" y="462126"/>
                </a:cubicBezTo>
                <a:cubicBezTo>
                  <a:pt x="415493" y="460032"/>
                  <a:pt x="415875" y="456222"/>
                  <a:pt x="415683" y="453364"/>
                </a:cubicBezTo>
                <a:cubicBezTo>
                  <a:pt x="412445" y="415835"/>
                  <a:pt x="414159" y="378686"/>
                  <a:pt x="416448" y="340774"/>
                </a:cubicBezTo>
                <a:cubicBezTo>
                  <a:pt x="419494" y="292579"/>
                  <a:pt x="410541" y="241901"/>
                  <a:pt x="378536" y="200182"/>
                </a:cubicBezTo>
                <a:cubicBezTo>
                  <a:pt x="373772" y="194085"/>
                  <a:pt x="371678" y="184941"/>
                  <a:pt x="370534" y="176939"/>
                </a:cubicBezTo>
                <a:cubicBezTo>
                  <a:pt x="365582" y="139219"/>
                  <a:pt x="362152" y="101308"/>
                  <a:pt x="356628" y="63587"/>
                </a:cubicBezTo>
                <a:cubicBezTo>
                  <a:pt x="353579" y="43012"/>
                  <a:pt x="350911" y="21486"/>
                  <a:pt x="342529" y="2817"/>
                </a:cubicBezTo>
                <a:close/>
              </a:path>
            </a:pathLst>
          </a:custGeom>
          <a:effectLst>
            <a:outerShdw blurRad="381000" dist="152400" dir="10800000" algn="r" rotWithShape="0">
              <a:prstClr val="black">
                <a:alpha val="10000"/>
              </a:prstClr>
            </a:outerShdw>
          </a:effectLst>
        </p:spPr>
      </p:pic>
      <p:sp>
        <p:nvSpPr>
          <p:cNvPr id="26" name="Freeform: Shape 25">
            <a:extLst>
              <a:ext uri="{FF2B5EF4-FFF2-40B4-BE49-F238E27FC236}">
                <a16:creationId xmlns:a16="http://schemas.microsoft.com/office/drawing/2014/main" id="{D891F8D6-850A-4554-AF0F-FC18D0F9D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3"/>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801843F1-9A50-4D34-96E0-A5E4E7443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628358" y="2991645"/>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7" name="Content Placeholder 126">
            <a:extLst>
              <a:ext uri="{FF2B5EF4-FFF2-40B4-BE49-F238E27FC236}">
                <a16:creationId xmlns:a16="http://schemas.microsoft.com/office/drawing/2014/main" id="{8B95F27D-D0D4-4FFF-8F6E-5FFF86D7A3C4}"/>
              </a:ext>
            </a:extLst>
          </p:cNvPr>
          <p:cNvSpPr>
            <a:spLocks noGrp="1"/>
          </p:cNvSpPr>
          <p:nvPr>
            <p:ph idx="1"/>
          </p:nvPr>
        </p:nvSpPr>
        <p:spPr>
          <a:xfrm>
            <a:off x="762000" y="1714499"/>
            <a:ext cx="6581775" cy="4695826"/>
          </a:xfrm>
        </p:spPr>
        <p:txBody>
          <a:bodyPr vert="horz" lIns="91440" tIns="45720" rIns="91440" bIns="45720" rtlCol="0" anchor="t">
            <a:noAutofit/>
          </a:bodyPr>
          <a:lstStyle/>
          <a:p>
            <a:pPr>
              <a:lnSpc>
                <a:spcPct val="100000"/>
              </a:lnSpc>
              <a:spcBef>
                <a:spcPts val="0"/>
              </a:spcBef>
            </a:pPr>
            <a:r>
              <a:rPr lang="en-US" sz="1800" dirty="0">
                <a:latin typeface="Times New Roman"/>
                <a:ea typeface="+mn-lt"/>
                <a:cs typeface="+mn-lt"/>
              </a:rPr>
              <a:t>By 2025, they should move to 100 percent supply of renewable vitality, meaning that they will have control buy assertions for green vitality contracted for 100 percent of carbon radiating power expended by all their information centers, buildings, and campuses.</a:t>
            </a:r>
          </a:p>
          <a:p>
            <a:pPr>
              <a:lnSpc>
                <a:spcPct val="100000"/>
              </a:lnSpc>
              <a:spcBef>
                <a:spcPts val="0"/>
              </a:spcBef>
            </a:pPr>
            <a:r>
              <a:rPr lang="en-US" sz="1800" dirty="0">
                <a:latin typeface="Times New Roman"/>
                <a:ea typeface="+mn-lt"/>
                <a:cs typeface="+mn-lt"/>
              </a:rPr>
              <a:t>To zap their worldwide campus operations vehicle armada.</a:t>
            </a:r>
          </a:p>
          <a:p>
            <a:pPr>
              <a:lnSpc>
                <a:spcPct val="100000"/>
              </a:lnSpc>
              <a:spcBef>
                <a:spcPts val="0"/>
              </a:spcBef>
            </a:pPr>
            <a:r>
              <a:rPr lang="en-US" sz="1800" dirty="0">
                <a:latin typeface="Times New Roman"/>
                <a:ea typeface="+mn-lt"/>
                <a:cs typeface="+mn-lt"/>
              </a:rPr>
              <a:t>They should seek after Worldwide Living Future Founded Zero Carbon certification and LEED Platinum certification for their Silicon Valley Campus and Puget Sound Campus Modernization projects.</a:t>
            </a:r>
          </a:p>
          <a:p>
            <a:pPr>
              <a:lnSpc>
                <a:spcPct val="100000"/>
              </a:lnSpc>
              <a:spcBef>
                <a:spcPts val="0"/>
              </a:spcBef>
            </a:pPr>
            <a:r>
              <a:rPr lang="en-US" sz="1800" dirty="0">
                <a:latin typeface="Times New Roman"/>
                <a:ea typeface="+mn-lt"/>
                <a:cs typeface="+mn-lt"/>
              </a:rPr>
              <a:t>To begin staging in their current inside carbon charge to cover our scope 3 emanations. As of now this expense is $15/metric ton and covers all scope 1 and 2 outflows, also scope 3 travel outflows. Not at all like a few other companies, our inside carbon tax isn’t a “shadow fee” that's calculated but not charged. Our charge is paid by each division in our commerce based on its carbon emanations, and the reserves are to pay for sustainability improvements.</a:t>
            </a:r>
          </a:p>
          <a:p>
            <a:endParaRPr lang="en-GB" dirty="0"/>
          </a:p>
        </p:txBody>
      </p:sp>
    </p:spTree>
    <p:extLst>
      <p:ext uri="{BB962C8B-B14F-4D97-AF65-F5344CB8AC3E}">
        <p14:creationId xmlns:p14="http://schemas.microsoft.com/office/powerpoint/2010/main" val="15346090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8DA193-3115-4CED-936A-E8730AA09750}"/>
              </a:ext>
            </a:extLst>
          </p:cNvPr>
          <p:cNvSpPr>
            <a:spLocks noGrp="1"/>
          </p:cNvSpPr>
          <p:nvPr>
            <p:ph type="title"/>
          </p:nvPr>
        </p:nvSpPr>
        <p:spPr>
          <a:xfrm>
            <a:off x="1402691" y="119871"/>
            <a:ext cx="9144000" cy="1299593"/>
          </a:xfrm>
        </p:spPr>
        <p:txBody>
          <a:bodyPr>
            <a:normAutofit/>
          </a:bodyPr>
          <a:lstStyle/>
          <a:p>
            <a:r>
              <a:rPr lang="en-US" b="1" dirty="0">
                <a:latin typeface="Times New Roman"/>
                <a:cs typeface="Times New Roman"/>
              </a:rPr>
              <a:t>Investing for new carbon reduction and removal technology</a:t>
            </a:r>
          </a:p>
          <a:p>
            <a:endParaRPr lang="en-US" dirty="0"/>
          </a:p>
        </p:txBody>
      </p:sp>
      <p:sp>
        <p:nvSpPr>
          <p:cNvPr id="3" name="Content Placeholder 2">
            <a:extLst>
              <a:ext uri="{FF2B5EF4-FFF2-40B4-BE49-F238E27FC236}">
                <a16:creationId xmlns:a16="http://schemas.microsoft.com/office/drawing/2014/main" id="{BF7B11B1-D366-44EF-93F5-F530BFB6C12D}"/>
              </a:ext>
            </a:extLst>
          </p:cNvPr>
          <p:cNvSpPr>
            <a:spLocks noGrp="1"/>
          </p:cNvSpPr>
          <p:nvPr>
            <p:ph sz="half" idx="1"/>
          </p:nvPr>
        </p:nvSpPr>
        <p:spPr>
          <a:xfrm>
            <a:off x="90758" y="1929083"/>
            <a:ext cx="5894716" cy="4528867"/>
          </a:xfrm>
        </p:spPr>
        <p:txBody>
          <a:bodyPr vert="horz" lIns="91440" tIns="45720" rIns="91440" bIns="45720" rtlCol="0" anchor="t">
            <a:normAutofit/>
          </a:bodyPr>
          <a:lstStyle/>
          <a:p>
            <a:r>
              <a:rPr lang="en-US" sz="2000" dirty="0">
                <a:latin typeface="Times New Roman"/>
                <a:ea typeface="+mn-lt"/>
                <a:cs typeface="+mn-lt"/>
              </a:rPr>
              <a:t>To understand our planet’s carbon issues will require innovation that does not exist nowadays. That’s why a critical portion of their endeavor includes putting Microsoft’s adjust sheet to work to fortify and quicken the improvement of carbon expulsion technology.</a:t>
            </a:r>
          </a:p>
          <a:p>
            <a:r>
              <a:rPr lang="en-US" sz="2000" dirty="0">
                <a:latin typeface="Times New Roman"/>
                <a:ea typeface="+mn-lt"/>
                <a:cs typeface="+mn-lt"/>
              </a:rPr>
              <a:t>They should fundamentally convey this capital in two regions: </a:t>
            </a:r>
          </a:p>
          <a:p>
            <a:pPr marL="342900" indent="-342900">
              <a:buAutoNum type="arabicPeriod"/>
            </a:pPr>
            <a:r>
              <a:rPr lang="en-US" sz="2000" dirty="0">
                <a:latin typeface="Times New Roman"/>
                <a:ea typeface="+mn-lt"/>
                <a:cs typeface="+mn-lt"/>
              </a:rPr>
              <a:t>To quicken continuous innovation improvement by contributing in extend and obligation back</a:t>
            </a:r>
          </a:p>
          <a:p>
            <a:pPr marL="342900" indent="-342900">
              <a:buAutoNum type="arabicPeriod"/>
            </a:pPr>
            <a:r>
              <a:rPr lang="en-US" sz="2000" dirty="0">
                <a:latin typeface="Times New Roman"/>
                <a:ea typeface="+mn-lt"/>
                <a:cs typeface="+mn-lt"/>
              </a:rPr>
              <a:t>To contribute to unused advancements through valued and obligation capital.</a:t>
            </a:r>
            <a:endParaRPr lang="en-US" sz="2000" dirty="0">
              <a:latin typeface="Times New Roman"/>
            </a:endParaRPr>
          </a:p>
        </p:txBody>
      </p:sp>
      <p:sp>
        <p:nvSpPr>
          <p:cNvPr id="4" name="Content Placeholder 3">
            <a:extLst>
              <a:ext uri="{FF2B5EF4-FFF2-40B4-BE49-F238E27FC236}">
                <a16:creationId xmlns:a16="http://schemas.microsoft.com/office/drawing/2014/main" id="{3037D3E3-CE60-4773-8450-950EBEE78E9F}"/>
              </a:ext>
            </a:extLst>
          </p:cNvPr>
          <p:cNvSpPr>
            <a:spLocks noGrp="1"/>
          </p:cNvSpPr>
          <p:nvPr>
            <p:ph sz="half" idx="2"/>
          </p:nvPr>
        </p:nvSpPr>
        <p:spPr>
          <a:xfrm>
            <a:off x="6421648" y="1928723"/>
            <a:ext cx="5362753" cy="4586377"/>
          </a:xfrm>
        </p:spPr>
        <p:txBody>
          <a:bodyPr vert="horz" lIns="91440" tIns="45720" rIns="91440" bIns="45720" rtlCol="0" anchor="t">
            <a:normAutofit/>
          </a:bodyPr>
          <a:lstStyle/>
          <a:p>
            <a:r>
              <a:rPr lang="en-US" sz="2000" dirty="0">
                <a:solidFill>
                  <a:srgbClr val="FFFFFF"/>
                </a:solidFill>
                <a:latin typeface="Times New Roman"/>
                <a:ea typeface="Lato"/>
                <a:cs typeface="Lato"/>
              </a:rPr>
              <a:t>We’ll center our financing on investments essentially based on four criteria:</a:t>
            </a:r>
          </a:p>
          <a:p>
            <a:pPr marL="342900" indent="-342900">
              <a:buAutoNum type="arabicPeriod"/>
            </a:pPr>
            <a:r>
              <a:rPr lang="en-US" sz="2000" dirty="0">
                <a:latin typeface="Times New Roman"/>
                <a:ea typeface="+mn-lt"/>
                <a:cs typeface="+mn-lt"/>
              </a:rPr>
              <a:t>Strategies that have the prospect of driving important </a:t>
            </a:r>
            <a:r>
              <a:rPr lang="en-US" sz="2000" dirty="0" err="1">
                <a:latin typeface="Times New Roman"/>
                <a:ea typeface="+mn-lt"/>
                <a:cs typeface="+mn-lt"/>
              </a:rPr>
              <a:t>decarbonisation</a:t>
            </a:r>
            <a:r>
              <a:rPr lang="en-US" sz="2000" dirty="0">
                <a:latin typeface="Times New Roman"/>
                <a:ea typeface="+mn-lt"/>
                <a:cs typeface="+mn-lt"/>
              </a:rPr>
              <a:t>, climate strength, or other supportability affect.</a:t>
            </a:r>
          </a:p>
          <a:p>
            <a:pPr marL="342900" indent="-342900">
              <a:buAutoNum type="arabicPeriod"/>
            </a:pPr>
            <a:r>
              <a:rPr lang="en-US" sz="2000" dirty="0">
                <a:latin typeface="Times New Roman"/>
                <a:ea typeface="+mn-lt"/>
                <a:cs typeface="+mn-lt"/>
              </a:rPr>
              <a:t>Extra advertise affect in quickening current and potential solutions</a:t>
            </a:r>
          </a:p>
          <a:p>
            <a:pPr marL="342900" indent="-342900">
              <a:buAutoNum type="arabicPeriod"/>
            </a:pPr>
            <a:r>
              <a:rPr lang="en-US" sz="2000" dirty="0">
                <a:latin typeface="Times New Roman"/>
                <a:ea typeface="+mn-lt"/>
                <a:cs typeface="+mn-lt"/>
              </a:rPr>
              <a:t>Significance to Microsoft by making innovations able to use to address our unpaid climate obligation and future emissions.</a:t>
            </a:r>
          </a:p>
          <a:p>
            <a:pPr marL="342900" indent="-342900">
              <a:buAutoNum type="arabicPeriod"/>
            </a:pPr>
            <a:r>
              <a:rPr lang="en-US" sz="2000" dirty="0">
                <a:latin typeface="Times New Roman"/>
                <a:ea typeface="+mn-lt"/>
                <a:cs typeface="+mn-lt"/>
              </a:rPr>
              <a:t>Thought of climate value, counting for creating economies.</a:t>
            </a:r>
          </a:p>
          <a:p>
            <a:pPr marL="0" indent="0">
              <a:buNone/>
            </a:pPr>
            <a:r>
              <a:rPr lang="en-US" sz="2000" dirty="0">
                <a:latin typeface="Times New Roman"/>
              </a:rPr>
              <a:t>    (Smith, 2020)</a:t>
            </a:r>
            <a:endParaRPr lang="en-US" sz="2000" dirty="0">
              <a:latin typeface="Times New Roman"/>
              <a:cs typeface="Times New Roman"/>
            </a:endParaRPr>
          </a:p>
        </p:txBody>
      </p:sp>
    </p:spTree>
    <p:extLst>
      <p:ext uri="{BB962C8B-B14F-4D97-AF65-F5344CB8AC3E}">
        <p14:creationId xmlns:p14="http://schemas.microsoft.com/office/powerpoint/2010/main" val="3087442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F38D3-E9C1-42FB-85D0-99E49E205C67}"/>
              </a:ext>
            </a:extLst>
          </p:cNvPr>
          <p:cNvSpPr>
            <a:spLocks noGrp="1"/>
          </p:cNvSpPr>
          <p:nvPr>
            <p:ph type="title"/>
          </p:nvPr>
        </p:nvSpPr>
        <p:spPr>
          <a:xfrm>
            <a:off x="2990850" y="819150"/>
            <a:ext cx="9144000" cy="1263649"/>
          </a:xfrm>
        </p:spPr>
        <p:txBody>
          <a:bodyPr/>
          <a:lstStyle/>
          <a:p>
            <a:r>
              <a:rPr lang="en-GB" dirty="0">
                <a:latin typeface="Times New Roman"/>
                <a:cs typeface="Times New Roman"/>
              </a:rPr>
              <a:t>   Conclusion</a:t>
            </a:r>
          </a:p>
        </p:txBody>
      </p:sp>
      <p:sp>
        <p:nvSpPr>
          <p:cNvPr id="3" name="Content Placeholder 2">
            <a:extLst>
              <a:ext uri="{FF2B5EF4-FFF2-40B4-BE49-F238E27FC236}">
                <a16:creationId xmlns:a16="http://schemas.microsoft.com/office/drawing/2014/main" id="{EFC5359A-ED66-409F-B720-DF4BD41A16FB}"/>
              </a:ext>
            </a:extLst>
          </p:cNvPr>
          <p:cNvSpPr>
            <a:spLocks noGrp="1"/>
          </p:cNvSpPr>
          <p:nvPr>
            <p:ph idx="1"/>
          </p:nvPr>
        </p:nvSpPr>
        <p:spPr>
          <a:xfrm>
            <a:off x="676275" y="2085974"/>
            <a:ext cx="10668000" cy="3867151"/>
          </a:xfrm>
        </p:spPr>
        <p:txBody>
          <a:bodyPr vert="horz" lIns="91440" tIns="45720" rIns="91440" bIns="45720" rtlCol="0" anchor="t">
            <a:normAutofit lnSpcReduction="10000"/>
          </a:bodyPr>
          <a:lstStyle/>
          <a:p>
            <a:pPr marL="0" indent="0">
              <a:buNone/>
            </a:pPr>
            <a:r>
              <a:rPr lang="en-GB" dirty="0">
                <a:latin typeface="Times New Roman"/>
                <a:ea typeface="+mn-lt"/>
                <a:cs typeface="+mn-lt"/>
              </a:rPr>
              <a:t>Microsoft Corporation is an era business enterprise that offers with the selling of pc software program and offerings. It’s publicly traded and has been growing considerably since its inception. The employer has grown its earnings base during the last few years. Comparing the profits statements and the stability sheets for the beyond 3 years, the business enterprise cutting-edge property have risen significantly. The company’s Accounts Receivables that ended for the area as of December 2015, the determine became at $12,247 million. The business enterprise gross margin has but, been on the decline for the past 13 year. (Microsoft, 2015.)</a:t>
            </a:r>
            <a:endParaRPr lang="en-GB" dirty="0" err="1">
              <a:latin typeface="Times New Roman"/>
            </a:endParaRPr>
          </a:p>
        </p:txBody>
      </p:sp>
    </p:spTree>
    <p:extLst>
      <p:ext uri="{BB962C8B-B14F-4D97-AF65-F5344CB8AC3E}">
        <p14:creationId xmlns:p14="http://schemas.microsoft.com/office/powerpoint/2010/main" val="2313344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2C9A363-CDEC-46DE-B595-FEC0AD6DAFC2}"/>
              </a:ext>
            </a:extLst>
          </p:cNvPr>
          <p:cNvSpPr/>
          <p:nvPr/>
        </p:nvSpPr>
        <p:spPr>
          <a:xfrm>
            <a:off x="0" y="0"/>
            <a:ext cx="12192000" cy="6905625"/>
          </a:xfrm>
          <a:prstGeom prst="rect">
            <a:avLst/>
          </a:prstGeom>
          <a:solidFill>
            <a:schemeClr val="bg1">
              <a:lumMod val="65000"/>
              <a:lumOff val="3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latin typeface="Times New Roman"/>
                <a:cs typeface="Times New Roman"/>
              </a:rPr>
              <a:t>References</a:t>
            </a:r>
            <a:endParaRPr lang="en-US">
              <a:latin typeface="Times New Roman"/>
              <a:cs typeface="Times New Roman"/>
            </a:endParaRPr>
          </a:p>
          <a:p>
            <a:pPr algn="ctr"/>
            <a:endParaRPr lang="en-US" sz="1400" dirty="0">
              <a:latin typeface="Times New Roman"/>
              <a:ea typeface="+mn-lt"/>
              <a:cs typeface="Times New Roman"/>
            </a:endParaRPr>
          </a:p>
          <a:p>
            <a:pPr algn="ctr"/>
            <a:r>
              <a:rPr lang="en-GB" sz="1400" cap="all" dirty="0">
                <a:solidFill>
                  <a:schemeClr val="bg1">
                    <a:lumMod val="95000"/>
                    <a:lumOff val="5000"/>
                  </a:schemeClr>
                </a:solidFill>
                <a:latin typeface="Times New Roman"/>
                <a:ea typeface="+mn-lt"/>
                <a:cs typeface="Times New Roman"/>
              </a:rPr>
              <a:t>JESSICA LOMBARDO, 2018, </a:t>
            </a:r>
            <a:r>
              <a:rPr lang="en-GB" sz="1400" dirty="0">
                <a:solidFill>
                  <a:schemeClr val="bg1">
                    <a:lumMod val="95000"/>
                    <a:lumOff val="5000"/>
                  </a:schemeClr>
                </a:solidFill>
                <a:latin typeface="Times New Roman"/>
                <a:ea typeface="+mn-lt"/>
                <a:cs typeface="Times New Roman"/>
              </a:rPr>
              <a:t>Microsoft Corporation’s Organizational Structure &amp; Its Characteristics (An Analysis) </a:t>
            </a:r>
            <a:r>
              <a:rPr lang="en-GB" sz="1400" dirty="0">
                <a:solidFill>
                  <a:schemeClr val="bg1">
                    <a:lumMod val="95000"/>
                    <a:lumOff val="5000"/>
                  </a:schemeClr>
                </a:solidFill>
                <a:latin typeface="Times New Roman"/>
                <a:ea typeface="+mn-lt"/>
                <a:cs typeface="Times New Roman"/>
                <a:hlinkClick r:id="rId2">
                  <a:extLst>
                    <a:ext uri="{A12FA001-AC4F-418D-AE19-62706E023703}">
                      <ahyp:hlinkClr xmlns:ahyp="http://schemas.microsoft.com/office/drawing/2018/hyperlinkcolor" val="tx"/>
                    </a:ext>
                  </a:extLst>
                </a:hlinkClick>
              </a:rPr>
              <a:t>Microsoft Corporation’s Organizational Structure &amp; Its Characteristics (An Analysis) - Panmore Institute</a:t>
            </a:r>
            <a:endParaRPr lang="en-GB" sz="1400">
              <a:solidFill>
                <a:schemeClr val="bg1">
                  <a:lumMod val="95000"/>
                  <a:lumOff val="5000"/>
                </a:schemeClr>
              </a:solidFill>
              <a:latin typeface="Times New Roman"/>
              <a:ea typeface="+mn-lt"/>
              <a:cs typeface="Times New Roman"/>
            </a:endParaRPr>
          </a:p>
          <a:p>
            <a:pPr algn="ctr"/>
            <a:r>
              <a:rPr lang="en-GB" sz="1400" cap="all" dirty="0">
                <a:solidFill>
                  <a:schemeClr val="bg1">
                    <a:lumMod val="95000"/>
                    <a:lumOff val="5000"/>
                  </a:schemeClr>
                </a:solidFill>
                <a:latin typeface="Times New Roman"/>
                <a:ea typeface="+mn-lt"/>
                <a:cs typeface="+mn-lt"/>
              </a:rPr>
              <a:t>NATHANIEL SMITHSON, 2017, </a:t>
            </a:r>
            <a:r>
              <a:rPr lang="en-GB" sz="1400" dirty="0">
                <a:solidFill>
                  <a:schemeClr val="bg1">
                    <a:lumMod val="95000"/>
                    <a:lumOff val="5000"/>
                  </a:schemeClr>
                </a:solidFill>
                <a:latin typeface="Times New Roman"/>
                <a:cs typeface="Times New Roman"/>
              </a:rPr>
              <a:t>Microsoft Corporation’s Operations Management, 10 Decisions, Productivity.</a:t>
            </a:r>
            <a:endParaRPr lang="en-GB" sz="1400">
              <a:solidFill>
                <a:schemeClr val="bg1">
                  <a:lumMod val="95000"/>
                  <a:lumOff val="5000"/>
                </a:schemeClr>
              </a:solidFill>
              <a:latin typeface="Times New Roman"/>
              <a:cs typeface="Times New Roman"/>
            </a:endParaRPr>
          </a:p>
          <a:p>
            <a:pPr algn="ctr"/>
            <a:endParaRPr lang="en-GB" sz="1400" dirty="0">
              <a:solidFill>
                <a:schemeClr val="bg1">
                  <a:lumMod val="95000"/>
                  <a:lumOff val="5000"/>
                </a:schemeClr>
              </a:solidFill>
              <a:latin typeface="Times New Roman"/>
              <a:ea typeface="+mn-lt"/>
              <a:cs typeface="+mn-lt"/>
            </a:endParaRPr>
          </a:p>
          <a:p>
            <a:pPr algn="ctr"/>
            <a:r>
              <a:rPr lang="en-GB" sz="1400" dirty="0">
                <a:solidFill>
                  <a:schemeClr val="bg1">
                    <a:lumMod val="95000"/>
                    <a:lumOff val="5000"/>
                  </a:schemeClr>
                </a:solidFill>
                <a:latin typeface="Times New Roman"/>
                <a:ea typeface="+mn-lt"/>
                <a:cs typeface="+mn-lt"/>
                <a:hlinkClick r:id="rId3">
                  <a:extLst>
                    <a:ext uri="{A12FA001-AC4F-418D-AE19-62706E023703}">
                      <ahyp:hlinkClr xmlns:ahyp="http://schemas.microsoft.com/office/drawing/2018/hyperlinkcolor" val="tx"/>
                    </a:ext>
                  </a:extLst>
                </a:hlinkClick>
              </a:rPr>
              <a:t>Microsoft Corporation’s Operations Management, 10 Decisions, Productivity - Panmore Institute</a:t>
            </a:r>
            <a:endParaRPr lang="en-GB" sz="1400" dirty="0">
              <a:solidFill>
                <a:schemeClr val="bg1">
                  <a:lumMod val="95000"/>
                  <a:lumOff val="5000"/>
                </a:schemeClr>
              </a:solidFill>
              <a:latin typeface="Times New Roman"/>
              <a:ea typeface="+mn-lt"/>
              <a:cs typeface="Times New Roman"/>
            </a:endParaRPr>
          </a:p>
          <a:p>
            <a:pPr algn="ctr"/>
            <a:endParaRPr lang="en-GB" sz="1400" dirty="0">
              <a:solidFill>
                <a:schemeClr val="bg1">
                  <a:lumMod val="95000"/>
                  <a:lumOff val="5000"/>
                </a:schemeClr>
              </a:solidFill>
              <a:latin typeface="Times New Roman"/>
              <a:ea typeface="+mn-lt"/>
              <a:cs typeface="+mn-lt"/>
            </a:endParaRPr>
          </a:p>
          <a:p>
            <a:pPr algn="ctr"/>
            <a:r>
              <a:rPr lang="en-GB" sz="1400" dirty="0">
                <a:solidFill>
                  <a:schemeClr val="bg1">
                    <a:lumMod val="95000"/>
                    <a:lumOff val="5000"/>
                  </a:schemeClr>
                </a:solidFill>
                <a:latin typeface="Times New Roman"/>
                <a:ea typeface="+mn-lt"/>
                <a:cs typeface="+mn-lt"/>
              </a:rPr>
              <a:t>MSG, 2021, SWOT Analysis of Microsoft. SWOT Analysis of Microsoft managementstudyguide.com</a:t>
            </a:r>
            <a:endParaRPr lang="en-GB" sz="1400" dirty="0">
              <a:solidFill>
                <a:schemeClr val="bg1">
                  <a:lumMod val="95000"/>
                  <a:lumOff val="5000"/>
                </a:schemeClr>
              </a:solidFill>
              <a:latin typeface="Times New Roman"/>
              <a:ea typeface="+mn-lt"/>
              <a:cs typeface="Times New Roman"/>
            </a:endParaRPr>
          </a:p>
          <a:p>
            <a:pPr algn="ctr"/>
            <a:endParaRPr lang="en-GB" sz="1400" dirty="0">
              <a:solidFill>
                <a:schemeClr val="bg1">
                  <a:lumMod val="95000"/>
                  <a:lumOff val="5000"/>
                </a:schemeClr>
              </a:solidFill>
              <a:latin typeface="Times New Roman"/>
              <a:cs typeface="Times New Roman"/>
            </a:endParaRPr>
          </a:p>
          <a:p>
            <a:pPr algn="ctr"/>
            <a:endParaRPr lang="en-GB" sz="1400" dirty="0">
              <a:solidFill>
                <a:schemeClr val="bg1">
                  <a:lumMod val="95000"/>
                  <a:lumOff val="5000"/>
                </a:schemeClr>
              </a:solidFill>
              <a:latin typeface="Times New Roman"/>
              <a:cs typeface="Times New Roman"/>
            </a:endParaRPr>
          </a:p>
          <a:p>
            <a:pPr algn="ctr"/>
            <a:r>
              <a:rPr lang="en-GB" sz="1400" dirty="0">
                <a:solidFill>
                  <a:schemeClr val="bg1">
                    <a:lumMod val="95000"/>
                    <a:lumOff val="5000"/>
                  </a:schemeClr>
                </a:solidFill>
                <a:latin typeface="Times New Roman"/>
                <a:ea typeface="+mn-lt"/>
                <a:cs typeface="+mn-lt"/>
              </a:rPr>
              <a:t>Engage, 2018, SWOT Analysis: Internal and External Environment. </a:t>
            </a:r>
            <a:r>
              <a:rPr lang="en-GB" sz="1400" dirty="0">
                <a:solidFill>
                  <a:schemeClr val="bg1">
                    <a:lumMod val="95000"/>
                    <a:lumOff val="5000"/>
                  </a:schemeClr>
                </a:solidFill>
                <a:latin typeface="Times New Roman"/>
                <a:ea typeface="+mn-lt"/>
                <a:cs typeface="+mn-lt"/>
                <a:hlinkClick r:id="rId4">
                  <a:extLst>
                    <a:ext uri="{A12FA001-AC4F-418D-AE19-62706E023703}">
                      <ahyp:hlinkClr xmlns:ahyp="http://schemas.microsoft.com/office/drawing/2018/hyperlinkcolor" val="tx"/>
                    </a:ext>
                  </a:extLst>
                </a:hlinkClick>
              </a:rPr>
              <a:t>SWOT Analysis: Internal and External Environment (engage365.org)</a:t>
            </a:r>
            <a:endParaRPr lang="en-GB" sz="1400">
              <a:solidFill>
                <a:schemeClr val="bg1">
                  <a:lumMod val="95000"/>
                  <a:lumOff val="5000"/>
                </a:schemeClr>
              </a:solidFill>
              <a:latin typeface="Times New Roman"/>
              <a:ea typeface="+mn-lt"/>
              <a:cs typeface="+mn-lt"/>
            </a:endParaRPr>
          </a:p>
          <a:p>
            <a:pPr algn="ctr"/>
            <a:r>
              <a:rPr lang="en-GB" sz="1400" dirty="0">
                <a:solidFill>
                  <a:schemeClr val="bg1">
                    <a:lumMod val="95000"/>
                    <a:lumOff val="5000"/>
                  </a:schemeClr>
                </a:solidFill>
                <a:latin typeface="Times New Roman"/>
                <a:ea typeface="+mn-lt"/>
                <a:cs typeface="+mn-lt"/>
                <a:hlinkClick r:id="rId5">
                  <a:extLst>
                    <a:ext uri="{A12FA001-AC4F-418D-AE19-62706E023703}">
                      <ahyp:hlinkClr xmlns:ahyp="http://schemas.microsoft.com/office/drawing/2018/hyperlinkcolor" val="tx"/>
                    </a:ext>
                  </a:extLst>
                </a:hlinkClick>
              </a:rPr>
              <a:t>Brad Smith, 2020, </a:t>
            </a:r>
            <a:r>
              <a:rPr lang="en-GB" sz="1400" dirty="0">
                <a:solidFill>
                  <a:schemeClr val="bg1">
                    <a:lumMod val="95000"/>
                    <a:lumOff val="5000"/>
                  </a:schemeClr>
                </a:solidFill>
                <a:latin typeface="Times New Roman"/>
                <a:cs typeface="Times New Roman"/>
              </a:rPr>
              <a:t>Microsoft will be carbon negative by 2030. </a:t>
            </a:r>
          </a:p>
          <a:p>
            <a:pPr algn="ctr"/>
            <a:endParaRPr lang="en-GB" sz="1400" dirty="0">
              <a:solidFill>
                <a:schemeClr val="bg1">
                  <a:lumMod val="95000"/>
                  <a:lumOff val="5000"/>
                </a:schemeClr>
              </a:solidFill>
              <a:latin typeface="Times New Roman"/>
              <a:cs typeface="Times New Roman"/>
            </a:endParaRPr>
          </a:p>
          <a:p>
            <a:pPr algn="ctr"/>
            <a:r>
              <a:rPr lang="en-GB" sz="1400" dirty="0">
                <a:solidFill>
                  <a:schemeClr val="bg1">
                    <a:lumMod val="95000"/>
                    <a:lumOff val="5000"/>
                  </a:schemeClr>
                </a:solidFill>
                <a:latin typeface="Times New Roman"/>
                <a:ea typeface="+mn-lt"/>
                <a:cs typeface="+mn-lt"/>
                <a:hlinkClick r:id="rId5">
                  <a:extLst>
                    <a:ext uri="{A12FA001-AC4F-418D-AE19-62706E023703}">
                      <ahyp:hlinkClr xmlns:ahyp="http://schemas.microsoft.com/office/drawing/2018/hyperlinkcolor" val="tx"/>
                    </a:ext>
                  </a:extLst>
                </a:hlinkClick>
              </a:rPr>
              <a:t>Microsoft will be carbon negative by 2030 - The Official Microsoft Blog</a:t>
            </a:r>
            <a:endParaRPr lang="en-GB" sz="1400" dirty="0">
              <a:solidFill>
                <a:schemeClr val="bg1">
                  <a:lumMod val="95000"/>
                  <a:lumOff val="5000"/>
                </a:schemeClr>
              </a:solidFill>
              <a:latin typeface="Times New Roman"/>
              <a:ea typeface="+mn-lt"/>
              <a:cs typeface="+mn-lt"/>
            </a:endParaRPr>
          </a:p>
          <a:p>
            <a:pPr algn="ctr"/>
            <a:endParaRPr lang="en-GB" sz="1400" dirty="0">
              <a:solidFill>
                <a:schemeClr val="bg1">
                  <a:lumMod val="95000"/>
                  <a:lumOff val="5000"/>
                </a:schemeClr>
              </a:solidFill>
              <a:latin typeface="Times New Roman"/>
              <a:ea typeface="+mn-lt"/>
              <a:cs typeface="+mn-lt"/>
            </a:endParaRPr>
          </a:p>
          <a:p>
            <a:pPr algn="ctr"/>
            <a:r>
              <a:rPr lang="en-GB" sz="1400" dirty="0">
                <a:solidFill>
                  <a:schemeClr val="bg1">
                    <a:lumMod val="95000"/>
                    <a:lumOff val="5000"/>
                  </a:schemeClr>
                </a:solidFill>
                <a:latin typeface="Times New Roman"/>
                <a:ea typeface="+mn-lt"/>
                <a:cs typeface="+mn-lt"/>
                <a:hlinkClick r:id="rId6">
                  <a:extLst>
                    <a:ext uri="{A12FA001-AC4F-418D-AE19-62706E023703}">
                      <ahyp:hlinkClr xmlns:ahyp="http://schemas.microsoft.com/office/drawing/2018/hyperlinkcolor" val="tx"/>
                    </a:ext>
                  </a:extLst>
                </a:hlinkClick>
              </a:rPr>
              <a:t>Microsoft, 2015, Conclusion. Conclusion Microsoft Corporation is a technology company that deals with the | CourseHero</a:t>
            </a:r>
            <a:endParaRPr lang="en-GB" sz="1400">
              <a:solidFill>
                <a:schemeClr val="bg1">
                  <a:lumMod val="95000"/>
                  <a:lumOff val="5000"/>
                </a:schemeClr>
              </a:solidFill>
              <a:latin typeface="Times New Roman"/>
              <a:ea typeface="+mn-lt"/>
              <a:cs typeface="+mn-lt"/>
            </a:endParaRPr>
          </a:p>
          <a:p>
            <a:pPr algn="ctr"/>
            <a:endParaRPr lang="en-GB" sz="1400" dirty="0">
              <a:ea typeface="+mn-lt"/>
              <a:cs typeface="+mn-lt"/>
            </a:endParaRPr>
          </a:p>
        </p:txBody>
      </p:sp>
    </p:spTree>
    <p:extLst>
      <p:ext uri="{BB962C8B-B14F-4D97-AF65-F5344CB8AC3E}">
        <p14:creationId xmlns:p14="http://schemas.microsoft.com/office/powerpoint/2010/main" val="6002510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4240506290"/>
      </p:ext>
    </p:extLst>
  </p:cSld>
  <p:clrMapOvr>
    <a:masterClrMapping/>
  </p:clrMapOvr>
</p:sld>
</file>

<file path=ppt/theme/theme1.xml><?xml version="1.0" encoding="utf-8"?>
<a:theme xmlns:a="http://schemas.openxmlformats.org/drawingml/2006/main" name="TornVTI">
  <a:themeElements>
    <a:clrScheme name="Custom 1">
      <a:dk1>
        <a:sysClr val="windowText" lastClr="000000"/>
      </a:dk1>
      <a:lt1>
        <a:sysClr val="window" lastClr="FFFFFF"/>
      </a:lt1>
      <a:dk2>
        <a:srgbClr val="131523"/>
      </a:dk2>
      <a:lt2>
        <a:srgbClr val="E7E6E6"/>
      </a:lt2>
      <a:accent1>
        <a:srgbClr val="3FB96C"/>
      </a:accent1>
      <a:accent2>
        <a:srgbClr val="699EFA"/>
      </a:accent2>
      <a:accent3>
        <a:srgbClr val="8039C1"/>
      </a:accent3>
      <a:accent4>
        <a:srgbClr val="D1971A"/>
      </a:accent4>
      <a:accent5>
        <a:srgbClr val="E62B59"/>
      </a:accent5>
      <a:accent6>
        <a:srgbClr val="9CA2AB"/>
      </a:accent6>
      <a:hlink>
        <a:srgbClr val="FFFFFF"/>
      </a:hlink>
      <a:folHlink>
        <a:srgbClr val="57618E"/>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TornVTI</vt:lpstr>
      <vt:lpstr>Contemporary approaches to management</vt:lpstr>
      <vt:lpstr>Introduction</vt:lpstr>
      <vt:lpstr>Management Approach Divided in to 10 sectors.</vt:lpstr>
      <vt:lpstr>Management Approach</vt:lpstr>
      <vt:lpstr>PowerPoint Presentation</vt:lpstr>
      <vt:lpstr>PowerPoint Presentation</vt:lpstr>
      <vt:lpstr>Divisional structure</vt:lpstr>
      <vt:lpstr>Improvements To stay the leading software supplier, Microsoft should work on its powerless viewpoints and grasp openings. Few proposals are given underneath in this regard:</vt:lpstr>
      <vt:lpstr>                                              Microsoft's organisational structure  The most recent restructuring of Microsoft organizational structure and move to divisional organizational structure offers the taking after focal points to the business:</vt:lpstr>
      <vt:lpstr>                     SWOT Analysis    Strengths – Internal Strategic Factors</vt:lpstr>
      <vt:lpstr>Weaknesses – Internal Strategic Factors </vt:lpstr>
      <vt:lpstr> Opportunities – External Strategic Factors</vt:lpstr>
      <vt:lpstr> Threats – External Strategic Factors </vt:lpstr>
      <vt:lpstr> </vt:lpstr>
      <vt:lpstr>What is the SWOT analysis</vt:lpstr>
      <vt:lpstr>PowerPoint Presentation</vt:lpstr>
      <vt:lpstr>How and when to use SWOT analysis effectively </vt:lpstr>
      <vt:lpstr>How to improve Microsoft</vt:lpstr>
      <vt:lpstr>Microsoft’s plan to reduce carbon footprint </vt:lpstr>
      <vt:lpstr>Behind the math of ‘net zero’ carbon Approach to take to pursue an aggressive carbon goal.  </vt:lpstr>
      <vt:lpstr>To take responsibility for their carbon footprint</vt:lpstr>
      <vt:lpstr>Investing for new carbon reduction and removal technology </vt:lpstr>
      <vt:lpstr>   Conclusion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1458</cp:revision>
  <dcterms:created xsi:type="dcterms:W3CDTF">2020-10-23T09:47:13Z</dcterms:created>
  <dcterms:modified xsi:type="dcterms:W3CDTF">2021-07-20T08:54:17Z</dcterms:modified>
</cp:coreProperties>
</file>