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64E45-468D-477F-86BB-5EB4CAA2E4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7910A-8EF6-4710-8D86-7B53078218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0CAB9-CC2C-4C15-BAB0-FB79EEE98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E0081-4A64-48DE-818D-61A3A7A30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BA942-7E71-4D32-9A6D-E095EC5D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712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B4D2B-C077-41DE-BEC5-C73E7B13B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B0F37-8517-4A5C-B545-30BA616E1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9D590-4DC2-4B24-A84B-1BBDF6FFF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7B7A2-740B-4E61-B804-504CD5AD6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2864E-E070-45AA-967A-9C08A8C95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809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33E1C-E791-4671-9A01-4DB899027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B32F-7027-41BE-81D5-C9467E48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073B6-AB14-4E58-9707-5952B0C11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EDA83-3412-47FB-9416-710E634F6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4E44B-D9D4-46D2-86B9-14ACA9A8C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28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DA80D-F3DD-47E8-BF94-517F599EA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F525E-33F4-4807-B82D-2EA44B12CA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5C6100-1A47-4CD9-8370-2D9D422434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A4FD8-4EEF-4A55-A168-26F3EE0D5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94E6E-78E2-4AEC-B14D-A94E715C4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ED9CA-1924-44DF-AFC2-F7D75CA2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468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AB661-CCB6-41B6-9FBD-9E2D68177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07BC9-36F6-49E4-A20B-D30F76FDE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7F82E-80F8-41AC-8487-AF25C774F4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EDEB64-517B-4628-A4C5-688359923C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B77AF1-9710-4DF7-AFF0-2D273C5325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50BD5C-1CB0-42CE-8799-381FFE5E1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DBB8BE-2DBF-47E4-AC91-5DBE8CB45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554D80-F713-4757-A6E9-CCCCAAA5E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4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FD49B-39C6-46E2-AA48-84920572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CAAF55-EF65-4C3B-A9C8-FCEB97E18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DD569B-8045-41F4-BCB4-E725C7173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92D08-0C37-428C-BEDB-30BB41AFC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691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F0DF9B-4E58-403C-951D-07C503DA5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ED74E5-DAA7-486F-8AFD-03B0CDCB6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E33CF5-9080-4D3E-A36D-2C6747560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8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49F6-C5B1-4DA7-A0FB-BC861277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14DBF-D11B-4602-8B9B-09E57EA3F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22595E-8A0C-4FC3-A87F-7B98F963DF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A4924-FFC0-4CEC-A6E7-156DF8AA6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C1D34-27D2-488C-B35D-2AB9AAC8F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3836D-28E3-47A8-9E75-8997D1849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69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D944E-3FC7-4CD6-886F-730F19FBE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C8CB93-531F-4A6B-9739-7D8B7C53AA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13E64-4DFF-4452-A33E-AE96DE5D36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012E2-BAB1-4793-A548-6E4D137D3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5D1B7-BFFC-4992-BC0B-B2BC1D8B4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D8ACB4-4DFF-40D9-B68E-9DFB9A322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93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6F672-1485-4A4A-B6B1-97CD2DAF6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2C8F2E-2461-48E0-B7DC-0FEECF7696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9437D-2016-4D6E-A806-930F10995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93751-645E-4D19-A455-9DD1C1BAF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8A658-99CB-4AF9-8506-94D02C16B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70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FAFDF9-0E7C-49F3-9503-444C6E3A9F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9CB15-6B62-4A89-9CBE-7DCB1386F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DD8F2-4F4A-40EE-9C4D-267BB2009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46D8F-12FE-4A24-B200-2BD6E2BB9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BC439-BA1E-4300-82CB-54A826555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05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934C55-28E7-49E5-9F38-106B1523E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739B2-911F-4206-A02C-7C6AC5087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16534-09E4-48C1-99E1-92EE8E4A3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CFF4B-355C-4D6F-98ED-44E23191851A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ABC73-CA52-40DA-9A1F-0BA82B87D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0688D-6F83-4B82-8A98-04DC110872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8C907-5230-47E0-8D15-0B25B1C2AF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35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6415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E80FD-F728-4CF8-BDAD-4CB9E29670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hlinkClick r:id="rId2"/>
              </a:rPr>
              <a:t>Digital Entrepreneurship (BMMB7002D)</a:t>
            </a:r>
            <a:br>
              <a:rPr lang="en-GB" u="sng" dirty="0"/>
            </a:br>
            <a:r>
              <a:rPr lang="en-GB" u="sng" dirty="0"/>
              <a:t>Assignment 1: Part 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E99A2B-B1F9-4611-AD6A-4054C74F9D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Robert Davies</a:t>
            </a:r>
          </a:p>
          <a:p>
            <a:r>
              <a:rPr lang="en-GB" dirty="0"/>
              <a:t>Student: 1805256</a:t>
            </a:r>
          </a:p>
        </p:txBody>
      </p:sp>
    </p:spTree>
    <p:extLst>
      <p:ext uri="{BB962C8B-B14F-4D97-AF65-F5344CB8AC3E}">
        <p14:creationId xmlns:p14="http://schemas.microsoft.com/office/powerpoint/2010/main" val="2172412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60"/>
    </mc:Choice>
    <mc:Fallback xmlns="">
      <p:transition spd="slow" advTm="926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56022-BEBE-4138-A391-CECA44E8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781A3-7A88-4C44-A02F-6F8607364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assess the market position of a chosen organisation. Analyse the company in light of digital disruption and nature of opportunity affecting the industry due to digital media technologies. </a:t>
            </a:r>
          </a:p>
          <a:p>
            <a:endParaRPr lang="en-GB" dirty="0"/>
          </a:p>
          <a:p>
            <a:r>
              <a:rPr lang="en-GB" dirty="0"/>
              <a:t>Part A</a:t>
            </a:r>
            <a:r>
              <a:rPr lang="en-GB" b="1" dirty="0"/>
              <a:t>: </a:t>
            </a:r>
            <a:r>
              <a:rPr lang="en-GB" dirty="0"/>
              <a:t>Individual Video Presentation on the organisation’s marketplace</a:t>
            </a:r>
          </a:p>
        </p:txBody>
      </p:sp>
    </p:spTree>
    <p:extLst>
      <p:ext uri="{BB962C8B-B14F-4D97-AF65-F5344CB8AC3E}">
        <p14:creationId xmlns:p14="http://schemas.microsoft.com/office/powerpoint/2010/main" val="1516338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99"/>
    </mc:Choice>
    <mc:Fallback xmlns="">
      <p:transition spd="slow" advTm="1979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BA7E7-C8AA-4347-AE98-A8D30C1AB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Marketplace &amp;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4EB8-9E6B-4A1E-A839-E1ACE61C8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place where two or more parties can meet to engage in an economic transaction.</a:t>
            </a:r>
          </a:p>
          <a:p>
            <a:pPr lvl="1"/>
            <a:r>
              <a:rPr lang="en-GB" dirty="0">
                <a:effectLst/>
              </a:rPr>
              <a:t>Markets may be physical locations where </a:t>
            </a:r>
            <a:r>
              <a:rPr lang="en-GB" dirty="0"/>
              <a:t>transactions</a:t>
            </a:r>
            <a:r>
              <a:rPr lang="en-GB" dirty="0">
                <a:effectLst/>
              </a:rPr>
              <a:t> are made. Or they may be virtual (Kenton, 2020)</a:t>
            </a:r>
          </a:p>
          <a:p>
            <a:r>
              <a:rPr lang="en-GB" dirty="0"/>
              <a:t>Admiral Group (AGP)</a:t>
            </a:r>
          </a:p>
          <a:p>
            <a:pPr lvl="1"/>
            <a:r>
              <a:rPr lang="en-GB" dirty="0"/>
              <a:t>One of the largest motor insurance providers in the UK</a:t>
            </a:r>
          </a:p>
          <a:p>
            <a:pPr lvl="1"/>
            <a:r>
              <a:rPr lang="en-GB" dirty="0"/>
              <a:t>Offers home, van and travel insurance</a:t>
            </a:r>
          </a:p>
          <a:p>
            <a:pPr lvl="1"/>
            <a:r>
              <a:rPr lang="en-GB" dirty="0"/>
              <a:t>International presence </a:t>
            </a:r>
          </a:p>
          <a:p>
            <a:pPr lvl="1"/>
            <a:r>
              <a:rPr lang="en-GB" dirty="0"/>
              <a:t>7m customers and 11,000 staff globally (Directorate, 2020)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698523E-A96F-434B-B7DF-80B2CB9761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70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137"/>
    </mc:Choice>
    <mc:Fallback>
      <p:transition spd="slow" advTm="62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043CA-1F1C-4572-A687-319DA3069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AGP’s Marketplace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3F157-E000-4B2A-AB1F-7F1FA788E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Well established</a:t>
            </a:r>
          </a:p>
          <a:p>
            <a:r>
              <a:rPr lang="en-GB" dirty="0"/>
              <a:t>Highly regulated</a:t>
            </a:r>
          </a:p>
          <a:p>
            <a:pPr lvl="1"/>
            <a:r>
              <a:rPr lang="en-GB" dirty="0"/>
              <a:t>Competitive and fair</a:t>
            </a:r>
          </a:p>
          <a:p>
            <a:r>
              <a:rPr lang="en-GB" dirty="0"/>
              <a:t>Cyclical</a:t>
            </a:r>
          </a:p>
          <a:p>
            <a:r>
              <a:rPr lang="en-GB" dirty="0"/>
              <a:t>Resistant to new entrants</a:t>
            </a:r>
          </a:p>
          <a:p>
            <a:r>
              <a:rPr lang="en-GB" dirty="0"/>
              <a:t>Segmented</a:t>
            </a:r>
          </a:p>
          <a:p>
            <a:pPr marL="0" indent="0">
              <a:buNone/>
            </a:pPr>
            <a:r>
              <a:rPr lang="en-GB" dirty="0"/>
              <a:t>(Searle, 2018)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C4D6F3F-0C86-4989-AB05-9510505F56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33939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915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431"/>
    </mc:Choice>
    <mc:Fallback>
      <p:transition spd="slow" advTm="99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C0C9-E5D0-44B4-B14A-3C704BB55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Insurtech</a:t>
            </a:r>
            <a:r>
              <a:rPr lang="en-GB" dirty="0"/>
              <a:t> &amp; Digital Disruption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B6480-7E10-4998-9793-A26E06AD2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Insurtech</a:t>
            </a:r>
            <a:endParaRPr lang="en-GB" dirty="0"/>
          </a:p>
          <a:p>
            <a:pPr lvl="1"/>
            <a:r>
              <a:rPr lang="en-GB" dirty="0"/>
              <a:t>Savings &amp; efficiencies in insurance (Hargrave, 2019)</a:t>
            </a:r>
          </a:p>
          <a:p>
            <a:pPr lvl="1"/>
            <a:r>
              <a:rPr lang="en-GB" dirty="0"/>
              <a:t>Increasing investment (McKinsey, 2019)</a:t>
            </a:r>
          </a:p>
          <a:p>
            <a:r>
              <a:rPr lang="en-GB" dirty="0"/>
              <a:t>Environmental turbulence (Skog, </a:t>
            </a:r>
            <a:r>
              <a:rPr lang="en-GB" dirty="0" err="1"/>
              <a:t>Wimelius</a:t>
            </a:r>
            <a:r>
              <a:rPr lang="en-GB" dirty="0"/>
              <a:t> &amp; Sandburg, 2018)</a:t>
            </a:r>
          </a:p>
          <a:p>
            <a:r>
              <a:rPr lang="en-GB" dirty="0"/>
              <a:t>Digital Marketing</a:t>
            </a:r>
          </a:p>
          <a:p>
            <a:r>
              <a:rPr lang="en-GB" dirty="0"/>
              <a:t>General Processing</a:t>
            </a:r>
          </a:p>
          <a:p>
            <a:r>
              <a:rPr lang="en-GB" dirty="0"/>
              <a:t>Automation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E740F80-8EE2-4AD1-9961-A01CA69479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666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148"/>
    </mc:Choice>
    <mc:Fallback>
      <p:transition spd="slow" advTm="88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DEF7-627C-4D83-8994-C2570BE7B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0E766-4C5A-49C6-A9BF-B2825DADD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Achieving marketing objectives through applying digital technologies (Chaffey &amp; Ellis-Chadwick, 2012)</a:t>
            </a:r>
          </a:p>
          <a:p>
            <a:r>
              <a:rPr lang="en-GB" dirty="0"/>
              <a:t>Social media: </a:t>
            </a:r>
          </a:p>
          <a:p>
            <a:pPr lvl="1"/>
            <a:r>
              <a:rPr lang="en-GB" dirty="0"/>
              <a:t>Low cost, highly-effective</a:t>
            </a:r>
          </a:p>
          <a:p>
            <a:pPr lvl="1"/>
            <a:r>
              <a:rPr lang="en-GB" dirty="0"/>
              <a:t>Hard to quantify(</a:t>
            </a:r>
            <a:r>
              <a:rPr lang="en-GB" dirty="0" err="1"/>
              <a:t>Venciūtė</a:t>
            </a:r>
            <a:r>
              <a:rPr lang="en-GB" dirty="0"/>
              <a:t>, 2018)</a:t>
            </a:r>
          </a:p>
          <a:p>
            <a:r>
              <a:rPr lang="en-GB" dirty="0"/>
              <a:t>Insurer’s use of social media</a:t>
            </a:r>
          </a:p>
          <a:p>
            <a:pPr lvl="1"/>
            <a:r>
              <a:rPr lang="en-GB" dirty="0"/>
              <a:t>Facebook audience increase by 5% in 12-months</a:t>
            </a:r>
          </a:p>
          <a:p>
            <a:pPr lvl="1"/>
            <a:r>
              <a:rPr lang="en-GB" dirty="0"/>
              <a:t>0% increases in Twitter and Instagram (</a:t>
            </a:r>
            <a:r>
              <a:rPr lang="en-GB" dirty="0" err="1"/>
              <a:t>Tibbit</a:t>
            </a:r>
            <a:r>
              <a:rPr lang="en-GB" dirty="0"/>
              <a:t>, 2019)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EB89C74-3DDF-4B16-9F9C-DA2142F50D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219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825"/>
    </mc:Choice>
    <mc:Fallback>
      <p:transition spd="slow" advTm="55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57550-6323-4834-A074-D76DFF1B3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B1C81-AD8C-42DA-AFB6-0E19EEBD2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Profound changes &amp; reshaped traditional strategies (Bharadwaj, </a:t>
            </a:r>
            <a:r>
              <a:rPr lang="en-GB" dirty="0" err="1"/>
              <a:t>Sawy</a:t>
            </a:r>
            <a:r>
              <a:rPr lang="en-GB" dirty="0"/>
              <a:t>, </a:t>
            </a:r>
            <a:r>
              <a:rPr lang="en-GB" dirty="0" err="1"/>
              <a:t>Pavlou</a:t>
            </a:r>
            <a:r>
              <a:rPr lang="en-GB" dirty="0"/>
              <a:t>, &amp; Venkatraman, 2013)</a:t>
            </a:r>
          </a:p>
          <a:p>
            <a:r>
              <a:rPr lang="en-GB" dirty="0"/>
              <a:t>Pricing &amp; underwriting</a:t>
            </a:r>
          </a:p>
          <a:p>
            <a:pPr lvl="1"/>
            <a:r>
              <a:rPr lang="en-GB" dirty="0"/>
              <a:t>Fraud</a:t>
            </a:r>
          </a:p>
          <a:p>
            <a:pPr lvl="1"/>
            <a:r>
              <a:rPr lang="en-GB" dirty="0"/>
              <a:t>Accuracy of risk (McKinsey, 2019)</a:t>
            </a:r>
          </a:p>
          <a:p>
            <a:r>
              <a:rPr lang="en-GB" dirty="0"/>
              <a:t>Speed</a:t>
            </a:r>
          </a:p>
          <a:p>
            <a:r>
              <a:rPr lang="en-GB" dirty="0"/>
              <a:t>Compliance benefits (</a:t>
            </a:r>
            <a:r>
              <a:rPr lang="en-GB" dirty="0" err="1"/>
              <a:t>Schegel</a:t>
            </a:r>
            <a:r>
              <a:rPr lang="en-GB" dirty="0"/>
              <a:t> &amp; Russo, 2020)</a:t>
            </a:r>
          </a:p>
          <a:p>
            <a:r>
              <a:rPr lang="en-GB" dirty="0"/>
              <a:t>80% of premium income spent on claims handling (</a:t>
            </a:r>
            <a:r>
              <a:rPr lang="en-GB" dirty="0" err="1"/>
              <a:t>Lavayssiere</a:t>
            </a:r>
            <a:r>
              <a:rPr lang="en-GB" dirty="0"/>
              <a:t>, </a:t>
            </a:r>
            <a:r>
              <a:rPr lang="en-GB" dirty="0" err="1"/>
              <a:t>Rottensteiner</a:t>
            </a:r>
            <a:r>
              <a:rPr lang="en-GB" dirty="0"/>
              <a:t> &amp; Li, 2018)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CFA55C0-7EC2-41CB-89B4-7ED238629E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253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51"/>
    </mc:Choice>
    <mc:Fallback>
      <p:transition spd="slow" advTm="98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04AB3-6B10-46F0-9893-2C4E3E6FF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19482-94C0-447E-9252-B91EF346A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Threat</a:t>
            </a:r>
          </a:p>
          <a:p>
            <a:r>
              <a:rPr lang="en-GB" dirty="0"/>
              <a:t>Driverless cars</a:t>
            </a:r>
          </a:p>
          <a:p>
            <a:pPr lvl="1"/>
            <a:r>
              <a:rPr lang="en-GB" dirty="0"/>
              <a:t>Fewer accidents</a:t>
            </a:r>
          </a:p>
          <a:p>
            <a:pPr lvl="1"/>
            <a:r>
              <a:rPr lang="en-GB" dirty="0"/>
              <a:t>Shift in liability</a:t>
            </a:r>
          </a:p>
          <a:p>
            <a:pPr lvl="1"/>
            <a:r>
              <a:rPr lang="en-GB" dirty="0"/>
              <a:t>Shrinking market</a:t>
            </a:r>
          </a:p>
          <a:p>
            <a:pPr marL="457200" lvl="1" indent="0">
              <a:buNone/>
            </a:pPr>
            <a:r>
              <a:rPr lang="en-GB" dirty="0"/>
              <a:t>(Ralph,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19DA4B-BA3B-4C81-AF01-D95F479D7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524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37"/>
    </mc:Choice>
    <mc:Fallback>
      <p:transition spd="slow" advTm="5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286C8-BC2A-4201-A939-4F4C7A677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FF4D9-0FA9-4616-BE87-88BED82E8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is coming</a:t>
            </a:r>
          </a:p>
          <a:p>
            <a:pPr lvl="1"/>
            <a:r>
              <a:rPr lang="en-GB" dirty="0"/>
              <a:t>74% identify it as a challenge</a:t>
            </a:r>
          </a:p>
          <a:p>
            <a:r>
              <a:rPr lang="en-GB" dirty="0"/>
              <a:t>Inertia </a:t>
            </a:r>
          </a:p>
          <a:p>
            <a:pPr lvl="1"/>
            <a:r>
              <a:rPr lang="en-GB" dirty="0"/>
              <a:t>28% explore partnerships with FinTech </a:t>
            </a:r>
          </a:p>
          <a:p>
            <a:pPr lvl="1"/>
            <a:r>
              <a:rPr lang="en-GB" dirty="0"/>
              <a:t>less than 14% actively participate in ventures and/or incubator programs.</a:t>
            </a:r>
          </a:p>
          <a:p>
            <a:pPr marL="457200" lvl="1" indent="0">
              <a:buNone/>
            </a:pPr>
            <a:r>
              <a:rPr lang="en-GB" dirty="0"/>
              <a:t>(PWC, 2019)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5AF120-5411-4C3D-A9C9-43E2090C4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45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55"/>
    </mc:Choice>
    <mc:Fallback>
      <p:transition spd="slow" advTm="6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363</Words>
  <Application>Microsoft Office PowerPoint</Application>
  <PresentationFormat>Widescreen</PresentationFormat>
  <Paragraphs>63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Digital Entrepreneurship (BMMB7002D) Assignment 1: Part A</vt:lpstr>
      <vt:lpstr>The Task</vt:lpstr>
      <vt:lpstr>The Marketplace &amp; The Organisation</vt:lpstr>
      <vt:lpstr>AGP’s Marketplace</vt:lpstr>
      <vt:lpstr>Insurtech &amp; Digital Disruption</vt:lpstr>
      <vt:lpstr>Digital Marketing</vt:lpstr>
      <vt:lpstr>General Processing</vt:lpstr>
      <vt:lpstr>Automation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Entrepreneurship (BMMB7002D) Assignment 1: Part A</dc:title>
  <dc:creator>DAVIES, Robert 4</dc:creator>
  <cp:lastModifiedBy>DAVIES, Robert 4</cp:lastModifiedBy>
  <cp:revision>12</cp:revision>
  <dcterms:created xsi:type="dcterms:W3CDTF">2020-07-19T11:00:20Z</dcterms:created>
  <dcterms:modified xsi:type="dcterms:W3CDTF">2020-07-24T16:54:57Z</dcterms:modified>
</cp:coreProperties>
</file>