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81" r:id="rId1"/>
  </p:sldMasterIdLst>
  <p:notesMasterIdLst>
    <p:notesMasterId r:id="rId77"/>
  </p:notesMasterIdLst>
  <p:sldIdLst>
    <p:sldId id="256" r:id="rId2"/>
    <p:sldId id="280" r:id="rId3"/>
    <p:sldId id="281" r:id="rId4"/>
    <p:sldId id="283" r:id="rId5"/>
    <p:sldId id="282" r:id="rId6"/>
    <p:sldId id="284" r:id="rId7"/>
    <p:sldId id="289" r:id="rId8"/>
    <p:sldId id="279" r:id="rId9"/>
    <p:sldId id="285" r:id="rId10"/>
    <p:sldId id="270" r:id="rId11"/>
    <p:sldId id="286" r:id="rId12"/>
    <p:sldId id="287" r:id="rId13"/>
    <p:sldId id="257" r:id="rId14"/>
    <p:sldId id="259" r:id="rId15"/>
    <p:sldId id="261" r:id="rId16"/>
    <p:sldId id="271" r:id="rId17"/>
    <p:sldId id="288" r:id="rId18"/>
    <p:sldId id="263" r:id="rId19"/>
    <p:sldId id="264" r:id="rId20"/>
    <p:sldId id="268" r:id="rId21"/>
    <p:sldId id="272" r:id="rId22"/>
    <p:sldId id="273" r:id="rId23"/>
    <p:sldId id="277" r:id="rId24"/>
    <p:sldId id="337" r:id="rId25"/>
    <p:sldId id="307" r:id="rId26"/>
    <p:sldId id="297" r:id="rId27"/>
    <p:sldId id="299" r:id="rId28"/>
    <p:sldId id="295" r:id="rId29"/>
    <p:sldId id="294" r:id="rId30"/>
    <p:sldId id="296" r:id="rId31"/>
    <p:sldId id="298" r:id="rId32"/>
    <p:sldId id="291" r:id="rId33"/>
    <p:sldId id="292" r:id="rId34"/>
    <p:sldId id="290" r:id="rId35"/>
    <p:sldId id="304" r:id="rId36"/>
    <p:sldId id="305" r:id="rId37"/>
    <p:sldId id="306" r:id="rId38"/>
    <p:sldId id="300" r:id="rId39"/>
    <p:sldId id="278" r:id="rId40"/>
    <p:sldId id="344" r:id="rId41"/>
    <p:sldId id="345" r:id="rId42"/>
    <p:sldId id="346" r:id="rId43"/>
    <p:sldId id="347" r:id="rId44"/>
    <p:sldId id="348" r:id="rId45"/>
    <p:sldId id="353" r:id="rId46"/>
    <p:sldId id="354" r:id="rId47"/>
    <p:sldId id="352" r:id="rId48"/>
    <p:sldId id="349" r:id="rId49"/>
    <p:sldId id="355" r:id="rId50"/>
    <p:sldId id="356" r:id="rId51"/>
    <p:sldId id="350" r:id="rId52"/>
    <p:sldId id="351" r:id="rId53"/>
    <p:sldId id="343" r:id="rId54"/>
    <p:sldId id="338" r:id="rId55"/>
    <p:sldId id="340" r:id="rId56"/>
    <p:sldId id="341" r:id="rId57"/>
    <p:sldId id="342" r:id="rId58"/>
    <p:sldId id="328" r:id="rId59"/>
    <p:sldId id="309" r:id="rId60"/>
    <p:sldId id="293" r:id="rId61"/>
    <p:sldId id="302" r:id="rId62"/>
    <p:sldId id="301" r:id="rId63"/>
    <p:sldId id="321" r:id="rId64"/>
    <p:sldId id="310" r:id="rId65"/>
    <p:sldId id="311" r:id="rId66"/>
    <p:sldId id="303" r:id="rId67"/>
    <p:sldId id="322" r:id="rId68"/>
    <p:sldId id="308" r:id="rId69"/>
    <p:sldId id="330" r:id="rId70"/>
    <p:sldId id="331" r:id="rId71"/>
    <p:sldId id="332" r:id="rId72"/>
    <p:sldId id="335" r:id="rId73"/>
    <p:sldId id="333" r:id="rId74"/>
    <p:sldId id="336" r:id="rId75"/>
    <p:sldId id="334" r:id="rId7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765DEAC-4CC4-C449-A665-A260219D7589}">
          <p14:sldIdLst>
            <p14:sldId id="256"/>
            <p14:sldId id="280"/>
            <p14:sldId id="281"/>
            <p14:sldId id="283"/>
            <p14:sldId id="282"/>
            <p14:sldId id="284"/>
          </p14:sldIdLst>
        </p14:section>
        <p14:section name="Gender: real or illusion?" id="{1F009453-970E-CA46-BF10-84F1525D5111}">
          <p14:sldIdLst>
            <p14:sldId id="289"/>
            <p14:sldId id="279"/>
            <p14:sldId id="285"/>
            <p14:sldId id="270"/>
            <p14:sldId id="286"/>
            <p14:sldId id="287"/>
            <p14:sldId id="257"/>
            <p14:sldId id="259"/>
            <p14:sldId id="261"/>
            <p14:sldId id="271"/>
            <p14:sldId id="288"/>
            <p14:sldId id="263"/>
            <p14:sldId id="264"/>
            <p14:sldId id="268"/>
            <p14:sldId id="272"/>
            <p14:sldId id="273"/>
            <p14:sldId id="277"/>
            <p14:sldId id="337"/>
          </p14:sldIdLst>
        </p14:section>
        <p14:section name="Sexuality" id="{A2B2B10E-E848-ED4B-94E0-4015E7DA516B}">
          <p14:sldIdLst>
            <p14:sldId id="307"/>
            <p14:sldId id="297"/>
            <p14:sldId id="299"/>
            <p14:sldId id="295"/>
            <p14:sldId id="294"/>
            <p14:sldId id="296"/>
            <p14:sldId id="298"/>
          </p14:sldIdLst>
        </p14:section>
        <p14:section name="Gender, Sexuality, Biology and Authenticity" id="{BD41CF9C-7423-474D-B62B-3DCEEC6098B2}">
          <p14:sldIdLst>
            <p14:sldId id="291"/>
            <p14:sldId id="292"/>
            <p14:sldId id="290"/>
            <p14:sldId id="304"/>
            <p14:sldId id="305"/>
            <p14:sldId id="306"/>
            <p14:sldId id="300"/>
            <p14:sldId id="278"/>
          </p14:sldIdLst>
        </p14:section>
        <p14:section name="#metoo" id="{803C42BB-E3FB-6349-AE44-B44D85B437A5}">
          <p14:sldIdLst>
            <p14:sldId id="344"/>
            <p14:sldId id="345"/>
            <p14:sldId id="346"/>
            <p14:sldId id="347"/>
            <p14:sldId id="348"/>
            <p14:sldId id="353"/>
            <p14:sldId id="354"/>
            <p14:sldId id="352"/>
            <p14:sldId id="349"/>
            <p14:sldId id="355"/>
            <p14:sldId id="356"/>
            <p14:sldId id="350"/>
            <p14:sldId id="351"/>
          </p14:sldIdLst>
        </p14:section>
        <p14:section name="Women, sex and meat" id="{01CCD198-6E19-BF44-AC0B-642D7607590C}">
          <p14:sldIdLst>
            <p14:sldId id="343"/>
            <p14:sldId id="338"/>
            <p14:sldId id="340"/>
            <p14:sldId id="341"/>
            <p14:sldId id="342"/>
            <p14:sldId id="328"/>
          </p14:sldIdLst>
        </p14:section>
        <p14:section name="Queering. Queer research" id="{8BD8E93F-872A-F044-9B98-5A0C6E0C568D}">
          <p14:sldIdLst>
            <p14:sldId id="309"/>
            <p14:sldId id="293"/>
            <p14:sldId id="302"/>
            <p14:sldId id="301"/>
            <p14:sldId id="321"/>
            <p14:sldId id="310"/>
            <p14:sldId id="311"/>
            <p14:sldId id="303"/>
            <p14:sldId id="322"/>
            <p14:sldId id="308"/>
            <p14:sldId id="330"/>
            <p14:sldId id="331"/>
            <p14:sldId id="332"/>
            <p14:sldId id="335"/>
            <p14:sldId id="333"/>
            <p14:sldId id="336"/>
            <p14:sldId id="334"/>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629" autoAdjust="0"/>
    <p:restoredTop sz="80245" autoAdjust="0"/>
  </p:normalViewPr>
  <p:slideViewPr>
    <p:cSldViewPr snapToGrid="0">
      <p:cViewPr varScale="1">
        <p:scale>
          <a:sx n="84" d="100"/>
          <a:sy n="84" d="100"/>
        </p:scale>
        <p:origin x="-968" y="-96"/>
      </p:cViewPr>
      <p:guideLst>
        <p:guide orient="horz" pos="2160"/>
        <p:guide pos="3840"/>
      </p:guideLst>
    </p:cSldViewPr>
  </p:slideViewPr>
  <p:notesTextViewPr>
    <p:cViewPr>
      <p:scale>
        <a:sx n="1" d="1"/>
        <a:sy n="1" d="1"/>
      </p:scale>
      <p:origin x="0" y="0"/>
    </p:cViewPr>
  </p:notesTextViewPr>
  <p:sorterViewPr>
    <p:cViewPr>
      <p:scale>
        <a:sx n="106" d="100"/>
        <a:sy n="106" d="100"/>
      </p:scale>
      <p:origin x="0" y="27032"/>
    </p:cViewPr>
  </p:sorterViewPr>
  <p:notesViewPr>
    <p:cSldViewPr snapToGrid="0" snapToObjects="1">
      <p:cViewPr varScale="1">
        <p:scale>
          <a:sx n="80" d="100"/>
          <a:sy n="80" d="100"/>
        </p:scale>
        <p:origin x="-3608" y="-12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80" Type="http://schemas.openxmlformats.org/officeDocument/2006/relationships/viewProps" Target="viewProps.xml"/><Relationship Id="rId81" Type="http://schemas.openxmlformats.org/officeDocument/2006/relationships/theme" Target="theme/theme1.xml"/><Relationship Id="rId82" Type="http://schemas.openxmlformats.org/officeDocument/2006/relationships/tableStyles" Target="tableStyles.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slide" Target="slides/slide75.xml"/><Relationship Id="rId77" Type="http://schemas.openxmlformats.org/officeDocument/2006/relationships/notesMaster" Target="notesMasters/notesMaster1.xml"/><Relationship Id="rId78" Type="http://schemas.openxmlformats.org/officeDocument/2006/relationships/printerSettings" Target="printerSettings/printerSettings1.bin"/><Relationship Id="rId79" Type="http://schemas.openxmlformats.org/officeDocument/2006/relationships/presProps" Target="presProps.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41A58C3-B5BA-E643-A63B-DDAAC4734AFB}" type="datetimeFigureOut">
              <a:rPr lang="en-US" smtClean="0"/>
              <a:t>08/11/18</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B27013-5FB7-434E-BB34-254F56233D94}" type="slidenum">
              <a:rPr lang="en-US" smtClean="0"/>
              <a:t>‹#›</a:t>
            </a:fld>
            <a:endParaRPr lang="en-US"/>
          </a:p>
        </p:txBody>
      </p:sp>
    </p:spTree>
    <p:extLst>
      <p:ext uri="{BB962C8B-B14F-4D97-AF65-F5344CB8AC3E}">
        <p14:creationId xmlns:p14="http://schemas.microsoft.com/office/powerpoint/2010/main" val="46465121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3.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5.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6.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7.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5.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B27013-5FB7-434E-BB34-254F56233D94}" type="slidenum">
              <a:rPr lang="en-US" smtClean="0"/>
              <a:t>3</a:t>
            </a:fld>
            <a:endParaRPr lang="en-US"/>
          </a:p>
        </p:txBody>
      </p:sp>
    </p:spTree>
    <p:extLst>
      <p:ext uri="{BB962C8B-B14F-4D97-AF65-F5344CB8AC3E}">
        <p14:creationId xmlns:p14="http://schemas.microsoft.com/office/powerpoint/2010/main" val="26207647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Differences have created inequality. In the case of Euro-American social structures, masculinity dominates thereby creating societies</a:t>
            </a:r>
            <a:r>
              <a:rPr lang="en-US" baseline="0" dirty="0" smtClean="0"/>
              <a:t> with inequality between the sexes, which has caused pain, anxiety, anger and consternation to many people who feel caught in these gender traps.</a:t>
            </a:r>
          </a:p>
          <a:p>
            <a:r>
              <a:rPr lang="en-US" baseline="0" dirty="0" smtClean="0"/>
              <a:t>Others feel held, supported, safe and happy with clear divisions between sexes and their social roles.</a:t>
            </a:r>
          </a:p>
          <a:p>
            <a:r>
              <a:rPr lang="en-US" baseline="0" dirty="0" smtClean="0"/>
              <a:t>The label for a male dominated society is patriarchy. Patriarchy means: A social system where men hold the power.</a:t>
            </a:r>
            <a:endParaRPr lang="en-US" dirty="0"/>
          </a:p>
        </p:txBody>
      </p:sp>
      <p:sp>
        <p:nvSpPr>
          <p:cNvPr id="4" name="Slide Number Placeholder 3"/>
          <p:cNvSpPr>
            <a:spLocks noGrp="1"/>
          </p:cNvSpPr>
          <p:nvPr>
            <p:ph type="sldNum" sz="quarter" idx="10"/>
          </p:nvPr>
        </p:nvSpPr>
        <p:spPr/>
        <p:txBody>
          <a:bodyPr/>
          <a:lstStyle/>
          <a:p>
            <a:fld id="{0EB27013-5FB7-434E-BB34-254F56233D94}" type="slidenum">
              <a:rPr lang="en-US" smtClean="0"/>
              <a:t>6</a:t>
            </a:fld>
            <a:endParaRPr lang="en-US"/>
          </a:p>
        </p:txBody>
      </p:sp>
    </p:spTree>
    <p:extLst>
      <p:ext uri="{BB962C8B-B14F-4D97-AF65-F5344CB8AC3E}">
        <p14:creationId xmlns:p14="http://schemas.microsoft.com/office/powerpoint/2010/main" val="31996201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B27013-5FB7-434E-BB34-254F56233D94}" type="slidenum">
              <a:rPr lang="en-US" smtClean="0"/>
              <a:t>12</a:t>
            </a:fld>
            <a:endParaRPr lang="en-US"/>
          </a:p>
        </p:txBody>
      </p:sp>
    </p:spTree>
    <p:extLst>
      <p:ext uri="{BB962C8B-B14F-4D97-AF65-F5344CB8AC3E}">
        <p14:creationId xmlns:p14="http://schemas.microsoft.com/office/powerpoint/2010/main" val="32636675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B27013-5FB7-434E-BB34-254F56233D94}" type="slidenum">
              <a:rPr lang="en-US" smtClean="0"/>
              <a:t>13</a:t>
            </a:fld>
            <a:endParaRPr lang="en-US"/>
          </a:p>
        </p:txBody>
      </p:sp>
    </p:spTree>
    <p:extLst>
      <p:ext uri="{BB962C8B-B14F-4D97-AF65-F5344CB8AC3E}">
        <p14:creationId xmlns:p14="http://schemas.microsoft.com/office/powerpoint/2010/main" val="10114703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smtClean="0"/>
              <a:t>Butler breaks the relationship between gender identity and the ‘internal’ or biological determinism</a:t>
            </a:r>
          </a:p>
          <a:p>
            <a:r>
              <a:rPr lang="en-GB" sz="1200" dirty="0" smtClean="0"/>
              <a:t>Demonstrates that gender is performed</a:t>
            </a:r>
          </a:p>
          <a:p>
            <a:r>
              <a:rPr lang="en-GB" sz="1200" dirty="0" smtClean="0"/>
              <a:t>Gender is an illusion – an ‘appearance of substance’</a:t>
            </a:r>
          </a:p>
          <a:p>
            <a:r>
              <a:rPr lang="en-GB" sz="1200" dirty="0" smtClean="0"/>
              <a:t>Thus, it is constructed.</a:t>
            </a:r>
          </a:p>
          <a:p>
            <a:endParaRPr lang="en-US" dirty="0"/>
          </a:p>
        </p:txBody>
      </p:sp>
      <p:sp>
        <p:nvSpPr>
          <p:cNvPr id="4" name="Slide Number Placeholder 3"/>
          <p:cNvSpPr>
            <a:spLocks noGrp="1"/>
          </p:cNvSpPr>
          <p:nvPr>
            <p:ph type="sldNum" sz="quarter" idx="10"/>
          </p:nvPr>
        </p:nvSpPr>
        <p:spPr/>
        <p:txBody>
          <a:bodyPr/>
          <a:lstStyle/>
          <a:p>
            <a:fld id="{0EB27013-5FB7-434E-BB34-254F56233D94}" type="slidenum">
              <a:rPr lang="en-US" smtClean="0"/>
              <a:t>14</a:t>
            </a:fld>
            <a:endParaRPr lang="en-US"/>
          </a:p>
        </p:txBody>
      </p:sp>
    </p:spTree>
    <p:extLst>
      <p:ext uri="{BB962C8B-B14F-4D97-AF65-F5344CB8AC3E}">
        <p14:creationId xmlns:p14="http://schemas.microsoft.com/office/powerpoint/2010/main" val="35883719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Butler asks what are the reified and naturalized conceptions of gender?</a:t>
            </a:r>
          </a:p>
          <a:p>
            <a:r>
              <a:rPr lang="en-GB" dirty="0" smtClean="0"/>
              <a:t>It is only through understanding how these are constituted that new modes of belief, new constitutive methods, can occur. </a:t>
            </a:r>
          </a:p>
          <a:p>
            <a:r>
              <a:rPr lang="en-GB" dirty="0" smtClean="0"/>
              <a:t>Repetition is important in performativity – how gender stability is instituted </a:t>
            </a:r>
          </a:p>
          <a:p>
            <a:r>
              <a:rPr lang="en-GB" dirty="0" smtClean="0"/>
              <a:t>Butler specifically uses the word ‘belief’ to indicate the construction of identity as a ‘compelling illusion’</a:t>
            </a:r>
          </a:p>
          <a:p>
            <a:r>
              <a:rPr lang="en-GB" dirty="0" smtClean="0"/>
              <a:t>Key point: the ‘gendered’ self does not exist before the act and it is not stable</a:t>
            </a:r>
          </a:p>
          <a:p>
            <a:r>
              <a:rPr lang="en-GB" dirty="0" smtClean="0"/>
              <a:t>Therefore: “gender identity is a </a:t>
            </a:r>
            <a:r>
              <a:rPr lang="en-GB" dirty="0" err="1" smtClean="0"/>
              <a:t>performative</a:t>
            </a:r>
            <a:r>
              <a:rPr lang="en-GB" dirty="0" smtClean="0"/>
              <a:t> accomplishment compelled by social sanction and taboo” (1988: 520). </a:t>
            </a:r>
          </a:p>
          <a:p>
            <a:endParaRPr lang="en-US" dirty="0"/>
          </a:p>
        </p:txBody>
      </p:sp>
      <p:sp>
        <p:nvSpPr>
          <p:cNvPr id="4" name="Slide Number Placeholder 3"/>
          <p:cNvSpPr>
            <a:spLocks noGrp="1"/>
          </p:cNvSpPr>
          <p:nvPr>
            <p:ph type="sldNum" sz="quarter" idx="10"/>
          </p:nvPr>
        </p:nvSpPr>
        <p:spPr/>
        <p:txBody>
          <a:bodyPr/>
          <a:lstStyle/>
          <a:p>
            <a:fld id="{0EB27013-5FB7-434E-BB34-254F56233D94}" type="slidenum">
              <a:rPr lang="en-US" smtClean="0"/>
              <a:t>16</a:t>
            </a:fld>
            <a:endParaRPr lang="en-US"/>
          </a:p>
        </p:txBody>
      </p:sp>
    </p:spTree>
    <p:extLst>
      <p:ext uri="{BB962C8B-B14F-4D97-AF65-F5344CB8AC3E}">
        <p14:creationId xmlns:p14="http://schemas.microsoft.com/office/powerpoint/2010/main" val="9327926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word ‘agent’ means ‘person’ who acts and has choices.</a:t>
            </a:r>
          </a:p>
          <a:p>
            <a:endParaRPr lang="en-US" dirty="0" smtClean="0"/>
          </a:p>
          <a:p>
            <a:r>
              <a:rPr lang="en-US" dirty="0" smtClean="0"/>
              <a:t>Acts are collective, not individualistic. The collective must embrace any changes.</a:t>
            </a:r>
          </a:p>
          <a:p>
            <a:endParaRPr lang="en-US" dirty="0" smtClean="0"/>
          </a:p>
          <a:p>
            <a:r>
              <a:rPr lang="en-US" dirty="0" smtClean="0"/>
              <a:t>The parameters:</a:t>
            </a:r>
          </a:p>
          <a:p>
            <a:r>
              <a:rPr lang="en-GB" sz="1200" dirty="0" smtClean="0"/>
              <a:t>What we wear</a:t>
            </a:r>
          </a:p>
          <a:p>
            <a:r>
              <a:rPr lang="en-GB" sz="1200" dirty="0" smtClean="0"/>
              <a:t> What we do</a:t>
            </a:r>
          </a:p>
          <a:p>
            <a:r>
              <a:rPr lang="en-GB" sz="1200" dirty="0" smtClean="0"/>
              <a:t> What we do in accordance with certain sanctions and proscriptions </a:t>
            </a:r>
          </a:p>
          <a:p>
            <a:r>
              <a:rPr lang="en-GB" sz="1200" dirty="0" smtClean="0"/>
              <a:t> Victor Turner: social action requires a performance which is repeated</a:t>
            </a:r>
          </a:p>
          <a:p>
            <a:r>
              <a:rPr lang="en-GB" sz="1200" dirty="0" smtClean="0"/>
              <a:t> The performance renders social laws explicit</a:t>
            </a:r>
          </a:p>
          <a:p>
            <a:endParaRPr lang="en-US" dirty="0"/>
          </a:p>
        </p:txBody>
      </p:sp>
      <p:sp>
        <p:nvSpPr>
          <p:cNvPr id="4" name="Slide Number Placeholder 3"/>
          <p:cNvSpPr>
            <a:spLocks noGrp="1"/>
          </p:cNvSpPr>
          <p:nvPr>
            <p:ph type="sldNum" sz="quarter" idx="10"/>
          </p:nvPr>
        </p:nvSpPr>
        <p:spPr/>
        <p:txBody>
          <a:bodyPr/>
          <a:lstStyle/>
          <a:p>
            <a:fld id="{0EB27013-5FB7-434E-BB34-254F56233D94}" type="slidenum">
              <a:rPr lang="en-US" smtClean="0"/>
              <a:t>17</a:t>
            </a:fld>
            <a:endParaRPr lang="en-US"/>
          </a:p>
        </p:txBody>
      </p:sp>
    </p:spTree>
    <p:extLst>
      <p:ext uri="{BB962C8B-B14F-4D97-AF65-F5344CB8AC3E}">
        <p14:creationId xmlns:p14="http://schemas.microsoft.com/office/powerpoint/2010/main" val="812839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B27013-5FB7-434E-BB34-254F56233D94}" type="slidenum">
              <a:rPr lang="en-US" smtClean="0"/>
              <a:t>20</a:t>
            </a:fld>
            <a:endParaRPr lang="en-US"/>
          </a:p>
        </p:txBody>
      </p:sp>
    </p:spTree>
    <p:extLst>
      <p:ext uri="{BB962C8B-B14F-4D97-AF65-F5344CB8AC3E}">
        <p14:creationId xmlns:p14="http://schemas.microsoft.com/office/powerpoint/2010/main" val="13826344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Addition to point 2: similarly if someone calls</a:t>
            </a:r>
            <a:r>
              <a:rPr lang="en-US" baseline="0" dirty="0" smtClean="0"/>
              <a:t> you a homosexual they have invented you. For Foucault, the invention of a type of person called ‘the homosexual’ made them their own species.</a:t>
            </a:r>
            <a:endParaRPr lang="en-US" dirty="0"/>
          </a:p>
        </p:txBody>
      </p:sp>
      <p:sp>
        <p:nvSpPr>
          <p:cNvPr id="4" name="Slide Number Placeholder 3"/>
          <p:cNvSpPr>
            <a:spLocks noGrp="1"/>
          </p:cNvSpPr>
          <p:nvPr>
            <p:ph type="sldNum" sz="quarter" idx="10"/>
          </p:nvPr>
        </p:nvSpPr>
        <p:spPr/>
        <p:txBody>
          <a:bodyPr/>
          <a:lstStyle/>
          <a:p>
            <a:fld id="{0EB27013-5FB7-434E-BB34-254F56233D94}" type="slidenum">
              <a:rPr lang="en-US" smtClean="0"/>
              <a:t>28</a:t>
            </a:fld>
            <a:endParaRPr lang="en-US"/>
          </a:p>
        </p:txBody>
      </p:sp>
    </p:spTree>
    <p:extLst>
      <p:ext uri="{BB962C8B-B14F-4D97-AF65-F5344CB8AC3E}">
        <p14:creationId xmlns:p14="http://schemas.microsoft.com/office/powerpoint/2010/main" val="11592536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27013-5FB7-434E-BB34-254F56233D94}" type="slidenum">
              <a:rPr lang="en-US" smtClean="0"/>
              <a:t>30</a:t>
            </a:fld>
            <a:endParaRPr lang="en-US"/>
          </a:p>
        </p:txBody>
      </p:sp>
    </p:spTree>
    <p:extLst>
      <p:ext uri="{BB962C8B-B14F-4D97-AF65-F5344CB8AC3E}">
        <p14:creationId xmlns:p14="http://schemas.microsoft.com/office/powerpoint/2010/main" val="39522881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27013-5FB7-434E-BB34-254F56233D94}" type="slidenum">
              <a:rPr lang="en-US" smtClean="0"/>
              <a:t>31</a:t>
            </a:fld>
            <a:endParaRPr lang="en-US"/>
          </a:p>
        </p:txBody>
      </p:sp>
    </p:spTree>
    <p:extLst>
      <p:ext uri="{BB962C8B-B14F-4D97-AF65-F5344CB8AC3E}">
        <p14:creationId xmlns:p14="http://schemas.microsoft.com/office/powerpoint/2010/main" val="37315074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B27013-5FB7-434E-BB34-254F56233D94}" type="slidenum">
              <a:rPr lang="en-US" smtClean="0"/>
              <a:t>33</a:t>
            </a:fld>
            <a:endParaRPr lang="en-US"/>
          </a:p>
        </p:txBody>
      </p:sp>
    </p:spTree>
    <p:extLst>
      <p:ext uri="{BB962C8B-B14F-4D97-AF65-F5344CB8AC3E}">
        <p14:creationId xmlns:p14="http://schemas.microsoft.com/office/powerpoint/2010/main" val="9289129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B27013-5FB7-434E-BB34-254F56233D94}" type="slidenum">
              <a:rPr lang="en-US" smtClean="0"/>
              <a:t>36</a:t>
            </a:fld>
            <a:endParaRPr lang="en-US"/>
          </a:p>
        </p:txBody>
      </p:sp>
    </p:spTree>
    <p:extLst>
      <p:ext uri="{BB962C8B-B14F-4D97-AF65-F5344CB8AC3E}">
        <p14:creationId xmlns:p14="http://schemas.microsoft.com/office/powerpoint/2010/main" val="23592804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27013-5FB7-434E-BB34-254F56233D94}" type="slidenum">
              <a:rPr lang="en-US" smtClean="0"/>
              <a:t>40</a:t>
            </a:fld>
            <a:endParaRPr lang="en-US"/>
          </a:p>
        </p:txBody>
      </p:sp>
    </p:spTree>
    <p:extLst>
      <p:ext uri="{BB962C8B-B14F-4D97-AF65-F5344CB8AC3E}">
        <p14:creationId xmlns:p14="http://schemas.microsoft.com/office/powerpoint/2010/main" val="12080912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27013-5FB7-434E-BB34-254F56233D94}" type="slidenum">
              <a:rPr lang="en-US" smtClean="0"/>
              <a:t>41</a:t>
            </a:fld>
            <a:endParaRPr lang="en-US"/>
          </a:p>
        </p:txBody>
      </p:sp>
    </p:spTree>
    <p:extLst>
      <p:ext uri="{BB962C8B-B14F-4D97-AF65-F5344CB8AC3E}">
        <p14:creationId xmlns:p14="http://schemas.microsoft.com/office/powerpoint/2010/main" val="39831031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27013-5FB7-434E-BB34-254F56233D94}" type="slidenum">
              <a:rPr lang="en-US" smtClean="0"/>
              <a:t>42</a:t>
            </a:fld>
            <a:endParaRPr lang="en-US"/>
          </a:p>
        </p:txBody>
      </p:sp>
    </p:spTree>
    <p:extLst>
      <p:ext uri="{BB962C8B-B14F-4D97-AF65-F5344CB8AC3E}">
        <p14:creationId xmlns:p14="http://schemas.microsoft.com/office/powerpoint/2010/main" val="4234829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27013-5FB7-434E-BB34-254F56233D94}" type="slidenum">
              <a:rPr lang="en-US" smtClean="0"/>
              <a:t>43</a:t>
            </a:fld>
            <a:endParaRPr lang="en-US"/>
          </a:p>
        </p:txBody>
      </p:sp>
    </p:spTree>
    <p:extLst>
      <p:ext uri="{BB962C8B-B14F-4D97-AF65-F5344CB8AC3E}">
        <p14:creationId xmlns:p14="http://schemas.microsoft.com/office/powerpoint/2010/main" val="17376929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You can hear </a:t>
            </a:r>
            <a:r>
              <a:rPr lang="en-US" dirty="0" err="1" smtClean="0"/>
              <a:t>Amia</a:t>
            </a:r>
            <a:r>
              <a:rPr lang="en-US" dirty="0" smtClean="0"/>
              <a:t> talking on</a:t>
            </a:r>
            <a:r>
              <a:rPr lang="en-US" baseline="0" dirty="0" smtClean="0"/>
              <a:t> the question ‘what is a woman?’ here https://</a:t>
            </a:r>
            <a:r>
              <a:rPr lang="en-US" baseline="0" dirty="0" err="1" smtClean="0"/>
              <a:t>audioboom.com</a:t>
            </a:r>
            <a:r>
              <a:rPr lang="en-US" baseline="0" dirty="0" smtClean="0"/>
              <a:t>/posts/5450100-amia-srinivasan-on-what-is-a-woman </a:t>
            </a:r>
            <a:endParaRPr lang="en-US" dirty="0"/>
          </a:p>
        </p:txBody>
      </p:sp>
      <p:sp>
        <p:nvSpPr>
          <p:cNvPr id="4" name="Slide Number Placeholder 3"/>
          <p:cNvSpPr>
            <a:spLocks noGrp="1"/>
          </p:cNvSpPr>
          <p:nvPr>
            <p:ph type="sldNum" sz="quarter" idx="10"/>
          </p:nvPr>
        </p:nvSpPr>
        <p:spPr/>
        <p:txBody>
          <a:bodyPr/>
          <a:lstStyle/>
          <a:p>
            <a:fld id="{0EB27013-5FB7-434E-BB34-254F56233D94}" type="slidenum">
              <a:rPr lang="en-US" smtClean="0"/>
              <a:t>48</a:t>
            </a:fld>
            <a:endParaRPr lang="en-US"/>
          </a:p>
        </p:txBody>
      </p:sp>
    </p:spTree>
    <p:extLst>
      <p:ext uri="{BB962C8B-B14F-4D97-AF65-F5344CB8AC3E}">
        <p14:creationId xmlns:p14="http://schemas.microsoft.com/office/powerpoint/2010/main" val="26804379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27013-5FB7-434E-BB34-254F56233D94}" type="slidenum">
              <a:rPr lang="en-US" smtClean="0"/>
              <a:t>53</a:t>
            </a:fld>
            <a:endParaRPr lang="en-US"/>
          </a:p>
        </p:txBody>
      </p:sp>
    </p:spTree>
    <p:extLst>
      <p:ext uri="{BB962C8B-B14F-4D97-AF65-F5344CB8AC3E}">
        <p14:creationId xmlns:p14="http://schemas.microsoft.com/office/powerpoint/2010/main" val="25865200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Adams makes links between female oppression with the oppression of animals in meat production. She sees correspondences between patriarchal</a:t>
            </a:r>
            <a:r>
              <a:rPr lang="en-US" baseline="0" dirty="0" smtClean="0"/>
              <a:t> ideas, violence and the domination of animals other than men.</a:t>
            </a:r>
          </a:p>
          <a:p>
            <a:endParaRPr lang="en-US" baseline="0" dirty="0" smtClean="0"/>
          </a:p>
          <a:p>
            <a:r>
              <a:rPr lang="en-US" baseline="0" dirty="0" smtClean="0"/>
              <a:t>She sees women and meat as objectified </a:t>
            </a:r>
            <a:r>
              <a:rPr lang="mr-IN" baseline="0" dirty="0" smtClean="0"/>
              <a:t>–</a:t>
            </a:r>
            <a:r>
              <a:rPr lang="en-US" baseline="0" dirty="0" smtClean="0"/>
              <a:t> where both could be seen as ‘persons’ </a:t>
            </a:r>
            <a:r>
              <a:rPr lang="mr-IN" baseline="0" dirty="0" smtClean="0"/>
              <a:t>–</a:t>
            </a:r>
            <a:r>
              <a:rPr lang="en-US" baseline="0" dirty="0" smtClean="0"/>
              <a:t> not for sale as objects. (Discussion: what might be the historical and ethnographic roots of associating men with meat?)</a:t>
            </a:r>
          </a:p>
          <a:p>
            <a:endParaRPr lang="en-US" baseline="0" dirty="0" smtClean="0"/>
          </a:p>
          <a:p>
            <a:r>
              <a:rPr lang="en-US" baseline="0" dirty="0" smtClean="0"/>
              <a:t>Therefore she sees connections between </a:t>
            </a:r>
            <a:r>
              <a:rPr lang="en-US" baseline="0" dirty="0" err="1" smtClean="0"/>
              <a:t>speciesism</a:t>
            </a:r>
            <a:r>
              <a:rPr lang="en-US" baseline="0" dirty="0" smtClean="0"/>
              <a:t> and sexism. Women are the other species in this case or put another way, sexism articulates the notion that women are not the same as men (no equality) and therefore can legitimately be dominated or simply used.</a:t>
            </a:r>
          </a:p>
          <a:p>
            <a:endParaRPr lang="en-US" baseline="0" dirty="0" smtClean="0"/>
          </a:p>
          <a:p>
            <a:r>
              <a:rPr lang="en-US" baseline="0" dirty="0" err="1" smtClean="0"/>
              <a:t>Speciesism</a:t>
            </a:r>
            <a:r>
              <a:rPr lang="en-US" baseline="0" dirty="0" smtClean="0"/>
              <a:t>: coined in 1973 by </a:t>
            </a:r>
            <a:r>
              <a:rPr lang="en-US" baseline="0" dirty="0" err="1" smtClean="0"/>
              <a:t>philospher</a:t>
            </a:r>
            <a:r>
              <a:rPr lang="en-US" baseline="0" dirty="0" smtClean="0"/>
              <a:t> Ryder, contests the validity and morality of human exceptionalism as </a:t>
            </a:r>
            <a:r>
              <a:rPr lang="en-US" baseline="0" dirty="0" err="1" smtClean="0"/>
              <a:t>speciesist</a:t>
            </a:r>
            <a:r>
              <a:rPr lang="en-US" baseline="0" dirty="0" smtClean="0"/>
              <a:t>.</a:t>
            </a:r>
            <a:endParaRPr lang="en-US" dirty="0" smtClean="0"/>
          </a:p>
          <a:p>
            <a:endParaRPr lang="en-US" dirty="0"/>
          </a:p>
        </p:txBody>
      </p:sp>
      <p:sp>
        <p:nvSpPr>
          <p:cNvPr id="4" name="Slide Number Placeholder 3"/>
          <p:cNvSpPr>
            <a:spLocks noGrp="1"/>
          </p:cNvSpPr>
          <p:nvPr>
            <p:ph type="sldNum" sz="quarter" idx="10"/>
          </p:nvPr>
        </p:nvSpPr>
        <p:spPr/>
        <p:txBody>
          <a:bodyPr/>
          <a:lstStyle/>
          <a:p>
            <a:fld id="{0EB27013-5FB7-434E-BB34-254F56233D94}" type="slidenum">
              <a:rPr lang="en-US" smtClean="0"/>
              <a:t>54</a:t>
            </a:fld>
            <a:endParaRPr lang="en-US"/>
          </a:p>
        </p:txBody>
      </p:sp>
    </p:spTree>
    <p:extLst>
      <p:ext uri="{BB962C8B-B14F-4D97-AF65-F5344CB8AC3E}">
        <p14:creationId xmlns:p14="http://schemas.microsoft.com/office/powerpoint/2010/main" val="3497514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27013-5FB7-434E-BB34-254F56233D94}" type="slidenum">
              <a:rPr lang="en-US" smtClean="0"/>
              <a:t>55</a:t>
            </a:fld>
            <a:endParaRPr lang="en-US"/>
          </a:p>
        </p:txBody>
      </p:sp>
    </p:spTree>
    <p:extLst>
      <p:ext uri="{BB962C8B-B14F-4D97-AF65-F5344CB8AC3E}">
        <p14:creationId xmlns:p14="http://schemas.microsoft.com/office/powerpoint/2010/main" val="1432978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27013-5FB7-434E-BB34-254F56233D94}" type="slidenum">
              <a:rPr lang="en-US" smtClean="0"/>
              <a:t>56</a:t>
            </a:fld>
            <a:endParaRPr lang="en-US"/>
          </a:p>
        </p:txBody>
      </p:sp>
    </p:spTree>
    <p:extLst>
      <p:ext uri="{BB962C8B-B14F-4D97-AF65-F5344CB8AC3E}">
        <p14:creationId xmlns:p14="http://schemas.microsoft.com/office/powerpoint/2010/main" val="9431549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Adam’s notes that non-human body parts </a:t>
            </a:r>
            <a:r>
              <a:rPr lang="en-US" smtClean="0"/>
              <a:t>are sometimes </a:t>
            </a:r>
            <a:r>
              <a:rPr lang="en-US" dirty="0" smtClean="0"/>
              <a:t>described using</a:t>
            </a:r>
            <a:r>
              <a:rPr lang="en-US" baseline="0" dirty="0" smtClean="0"/>
              <a:t> the same terms as human bodies parts when it transforms from the living being to a piece of meat. </a:t>
            </a:r>
            <a:r>
              <a:rPr lang="en-US" baseline="0" dirty="0" err="1" smtClean="0"/>
              <a:t>E.g</a:t>
            </a:r>
            <a:r>
              <a:rPr lang="en-US" baseline="0" dirty="0" smtClean="0"/>
              <a:t>: breast, thighs of a chicken</a:t>
            </a:r>
            <a:r>
              <a:rPr lang="mr-IN" baseline="0" dirty="0" smtClean="0"/>
              <a:t>…</a:t>
            </a:r>
            <a:r>
              <a:rPr lang="en-GB" baseline="0" dirty="0" smtClean="0"/>
              <a:t>and so on.</a:t>
            </a:r>
            <a:endParaRPr lang="en-US" dirty="0"/>
          </a:p>
        </p:txBody>
      </p:sp>
      <p:sp>
        <p:nvSpPr>
          <p:cNvPr id="4" name="Slide Number Placeholder 3"/>
          <p:cNvSpPr>
            <a:spLocks noGrp="1"/>
          </p:cNvSpPr>
          <p:nvPr>
            <p:ph type="sldNum" sz="quarter" idx="10"/>
          </p:nvPr>
        </p:nvSpPr>
        <p:spPr/>
        <p:txBody>
          <a:bodyPr/>
          <a:lstStyle/>
          <a:p>
            <a:fld id="{F207FBB1-160C-EC45-859E-5D6067282A5B}" type="slidenum">
              <a:rPr lang="en-US" smtClean="0"/>
              <a:t>57</a:t>
            </a:fld>
            <a:endParaRPr lang="en-US"/>
          </a:p>
        </p:txBody>
      </p:sp>
    </p:spTree>
    <p:extLst>
      <p:ext uri="{BB962C8B-B14F-4D97-AF65-F5344CB8AC3E}">
        <p14:creationId xmlns:p14="http://schemas.microsoft.com/office/powerpoint/2010/main" val="13280157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this sense, it [</a:t>
            </a:r>
            <a:r>
              <a:rPr lang="en-US" dirty="0" err="1" smtClean="0"/>
              <a:t>intersectionality</a:t>
            </a:r>
            <a:r>
              <a:rPr lang="en-US" dirty="0" smtClean="0"/>
              <a:t>] is a working solution that makes visible the social and material consequences of the power systems relating to gender/race/class, but does so by employing methodologies compatible with the poststructuralist project of deconstructing categories, unmasking universalism, and exploring the dynamic and contradictory workings of power (</a:t>
            </a:r>
            <a:r>
              <a:rPr lang="en-US" dirty="0" err="1" smtClean="0"/>
              <a:t>Brah</a:t>
            </a:r>
            <a:r>
              <a:rPr lang="en-US" dirty="0" smtClean="0"/>
              <a:t> &amp; Phoenix, 2004)’.(ibid:</a:t>
            </a:r>
            <a:r>
              <a:rPr lang="en-US" baseline="0" dirty="0" smtClean="0"/>
              <a:t> 21)</a:t>
            </a:r>
            <a:endParaRPr lang="en-US" dirty="0" smtClean="0"/>
          </a:p>
          <a:p>
            <a:r>
              <a:rPr lang="en-US" dirty="0" smtClean="0"/>
              <a:t>Because ‘categorical analysis cannot sufficiently reflect the heterogeneity of lived experience’ (ibid: 22).</a:t>
            </a:r>
          </a:p>
          <a:p>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‘Single person or single group narratives </a:t>
            </a:r>
            <a:r>
              <a:rPr lang="mr-IN" dirty="0" smtClean="0"/>
              <a:t>…</a:t>
            </a:r>
            <a:r>
              <a:rPr lang="en-US" dirty="0" smtClean="0"/>
              <a:t>commonly focus on one aspect of social life in order to minimize the complexity of the research process. If, for example, the identity of the group or person under analysis is that of lesbian, woman, middle class, only one respective dimension of the categories (or axes of analysis) sexuality, gender, class are reflected in the study’ (ibid 22). </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0EB27013-5FB7-434E-BB34-254F56233D94}" type="slidenum">
              <a:rPr lang="en-US" smtClean="0"/>
              <a:t>65</a:t>
            </a:fld>
            <a:endParaRPr lang="en-US"/>
          </a:p>
        </p:txBody>
      </p:sp>
    </p:spTree>
    <p:extLst>
      <p:ext uri="{BB962C8B-B14F-4D97-AF65-F5344CB8AC3E}">
        <p14:creationId xmlns:p14="http://schemas.microsoft.com/office/powerpoint/2010/main" val="8675292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B27013-5FB7-434E-BB34-254F56233D94}" type="slidenum">
              <a:rPr lang="en-US" smtClean="0"/>
              <a:t>72</a:t>
            </a:fld>
            <a:endParaRPr lang="en-US"/>
          </a:p>
        </p:txBody>
      </p:sp>
    </p:spTree>
    <p:extLst>
      <p:ext uri="{BB962C8B-B14F-4D97-AF65-F5344CB8AC3E}">
        <p14:creationId xmlns:p14="http://schemas.microsoft.com/office/powerpoint/2010/main" val="18225187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83284890-85D2-4D7B-8EF5-15A9C1DB8F42}" type="datetimeFigureOut">
              <a:rPr lang="en-US" smtClean="0"/>
              <a:t>08/11/18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648F39E-9C37-485F-AC97-16BB4BDF9F49}" type="slidenum">
              <a:rPr kumimoji="0" lang="en-US" smtClean="0"/>
              <a:t>‹#›</a:t>
            </a:fld>
            <a:endParaRPr kumimoji="0" lang="en-US"/>
          </a:p>
        </p:txBody>
      </p:sp>
    </p:spTree>
    <p:extLst>
      <p:ext uri="{BB962C8B-B14F-4D97-AF65-F5344CB8AC3E}">
        <p14:creationId xmlns:p14="http://schemas.microsoft.com/office/powerpoint/2010/main" val="2702019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82F5661D-6934-4B32-B92C-470368BF1EC6}" type="datetimeFigureOut">
              <a:rPr lang="en-US" smtClean="0"/>
              <a:t>08/11/18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275933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C6F822A4-8DA6-4447-9B1F-C5DB58435268}" type="datetimeFigureOut">
              <a:rPr lang="en-US" smtClean="0"/>
              <a:t>08/11/18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7989526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E548D31E-DCDA-41A7-9C67-C4B11B94D21D}" type="datetimeFigureOut">
              <a:rPr lang="en-US" smtClean="0"/>
              <a:t>08/11/18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0343016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9B3762C0-B258-48F1-ADE6-176B4174CCDD}" type="datetimeFigureOut">
              <a:rPr lang="en-US" smtClean="0"/>
              <a:t>08/11/18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4179409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677919A6-33EB-49BD-A62F-1FA56B9F9712}" type="datetimeFigureOut">
              <a:rPr lang="en-US" smtClean="0"/>
              <a:t>08/11/18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6560677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4E7D1B-D673-4CF6-8672-009D42ABD2A0}" type="datetimeFigureOut">
              <a:rPr lang="en-US" smtClean="0"/>
              <a:t>08/11/18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2491287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DA16AA21-1863-4931-97CB-99D0A168701B}" type="datetimeFigureOut">
              <a:rPr lang="en-US" smtClean="0"/>
              <a:t>08/11/18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730116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3772C379-9A7C-4C87-A116-CBE9F58B04C5}" type="datetimeFigureOut">
              <a:rPr lang="en-US" smtClean="0"/>
              <a:t>08/11/18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506574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87157CC2-0FC8-4686-B024-99790E0F5162}" type="datetimeFigureOut">
              <a:rPr lang="en-US" smtClean="0"/>
              <a:t>08/11/18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9494982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F6764DA5-CD3D-4590-A511-FCD3BC7A793E}" type="datetimeFigureOut">
              <a:rPr lang="en-US" smtClean="0"/>
              <a:t>08/11/18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42794122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64C608-40B1-4030-A28D-5B74BC98ADCE}" type="datetimeFigureOut">
              <a:rPr lang="en-US" smtClean="0"/>
              <a:t>08/11/18</a:t>
            </a:fld>
            <a:endParaRPr lang="en-US" dirty="0"/>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557711237"/>
      </p:ext>
    </p:extLst>
  </p:cSld>
  <p:clrMap bg1="dk1" tx1="lt1" bg2="dk2" tx2="lt2" accent1="accent1" accent2="accent2" accent3="accent3" accent4="accent4" accent5="accent5" accent6="accent6" hlink="hlink" folHlink="folHlink"/>
  <p:sldLayoutIdLst>
    <p:sldLayoutId id="2147483982" r:id="rId1"/>
    <p:sldLayoutId id="2147483983" r:id="rId2"/>
    <p:sldLayoutId id="2147483984" r:id="rId3"/>
    <p:sldLayoutId id="2147483985" r:id="rId4"/>
    <p:sldLayoutId id="2147483986" r:id="rId5"/>
    <p:sldLayoutId id="2147483987" r:id="rId6"/>
    <p:sldLayoutId id="2147483988" r:id="rId7"/>
    <p:sldLayoutId id="2147483989" r:id="rId8"/>
    <p:sldLayoutId id="2147483990" r:id="rId9"/>
    <p:sldLayoutId id="2147483991" r:id="rId10"/>
    <p:sldLayoutId id="2147483992"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4" Type="http://schemas.openxmlformats.org/officeDocument/2006/relationships/image" Target="../media/image6.jpg"/><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7.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0.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 Id="rId3" Type="http://schemas.openxmlformats.org/officeDocument/2006/relationships/image" Target="../media/image11.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12.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13.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4.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image" Target="../media/image15.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6.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7.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media/image18.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9.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0.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edition.cnn.com/2017/07/04/health/canadian-baby-gender-designation/index.html" TargetMode="External"/><Relationship Id="rId3" Type="http://schemas.openxmlformats.org/officeDocument/2006/relationships/image" Target="../media/image21.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2.jpeg"/><Relationship Id="rId3" Type="http://schemas.openxmlformats.org/officeDocument/2006/relationships/image" Target="../media/image23.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4.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25.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26.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 Id="rId3" Type="http://schemas.openxmlformats.org/officeDocument/2006/relationships/image" Target="../media/image27.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lrYx7HaUlMY" TargetMode="External"/><Relationship Id="rId3" Type="http://schemas.openxmlformats.org/officeDocument/2006/relationships/image" Target="../media/image28.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9.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30.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1.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2.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3.jpeg"/><Relationship Id="rId3" Type="http://schemas.openxmlformats.org/officeDocument/2006/relationships/image" Target="../media/image34.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 Id="rId3" Type="http://schemas.openxmlformats.org/officeDocument/2006/relationships/image" Target="../media/image35.png"/></Relationships>
</file>

<file path=ppt/slides/_rels/slide42.xml.rels><?xml version="1.0" encoding="UTF-8" standalone="yes"?>
<Relationships xmlns="http://schemas.openxmlformats.org/package/2006/relationships"><Relationship Id="rId3" Type="http://schemas.openxmlformats.org/officeDocument/2006/relationships/image" Target="../media/image36.jpg"/><Relationship Id="rId4" Type="http://schemas.openxmlformats.org/officeDocument/2006/relationships/image" Target="../media/image37.jpg"/><Relationship Id="rId1" Type="http://schemas.openxmlformats.org/officeDocument/2006/relationships/slideLayout" Target="../slideLayouts/slideLayout6.xml"/><Relationship Id="rId2" Type="http://schemas.openxmlformats.org/officeDocument/2006/relationships/notesSlide" Target="../notesSlides/notesSlide16.xml"/></Relationships>
</file>

<file path=ppt/slides/_rels/slide43.xml.rels><?xml version="1.0" encoding="UTF-8" standalone="yes"?>
<Relationships xmlns="http://schemas.openxmlformats.org/package/2006/relationships"><Relationship Id="rId3" Type="http://schemas.openxmlformats.org/officeDocument/2006/relationships/hyperlink" Target="https://edition.cnn.com/2017/11/10/us/tarana-burke-metoo-whats-next/index.html" TargetMode="External"/><Relationship Id="rId4" Type="http://schemas.openxmlformats.org/officeDocument/2006/relationships/image" Target="../media/image38.jpg"/><Relationship Id="rId1" Type="http://schemas.openxmlformats.org/officeDocument/2006/relationships/slideLayout" Target="../slideLayouts/slideLayout4.xml"/><Relationship Id="rId2" Type="http://schemas.openxmlformats.org/officeDocument/2006/relationships/notesSlide" Target="../notesSlides/notesSlide1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9.jp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40.jp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 Id="rId3" Type="http://schemas.openxmlformats.org/officeDocument/2006/relationships/image" Target="../media/image41.jpe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2.jp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3.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44.jpe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youtu.be/1l26UFQ06eQ" TargetMode="External"/><Relationship Id="rId3" Type="http://schemas.openxmlformats.org/officeDocument/2006/relationships/image" Target="../media/image45.jp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46.jpg"/></Relationships>
</file>

<file path=ppt/slides/_rels/slide54.xml.rels><?xml version="1.0" encoding="UTF-8" standalone="yes"?>
<Relationships xmlns="http://schemas.openxmlformats.org/package/2006/relationships"><Relationship Id="rId3" Type="http://schemas.openxmlformats.org/officeDocument/2006/relationships/image" Target="../media/image47.jpeg"/><Relationship Id="rId4" Type="http://schemas.openxmlformats.org/officeDocument/2006/relationships/image" Target="../media/image48.jpeg"/><Relationship Id="rId5" Type="http://schemas.openxmlformats.org/officeDocument/2006/relationships/image" Target="../media/image49.jpeg"/><Relationship Id="rId1" Type="http://schemas.openxmlformats.org/officeDocument/2006/relationships/slideLayout" Target="../slideLayouts/slideLayout4.xml"/><Relationship Id="rId2" Type="http://schemas.openxmlformats.org/officeDocument/2006/relationships/notesSlide" Target="../notesSlides/notesSlide20.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 Id="rId3" Type="http://schemas.openxmlformats.org/officeDocument/2006/relationships/image" Target="../media/image50.jp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 Id="rId3" Type="http://schemas.openxmlformats.org/officeDocument/2006/relationships/image" Target="../media/image51.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 Id="rId3" Type="http://schemas.openxmlformats.org/officeDocument/2006/relationships/image" Target="../media/image52.jp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53.jpe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54.jpe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55.jpe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56.jpe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microsoft.com/office/2007/relationships/hdphoto" Target="../media/hdphoto1.wdp"/><Relationship Id="rId4" Type="http://schemas.microsoft.com/office/2007/relationships/hdphoto" Target="../media/hdphoto2.wdp"/><Relationship Id="rId1" Type="http://schemas.openxmlformats.org/officeDocument/2006/relationships/slideLayout" Target="../slideLayouts/slideLayout4.xml"/><Relationship Id="rId2" Type="http://schemas.openxmlformats.org/officeDocument/2006/relationships/image" Target="../media/image57.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 Id="rId3" Type="http://schemas.openxmlformats.org/officeDocument/2006/relationships/image" Target="../media/image58.jpe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59.jp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60.jpe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youtu.be/W2sedoeOiB8" TargetMode="External"/><Relationship Id="rId3" Type="http://schemas.openxmlformats.org/officeDocument/2006/relationships/image" Target="../media/image61.jpe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2.jp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63.jpe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64.jpeg"/></Relationships>
</file>

<file path=ppt/slides/_rels/slide72.xml.rels><?xml version="1.0" encoding="UTF-8" standalone="yes"?>
<Relationships xmlns="http://schemas.openxmlformats.org/package/2006/relationships"><Relationship Id="rId3" Type="http://schemas.openxmlformats.org/officeDocument/2006/relationships/hyperlink" Target="https://www.youtube.com/watch?time_continue=3&amp;v=PTprZwmb9hY" TargetMode="External"/><Relationship Id="rId4" Type="http://schemas.openxmlformats.org/officeDocument/2006/relationships/image" Target="../media/image65.jpeg"/><Relationship Id="rId1" Type="http://schemas.openxmlformats.org/officeDocument/2006/relationships/slideLayout" Target="../slideLayouts/slideLayout4.xml"/><Relationship Id="rId2" Type="http://schemas.openxmlformats.org/officeDocument/2006/relationships/notesSlide" Target="../notesSlides/notesSlide25.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66.jpeg"/><Relationship Id="rId3" Type="http://schemas.openxmlformats.org/officeDocument/2006/relationships/image" Target="../media/image67.jpe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68.jpeg"/><Relationship Id="rId3" Type="http://schemas.openxmlformats.org/officeDocument/2006/relationships/image" Target="../media/image69.jpe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hyperlink" Target="https://www.ted.com/talks/neil_harbisson_i_listen_to_color%23t-14231" TargetMode="External"/><Relationship Id="rId3" Type="http://schemas.openxmlformats.org/officeDocument/2006/relationships/image" Target="../media/image7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Gender </a:t>
            </a:r>
            <a:endParaRPr lang="en-GB" dirty="0"/>
          </a:p>
        </p:txBody>
      </p:sp>
      <p:sp>
        <p:nvSpPr>
          <p:cNvPr id="3" name="Subtitle 2"/>
          <p:cNvSpPr>
            <a:spLocks noGrp="1"/>
          </p:cNvSpPr>
          <p:nvPr>
            <p:ph type="subTitle" idx="1"/>
          </p:nvPr>
        </p:nvSpPr>
        <p:spPr/>
        <p:txBody>
          <a:bodyPr/>
          <a:lstStyle/>
          <a:p>
            <a:r>
              <a:rPr lang="en-GB" dirty="0" smtClean="0"/>
              <a:t>Becoming, performing and fluidity</a:t>
            </a:r>
            <a:endParaRPr lang="en-GB" dirty="0"/>
          </a:p>
        </p:txBody>
      </p:sp>
    </p:spTree>
    <p:extLst>
      <p:ext uri="{BB962C8B-B14F-4D97-AF65-F5344CB8AC3E}">
        <p14:creationId xmlns:p14="http://schemas.microsoft.com/office/powerpoint/2010/main" val="900785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Gender studies</a:t>
            </a:r>
            <a:endParaRPr lang="en-US" dirty="0"/>
          </a:p>
        </p:txBody>
      </p:sp>
      <p:sp>
        <p:nvSpPr>
          <p:cNvPr id="3" name="Content Placeholder 2"/>
          <p:cNvSpPr>
            <a:spLocks noGrp="1"/>
          </p:cNvSpPr>
          <p:nvPr>
            <p:ph sz="half" idx="1"/>
          </p:nvPr>
        </p:nvSpPr>
        <p:spPr/>
        <p:txBody>
          <a:bodyPr/>
          <a:lstStyle/>
          <a:p>
            <a:r>
              <a:rPr lang="en-US" dirty="0" smtClean="0"/>
              <a:t>Explores social categories associated with different sexes</a:t>
            </a:r>
          </a:p>
          <a:p>
            <a:r>
              <a:rPr lang="en-US" dirty="0" smtClean="0"/>
              <a:t>Analyses how category </a:t>
            </a:r>
            <a:r>
              <a:rPr lang="en-US" dirty="0" err="1" smtClean="0"/>
              <a:t>behaviours</a:t>
            </a:r>
            <a:r>
              <a:rPr lang="en-US" dirty="0" smtClean="0"/>
              <a:t> shape practice</a:t>
            </a:r>
          </a:p>
          <a:p>
            <a:r>
              <a:rPr lang="en-US" dirty="0" smtClean="0"/>
              <a:t>Demonstrates how gender expectations create differences</a:t>
            </a:r>
          </a:p>
          <a:p>
            <a:r>
              <a:rPr lang="en-US" dirty="0" smtClean="0"/>
              <a:t>Looks to determine the role culture plays in establishing gender expectations</a:t>
            </a:r>
            <a:endParaRPr lang="en-US" dirty="0"/>
          </a:p>
        </p:txBody>
      </p:sp>
      <p:pic>
        <p:nvPicPr>
          <p:cNvPr id="5" name="Content Placeholder 4" descr="gender-roles-2.jpg"/>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077829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Masculinity is evident in</a:t>
            </a:r>
            <a:endParaRPr lang="en-US" dirty="0"/>
          </a:p>
        </p:txBody>
      </p:sp>
      <p:sp>
        <p:nvSpPr>
          <p:cNvPr id="3" name="Content Placeholder 2"/>
          <p:cNvSpPr>
            <a:spLocks noGrp="1"/>
          </p:cNvSpPr>
          <p:nvPr>
            <p:ph sz="half" idx="1"/>
          </p:nvPr>
        </p:nvSpPr>
        <p:spPr/>
        <p:txBody>
          <a:bodyPr/>
          <a:lstStyle/>
          <a:p>
            <a:r>
              <a:rPr lang="en-US" dirty="0" smtClean="0"/>
              <a:t>Socially expected practices, actions and </a:t>
            </a:r>
            <a:r>
              <a:rPr lang="en-US" dirty="0" err="1" smtClean="0"/>
              <a:t>behaviours</a:t>
            </a:r>
            <a:r>
              <a:rPr lang="en-US" dirty="0" smtClean="0"/>
              <a:t> that show masculinity</a:t>
            </a:r>
          </a:p>
          <a:p>
            <a:r>
              <a:rPr lang="en-US" dirty="0" smtClean="0"/>
              <a:t>Masculinity is typically associated with ‘being a man’</a:t>
            </a:r>
            <a:r>
              <a:rPr lang="mr-IN" dirty="0" smtClean="0"/>
              <a:t>…</a:t>
            </a:r>
            <a:r>
              <a:rPr lang="en-GB" dirty="0" smtClean="0"/>
              <a:t>.but not exclusively</a:t>
            </a:r>
            <a:endParaRPr lang="en-US" dirty="0" smtClean="0"/>
          </a:p>
          <a:p>
            <a:endParaRPr lang="en-US" dirty="0"/>
          </a:p>
        </p:txBody>
      </p:sp>
      <p:sp>
        <p:nvSpPr>
          <p:cNvPr id="4" name="Content Placeholder 3"/>
          <p:cNvSpPr>
            <a:spLocks noGrp="1"/>
          </p:cNvSpPr>
          <p:nvPr>
            <p:ph sz="half" idx="2"/>
          </p:nvPr>
        </p:nvSpPr>
        <p:spPr>
          <a:xfrm>
            <a:off x="6197600" y="1600201"/>
            <a:ext cx="5384800" cy="2258473"/>
          </a:xfrm>
          <a:ln w="76200" cmpd="sng">
            <a:solidFill>
              <a:srgbClr val="FF0000"/>
            </a:solidFill>
          </a:ln>
        </p:spPr>
        <p:txBody>
          <a:bodyPr/>
          <a:lstStyle/>
          <a:p>
            <a:r>
              <a:rPr lang="en-US" dirty="0" smtClean="0"/>
              <a:t>What activities and </a:t>
            </a:r>
            <a:r>
              <a:rPr lang="en-US" dirty="0" err="1" smtClean="0"/>
              <a:t>behaviours</a:t>
            </a:r>
            <a:r>
              <a:rPr lang="en-US" dirty="0" smtClean="0"/>
              <a:t> demonstrate one is ‘being masculine’?</a:t>
            </a:r>
          </a:p>
          <a:p>
            <a:r>
              <a:rPr lang="en-US" dirty="0" smtClean="0"/>
              <a:t>Make a list.</a:t>
            </a:r>
            <a:endParaRPr lang="en-US" dirty="0"/>
          </a:p>
        </p:txBody>
      </p:sp>
      <p:pic>
        <p:nvPicPr>
          <p:cNvPr id="5" name="Picture 4" descr="realmendontcry.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529223" y="4007713"/>
            <a:ext cx="5263306" cy="2696122"/>
          </a:xfrm>
          <a:prstGeom prst="rect">
            <a:avLst/>
          </a:prstGeom>
        </p:spPr>
      </p:pic>
    </p:spTree>
    <p:extLst>
      <p:ext uri="{BB962C8B-B14F-4D97-AF65-F5344CB8AC3E}">
        <p14:creationId xmlns:p14="http://schemas.microsoft.com/office/powerpoint/2010/main" val="2968389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Masculinity is</a:t>
            </a:r>
            <a:endParaRPr lang="en-US" dirty="0"/>
          </a:p>
        </p:txBody>
      </p:sp>
      <p:sp>
        <p:nvSpPr>
          <p:cNvPr id="3" name="Content Placeholder 2"/>
          <p:cNvSpPr>
            <a:spLocks noGrp="1"/>
          </p:cNvSpPr>
          <p:nvPr>
            <p:ph sz="half" idx="1"/>
          </p:nvPr>
        </p:nvSpPr>
        <p:spPr/>
        <p:txBody>
          <a:bodyPr/>
          <a:lstStyle/>
          <a:p>
            <a:r>
              <a:rPr lang="en-US" dirty="0"/>
              <a:t>Typically connected to </a:t>
            </a:r>
            <a:r>
              <a:rPr lang="en-US" dirty="0" smtClean="0"/>
              <a:t>protection, dominance</a:t>
            </a:r>
            <a:r>
              <a:rPr lang="en-US" dirty="0"/>
              <a:t>, predatory </a:t>
            </a:r>
            <a:r>
              <a:rPr lang="en-US" dirty="0" err="1" smtClean="0"/>
              <a:t>behaviours</a:t>
            </a:r>
            <a:r>
              <a:rPr lang="en-US" dirty="0" smtClean="0"/>
              <a:t> (including sexual predation) and other violent acts</a:t>
            </a:r>
            <a:r>
              <a:rPr lang="mr-IN" dirty="0" smtClean="0"/>
              <a:t>…</a:t>
            </a:r>
            <a:r>
              <a:rPr lang="en-GB" dirty="0"/>
              <a:t>.but not always, as the ethnographic record shows. </a:t>
            </a:r>
            <a:endParaRPr lang="en-US" dirty="0"/>
          </a:p>
          <a:p>
            <a:endParaRPr lang="en-US" dirty="0"/>
          </a:p>
        </p:txBody>
      </p:sp>
      <p:sp>
        <p:nvSpPr>
          <p:cNvPr id="4" name="Content Placeholder 3"/>
          <p:cNvSpPr>
            <a:spLocks noGrp="1"/>
          </p:cNvSpPr>
          <p:nvPr>
            <p:ph sz="half" idx="2"/>
          </p:nvPr>
        </p:nvSpPr>
        <p:spPr>
          <a:xfrm>
            <a:off x="6197600" y="1600201"/>
            <a:ext cx="5384800" cy="2282895"/>
          </a:xfrm>
          <a:ln w="76200" cmpd="sng">
            <a:solidFill>
              <a:srgbClr val="FF0000"/>
            </a:solidFill>
          </a:ln>
        </p:spPr>
        <p:txBody>
          <a:bodyPr/>
          <a:lstStyle/>
          <a:p>
            <a:r>
              <a:rPr lang="en-US" dirty="0" smtClean="0"/>
              <a:t>Which ethnographic examples challenge this stereotypical representation of masculine </a:t>
            </a:r>
            <a:r>
              <a:rPr lang="en-US" dirty="0" err="1" smtClean="0"/>
              <a:t>behaviour</a:t>
            </a:r>
            <a:r>
              <a:rPr lang="en-US" dirty="0" smtClean="0"/>
              <a:t>?</a:t>
            </a:r>
          </a:p>
          <a:p>
            <a:pPr marL="0" indent="0">
              <a:buNone/>
            </a:pPr>
            <a:endParaRPr lang="en-US" dirty="0"/>
          </a:p>
        </p:txBody>
      </p:sp>
      <p:pic>
        <p:nvPicPr>
          <p:cNvPr id="6" name="Picture 5" descr="manly-man.jp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155969" y="3995483"/>
            <a:ext cx="4437705" cy="2757197"/>
          </a:xfrm>
          <a:prstGeom prst="rect">
            <a:avLst/>
          </a:prstGeom>
        </p:spPr>
      </p:pic>
    </p:spTree>
    <p:extLst>
      <p:ext uri="{BB962C8B-B14F-4D97-AF65-F5344CB8AC3E}">
        <p14:creationId xmlns:p14="http://schemas.microsoft.com/office/powerpoint/2010/main" val="36047345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Similarly, femininity is evident in</a:t>
            </a:r>
            <a:endParaRPr lang="en-US" dirty="0"/>
          </a:p>
        </p:txBody>
      </p:sp>
      <p:sp>
        <p:nvSpPr>
          <p:cNvPr id="3" name="Content Placeholder 2"/>
          <p:cNvSpPr>
            <a:spLocks noGrp="1"/>
          </p:cNvSpPr>
          <p:nvPr>
            <p:ph sz="half" idx="1"/>
          </p:nvPr>
        </p:nvSpPr>
        <p:spPr/>
        <p:txBody>
          <a:bodyPr/>
          <a:lstStyle/>
          <a:p>
            <a:r>
              <a:rPr lang="en-US" dirty="0"/>
              <a:t>Socially expected practices, actions and </a:t>
            </a:r>
            <a:r>
              <a:rPr lang="en-US" dirty="0" err="1"/>
              <a:t>behaviours</a:t>
            </a:r>
            <a:r>
              <a:rPr lang="en-US" dirty="0"/>
              <a:t> that show </a:t>
            </a:r>
            <a:r>
              <a:rPr lang="en-US" dirty="0" smtClean="0"/>
              <a:t>femininity.</a:t>
            </a:r>
          </a:p>
          <a:p>
            <a:r>
              <a:rPr lang="en-US" dirty="0" smtClean="0"/>
              <a:t>Femininity </a:t>
            </a:r>
            <a:r>
              <a:rPr lang="en-US" dirty="0"/>
              <a:t>is typically associated with ‘being a </a:t>
            </a:r>
            <a:r>
              <a:rPr lang="en-US" dirty="0" smtClean="0"/>
              <a:t>woman</a:t>
            </a:r>
            <a:r>
              <a:rPr lang="en-US" dirty="0"/>
              <a:t>’</a:t>
            </a:r>
            <a:r>
              <a:rPr lang="mr-IN" dirty="0"/>
              <a:t>…</a:t>
            </a:r>
            <a:r>
              <a:rPr lang="en-GB" dirty="0"/>
              <a:t>.but not </a:t>
            </a:r>
            <a:r>
              <a:rPr lang="en-GB" dirty="0" smtClean="0"/>
              <a:t>exclusively.</a:t>
            </a:r>
            <a:endParaRPr lang="en-US" dirty="0"/>
          </a:p>
          <a:p>
            <a:endParaRPr lang="en-US" dirty="0" smtClean="0"/>
          </a:p>
          <a:p>
            <a:endParaRPr lang="en-US" dirty="0"/>
          </a:p>
        </p:txBody>
      </p:sp>
      <p:pic>
        <p:nvPicPr>
          <p:cNvPr id="6" name="Content Placeholder 5" descr="image-20150702-11339-1i13lq7.jpg"/>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
        <p:nvSpPr>
          <p:cNvPr id="5" name="Content Placeholder 3"/>
          <p:cNvSpPr txBox="1">
            <a:spLocks/>
          </p:cNvSpPr>
          <p:nvPr/>
        </p:nvSpPr>
        <p:spPr>
          <a:xfrm>
            <a:off x="543516" y="4347675"/>
            <a:ext cx="5384800" cy="2258473"/>
          </a:xfrm>
          <a:prstGeom prst="rect">
            <a:avLst/>
          </a:prstGeom>
          <a:ln w="76200" cmpd="sng">
            <a:solidFill>
              <a:srgbClr val="FF0000"/>
            </a:solidFill>
          </a:ln>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r>
              <a:rPr lang="en-US" dirty="0" smtClean="0"/>
              <a:t>What activities and </a:t>
            </a:r>
            <a:r>
              <a:rPr lang="en-US" dirty="0" err="1" smtClean="0"/>
              <a:t>behaviours</a:t>
            </a:r>
            <a:r>
              <a:rPr lang="en-US" dirty="0" smtClean="0"/>
              <a:t> demonstrate one is ‘being feminine’?</a:t>
            </a:r>
          </a:p>
          <a:p>
            <a:r>
              <a:rPr lang="en-US" dirty="0" smtClean="0"/>
              <a:t>Make a list.</a:t>
            </a:r>
          </a:p>
          <a:p>
            <a:r>
              <a:rPr lang="en-US" dirty="0" smtClean="0"/>
              <a:t>Offer ethnographic examples that challenge this.</a:t>
            </a:r>
            <a:endParaRPr lang="en-US" dirty="0"/>
          </a:p>
        </p:txBody>
      </p:sp>
    </p:spTree>
    <p:extLst>
      <p:ext uri="{BB962C8B-B14F-4D97-AF65-F5344CB8AC3E}">
        <p14:creationId xmlns:p14="http://schemas.microsoft.com/office/powerpoint/2010/main" val="12713227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963248" y="3498058"/>
            <a:ext cx="10363200" cy="1470025"/>
          </a:xfrm>
        </p:spPr>
        <p:txBody>
          <a:bodyPr/>
          <a:lstStyle/>
          <a:p>
            <a:r>
              <a:rPr lang="en-US" dirty="0" smtClean="0"/>
              <a:t>Establishing certain </a:t>
            </a:r>
            <a:r>
              <a:rPr lang="en-US" dirty="0" err="1" smtClean="0"/>
              <a:t>behaviours</a:t>
            </a:r>
            <a:r>
              <a:rPr lang="en-US" dirty="0" smtClean="0"/>
              <a:t> as correct </a:t>
            </a:r>
            <a:r>
              <a:rPr lang="en-US" dirty="0"/>
              <a:t>sets up differences. </a:t>
            </a:r>
          </a:p>
        </p:txBody>
      </p:sp>
      <p:sp>
        <p:nvSpPr>
          <p:cNvPr id="6" name="Subtitle 5"/>
          <p:cNvSpPr>
            <a:spLocks noGrp="1"/>
          </p:cNvSpPr>
          <p:nvPr>
            <p:ph type="subTitle" idx="1"/>
          </p:nvPr>
        </p:nvSpPr>
        <p:spPr>
          <a:xfrm>
            <a:off x="1828800" y="4911924"/>
            <a:ext cx="8534400" cy="1752600"/>
          </a:xfrm>
        </p:spPr>
        <p:txBody>
          <a:bodyPr/>
          <a:lstStyle/>
          <a:p>
            <a:r>
              <a:rPr lang="en-US" dirty="0" smtClean="0"/>
              <a:t>People must behave as expected to avoid being considered the opposite of social norms (e.g.: a feminine man)</a:t>
            </a:r>
            <a:endParaRPr lang="en-US" dirty="0"/>
          </a:p>
        </p:txBody>
      </p:sp>
      <p:pic>
        <p:nvPicPr>
          <p:cNvPr id="7" name="Picture 6" descr="GettyImages-143917564.jp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325736" y="258416"/>
            <a:ext cx="4926000" cy="3224291"/>
          </a:xfrm>
          <a:prstGeom prst="rect">
            <a:avLst/>
          </a:prstGeom>
        </p:spPr>
      </p:pic>
      <p:pic>
        <p:nvPicPr>
          <p:cNvPr id="8" name="Picture 7" descr="Masculine-Women-20091129-05.jp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75252" y="289237"/>
            <a:ext cx="4762500" cy="3228975"/>
          </a:xfrm>
          <a:prstGeom prst="rect">
            <a:avLst/>
          </a:prstGeom>
        </p:spPr>
      </p:pic>
    </p:spTree>
    <p:extLst>
      <p:ext uri="{BB962C8B-B14F-4D97-AF65-F5344CB8AC3E}">
        <p14:creationId xmlns:p14="http://schemas.microsoft.com/office/powerpoint/2010/main" val="10294488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1*UPEmt4sw7KnZUgtMHbjvmQ.jpe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22260" y="1602531"/>
            <a:ext cx="10281859" cy="6858000"/>
          </a:xfrm>
          <a:prstGeom prst="rect">
            <a:avLst/>
          </a:prstGeom>
        </p:spPr>
      </p:pic>
      <p:sp>
        <p:nvSpPr>
          <p:cNvPr id="4" name="Title 3"/>
          <p:cNvSpPr>
            <a:spLocks noGrp="1"/>
          </p:cNvSpPr>
          <p:nvPr>
            <p:ph type="ctrTitle"/>
          </p:nvPr>
        </p:nvSpPr>
        <p:spPr>
          <a:xfrm>
            <a:off x="929520" y="0"/>
            <a:ext cx="10363200" cy="1470025"/>
          </a:xfrm>
        </p:spPr>
        <p:txBody>
          <a:bodyPr/>
          <a:lstStyle/>
          <a:p>
            <a:r>
              <a:rPr lang="en-US" dirty="0" smtClean="0"/>
              <a:t>Is gender real or an illusion?</a:t>
            </a:r>
            <a:endParaRPr lang="en-US" dirty="0"/>
          </a:p>
        </p:txBody>
      </p:sp>
      <p:sp>
        <p:nvSpPr>
          <p:cNvPr id="5" name="Subtitle 4"/>
          <p:cNvSpPr>
            <a:spLocks noGrp="1"/>
          </p:cNvSpPr>
          <p:nvPr>
            <p:ph type="subTitle" idx="1"/>
          </p:nvPr>
        </p:nvSpPr>
        <p:spPr>
          <a:xfrm>
            <a:off x="1768322" y="1104449"/>
            <a:ext cx="8534400" cy="1752600"/>
          </a:xfrm>
        </p:spPr>
        <p:txBody>
          <a:bodyPr/>
          <a:lstStyle/>
          <a:p>
            <a:r>
              <a:rPr lang="en-US" dirty="0" smtClean="0"/>
              <a:t>Exploring gender through Butler</a:t>
            </a:r>
            <a:endParaRPr lang="en-US" dirty="0"/>
          </a:p>
        </p:txBody>
      </p:sp>
    </p:spTree>
    <p:extLst>
      <p:ext uri="{BB962C8B-B14F-4D97-AF65-F5344CB8AC3E}">
        <p14:creationId xmlns:p14="http://schemas.microsoft.com/office/powerpoint/2010/main" val="13982264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imone-de-beauvoir-5.jpg"/>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8895945" y="2642616"/>
            <a:ext cx="3296055" cy="4215384"/>
          </a:xfrm>
          <a:prstGeom prst="rect">
            <a:avLst/>
          </a:prstGeom>
        </p:spPr>
      </p:pic>
      <p:sp>
        <p:nvSpPr>
          <p:cNvPr id="4" name="Title 3"/>
          <p:cNvSpPr>
            <a:spLocks noGrp="1"/>
          </p:cNvSpPr>
          <p:nvPr>
            <p:ph type="ctrTitle"/>
          </p:nvPr>
        </p:nvSpPr>
        <p:spPr>
          <a:xfrm>
            <a:off x="339859" y="3460830"/>
            <a:ext cx="10363200" cy="1470025"/>
          </a:xfrm>
        </p:spPr>
        <p:txBody>
          <a:bodyPr>
            <a:normAutofit fontScale="90000"/>
          </a:bodyPr>
          <a:lstStyle/>
          <a:p>
            <a:r>
              <a:rPr lang="en-US" b="1" dirty="0" smtClean="0"/>
              <a:t>‘</a:t>
            </a:r>
            <a:r>
              <a:rPr lang="en-US" b="1" dirty="0"/>
              <a:t>O</a:t>
            </a:r>
            <a:r>
              <a:rPr lang="en-US" b="1" dirty="0" smtClean="0"/>
              <a:t>ne </a:t>
            </a:r>
            <a:r>
              <a:rPr lang="en-US" b="1" dirty="0"/>
              <a:t>is not born, but, rather</a:t>
            </a:r>
            <a:r>
              <a:rPr lang="en-US" b="1" dirty="0" smtClean="0"/>
              <a:t>, </a:t>
            </a:r>
            <a:br>
              <a:rPr lang="en-US" b="1" dirty="0" smtClean="0"/>
            </a:br>
            <a:r>
              <a:rPr lang="en-US" b="1" i="1" dirty="0" smtClean="0"/>
              <a:t>becomes</a:t>
            </a:r>
            <a:r>
              <a:rPr lang="en-US" b="1" dirty="0" smtClean="0"/>
              <a:t> a woman</a:t>
            </a:r>
            <a:r>
              <a:rPr lang="mr-IN" b="1" dirty="0" smtClean="0"/>
              <a:t>…</a:t>
            </a:r>
            <a:r>
              <a:rPr lang="en-US" b="1" dirty="0" smtClean="0"/>
              <a:t>’ </a:t>
            </a:r>
            <a:r>
              <a:rPr lang="en-US" dirty="0"/>
              <a:t/>
            </a:r>
            <a:br>
              <a:rPr lang="en-US" dirty="0"/>
            </a:br>
            <a:endParaRPr lang="en-US" dirty="0"/>
          </a:p>
        </p:txBody>
      </p:sp>
      <p:sp>
        <p:nvSpPr>
          <p:cNvPr id="6" name="Rectangle 5"/>
          <p:cNvSpPr/>
          <p:nvPr/>
        </p:nvSpPr>
        <p:spPr>
          <a:xfrm>
            <a:off x="1209562" y="708817"/>
            <a:ext cx="9948642" cy="2554545"/>
          </a:xfrm>
          <a:prstGeom prst="rect">
            <a:avLst/>
          </a:prstGeom>
        </p:spPr>
        <p:txBody>
          <a:bodyPr wrap="square">
            <a:spAutoFit/>
          </a:bodyPr>
          <a:lstStyle/>
          <a:p>
            <a:r>
              <a:rPr lang="en-GB" sz="4000" dirty="0" smtClean="0"/>
              <a:t>On the first page of the article Butler </a:t>
            </a:r>
            <a:r>
              <a:rPr lang="en-GB" sz="4000" dirty="0"/>
              <a:t>(</a:t>
            </a:r>
            <a:r>
              <a:rPr lang="en-GB" sz="4000" dirty="0" smtClean="0"/>
              <a:t>1988: 519, </a:t>
            </a:r>
            <a:r>
              <a:rPr lang="en-US" sz="4000" dirty="0"/>
              <a:t>emphasis added</a:t>
            </a:r>
            <a:r>
              <a:rPr lang="en-GB" sz="4000" dirty="0" smtClean="0"/>
              <a:t>)</a:t>
            </a:r>
            <a:r>
              <a:rPr lang="en-US" sz="4000" dirty="0" smtClean="0"/>
              <a:t> </a:t>
            </a:r>
            <a:r>
              <a:rPr lang="en-GB" sz="4000" dirty="0" smtClean="0"/>
              <a:t>quotes Simone de Beauvoir, existentialist philosopher and feminist from early 1900s:</a:t>
            </a:r>
            <a:endParaRPr lang="en-US" sz="4000" dirty="0"/>
          </a:p>
        </p:txBody>
      </p:sp>
    </p:spTree>
    <p:extLst>
      <p:ext uri="{BB962C8B-B14F-4D97-AF65-F5344CB8AC3E}">
        <p14:creationId xmlns:p14="http://schemas.microsoft.com/office/powerpoint/2010/main" val="27921242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Butler maintains that:</a:t>
            </a:r>
            <a:endParaRPr lang="en-US" dirty="0"/>
          </a:p>
        </p:txBody>
      </p:sp>
      <p:sp>
        <p:nvSpPr>
          <p:cNvPr id="3" name="Content Placeholder 2"/>
          <p:cNvSpPr>
            <a:spLocks noGrp="1"/>
          </p:cNvSpPr>
          <p:nvPr>
            <p:ph sz="half" idx="1"/>
          </p:nvPr>
        </p:nvSpPr>
        <p:spPr/>
        <p:txBody>
          <a:bodyPr/>
          <a:lstStyle/>
          <a:p>
            <a:pPr marL="0" indent="0">
              <a:buNone/>
            </a:pPr>
            <a:r>
              <a:rPr lang="en-US" dirty="0" smtClean="0"/>
              <a:t>Gender is an illusion and a belief. She states that gender is </a:t>
            </a:r>
          </a:p>
          <a:p>
            <a:r>
              <a:rPr lang="en-US" dirty="0" smtClean="0"/>
              <a:t>Learned</a:t>
            </a:r>
          </a:p>
          <a:p>
            <a:r>
              <a:rPr lang="en-US" dirty="0" smtClean="0"/>
              <a:t>Performed</a:t>
            </a:r>
          </a:p>
          <a:p>
            <a:r>
              <a:rPr lang="en-US" dirty="0" smtClean="0"/>
              <a:t>Created and maintained through ‘acts’</a:t>
            </a:r>
          </a:p>
          <a:p>
            <a:r>
              <a:rPr lang="en-US" dirty="0" smtClean="0"/>
              <a:t>Unstable and flexible</a:t>
            </a:r>
          </a:p>
          <a:p>
            <a:endParaRPr lang="en-US" dirty="0"/>
          </a:p>
          <a:p>
            <a:pPr marL="0" indent="0">
              <a:buNone/>
            </a:pPr>
            <a:r>
              <a:rPr lang="en-US" dirty="0" smtClean="0"/>
              <a:t>How does she explain this</a:t>
            </a:r>
            <a:r>
              <a:rPr lang="mr-IN" dirty="0" smtClean="0"/>
              <a:t>…</a:t>
            </a:r>
            <a:endParaRPr lang="en-US" dirty="0"/>
          </a:p>
        </p:txBody>
      </p:sp>
      <p:pic>
        <p:nvPicPr>
          <p:cNvPr id="10" name="Content Placeholder 9" descr="Genderlegs-4.png"/>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356823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dirty="0" smtClean="0"/>
              <a:t/>
            </a:r>
            <a:br>
              <a:rPr lang="en-GB" sz="4000" dirty="0" smtClean="0"/>
            </a:br>
            <a:r>
              <a:rPr lang="en-GB" sz="4000" dirty="0" smtClean="0"/>
              <a:t>Butler’s notion of performativity</a:t>
            </a:r>
            <a:r>
              <a:rPr lang="en-GB" sz="3200" dirty="0" smtClean="0"/>
              <a:t>. </a:t>
            </a:r>
            <a:br>
              <a:rPr lang="en-GB" sz="3200" dirty="0" smtClean="0"/>
            </a:br>
            <a:r>
              <a:rPr lang="en-GB" sz="3200" dirty="0"/>
              <a:t/>
            </a:r>
            <a:br>
              <a:rPr lang="en-GB" sz="3200" dirty="0"/>
            </a:br>
            <a:endParaRPr lang="en-GB" sz="3200" dirty="0"/>
          </a:p>
        </p:txBody>
      </p:sp>
      <p:sp>
        <p:nvSpPr>
          <p:cNvPr id="3" name="Content Placeholder 2"/>
          <p:cNvSpPr>
            <a:spLocks noGrp="1"/>
          </p:cNvSpPr>
          <p:nvPr>
            <p:ph sz="half" idx="1"/>
          </p:nvPr>
        </p:nvSpPr>
        <p:spPr>
          <a:xfrm>
            <a:off x="609600" y="1600201"/>
            <a:ext cx="5384800" cy="4810571"/>
          </a:xfrm>
        </p:spPr>
        <p:txBody>
          <a:bodyPr>
            <a:normAutofit fontScale="92500" lnSpcReduction="20000"/>
          </a:bodyPr>
          <a:lstStyle/>
          <a:p>
            <a:pPr marL="0" indent="0">
              <a:buNone/>
            </a:pPr>
            <a:r>
              <a:rPr lang="en-US" dirty="0" smtClean="0"/>
              <a:t>Butler is critical of gender role play and goes so far as to say </a:t>
            </a:r>
            <a:r>
              <a:rPr lang="mr-IN" dirty="0" smtClean="0"/>
              <a:t>–</a:t>
            </a:r>
            <a:r>
              <a:rPr lang="en-US" dirty="0" smtClean="0"/>
              <a:t> despite biological </a:t>
            </a:r>
            <a:r>
              <a:rPr lang="en-US" dirty="0" err="1" smtClean="0"/>
              <a:t>diamorphism</a:t>
            </a:r>
            <a:r>
              <a:rPr lang="en-US" dirty="0" smtClean="0"/>
              <a:t> </a:t>
            </a:r>
            <a:r>
              <a:rPr lang="mr-IN" dirty="0" smtClean="0"/>
              <a:t>–</a:t>
            </a:r>
            <a:r>
              <a:rPr lang="en-US" dirty="0" smtClean="0"/>
              <a:t> that nothing is ‘given’ about a binary system (1988).</a:t>
            </a:r>
          </a:p>
          <a:p>
            <a:pPr marL="0" indent="0">
              <a:buNone/>
            </a:pPr>
            <a:endParaRPr lang="en-US" dirty="0" smtClean="0"/>
          </a:p>
          <a:p>
            <a:pPr marL="0" indent="0">
              <a:buNone/>
            </a:pPr>
            <a:r>
              <a:rPr lang="en-US" dirty="0" smtClean="0"/>
              <a:t>She asserts: social agents constitute reality (1988: 519)</a:t>
            </a:r>
          </a:p>
          <a:p>
            <a:pPr marL="0" indent="0">
              <a:buNone/>
            </a:pPr>
            <a:r>
              <a:rPr lang="en-US" dirty="0" smtClean="0"/>
              <a:t>Collectively we make the rules, and go on to teach each other how to perform in ways that fit our already constituted gender norms. This process perpetuates and validates gender differences.</a:t>
            </a:r>
            <a:endParaRPr lang="en-US" dirty="0"/>
          </a:p>
        </p:txBody>
      </p:sp>
      <p:sp>
        <p:nvSpPr>
          <p:cNvPr id="4" name="Content Placeholder 3"/>
          <p:cNvSpPr>
            <a:spLocks noGrp="1"/>
          </p:cNvSpPr>
          <p:nvPr>
            <p:ph sz="half" idx="2"/>
          </p:nvPr>
        </p:nvSpPr>
        <p:spPr/>
        <p:txBody>
          <a:bodyPr>
            <a:normAutofit fontScale="92500" lnSpcReduction="20000"/>
          </a:bodyPr>
          <a:lstStyle/>
          <a:p>
            <a:r>
              <a:rPr lang="en-GB" dirty="0" smtClean="0"/>
              <a:t>‘Regardless </a:t>
            </a:r>
            <a:r>
              <a:rPr lang="en-GB" dirty="0"/>
              <a:t>of the pervasive character of patriarchy and the prevalence of sexual difference as an operative cultural distinction, there is nothing about a binary gender system that is given. As a corporeal field of cultural play, gender is a basically innovative affair, although it is quite clear that there are strict punishments for contesting the script by performing out of turn or through unwarranted </a:t>
            </a:r>
            <a:r>
              <a:rPr lang="en-GB" dirty="0" smtClean="0"/>
              <a:t>improvisation’ </a:t>
            </a:r>
            <a:r>
              <a:rPr lang="en-GB" dirty="0"/>
              <a:t>(1988: 531) </a:t>
            </a:r>
            <a:endParaRPr lang="en-US" dirty="0"/>
          </a:p>
        </p:txBody>
      </p:sp>
    </p:spTree>
    <p:extLst>
      <p:ext uri="{BB962C8B-B14F-4D97-AF65-F5344CB8AC3E}">
        <p14:creationId xmlns:p14="http://schemas.microsoft.com/office/powerpoint/2010/main" val="35194264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 how to be a girl/boy</a:t>
            </a:r>
            <a:endParaRPr lang="en-US" dirty="0"/>
          </a:p>
        </p:txBody>
      </p:sp>
      <p:sp>
        <p:nvSpPr>
          <p:cNvPr id="3" name="Content Placeholder 2"/>
          <p:cNvSpPr>
            <a:spLocks noGrp="1"/>
          </p:cNvSpPr>
          <p:nvPr>
            <p:ph sz="half" idx="1"/>
          </p:nvPr>
        </p:nvSpPr>
        <p:spPr>
          <a:ln w="76200" cmpd="sng">
            <a:solidFill>
              <a:srgbClr val="FF0000"/>
            </a:solidFill>
          </a:ln>
        </p:spPr>
        <p:txBody>
          <a:bodyPr/>
          <a:lstStyle/>
          <a:p>
            <a:r>
              <a:rPr lang="en-US" dirty="0" smtClean="0"/>
              <a:t>Activity </a:t>
            </a:r>
          </a:p>
          <a:p>
            <a:r>
              <a:rPr lang="en-US" dirty="0" smtClean="0"/>
              <a:t>What social methods are used to teach boys and girls how to be different?</a:t>
            </a:r>
          </a:p>
          <a:p>
            <a:r>
              <a:rPr lang="en-US" dirty="0" smtClean="0"/>
              <a:t>Offer ethnographic examples to illustrate your answer.</a:t>
            </a:r>
            <a:endParaRPr lang="en-US" dirty="0"/>
          </a:p>
        </p:txBody>
      </p:sp>
      <p:pic>
        <p:nvPicPr>
          <p:cNvPr id="5" name="Content Placeholder 4" descr="maxresdefault-3.jpg"/>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6178765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Performing gender identities</a:t>
            </a:r>
            <a:endParaRPr lang="en-US" dirty="0"/>
          </a:p>
        </p:txBody>
      </p:sp>
      <p:sp>
        <p:nvSpPr>
          <p:cNvPr id="3" name="Content Placeholder 2"/>
          <p:cNvSpPr>
            <a:spLocks noGrp="1"/>
          </p:cNvSpPr>
          <p:nvPr>
            <p:ph sz="half" idx="1"/>
          </p:nvPr>
        </p:nvSpPr>
        <p:spPr>
          <a:ln w="76200" cmpd="sng">
            <a:solidFill>
              <a:srgbClr val="FF0000"/>
            </a:solidFill>
          </a:ln>
        </p:spPr>
        <p:txBody>
          <a:bodyPr/>
          <a:lstStyle/>
          <a:p>
            <a:r>
              <a:rPr lang="en-US" dirty="0" smtClean="0"/>
              <a:t>Activity</a:t>
            </a:r>
          </a:p>
          <a:p>
            <a:r>
              <a:rPr lang="en-US" dirty="0" smtClean="0"/>
              <a:t>How do people ‘perform’ gender?</a:t>
            </a:r>
          </a:p>
          <a:p>
            <a:r>
              <a:rPr lang="en-US" dirty="0" smtClean="0"/>
              <a:t>What are these constituting acts that Butler talks about?</a:t>
            </a:r>
          </a:p>
          <a:p>
            <a:r>
              <a:rPr lang="en-GB" dirty="0"/>
              <a:t>Are you the sole source of your constituting acts</a:t>
            </a:r>
            <a:r>
              <a:rPr lang="en-GB" dirty="0" smtClean="0"/>
              <a:t>?</a:t>
            </a:r>
          </a:p>
          <a:p>
            <a:r>
              <a:rPr lang="en-GB" dirty="0"/>
              <a:t>What are the roles of: language, gesture, symbolic signs?</a:t>
            </a:r>
          </a:p>
          <a:p>
            <a:endParaRPr lang="en-GB" dirty="0"/>
          </a:p>
          <a:p>
            <a:endParaRPr lang="en-US" dirty="0"/>
          </a:p>
        </p:txBody>
      </p:sp>
      <p:pic>
        <p:nvPicPr>
          <p:cNvPr id="6" name="Content Placeholder 5" descr="811tzFV-mVL.jpg"/>
          <p:cNvPicPr>
            <a:picLocks noGrp="1" noChangeAspect="1"/>
          </p:cNvPicPr>
          <p:nvPr>
            <p:ph sz="half" idx="2"/>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026566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How bodies perform gender identity</a:t>
            </a:r>
            <a:endParaRPr lang="en-GB" dirty="0"/>
          </a:p>
        </p:txBody>
      </p:sp>
      <p:sp>
        <p:nvSpPr>
          <p:cNvPr id="3" name="Content Placeholder 2"/>
          <p:cNvSpPr>
            <a:spLocks noGrp="1"/>
          </p:cNvSpPr>
          <p:nvPr>
            <p:ph sz="half" idx="1"/>
          </p:nvPr>
        </p:nvSpPr>
        <p:spPr/>
        <p:txBody>
          <a:bodyPr>
            <a:normAutofit fontScale="77500" lnSpcReduction="20000"/>
          </a:bodyPr>
          <a:lstStyle/>
          <a:p>
            <a:r>
              <a:rPr lang="en-GB" sz="6000" dirty="0" smtClean="0"/>
              <a:t>‘Gender </a:t>
            </a:r>
            <a:r>
              <a:rPr lang="en-GB" sz="6000" dirty="0"/>
              <a:t>is instituted through the stylization of the body’(Butler 1988: 519</a:t>
            </a:r>
            <a:r>
              <a:rPr lang="en-GB" sz="6000" dirty="0" smtClean="0"/>
              <a:t>).</a:t>
            </a:r>
          </a:p>
          <a:p>
            <a:r>
              <a:rPr lang="en-GB" sz="6000" dirty="0" smtClean="0"/>
              <a:t>Explain what you think Butler means.</a:t>
            </a:r>
            <a:endParaRPr lang="en-GB" sz="6000" dirty="0"/>
          </a:p>
          <a:p>
            <a:endParaRPr lang="en-GB" sz="6000" dirty="0"/>
          </a:p>
        </p:txBody>
      </p:sp>
      <p:pic>
        <p:nvPicPr>
          <p:cNvPr id="5" name="Content Placeholder 4" descr="a19b91e618885c831366cc372a51837c--hello-kitty-clothes-hello-kitty-tutu.jpg"/>
          <p:cNvPicPr>
            <a:picLocks noGrp="1" noChangeAspect="1"/>
          </p:cNvPicPr>
          <p:nvPr>
            <p:ph sz="half" idx="2"/>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447664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Gender identity is not stable (Butler 1988)</a:t>
            </a:r>
            <a:endParaRPr lang="en-GB" dirty="0"/>
          </a:p>
        </p:txBody>
      </p:sp>
      <p:sp>
        <p:nvSpPr>
          <p:cNvPr id="3" name="Content Placeholder 2"/>
          <p:cNvSpPr>
            <a:spLocks noGrp="1"/>
          </p:cNvSpPr>
          <p:nvPr>
            <p:ph sz="half" idx="1"/>
          </p:nvPr>
        </p:nvSpPr>
        <p:spPr/>
        <p:txBody>
          <a:bodyPr>
            <a:normAutofit/>
          </a:bodyPr>
          <a:lstStyle/>
          <a:p>
            <a:r>
              <a:rPr lang="en-GB" sz="2400" dirty="0" smtClean="0"/>
              <a:t>“If </a:t>
            </a:r>
            <a:r>
              <a:rPr lang="en-GB" sz="2400" dirty="0"/>
              <a:t>gender is instituted through acts which are internally discontinuous, then the appearance of substance is precisely that, a constructed identity, a performative accomplishment which the mundane social audience, including the actors themselves, come to believe and to perform in the mode of </a:t>
            </a:r>
            <a:r>
              <a:rPr lang="en-GB" sz="2400" dirty="0" smtClean="0"/>
              <a:t>belief” (Butler 1988: 520). </a:t>
            </a:r>
            <a:endParaRPr lang="en-GB" sz="2400" dirty="0"/>
          </a:p>
        </p:txBody>
      </p:sp>
      <p:pic>
        <p:nvPicPr>
          <p:cNvPr id="5" name="Content Placeholder 4" descr="611-athletic_gray_black-z1-t-gender-fluid-checklist.jpg"/>
          <p:cNvPicPr>
            <a:picLocks noGrp="1" noChangeAspect="1"/>
          </p:cNvPicPr>
          <p:nvPr>
            <p:ph sz="half" idx="2"/>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230056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Social Audience</a:t>
            </a:r>
            <a:endParaRPr lang="en-GB" dirty="0"/>
          </a:p>
        </p:txBody>
      </p:sp>
      <p:sp>
        <p:nvSpPr>
          <p:cNvPr id="3" name="Content Placeholder 2"/>
          <p:cNvSpPr>
            <a:spLocks noGrp="1"/>
          </p:cNvSpPr>
          <p:nvPr>
            <p:ph sz="half" idx="1"/>
          </p:nvPr>
        </p:nvSpPr>
        <p:spPr/>
        <p:txBody>
          <a:bodyPr>
            <a:normAutofit lnSpcReduction="10000"/>
          </a:bodyPr>
          <a:lstStyle/>
          <a:p>
            <a:r>
              <a:rPr lang="en-GB" dirty="0" smtClean="0"/>
              <a:t>This constructed identity is something both the social audience and the agent ‘come to believe’.</a:t>
            </a:r>
          </a:p>
          <a:p>
            <a:r>
              <a:rPr lang="en-GB" dirty="0" smtClean="0"/>
              <a:t>Agents then ‘perform’ a ‘mode of belief’</a:t>
            </a:r>
          </a:p>
          <a:p>
            <a:r>
              <a:rPr lang="en-GB" dirty="0" smtClean="0"/>
              <a:t>Gender identity, therefore, is a ‘stylized identity’ which is performed over space and time, and it is not necessarily seamless.</a:t>
            </a:r>
          </a:p>
          <a:p>
            <a:endParaRPr lang="en-GB" dirty="0"/>
          </a:p>
        </p:txBody>
      </p:sp>
      <p:pic>
        <p:nvPicPr>
          <p:cNvPr id="6" name="Content Placeholder 5" descr="APRON_VDay18_LoveFromMe_MumGirl_P.jpg"/>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3189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3807" y="3115537"/>
            <a:ext cx="10058400" cy="1609344"/>
          </a:xfrm>
        </p:spPr>
        <p:txBody>
          <a:bodyPr>
            <a:noAutofit/>
          </a:bodyPr>
          <a:lstStyle/>
          <a:p>
            <a:r>
              <a:rPr lang="en-US" sz="4000" dirty="0" smtClean="0"/>
              <a:t>Ok, so </a:t>
            </a:r>
            <a:r>
              <a:rPr lang="en-US" sz="4000" dirty="0" smtClean="0">
                <a:solidFill>
                  <a:srgbClr val="FFFF00"/>
                </a:solidFill>
              </a:rPr>
              <a:t>this is NOT about gender equality </a:t>
            </a:r>
            <a:r>
              <a:rPr lang="en-US" sz="4000" i="1" dirty="0" smtClean="0"/>
              <a:t>per se</a:t>
            </a:r>
            <a:r>
              <a:rPr lang="en-US" sz="4000" dirty="0" smtClean="0"/>
              <a:t>, but concerns how society persuades people to believe and act.</a:t>
            </a:r>
            <a:br>
              <a:rPr lang="en-US" sz="4000" dirty="0" smtClean="0"/>
            </a:br>
            <a:r>
              <a:rPr lang="en-US" sz="4000" dirty="0" smtClean="0"/>
              <a:t>Thus, Butler shows that these ideas and methods become the norms through repetition. However, they </a:t>
            </a:r>
            <a:r>
              <a:rPr lang="en-US" sz="4000" dirty="0"/>
              <a:t>are </a:t>
            </a:r>
            <a:r>
              <a:rPr lang="en-US" sz="4000" dirty="0" smtClean="0"/>
              <a:t>social constructs </a:t>
            </a:r>
            <a:r>
              <a:rPr lang="en-US" sz="4000" dirty="0"/>
              <a:t>(made up by </a:t>
            </a:r>
            <a:r>
              <a:rPr lang="en-US" sz="4000" dirty="0" smtClean="0"/>
              <a:t>people) </a:t>
            </a:r>
            <a:r>
              <a:rPr lang="en-US" sz="4000" dirty="0"/>
              <a:t>and </a:t>
            </a:r>
            <a:r>
              <a:rPr lang="en-US" sz="4000" dirty="0" smtClean="0"/>
              <a:t>are not biological (and then cannot be claimed to be natural)</a:t>
            </a:r>
            <a:r>
              <a:rPr lang="mr-IN" sz="4000" dirty="0" smtClean="0"/>
              <a:t>…</a:t>
            </a:r>
            <a:r>
              <a:rPr lang="en-US" sz="4000" dirty="0" smtClean="0"/>
              <a:t>therefore, they are not ‘right’ and </a:t>
            </a:r>
            <a:r>
              <a:rPr lang="en-US" sz="4000" dirty="0"/>
              <a:t>can </a:t>
            </a:r>
            <a:r>
              <a:rPr lang="en-US" sz="4000" dirty="0" smtClean="0"/>
              <a:t>change.</a:t>
            </a:r>
            <a:endParaRPr lang="en-GB" sz="4000" dirty="0"/>
          </a:p>
        </p:txBody>
      </p:sp>
    </p:spTree>
    <p:extLst>
      <p:ext uri="{BB962C8B-B14F-4D97-AF65-F5344CB8AC3E}">
        <p14:creationId xmlns:p14="http://schemas.microsoft.com/office/powerpoint/2010/main" val="31843075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Agents and change</a:t>
            </a:r>
            <a:endParaRPr lang="en-US" dirty="0"/>
          </a:p>
        </p:txBody>
      </p:sp>
      <p:sp>
        <p:nvSpPr>
          <p:cNvPr id="3" name="Content Placeholder 2"/>
          <p:cNvSpPr>
            <a:spLocks noGrp="1"/>
          </p:cNvSpPr>
          <p:nvPr>
            <p:ph sz="half" idx="1"/>
          </p:nvPr>
        </p:nvSpPr>
        <p:spPr>
          <a:ln w="76200" cmpd="sng">
            <a:solidFill>
              <a:srgbClr val="FF0000"/>
            </a:solidFill>
          </a:ln>
        </p:spPr>
        <p:txBody>
          <a:bodyPr/>
          <a:lstStyle/>
          <a:p>
            <a:r>
              <a:rPr lang="en-GB" dirty="0"/>
              <a:t>Examine the relationships between the act, the possibility of a different act, how the style can be broken. If subversive acts happen, can they be </a:t>
            </a:r>
            <a:r>
              <a:rPr lang="en-GB" dirty="0" smtClean="0"/>
              <a:t>repeated and form a new norm?</a:t>
            </a:r>
            <a:endParaRPr lang="en-GB" dirty="0"/>
          </a:p>
          <a:p>
            <a:r>
              <a:rPr lang="en-GB" dirty="0"/>
              <a:t>What </a:t>
            </a:r>
            <a:r>
              <a:rPr lang="en-GB" dirty="0" smtClean="0"/>
              <a:t>determines and shapes </a:t>
            </a:r>
            <a:r>
              <a:rPr lang="en-GB" dirty="0"/>
              <a:t>the social and cultural parameters of the act?  </a:t>
            </a:r>
          </a:p>
          <a:p>
            <a:endParaRPr lang="en-US" dirty="0"/>
          </a:p>
        </p:txBody>
      </p:sp>
      <p:pic>
        <p:nvPicPr>
          <p:cNvPr id="2" name="Content Placeholder 1" descr="Pride-Police-.jpg"/>
          <p:cNvPicPr>
            <a:picLocks noGrp="1" noChangeAspect="1"/>
          </p:cNvPicPr>
          <p:nvPr>
            <p:ph sz="half" idx="2"/>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8889626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What Butler’s perspective </a:t>
            </a:r>
            <a:r>
              <a:rPr lang="en-GB" i="1" dirty="0" smtClean="0"/>
              <a:t>does</a:t>
            </a:r>
            <a:endParaRPr lang="en-GB" dirty="0"/>
          </a:p>
        </p:txBody>
      </p:sp>
      <p:sp>
        <p:nvSpPr>
          <p:cNvPr id="3" name="Content Placeholder 2"/>
          <p:cNvSpPr>
            <a:spLocks noGrp="1"/>
          </p:cNvSpPr>
          <p:nvPr>
            <p:ph sz="half" idx="1"/>
          </p:nvPr>
        </p:nvSpPr>
        <p:spPr/>
        <p:txBody>
          <a:bodyPr>
            <a:noAutofit/>
          </a:bodyPr>
          <a:lstStyle/>
          <a:p>
            <a:r>
              <a:rPr lang="en-GB" sz="3200" dirty="0" smtClean="0"/>
              <a:t>By arguing gender is performed it becomes destabilised and there is the possibility that it can be contested.</a:t>
            </a:r>
          </a:p>
          <a:p>
            <a:r>
              <a:rPr lang="en-GB" sz="3200" dirty="0" smtClean="0"/>
              <a:t>It shows that being ‘woman’ (or any gender) is a historical situation? Rather than a ‘natural fact’.</a:t>
            </a:r>
          </a:p>
        </p:txBody>
      </p:sp>
      <p:pic>
        <p:nvPicPr>
          <p:cNvPr id="5" name="Content Placeholder 4" descr="BOsryLJCYAAUfP_.jpg"/>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40210956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Gender and the Body</a:t>
            </a:r>
            <a:br>
              <a:rPr lang="en-GB" dirty="0" smtClean="0"/>
            </a:br>
            <a:endParaRPr lang="en-GB" dirty="0"/>
          </a:p>
        </p:txBody>
      </p:sp>
      <p:sp>
        <p:nvSpPr>
          <p:cNvPr id="3" name="Content Placeholder 2"/>
          <p:cNvSpPr>
            <a:spLocks noGrp="1"/>
          </p:cNvSpPr>
          <p:nvPr>
            <p:ph sz="half" idx="1"/>
          </p:nvPr>
        </p:nvSpPr>
        <p:spPr>
          <a:xfrm>
            <a:off x="609600" y="1600201"/>
            <a:ext cx="5384800" cy="4945986"/>
          </a:xfrm>
        </p:spPr>
        <p:txBody>
          <a:bodyPr>
            <a:normAutofit fontScale="85000" lnSpcReduction="20000"/>
          </a:bodyPr>
          <a:lstStyle/>
          <a:p>
            <a:r>
              <a:rPr lang="en-GB" sz="2800" dirty="0" smtClean="0"/>
              <a:t>‘The </a:t>
            </a:r>
            <a:r>
              <a:rPr lang="en-GB" sz="2800" dirty="0"/>
              <a:t>body is not a self-identical or merely </a:t>
            </a:r>
            <a:r>
              <a:rPr lang="en-GB" sz="2800" dirty="0" err="1"/>
              <a:t>factic</a:t>
            </a:r>
            <a:r>
              <a:rPr lang="en-GB" sz="2800" dirty="0"/>
              <a:t> materiality; it is a materiality that bears meaning, if nothing else, and the manner of this bearing is fundamentally dramatic. By dramatic I mean only that the body is not merely matter but a continual and incessant materializing of possibilities. One is not simply a body, but, in some very key sense, one does one's body and, indeed, one does one's body differently from one's contemporaries and from one's embodied </a:t>
            </a:r>
            <a:r>
              <a:rPr lang="en-GB" sz="2800" dirty="0" smtClean="0"/>
              <a:t>predecessors </a:t>
            </a:r>
            <a:r>
              <a:rPr lang="en-GB" sz="2800" dirty="0"/>
              <a:t>and successors as </a:t>
            </a:r>
            <a:r>
              <a:rPr lang="en-GB" sz="2800" dirty="0" smtClean="0"/>
              <a:t>well’ (Butler </a:t>
            </a:r>
            <a:r>
              <a:rPr lang="en-GB" sz="2800" dirty="0"/>
              <a:t>1988: </a:t>
            </a:r>
            <a:r>
              <a:rPr lang="en-GB" sz="2800" dirty="0" smtClean="0"/>
              <a:t>521).</a:t>
            </a:r>
            <a:endParaRPr lang="en-GB" sz="2800" dirty="0"/>
          </a:p>
          <a:p>
            <a:pPr marL="0" indent="0">
              <a:buNone/>
            </a:pPr>
            <a:r>
              <a:rPr lang="en-GB" sz="2800" dirty="0" smtClean="0"/>
              <a:t> </a:t>
            </a:r>
            <a:endParaRPr lang="en-GB" sz="2800" dirty="0"/>
          </a:p>
        </p:txBody>
      </p:sp>
      <p:pic>
        <p:nvPicPr>
          <p:cNvPr id="7" name="Content Placeholder 6" descr="thistlethwaite-twins-birth-today-tease-160719_2d4759d37324f53af144505c04ed3a2d.jpg"/>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010756603"/>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Gender becomes a strategy of survival </a:t>
            </a:r>
            <a:endParaRPr lang="en-GB" dirty="0"/>
          </a:p>
        </p:txBody>
      </p:sp>
      <p:sp>
        <p:nvSpPr>
          <p:cNvPr id="3" name="Content Placeholder 2"/>
          <p:cNvSpPr>
            <a:spLocks noGrp="1"/>
          </p:cNvSpPr>
          <p:nvPr>
            <p:ph sz="half" idx="1"/>
          </p:nvPr>
        </p:nvSpPr>
        <p:spPr/>
        <p:txBody>
          <a:bodyPr>
            <a:normAutofit fontScale="92500" lnSpcReduction="20000"/>
          </a:bodyPr>
          <a:lstStyle/>
          <a:p>
            <a:r>
              <a:rPr lang="en-GB" sz="2400" dirty="0" smtClean="0"/>
              <a:t>“To </a:t>
            </a:r>
            <a:r>
              <a:rPr lang="en-GB" sz="2400" dirty="0"/>
              <a:t>be </a:t>
            </a:r>
            <a:r>
              <a:rPr lang="en-GB" sz="2400" dirty="0" smtClean="0"/>
              <a:t>female* </a:t>
            </a:r>
            <a:r>
              <a:rPr lang="mr-IN" sz="2400" dirty="0" smtClean="0"/>
              <a:t>…</a:t>
            </a:r>
            <a:r>
              <a:rPr lang="en-GB" sz="2400" dirty="0" smtClean="0"/>
              <a:t>has </a:t>
            </a:r>
            <a:r>
              <a:rPr lang="en-GB" sz="2400" dirty="0"/>
              <a:t>no meaning, but to be a woman is to have become a woman, to compel the body to conform to an historical idea of 'woman,'</a:t>
            </a:r>
            <a:r>
              <a:rPr lang="en-GB" sz="2800" dirty="0"/>
              <a:t> </a:t>
            </a:r>
            <a:r>
              <a:rPr lang="en-GB" sz="2800" dirty="0">
                <a:solidFill>
                  <a:srgbClr val="FFFF00"/>
                </a:solidFill>
              </a:rPr>
              <a:t>to induce the body to become a cultural sign</a:t>
            </a:r>
            <a:r>
              <a:rPr lang="en-GB" sz="2800" dirty="0"/>
              <a:t>, </a:t>
            </a:r>
            <a:r>
              <a:rPr lang="en-GB" sz="2400" dirty="0"/>
              <a:t>to materialize oneself in obedience to an historically delimited possibility, and to do this as a sustained and repeated corporeal project. The notion of a 'project', however, suggests the originating force of a radical will, and because gender is a project which has cultural survival as its end, the term 'strategy' better suggests the situation of duress under which gender performance always and variously </a:t>
            </a:r>
            <a:r>
              <a:rPr lang="en-GB" sz="2400" dirty="0" smtClean="0"/>
              <a:t>occurs” (Butler1988: 522). </a:t>
            </a:r>
            <a:endParaRPr lang="en-GB" sz="2400" dirty="0"/>
          </a:p>
        </p:txBody>
      </p:sp>
      <p:pic>
        <p:nvPicPr>
          <p:cNvPr id="6" name="Content Placeholder 5" descr="_1509682173.jpeg"/>
          <p:cNvPicPr>
            <a:picLocks noGrp="1" noChangeAspect="1"/>
          </p:cNvPicPr>
          <p:nvPr>
            <p:ph sz="half" idx="2"/>
          </p:nvPr>
        </p:nvPicPr>
        <p:blipFill>
          <a:blip r:embed="rId3" cstate="screen">
            <a:extLst>
              <a:ext uri="{28A0092B-C50C-407E-A947-70E740481C1C}">
                <a14:useLocalDpi xmlns:a14="http://schemas.microsoft.com/office/drawing/2010/main"/>
              </a:ext>
            </a:extLst>
          </a:blip>
          <a:srcRect/>
          <a:stretch>
            <a:fillRect/>
          </a:stretch>
        </p:blipFill>
        <p:spPr/>
      </p:pic>
      <p:sp>
        <p:nvSpPr>
          <p:cNvPr id="5" name="TextBox 4"/>
          <p:cNvSpPr txBox="1"/>
          <p:nvPr/>
        </p:nvSpPr>
        <p:spPr>
          <a:xfrm>
            <a:off x="1678266" y="6379886"/>
            <a:ext cx="4414496" cy="369332"/>
          </a:xfrm>
          <a:prstGeom prst="rect">
            <a:avLst/>
          </a:prstGeom>
          <a:noFill/>
        </p:spPr>
        <p:txBody>
          <a:bodyPr wrap="none" rtlCol="0">
            <a:spAutoFit/>
          </a:bodyPr>
          <a:lstStyle/>
          <a:p>
            <a:r>
              <a:rPr lang="en-US" dirty="0" smtClean="0"/>
              <a:t>*or ‘man’</a:t>
            </a:r>
            <a:r>
              <a:rPr lang="mr-IN" dirty="0" smtClean="0"/>
              <a:t>…</a:t>
            </a:r>
            <a:r>
              <a:rPr lang="en-GB" dirty="0" smtClean="0"/>
              <a:t>but Butler is a feminist</a:t>
            </a:r>
            <a:r>
              <a:rPr lang="mr-IN" dirty="0" smtClean="0"/>
              <a:t>…</a:t>
            </a:r>
            <a:r>
              <a:rPr lang="en-GB" dirty="0" smtClean="0"/>
              <a:t>so, yeah.</a:t>
            </a:r>
            <a:endParaRPr lang="en-US" dirty="0"/>
          </a:p>
        </p:txBody>
      </p:sp>
    </p:spTree>
    <p:extLst>
      <p:ext uri="{BB962C8B-B14F-4D97-AF65-F5344CB8AC3E}">
        <p14:creationId xmlns:p14="http://schemas.microsoft.com/office/powerpoint/2010/main" val="6382825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body is transformed; gender comes into being</a:t>
            </a:r>
            <a:endParaRPr lang="en-GB" dirty="0"/>
          </a:p>
        </p:txBody>
      </p:sp>
      <p:sp>
        <p:nvSpPr>
          <p:cNvPr id="3" name="Content Placeholder 2"/>
          <p:cNvSpPr>
            <a:spLocks noGrp="1"/>
          </p:cNvSpPr>
          <p:nvPr>
            <p:ph sz="half" idx="1"/>
          </p:nvPr>
        </p:nvSpPr>
        <p:spPr/>
        <p:txBody>
          <a:bodyPr>
            <a:noAutofit/>
          </a:bodyPr>
          <a:lstStyle/>
          <a:p>
            <a:r>
              <a:rPr lang="en-GB" dirty="0" smtClean="0"/>
              <a:t>‘The </a:t>
            </a:r>
            <a:r>
              <a:rPr lang="en-GB" dirty="0"/>
              <a:t>body becomes its gender through a series of acts which are renewed, revised, and consolidated through time’ (Butler 1988: 523). </a:t>
            </a:r>
          </a:p>
          <a:p>
            <a:r>
              <a:rPr lang="en-GB" dirty="0" smtClean="0"/>
              <a:t>Bodies </a:t>
            </a:r>
            <a:r>
              <a:rPr lang="en-GB" sz="3200" dirty="0" smtClean="0"/>
              <a:t>transform </a:t>
            </a:r>
            <a:r>
              <a:rPr lang="en-GB" sz="3200" dirty="0"/>
              <a:t>into </a:t>
            </a:r>
            <a:r>
              <a:rPr lang="en-GB" sz="3200" i="1" dirty="0" smtClean="0"/>
              <a:t>his</a:t>
            </a:r>
            <a:r>
              <a:rPr lang="en-GB" dirty="0"/>
              <a:t> </a:t>
            </a:r>
            <a:r>
              <a:rPr lang="en-GB" dirty="0" smtClean="0"/>
              <a:t>or </a:t>
            </a:r>
            <a:r>
              <a:rPr lang="en-GB" sz="3200" i="1" dirty="0" smtClean="0"/>
              <a:t>her </a:t>
            </a:r>
            <a:r>
              <a:rPr lang="en-GB" sz="3200" dirty="0" smtClean="0"/>
              <a:t>bodies</a:t>
            </a:r>
          </a:p>
          <a:p>
            <a:r>
              <a:rPr lang="en-GB" dirty="0" smtClean="0"/>
              <a:t>B</a:t>
            </a:r>
            <a:r>
              <a:rPr lang="en-GB" sz="3200" dirty="0" smtClean="0"/>
              <a:t>odies are </a:t>
            </a:r>
            <a:r>
              <a:rPr lang="en-GB" sz="3200" dirty="0"/>
              <a:t>known </a:t>
            </a:r>
            <a:r>
              <a:rPr lang="en-GB" sz="3200" dirty="0" smtClean="0"/>
              <a:t>through </a:t>
            </a:r>
            <a:r>
              <a:rPr lang="en-GB" sz="3200" dirty="0"/>
              <a:t>gendered </a:t>
            </a:r>
            <a:r>
              <a:rPr lang="en-GB" sz="3200" dirty="0" smtClean="0"/>
              <a:t>appearances. </a:t>
            </a:r>
          </a:p>
        </p:txBody>
      </p:sp>
      <p:pic>
        <p:nvPicPr>
          <p:cNvPr id="5" name="Content Placeholder 4" descr="main-qimg-769a2fabde0da14e001df7309c283ce9-c.jpeg"/>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7000815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Performing gender ‘naturalises’ it</a:t>
            </a:r>
            <a:endParaRPr lang="en-GB" dirty="0"/>
          </a:p>
        </p:txBody>
      </p:sp>
      <p:sp>
        <p:nvSpPr>
          <p:cNvPr id="3" name="Content Placeholder 2"/>
          <p:cNvSpPr>
            <a:spLocks noGrp="1"/>
          </p:cNvSpPr>
          <p:nvPr>
            <p:ph idx="1"/>
          </p:nvPr>
        </p:nvSpPr>
        <p:spPr/>
        <p:txBody>
          <a:bodyPr>
            <a:normAutofit/>
          </a:bodyPr>
          <a:lstStyle/>
          <a:p>
            <a:r>
              <a:rPr lang="en-GB" dirty="0" smtClean="0"/>
              <a:t>‘</a:t>
            </a:r>
            <a:r>
              <a:rPr lang="en-GB" sz="3200" dirty="0" smtClean="0"/>
              <a:t>Consider </a:t>
            </a:r>
            <a:r>
              <a:rPr lang="en-GB" sz="3200" dirty="0"/>
              <a:t>that there is a </a:t>
            </a:r>
            <a:r>
              <a:rPr lang="en-GB" sz="3200" dirty="0" smtClean="0"/>
              <a:t>sedimentation </a:t>
            </a:r>
            <a:r>
              <a:rPr lang="en-GB" sz="3200" dirty="0"/>
              <a:t>of gender norms that produces the peculiar phenomenon of a natural sex, or a real woman, or any number of prevalent and compelling social fictions, and that this is a sedimentation that over time has produced a set of corporeal styles which, in reified form, appear as the natural configuration of bodies into sexes which exist in a binary relation to one </a:t>
            </a:r>
            <a:r>
              <a:rPr lang="en-GB" sz="3200" dirty="0" smtClean="0"/>
              <a:t>another’ (Butler 1988: 524). </a:t>
            </a:r>
            <a:endParaRPr lang="en-GB" sz="3200" dirty="0"/>
          </a:p>
        </p:txBody>
      </p:sp>
    </p:spTree>
    <p:extLst>
      <p:ext uri="{BB962C8B-B14F-4D97-AF65-F5344CB8AC3E}">
        <p14:creationId xmlns:p14="http://schemas.microsoft.com/office/powerpoint/2010/main" val="25356772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GENDER IS PERFORMATIVE</a:t>
            </a:r>
            <a:endParaRPr lang="en-GB" dirty="0"/>
          </a:p>
        </p:txBody>
      </p:sp>
      <p:sp>
        <p:nvSpPr>
          <p:cNvPr id="3" name="Content Placeholder 2"/>
          <p:cNvSpPr>
            <a:spLocks noGrp="1"/>
          </p:cNvSpPr>
          <p:nvPr>
            <p:ph sz="half" idx="1"/>
          </p:nvPr>
        </p:nvSpPr>
        <p:spPr/>
        <p:txBody>
          <a:bodyPr>
            <a:noAutofit/>
          </a:bodyPr>
          <a:lstStyle/>
          <a:p>
            <a:r>
              <a:rPr lang="en-GB" sz="2800" dirty="0"/>
              <a:t>Gender is not passively scripted on the </a:t>
            </a:r>
            <a:r>
              <a:rPr lang="en-GB" dirty="0" smtClean="0"/>
              <a:t>body. It is </a:t>
            </a:r>
            <a:r>
              <a:rPr lang="en-GB" dirty="0"/>
              <a:t>what is put on daily and incessantly, with anxiety and </a:t>
            </a:r>
            <a:r>
              <a:rPr lang="en-GB" dirty="0" smtClean="0"/>
              <a:t>pleasure.</a:t>
            </a:r>
            <a:endParaRPr lang="en-GB" dirty="0"/>
          </a:p>
          <a:p>
            <a:r>
              <a:rPr lang="en-GB" sz="2800" dirty="0" smtClean="0"/>
              <a:t>Gender is not determined </a:t>
            </a:r>
            <a:r>
              <a:rPr lang="en-GB" sz="2800" dirty="0"/>
              <a:t>by </a:t>
            </a:r>
            <a:r>
              <a:rPr lang="en-GB" sz="2800" dirty="0" smtClean="0"/>
              <a:t>nature. </a:t>
            </a:r>
          </a:p>
          <a:p>
            <a:r>
              <a:rPr lang="en-GB" dirty="0" smtClean="0"/>
              <a:t>If it </a:t>
            </a:r>
            <a:r>
              <a:rPr lang="en-GB" sz="2800" dirty="0" smtClean="0"/>
              <a:t>is </a:t>
            </a:r>
            <a:r>
              <a:rPr lang="en-GB" sz="2800" dirty="0"/>
              <a:t>mistaken for a natural or linguistic given, power is relinquished </a:t>
            </a:r>
            <a:r>
              <a:rPr lang="en-GB" sz="2800" dirty="0" smtClean="0"/>
              <a:t>and </a:t>
            </a:r>
            <a:r>
              <a:rPr lang="en-GB" dirty="0" smtClean="0"/>
              <a:t>can produce </a:t>
            </a:r>
            <a:r>
              <a:rPr lang="en-GB" sz="2800" dirty="0" smtClean="0"/>
              <a:t>subversive performances </a:t>
            </a:r>
            <a:r>
              <a:rPr lang="en-GB" sz="2800" dirty="0"/>
              <a:t>of various </a:t>
            </a:r>
            <a:r>
              <a:rPr lang="en-GB" sz="2800" dirty="0" smtClean="0"/>
              <a:t>kinds. (1988: 531) </a:t>
            </a:r>
            <a:endParaRPr lang="en-GB" sz="2800" dirty="0"/>
          </a:p>
        </p:txBody>
      </p:sp>
      <p:pic>
        <p:nvPicPr>
          <p:cNvPr id="5" name="Content Placeholder 4" descr="https---static.makers.com-field-image-458219452.jpg"/>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2870345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Gender: U</a:t>
            </a:r>
            <a:endParaRPr lang="en-US" dirty="0"/>
          </a:p>
        </p:txBody>
      </p:sp>
      <p:pic>
        <p:nvPicPr>
          <p:cNvPr id="7" name="Content Placeholder 6" descr="170705145847-baby-with-no-gender-designation-2-exlarge-169.jpg">
            <a:hlinkClick r:id="rId2"/>
          </p:cNvPr>
          <p:cNvPicPr>
            <a:picLocks noGrp="1" noChangeAspect="1"/>
          </p:cNvPicPr>
          <p:nvPr>
            <p:ph idx="1"/>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40575558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normAutofit/>
          </a:bodyPr>
          <a:lstStyle/>
          <a:p>
            <a:r>
              <a:rPr lang="en-US" dirty="0" smtClean="0"/>
              <a:t>What about sexuality? </a:t>
            </a:r>
            <a:br>
              <a:rPr lang="en-US" dirty="0" smtClean="0"/>
            </a:br>
            <a:r>
              <a:rPr lang="en-US" dirty="0" smtClean="0"/>
              <a:t>Is that also produced by culture?</a:t>
            </a:r>
            <a:endParaRPr lang="en-US" dirty="0"/>
          </a:p>
        </p:txBody>
      </p:sp>
      <p:sp>
        <p:nvSpPr>
          <p:cNvPr id="6" name="Subtitle 5"/>
          <p:cNvSpPr>
            <a:spLocks noGrp="1"/>
          </p:cNvSpPr>
          <p:nvPr>
            <p:ph type="subTitle" idx="1"/>
          </p:nvPr>
        </p:nvSpPr>
        <p:spPr/>
        <p:txBody>
          <a:bodyPr/>
          <a:lstStyle/>
          <a:p>
            <a:endParaRPr lang="en-US"/>
          </a:p>
        </p:txBody>
      </p:sp>
    </p:spTree>
    <p:extLst>
      <p:ext uri="{BB962C8B-B14F-4D97-AF65-F5344CB8AC3E}">
        <p14:creationId xmlns:p14="http://schemas.microsoft.com/office/powerpoint/2010/main" val="5952359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Foucault’s </a:t>
            </a:r>
            <a:r>
              <a:rPr lang="en-US" i="1" dirty="0" smtClean="0"/>
              <a:t>The History of Sexuality </a:t>
            </a:r>
            <a:r>
              <a:rPr lang="en-US" dirty="0" smtClean="0"/>
              <a:t>(1978) </a:t>
            </a:r>
            <a:endParaRPr lang="en-US" dirty="0"/>
          </a:p>
        </p:txBody>
      </p:sp>
      <p:sp>
        <p:nvSpPr>
          <p:cNvPr id="3" name="Content Placeholder 2"/>
          <p:cNvSpPr>
            <a:spLocks noGrp="1"/>
          </p:cNvSpPr>
          <p:nvPr>
            <p:ph sz="half" idx="1"/>
          </p:nvPr>
        </p:nvSpPr>
        <p:spPr/>
        <p:txBody>
          <a:bodyPr>
            <a:normAutofit/>
          </a:bodyPr>
          <a:lstStyle/>
          <a:p>
            <a:r>
              <a:rPr lang="en-US" dirty="0" smtClean="0"/>
              <a:t>People are utterly preoccupied with sex </a:t>
            </a:r>
            <a:r>
              <a:rPr lang="mr-IN" dirty="0" smtClean="0"/>
              <a:t>–</a:t>
            </a:r>
            <a:r>
              <a:rPr lang="en-US" dirty="0" smtClean="0"/>
              <a:t> not repressed - as is often presented. Our preoccupation makes us refer to it constantly. Foucault calls this ‘confession’ </a:t>
            </a:r>
            <a:r>
              <a:rPr lang="mr-IN" dirty="0" smtClean="0"/>
              <a:t>–</a:t>
            </a:r>
            <a:r>
              <a:rPr lang="en-US" dirty="0" smtClean="0"/>
              <a:t> we confess our sexuality by talking about it.</a:t>
            </a:r>
          </a:p>
          <a:p>
            <a:r>
              <a:rPr lang="en-US" dirty="0" smtClean="0"/>
              <a:t>As a result we have an excess of sexual categories that </a:t>
            </a:r>
            <a:r>
              <a:rPr lang="en-US" dirty="0" err="1" smtClean="0"/>
              <a:t>organise</a:t>
            </a:r>
            <a:r>
              <a:rPr lang="en-US" dirty="0" smtClean="0"/>
              <a:t> sexuality and sexual identities.</a:t>
            </a:r>
          </a:p>
        </p:txBody>
      </p:sp>
      <p:pic>
        <p:nvPicPr>
          <p:cNvPr id="5" name="Content Placeholder 4" descr="foucault.jpg"/>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a:xfrm>
            <a:off x="6197600" y="1612412"/>
            <a:ext cx="5384800" cy="4525963"/>
          </a:xfrm>
        </p:spPr>
      </p:pic>
      <p:pic>
        <p:nvPicPr>
          <p:cNvPr id="6" name="Picture 5" descr="9780141037646-365x600.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269519" y="4457014"/>
            <a:ext cx="1322247" cy="2173557"/>
          </a:xfrm>
          <a:prstGeom prst="rect">
            <a:avLst/>
          </a:prstGeom>
        </p:spPr>
      </p:pic>
    </p:spTree>
    <p:extLst>
      <p:ext uri="{BB962C8B-B14F-4D97-AF65-F5344CB8AC3E}">
        <p14:creationId xmlns:p14="http://schemas.microsoft.com/office/powerpoint/2010/main" val="31201063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Obsession creates the ‘normal’</a:t>
            </a:r>
            <a:endParaRPr lang="en-US" dirty="0"/>
          </a:p>
        </p:txBody>
      </p:sp>
      <p:sp>
        <p:nvSpPr>
          <p:cNvPr id="3" name="Content Placeholder 2"/>
          <p:cNvSpPr>
            <a:spLocks noGrp="1"/>
          </p:cNvSpPr>
          <p:nvPr>
            <p:ph sz="half" idx="1"/>
          </p:nvPr>
        </p:nvSpPr>
        <p:spPr/>
        <p:txBody>
          <a:bodyPr/>
          <a:lstStyle/>
          <a:p>
            <a:r>
              <a:rPr lang="en-US" dirty="0"/>
              <a:t>Rather than seeing sex as an art (as </a:t>
            </a:r>
            <a:r>
              <a:rPr lang="en-US" dirty="0" smtClean="0"/>
              <a:t>in, </a:t>
            </a:r>
            <a:r>
              <a:rPr lang="en-US" dirty="0"/>
              <a:t>say, Japan), sex is seen as a science </a:t>
            </a:r>
            <a:r>
              <a:rPr lang="mr-IN" dirty="0"/>
              <a:t>–</a:t>
            </a:r>
            <a:r>
              <a:rPr lang="en-US" dirty="0"/>
              <a:t> with the truth to be found. </a:t>
            </a:r>
            <a:endParaRPr lang="en-US" dirty="0" smtClean="0"/>
          </a:p>
          <a:p>
            <a:r>
              <a:rPr lang="en-US" dirty="0" smtClean="0"/>
              <a:t>Seeking for truth </a:t>
            </a:r>
            <a:r>
              <a:rPr lang="en-US" dirty="0"/>
              <a:t>produces the ‘normal’</a:t>
            </a:r>
            <a:r>
              <a:rPr lang="en-US" dirty="0" smtClean="0"/>
              <a:t>.</a:t>
            </a:r>
          </a:p>
          <a:p>
            <a:r>
              <a:rPr lang="en-US" dirty="0" smtClean="0"/>
              <a:t>(All the categories contribute to this process)</a:t>
            </a:r>
            <a:endParaRPr lang="en-US" dirty="0"/>
          </a:p>
          <a:p>
            <a:endParaRPr lang="en-US" dirty="0"/>
          </a:p>
        </p:txBody>
      </p:sp>
      <p:pic>
        <p:nvPicPr>
          <p:cNvPr id="5" name="Content Placeholder 4" descr="Los-usos-del-placer-5.jpg"/>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41037216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Homosexuality, according to Foucault (1978)</a:t>
            </a:r>
            <a:endParaRPr lang="en-US" dirty="0"/>
          </a:p>
        </p:txBody>
      </p:sp>
      <p:sp>
        <p:nvSpPr>
          <p:cNvPr id="3" name="Content Placeholder 2"/>
          <p:cNvSpPr>
            <a:spLocks noGrp="1"/>
          </p:cNvSpPr>
          <p:nvPr>
            <p:ph sz="half" idx="1"/>
          </p:nvPr>
        </p:nvSpPr>
        <p:spPr/>
        <p:txBody>
          <a:bodyPr>
            <a:normAutofit fontScale="85000" lnSpcReduction="20000"/>
          </a:bodyPr>
          <a:lstStyle/>
          <a:p>
            <a:r>
              <a:rPr lang="en-GB" dirty="0" smtClean="0"/>
              <a:t>Naming creates a subject category.</a:t>
            </a:r>
          </a:p>
          <a:p>
            <a:r>
              <a:rPr lang="en-GB" dirty="0" smtClean="0"/>
              <a:t>But categories are not bounded around sexuality alone. They pervade and seep meaning into diverse areas, broadcasting effects across society.</a:t>
            </a:r>
          </a:p>
          <a:p>
            <a:r>
              <a:rPr lang="en-GB" dirty="0" smtClean="0"/>
              <a:t>Therefore by naming someone a homosexual you are not only talking about their sexual identity. You also reference more about preferences and behaviours. </a:t>
            </a:r>
          </a:p>
          <a:p>
            <a:r>
              <a:rPr lang="en-GB" dirty="0" smtClean="0"/>
              <a:t>Coming out was like confession (but confession failed to get rid of, rather it recreated).</a:t>
            </a:r>
          </a:p>
        </p:txBody>
      </p:sp>
      <p:pic>
        <p:nvPicPr>
          <p:cNvPr id="5" name="Picture 4" descr="316300-quote-homosexuality-appeared-as-one-of-the-forms-of-sexuality-when-it-was-transposed-from-the-practice-of-michel-foucault-306044.jp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089089" y="2293292"/>
            <a:ext cx="6102911" cy="2871958"/>
          </a:xfrm>
          <a:prstGeom prst="rect">
            <a:avLst/>
          </a:prstGeom>
        </p:spPr>
      </p:pic>
    </p:spTree>
    <p:extLst>
      <p:ext uri="{BB962C8B-B14F-4D97-AF65-F5344CB8AC3E}">
        <p14:creationId xmlns:p14="http://schemas.microsoft.com/office/powerpoint/2010/main" val="8505564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Being a sexual subject</a:t>
            </a:r>
            <a:endParaRPr lang="en-US" dirty="0"/>
          </a:p>
        </p:txBody>
      </p:sp>
      <p:sp>
        <p:nvSpPr>
          <p:cNvPr id="4" name="Content Placeholder 3"/>
          <p:cNvSpPr>
            <a:spLocks noGrp="1"/>
          </p:cNvSpPr>
          <p:nvPr>
            <p:ph sz="half" idx="1"/>
          </p:nvPr>
        </p:nvSpPr>
        <p:spPr/>
        <p:txBody>
          <a:bodyPr>
            <a:normAutofit lnSpcReduction="10000"/>
          </a:bodyPr>
          <a:lstStyle/>
          <a:p>
            <a:r>
              <a:rPr lang="en-US" dirty="0" smtClean="0"/>
              <a:t>The way sex is approached </a:t>
            </a:r>
            <a:r>
              <a:rPr lang="en-US" dirty="0"/>
              <a:t>had </a:t>
            </a:r>
            <a:r>
              <a:rPr lang="en-US" dirty="0" smtClean="0"/>
              <a:t>turned it into </a:t>
            </a:r>
            <a:r>
              <a:rPr lang="en-US" dirty="0"/>
              <a:t>a </a:t>
            </a:r>
            <a:r>
              <a:rPr lang="en-US" dirty="0" smtClean="0"/>
              <a:t>‘thing’, </a:t>
            </a:r>
            <a:r>
              <a:rPr lang="en-US" dirty="0"/>
              <a:t>almost </a:t>
            </a:r>
            <a:r>
              <a:rPr lang="en-US" dirty="0" smtClean="0"/>
              <a:t>invented it </a:t>
            </a:r>
            <a:r>
              <a:rPr lang="en-US" dirty="0"/>
              <a:t>in a particular </a:t>
            </a:r>
            <a:r>
              <a:rPr lang="en-US" dirty="0" err="1"/>
              <a:t>normalised</a:t>
            </a:r>
            <a:r>
              <a:rPr lang="en-US" dirty="0"/>
              <a:t> </a:t>
            </a:r>
            <a:r>
              <a:rPr lang="en-US" dirty="0" smtClean="0"/>
              <a:t>form (constructivist). </a:t>
            </a:r>
          </a:p>
          <a:p>
            <a:r>
              <a:rPr lang="en-US" dirty="0" smtClean="0"/>
              <a:t>Consequently, categories (e.g.: homosexuality) </a:t>
            </a:r>
            <a:r>
              <a:rPr lang="en-US" dirty="0"/>
              <a:t>are inventions, constructed in discourse.</a:t>
            </a:r>
          </a:p>
          <a:p>
            <a:r>
              <a:rPr lang="en-US" dirty="0" smtClean="0"/>
              <a:t>To be a subject, therefore, means taking a position in the ‘order’ of things.</a:t>
            </a:r>
          </a:p>
        </p:txBody>
      </p:sp>
      <p:sp>
        <p:nvSpPr>
          <p:cNvPr id="5" name="Content Placeholder 4"/>
          <p:cNvSpPr>
            <a:spLocks noGrp="1"/>
          </p:cNvSpPr>
          <p:nvPr>
            <p:ph sz="half" idx="2"/>
          </p:nvPr>
        </p:nvSpPr>
        <p:spPr>
          <a:ln w="76200" cmpd="sng">
            <a:solidFill>
              <a:srgbClr val="FF0000"/>
            </a:solidFill>
          </a:ln>
        </p:spPr>
        <p:txBody>
          <a:bodyPr>
            <a:normAutofit lnSpcReduction="10000"/>
          </a:bodyPr>
          <a:lstStyle/>
          <a:p>
            <a:r>
              <a:rPr lang="en-US" dirty="0" smtClean="0"/>
              <a:t>Activity</a:t>
            </a:r>
          </a:p>
          <a:p>
            <a:r>
              <a:rPr lang="en-US" dirty="0" smtClean="0"/>
              <a:t>Compare this to Butler’s ideas -</a:t>
            </a:r>
          </a:p>
          <a:p>
            <a:r>
              <a:rPr lang="en-US" dirty="0" smtClean="0"/>
              <a:t>How does Butler think gendered subjects become themselves?</a:t>
            </a:r>
          </a:p>
          <a:p>
            <a:r>
              <a:rPr lang="en-US" dirty="0" smtClean="0"/>
              <a:t>How does Foucault see sexual subjects as being invented? </a:t>
            </a:r>
            <a:endParaRPr lang="en-US" dirty="0"/>
          </a:p>
        </p:txBody>
      </p:sp>
    </p:spTree>
    <p:extLst>
      <p:ext uri="{BB962C8B-B14F-4D97-AF65-F5344CB8AC3E}">
        <p14:creationId xmlns:p14="http://schemas.microsoft.com/office/powerpoint/2010/main" val="14583159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Power</a:t>
            </a:r>
            <a:r>
              <a:rPr lang="mr-IN" dirty="0" smtClean="0"/>
              <a:t>…</a:t>
            </a:r>
            <a:r>
              <a:rPr lang="en-GB" dirty="0" smtClean="0"/>
              <a:t>is everywhere</a:t>
            </a:r>
            <a:endParaRPr lang="en-US" dirty="0"/>
          </a:p>
        </p:txBody>
      </p:sp>
      <p:sp>
        <p:nvSpPr>
          <p:cNvPr id="3" name="Content Placeholder 2"/>
          <p:cNvSpPr>
            <a:spLocks noGrp="1"/>
          </p:cNvSpPr>
          <p:nvPr>
            <p:ph sz="half" idx="1"/>
          </p:nvPr>
        </p:nvSpPr>
        <p:spPr>
          <a:xfrm>
            <a:off x="609600" y="1600201"/>
            <a:ext cx="5384800" cy="4810571"/>
          </a:xfrm>
        </p:spPr>
        <p:txBody>
          <a:bodyPr>
            <a:normAutofit fontScale="92500" lnSpcReduction="10000"/>
          </a:bodyPr>
          <a:lstStyle/>
          <a:p>
            <a:r>
              <a:rPr lang="en-GB" dirty="0" smtClean="0"/>
              <a:t>Foucault (1978) </a:t>
            </a:r>
            <a:r>
              <a:rPr lang="en-GB" dirty="0"/>
              <a:t>was concerned with power and how it transmits, provokes, initiates and produces itself. Like Butler, he shows how words (and acts) </a:t>
            </a:r>
            <a:r>
              <a:rPr lang="en-GB" i="1" dirty="0"/>
              <a:t>do </a:t>
            </a:r>
            <a:r>
              <a:rPr lang="en-GB" dirty="0"/>
              <a:t>unpredictable things</a:t>
            </a:r>
            <a:r>
              <a:rPr lang="en-GB" dirty="0" smtClean="0"/>
              <a:t>.</a:t>
            </a:r>
          </a:p>
          <a:p>
            <a:r>
              <a:rPr lang="en-GB" dirty="0" smtClean="0"/>
              <a:t>For Foucault (1978), every relationship had power dynamics.</a:t>
            </a:r>
          </a:p>
          <a:p>
            <a:r>
              <a:rPr lang="en-US" dirty="0"/>
              <a:t>Foucault (1978</a:t>
            </a:r>
            <a:r>
              <a:rPr lang="en-US" dirty="0" smtClean="0"/>
              <a:t>) also </a:t>
            </a:r>
            <a:r>
              <a:rPr lang="en-US" dirty="0"/>
              <a:t>demonstrated that controlling and mediating desire was a significant aspect of sexuality. </a:t>
            </a:r>
            <a:endParaRPr lang="en-GB" dirty="0" smtClean="0"/>
          </a:p>
          <a:p>
            <a:endParaRPr lang="en-US" dirty="0"/>
          </a:p>
        </p:txBody>
      </p:sp>
      <p:pic>
        <p:nvPicPr>
          <p:cNvPr id="5" name="Content Placeholder 4" descr="mapplethorpe-web.jpg"/>
          <p:cNvPicPr>
            <a:picLocks noGrp="1" noChangeAspect="1"/>
          </p:cNvPicPr>
          <p:nvPr>
            <p:ph sz="half" idx="2"/>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7664183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of comparisons </a:t>
            </a:r>
            <a:endParaRPr lang="en-US" dirty="0"/>
          </a:p>
        </p:txBody>
      </p:sp>
      <p:sp>
        <p:nvSpPr>
          <p:cNvPr id="3" name="Content Placeholder 2"/>
          <p:cNvSpPr>
            <a:spLocks noGrp="1"/>
          </p:cNvSpPr>
          <p:nvPr>
            <p:ph sz="half" idx="1"/>
          </p:nvPr>
        </p:nvSpPr>
        <p:spPr/>
        <p:txBody>
          <a:bodyPr/>
          <a:lstStyle/>
          <a:p>
            <a:r>
              <a:rPr lang="en-GB" dirty="0"/>
              <a:t>Butler shows </a:t>
            </a:r>
            <a:r>
              <a:rPr lang="en-GB" dirty="0" smtClean="0"/>
              <a:t>that people </a:t>
            </a:r>
            <a:r>
              <a:rPr lang="en-GB" dirty="0"/>
              <a:t>practise </a:t>
            </a:r>
            <a:r>
              <a:rPr lang="en-GB" dirty="0" smtClean="0"/>
              <a:t>themselves</a:t>
            </a:r>
            <a:r>
              <a:rPr lang="en-GB" dirty="0"/>
              <a:t>. </a:t>
            </a:r>
            <a:endParaRPr lang="en-GB" dirty="0" smtClean="0"/>
          </a:p>
          <a:p>
            <a:r>
              <a:rPr lang="en-GB" dirty="0" smtClean="0"/>
              <a:t>Foucault </a:t>
            </a:r>
            <a:r>
              <a:rPr lang="en-GB" dirty="0"/>
              <a:t>shows that we bring subjects into being through making ‘categories’. </a:t>
            </a:r>
            <a:endParaRPr lang="en-GB" dirty="0" smtClean="0"/>
          </a:p>
          <a:p>
            <a:r>
              <a:rPr lang="en-GB" dirty="0" smtClean="0"/>
              <a:t>Both </a:t>
            </a:r>
            <a:r>
              <a:rPr lang="en-GB" dirty="0"/>
              <a:t>methods attend to the social power inherent in </a:t>
            </a:r>
            <a:r>
              <a:rPr lang="en-GB" dirty="0" smtClean="0"/>
              <a:t>gender categorisation and the normalising of meanings.</a:t>
            </a:r>
            <a:endParaRPr lang="en-US" dirty="0"/>
          </a:p>
        </p:txBody>
      </p:sp>
      <p:pic>
        <p:nvPicPr>
          <p:cNvPr id="5" name="Content Placeholder 4" descr="foucault-reading.jpg"/>
          <p:cNvPicPr>
            <a:picLocks noGrp="1" noChangeAspect="1"/>
          </p:cNvPicPr>
          <p:nvPr>
            <p:ph sz="half" idx="2"/>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1427214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Sex and Gender: natural, biology and culture</a:t>
            </a:r>
            <a:endParaRPr lang="en-US" dirty="0"/>
          </a:p>
        </p:txBody>
      </p:sp>
      <p:sp>
        <p:nvSpPr>
          <p:cNvPr id="3" name="Content Placeholder 2"/>
          <p:cNvSpPr>
            <a:spLocks noGrp="1"/>
          </p:cNvSpPr>
          <p:nvPr>
            <p:ph sz="half" idx="1"/>
          </p:nvPr>
        </p:nvSpPr>
        <p:spPr/>
        <p:txBody>
          <a:bodyPr/>
          <a:lstStyle/>
          <a:p>
            <a:r>
              <a:rPr lang="en-US" dirty="0" smtClean="0"/>
              <a:t>Many have fought for gender equality and a reconsideration of gender roles. </a:t>
            </a:r>
          </a:p>
          <a:p>
            <a:r>
              <a:rPr lang="en-US" dirty="0" smtClean="0"/>
              <a:t>In doing so, any notion of  ‘the natural’ has been </a:t>
            </a:r>
            <a:r>
              <a:rPr lang="en-US" dirty="0" err="1" smtClean="0"/>
              <a:t>destabilised</a:t>
            </a:r>
            <a:r>
              <a:rPr lang="en-US" dirty="0" smtClean="0"/>
              <a:t> thereby prompting wider discussions about equality, and calls for sexual orientation to be included in discussion.</a:t>
            </a:r>
          </a:p>
        </p:txBody>
      </p:sp>
      <p:sp>
        <p:nvSpPr>
          <p:cNvPr id="4" name="Content Placeholder 3"/>
          <p:cNvSpPr>
            <a:spLocks noGrp="1"/>
          </p:cNvSpPr>
          <p:nvPr>
            <p:ph sz="half" idx="2"/>
          </p:nvPr>
        </p:nvSpPr>
        <p:spPr>
          <a:ln w="76200" cmpd="sng">
            <a:solidFill>
              <a:srgbClr val="FF0000"/>
            </a:solidFill>
          </a:ln>
        </p:spPr>
        <p:txBody>
          <a:bodyPr/>
          <a:lstStyle/>
          <a:p>
            <a:r>
              <a:rPr lang="en-US" dirty="0" smtClean="0"/>
              <a:t>However, if gender is socially constructed, can we say sexuality is too?</a:t>
            </a:r>
          </a:p>
          <a:p>
            <a:r>
              <a:rPr lang="en-US" dirty="0" smtClean="0"/>
              <a:t>Is sexual orientation biological (to do with genetics)</a:t>
            </a:r>
            <a:r>
              <a:rPr lang="en-US" dirty="0"/>
              <a:t>?</a:t>
            </a:r>
          </a:p>
        </p:txBody>
      </p:sp>
    </p:spTree>
    <p:extLst>
      <p:ext uri="{BB962C8B-B14F-4D97-AF65-F5344CB8AC3E}">
        <p14:creationId xmlns:p14="http://schemas.microsoft.com/office/powerpoint/2010/main" val="1047721273"/>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Sexual Orientation and Gender Identity</a:t>
            </a:r>
            <a:endParaRPr lang="en-US" dirty="0"/>
          </a:p>
        </p:txBody>
      </p:sp>
      <p:sp>
        <p:nvSpPr>
          <p:cNvPr id="3" name="Content Placeholder 2"/>
          <p:cNvSpPr>
            <a:spLocks noGrp="1"/>
          </p:cNvSpPr>
          <p:nvPr>
            <p:ph sz="half" idx="1"/>
          </p:nvPr>
        </p:nvSpPr>
        <p:spPr/>
        <p:txBody>
          <a:bodyPr/>
          <a:lstStyle/>
          <a:p>
            <a:r>
              <a:rPr lang="en-US" dirty="0" smtClean="0">
                <a:solidFill>
                  <a:srgbClr val="FFFF00"/>
                </a:solidFill>
              </a:rPr>
              <a:t>Sexual Orientation</a:t>
            </a:r>
            <a:r>
              <a:rPr lang="en-US" dirty="0" smtClean="0"/>
              <a:t>: The ‘inherent or immutable enduring emotional, romantic or sexual attraction’ (</a:t>
            </a:r>
            <a:r>
              <a:rPr lang="en-US" dirty="0" err="1" smtClean="0"/>
              <a:t>HRC.org</a:t>
            </a:r>
            <a:r>
              <a:rPr lang="en-US" dirty="0" smtClean="0"/>
              <a:t> 2018).</a:t>
            </a:r>
          </a:p>
          <a:p>
            <a:r>
              <a:rPr lang="en-US" dirty="0" smtClean="0">
                <a:solidFill>
                  <a:srgbClr val="FFFF00"/>
                </a:solidFill>
              </a:rPr>
              <a:t>Gender Identity</a:t>
            </a:r>
            <a:r>
              <a:rPr lang="en-US" dirty="0" smtClean="0"/>
              <a:t>: ‘One’s innermost concept of self’ (</a:t>
            </a:r>
            <a:r>
              <a:rPr lang="en-US" dirty="0" err="1" smtClean="0"/>
              <a:t>HRC.org</a:t>
            </a:r>
            <a:r>
              <a:rPr lang="en-US" dirty="0" smtClean="0"/>
              <a:t> 2018) </a:t>
            </a:r>
            <a:r>
              <a:rPr lang="mr-IN" dirty="0"/>
              <a:t>…</a:t>
            </a:r>
            <a:r>
              <a:rPr lang="en-US" dirty="0"/>
              <a:t> this can be different from what is assigned at </a:t>
            </a:r>
            <a:r>
              <a:rPr lang="en-US" dirty="0" smtClean="0"/>
              <a:t>birth and is not based on bio-</a:t>
            </a:r>
            <a:r>
              <a:rPr lang="en-US" dirty="0" err="1" smtClean="0"/>
              <a:t>morphism</a:t>
            </a:r>
            <a:r>
              <a:rPr lang="en-US" dirty="0" smtClean="0"/>
              <a:t>.</a:t>
            </a:r>
            <a:endParaRPr lang="en-US" dirty="0"/>
          </a:p>
        </p:txBody>
      </p:sp>
      <p:sp>
        <p:nvSpPr>
          <p:cNvPr id="4" name="Content Placeholder 3"/>
          <p:cNvSpPr>
            <a:spLocks noGrp="1"/>
          </p:cNvSpPr>
          <p:nvPr>
            <p:ph sz="half" idx="2"/>
          </p:nvPr>
        </p:nvSpPr>
        <p:spPr>
          <a:ln w="76200" cmpd="sng">
            <a:solidFill>
              <a:srgbClr val="FF0000"/>
            </a:solidFill>
          </a:ln>
        </p:spPr>
        <p:txBody>
          <a:bodyPr/>
          <a:lstStyle/>
          <a:p>
            <a:r>
              <a:rPr lang="en-US" dirty="0" smtClean="0"/>
              <a:t>Activity</a:t>
            </a:r>
          </a:p>
          <a:p>
            <a:r>
              <a:rPr lang="en-US" dirty="0" smtClean="0"/>
              <a:t>Research sexual orientation</a:t>
            </a:r>
          </a:p>
          <a:p>
            <a:r>
              <a:rPr lang="en-US" dirty="0" smtClean="0"/>
              <a:t>List variations and their meanings</a:t>
            </a:r>
          </a:p>
          <a:p>
            <a:r>
              <a:rPr lang="en-US" dirty="0" smtClean="0"/>
              <a:t>Feedback to the group</a:t>
            </a:r>
            <a:endParaRPr lang="en-US" dirty="0"/>
          </a:p>
        </p:txBody>
      </p:sp>
      <p:sp>
        <p:nvSpPr>
          <p:cNvPr id="5" name="Rectangle 4"/>
          <p:cNvSpPr/>
          <p:nvPr/>
        </p:nvSpPr>
        <p:spPr>
          <a:xfrm>
            <a:off x="147476" y="6211669"/>
            <a:ext cx="6096000" cy="646331"/>
          </a:xfrm>
          <a:prstGeom prst="rect">
            <a:avLst/>
          </a:prstGeom>
        </p:spPr>
        <p:txBody>
          <a:bodyPr>
            <a:spAutoFit/>
          </a:bodyPr>
          <a:lstStyle/>
          <a:p>
            <a:r>
              <a:rPr lang="en-US" dirty="0"/>
              <a:t>https://</a:t>
            </a:r>
            <a:r>
              <a:rPr lang="en-US" dirty="0" err="1"/>
              <a:t>www.hrc.org</a:t>
            </a:r>
            <a:r>
              <a:rPr lang="en-US" dirty="0"/>
              <a:t>/resources/sexual-orientation-and-gender-identity-terminology-and-definitions</a:t>
            </a:r>
          </a:p>
        </p:txBody>
      </p:sp>
    </p:spTree>
    <p:extLst>
      <p:ext uri="{BB962C8B-B14F-4D97-AF65-F5344CB8AC3E}">
        <p14:creationId xmlns:p14="http://schemas.microsoft.com/office/powerpoint/2010/main" val="39443366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Living as a man and a woman</a:t>
            </a:r>
            <a:endParaRPr lang="en-US" dirty="0"/>
          </a:p>
        </p:txBody>
      </p:sp>
      <p:pic>
        <p:nvPicPr>
          <p:cNvPr id="4" name="Content Placeholder 3" descr="paul-williams-paula-williams.jpg">
            <a:hlinkClick r:id="rId2"/>
          </p:cNvPr>
          <p:cNvPicPr>
            <a:picLocks noGrp="1" noChangeAspect="1"/>
          </p:cNvPicPr>
          <p:nvPr>
            <p:ph idx="1"/>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3935884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Biology? Sex and Gender Materially Linked</a:t>
            </a:r>
            <a:r>
              <a:rPr lang="mr-IN" dirty="0" smtClean="0"/>
              <a:t>…</a:t>
            </a:r>
            <a:endParaRPr lang="en-US" dirty="0"/>
          </a:p>
        </p:txBody>
      </p:sp>
      <p:sp>
        <p:nvSpPr>
          <p:cNvPr id="3" name="Content Placeholder 2"/>
          <p:cNvSpPr>
            <a:spLocks noGrp="1"/>
          </p:cNvSpPr>
          <p:nvPr>
            <p:ph sz="half" idx="1"/>
          </p:nvPr>
        </p:nvSpPr>
        <p:spPr/>
        <p:txBody>
          <a:bodyPr>
            <a:normAutofit fontScale="92500" lnSpcReduction="20000"/>
          </a:bodyPr>
          <a:lstStyle/>
          <a:p>
            <a:r>
              <a:rPr lang="en-US" dirty="0" smtClean="0"/>
              <a:t>Biological determinism: are  biological essentialisms satisfactory explanations for sexual identities? In other words, is one born gay or hetero?</a:t>
            </a:r>
          </a:p>
          <a:p>
            <a:endParaRPr lang="en-US" dirty="0"/>
          </a:p>
          <a:p>
            <a:r>
              <a:rPr lang="en-US" dirty="0" smtClean="0"/>
              <a:t>If biology determines one’s sexuality what role does culture play in this, if any?</a:t>
            </a:r>
          </a:p>
          <a:p>
            <a:endParaRPr lang="en-US" dirty="0" smtClean="0"/>
          </a:p>
          <a:p>
            <a:endParaRPr lang="en-US" dirty="0" smtClean="0"/>
          </a:p>
          <a:p>
            <a:pPr marL="0" indent="0">
              <a:buNone/>
            </a:pPr>
            <a:endParaRPr lang="en-US" dirty="0"/>
          </a:p>
        </p:txBody>
      </p:sp>
      <p:sp>
        <p:nvSpPr>
          <p:cNvPr id="4" name="Content Placeholder 3"/>
          <p:cNvSpPr>
            <a:spLocks noGrp="1"/>
          </p:cNvSpPr>
          <p:nvPr>
            <p:ph sz="half" idx="2"/>
          </p:nvPr>
        </p:nvSpPr>
        <p:spPr>
          <a:xfrm>
            <a:off x="6197600" y="1600202"/>
            <a:ext cx="5370419" cy="1593806"/>
          </a:xfrm>
          <a:ln w="76200" cmpd="sng">
            <a:solidFill>
              <a:srgbClr val="FF0000"/>
            </a:solidFill>
          </a:ln>
        </p:spPr>
        <p:txBody>
          <a:bodyPr>
            <a:normAutofit fontScale="92500" lnSpcReduction="20000"/>
          </a:bodyPr>
          <a:lstStyle/>
          <a:p>
            <a:pPr marL="0" indent="0">
              <a:buNone/>
            </a:pPr>
            <a:r>
              <a:rPr lang="en-US" dirty="0" smtClean="0"/>
              <a:t>Discussion - Is sexuality biological and genetically fixed?</a:t>
            </a:r>
          </a:p>
          <a:p>
            <a:r>
              <a:rPr lang="en-US" dirty="0" smtClean="0"/>
              <a:t>Apply Butler and Foucault to your conclusion.</a:t>
            </a:r>
          </a:p>
        </p:txBody>
      </p:sp>
      <p:pic>
        <p:nvPicPr>
          <p:cNvPr id="5" name="Picture 4" descr="Roem-Gay-Protest.jp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752201" y="3479125"/>
            <a:ext cx="3973627" cy="2980220"/>
          </a:xfrm>
          <a:prstGeom prst="rect">
            <a:avLst/>
          </a:prstGeom>
        </p:spPr>
      </p:pic>
    </p:spTree>
    <p:extLst>
      <p:ext uri="{BB962C8B-B14F-4D97-AF65-F5344CB8AC3E}">
        <p14:creationId xmlns:p14="http://schemas.microsoft.com/office/powerpoint/2010/main" val="24959489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Biological determinism </a:t>
            </a:r>
            <a:br>
              <a:rPr lang="en-US" dirty="0" smtClean="0"/>
            </a:br>
            <a:r>
              <a:rPr lang="en-US" dirty="0" smtClean="0"/>
              <a:t>(as cause of sexual orientation)</a:t>
            </a:r>
            <a:endParaRPr lang="en-US" dirty="0"/>
          </a:p>
        </p:txBody>
      </p:sp>
      <p:sp>
        <p:nvSpPr>
          <p:cNvPr id="3" name="Content Placeholder 2"/>
          <p:cNvSpPr>
            <a:spLocks noGrp="1"/>
          </p:cNvSpPr>
          <p:nvPr>
            <p:ph sz="half" idx="1"/>
          </p:nvPr>
        </p:nvSpPr>
        <p:spPr/>
        <p:txBody>
          <a:bodyPr>
            <a:normAutofit fontScale="92500" lnSpcReduction="20000"/>
          </a:bodyPr>
          <a:lstStyle/>
          <a:p>
            <a:r>
              <a:rPr lang="en-US" dirty="0" smtClean="0"/>
              <a:t>Despite any protestations, it is considered problematic to imagine that essentialism is helpful.</a:t>
            </a:r>
          </a:p>
          <a:p>
            <a:r>
              <a:rPr lang="en-US" dirty="0" smtClean="0"/>
              <a:t>In addition, this kind of ‘</a:t>
            </a:r>
            <a:r>
              <a:rPr lang="en-US" dirty="0" err="1" smtClean="0"/>
              <a:t>speciesism</a:t>
            </a:r>
            <a:r>
              <a:rPr lang="en-US" dirty="0" smtClean="0"/>
              <a:t>’ is thought best avoided.</a:t>
            </a:r>
          </a:p>
          <a:p>
            <a:r>
              <a:rPr lang="en-US" dirty="0" smtClean="0"/>
              <a:t>According to Graham (2016: 71), ‘species thinking undergirds the misguided notion that ‘homosexuals’ are a separate sexual population’ because it holds that non-reproductively functional sex is pathological. This is done by using biology as a measure.</a:t>
            </a:r>
            <a:endParaRPr lang="en-US" dirty="0"/>
          </a:p>
        </p:txBody>
      </p:sp>
      <p:pic>
        <p:nvPicPr>
          <p:cNvPr id="5" name="Content Placeholder 4" descr="2D8C365500000578-3278633-image-a-47_1445226620421.jpg"/>
          <p:cNvPicPr>
            <a:picLocks noGrp="1" noChangeAspect="1"/>
          </p:cNvPicPr>
          <p:nvPr>
            <p:ph sz="half" idx="2"/>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7657003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On the other hand</a:t>
            </a:r>
            <a:r>
              <a:rPr lang="mr-IN" dirty="0" smtClean="0"/>
              <a:t>…</a:t>
            </a:r>
            <a:endParaRPr lang="en-US" dirty="0"/>
          </a:p>
        </p:txBody>
      </p:sp>
      <p:sp>
        <p:nvSpPr>
          <p:cNvPr id="3" name="Content Placeholder 2"/>
          <p:cNvSpPr>
            <a:spLocks noGrp="1"/>
          </p:cNvSpPr>
          <p:nvPr>
            <p:ph sz="half" idx="1"/>
          </p:nvPr>
        </p:nvSpPr>
        <p:spPr/>
        <p:txBody>
          <a:bodyPr/>
          <a:lstStyle/>
          <a:p>
            <a:r>
              <a:rPr lang="en-US" dirty="0" smtClean="0"/>
              <a:t>Homosexuality as ‘natural’ (genetically produced) helps discredit attacks.</a:t>
            </a:r>
          </a:p>
          <a:p>
            <a:r>
              <a:rPr lang="en-US" dirty="0" smtClean="0"/>
              <a:t>Or it can be presented as just another wonderful expression of life.</a:t>
            </a:r>
          </a:p>
          <a:p>
            <a:endParaRPr lang="en-US" dirty="0"/>
          </a:p>
          <a:p>
            <a:r>
              <a:rPr lang="en-US" dirty="0" smtClean="0"/>
              <a:t>See pages 82-83  in Graham (2016)</a:t>
            </a:r>
            <a:endParaRPr lang="en-US" dirty="0"/>
          </a:p>
        </p:txBody>
      </p:sp>
      <p:pic>
        <p:nvPicPr>
          <p:cNvPr id="5" name="Content Placeholder 4" descr="gay-marriage-protest.jpg"/>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6484570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Not Gay </a:t>
            </a:r>
            <a:r>
              <a:rPr lang="en-US" dirty="0" smtClean="0"/>
              <a:t>by Jane Ward</a:t>
            </a:r>
            <a:endParaRPr lang="en-US" dirty="0"/>
          </a:p>
        </p:txBody>
      </p:sp>
      <p:pic>
        <p:nvPicPr>
          <p:cNvPr id="6" name="Content Placeholder 5" descr="51HrNH8l1xL._SX331_BO1,204,203,200_.jpg"/>
          <p:cNvPicPr>
            <a:picLocks noGrp="1" noChangeAspect="1"/>
          </p:cNvPicPr>
          <p:nvPr>
            <p:ph sz="half" idx="1"/>
          </p:nvPr>
        </p:nvPicPr>
        <p:blipFill>
          <a:blip r:embed="rId2" cstate="screen">
            <a:extLst>
              <a:ext uri="{28A0092B-C50C-407E-A947-70E740481C1C}">
                <a14:useLocalDpi xmlns:a14="http://schemas.microsoft.com/office/drawing/2010/main"/>
              </a:ext>
            </a:extLst>
          </a:blip>
          <a:srcRect/>
          <a:stretch>
            <a:fillRect/>
          </a:stretch>
        </p:blipFill>
        <p:spPr/>
      </p:pic>
      <p:sp>
        <p:nvSpPr>
          <p:cNvPr id="5" name="Content Placeholder 4"/>
          <p:cNvSpPr>
            <a:spLocks noGrp="1"/>
          </p:cNvSpPr>
          <p:nvPr>
            <p:ph sz="half" idx="2"/>
          </p:nvPr>
        </p:nvSpPr>
        <p:spPr/>
        <p:txBody>
          <a:bodyPr/>
          <a:lstStyle/>
          <a:p>
            <a:r>
              <a:rPr lang="en-US" dirty="0" smtClean="0">
                <a:solidFill>
                  <a:srgbClr val="FF6600"/>
                </a:solidFill>
              </a:rPr>
              <a:t>Article: </a:t>
            </a:r>
            <a:r>
              <a:rPr lang="en-US" dirty="0" smtClean="0"/>
              <a:t>Ward. J. 2016 ‘Dyke Methods: </a:t>
            </a:r>
            <a:r>
              <a:rPr lang="en-US" dirty="0"/>
              <a:t>A Meditation on Queer Studies and the Gay Men Who Hate </a:t>
            </a:r>
            <a:r>
              <a:rPr lang="en-US" dirty="0" smtClean="0"/>
              <a:t>It’ </a:t>
            </a:r>
            <a:r>
              <a:rPr lang="en-US" i="1" dirty="0" smtClean="0"/>
              <a:t>WSQ</a:t>
            </a:r>
            <a:r>
              <a:rPr lang="en-US" dirty="0" smtClean="0"/>
              <a:t> 44 pp. 68-85</a:t>
            </a:r>
            <a:endParaRPr lang="en-US" dirty="0"/>
          </a:p>
          <a:p>
            <a:r>
              <a:rPr lang="en-US" dirty="0" smtClean="0"/>
              <a:t>Challenges biological essentialism: ‘sexual arousal can be shaped by social and cultural circumstance’ (p80)</a:t>
            </a:r>
          </a:p>
          <a:p>
            <a:r>
              <a:rPr lang="en-US" dirty="0" smtClean="0"/>
              <a:t>‘That’s not how dicks work’ (p80)</a:t>
            </a:r>
            <a:endParaRPr lang="en-US" dirty="0"/>
          </a:p>
        </p:txBody>
      </p:sp>
    </p:spTree>
    <p:extLst>
      <p:ext uri="{BB962C8B-B14F-4D97-AF65-F5344CB8AC3E}">
        <p14:creationId xmlns:p14="http://schemas.microsoft.com/office/powerpoint/2010/main" val="13947440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US" dirty="0" smtClean="0"/>
              <a:t>Gender stories and society </a:t>
            </a:r>
            <a:endParaRPr lang="en-US" dirty="0"/>
          </a:p>
        </p:txBody>
      </p:sp>
      <p:pic>
        <p:nvPicPr>
          <p:cNvPr id="9" name="Content Placeholder 8" descr="51bu28QFZqL._AC_US218_.jpg"/>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pic>
        <p:nvPicPr>
          <p:cNvPr id="10" name="Picture 9" descr="510kJJ2sSxL._SX324_BO1,204,203,200_.jp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76628" y="285359"/>
            <a:ext cx="4140200" cy="6337300"/>
          </a:xfrm>
          <a:prstGeom prst="rect">
            <a:avLst/>
          </a:prstGeom>
        </p:spPr>
      </p:pic>
      <p:sp>
        <p:nvSpPr>
          <p:cNvPr id="11" name="TextBox 10"/>
          <p:cNvSpPr txBox="1"/>
          <p:nvPr/>
        </p:nvSpPr>
        <p:spPr>
          <a:xfrm>
            <a:off x="8388002" y="6209244"/>
            <a:ext cx="3169933" cy="369332"/>
          </a:xfrm>
          <a:prstGeom prst="rect">
            <a:avLst/>
          </a:prstGeom>
          <a:noFill/>
        </p:spPr>
        <p:txBody>
          <a:bodyPr wrap="none" rtlCol="0">
            <a:spAutoFit/>
          </a:bodyPr>
          <a:lstStyle/>
          <a:p>
            <a:r>
              <a:rPr lang="en-US" dirty="0" smtClean="0"/>
              <a:t>Atwood’s warning. Far fetched?</a:t>
            </a:r>
            <a:endParaRPr lang="en-US" dirty="0"/>
          </a:p>
        </p:txBody>
      </p:sp>
      <p:sp>
        <p:nvSpPr>
          <p:cNvPr id="12" name="TextBox 11"/>
          <p:cNvSpPr txBox="1"/>
          <p:nvPr/>
        </p:nvSpPr>
        <p:spPr>
          <a:xfrm>
            <a:off x="854289" y="6285934"/>
            <a:ext cx="5495523" cy="369332"/>
          </a:xfrm>
          <a:prstGeom prst="rect">
            <a:avLst/>
          </a:prstGeom>
          <a:noFill/>
        </p:spPr>
        <p:txBody>
          <a:bodyPr wrap="square" rtlCol="0">
            <a:spAutoFit/>
          </a:bodyPr>
          <a:lstStyle/>
          <a:p>
            <a:r>
              <a:rPr lang="en-US" dirty="0" smtClean="0">
                <a:solidFill>
                  <a:schemeClr val="bg1"/>
                </a:solidFill>
              </a:rPr>
              <a:t>Alderman’s experiment in role reversal      </a:t>
            </a:r>
            <a:r>
              <a:rPr lang="en-US" dirty="0" smtClean="0"/>
              <a:t>useful?</a:t>
            </a:r>
            <a:r>
              <a:rPr lang="en-US" dirty="0" smtClean="0">
                <a:solidFill>
                  <a:schemeClr val="bg1"/>
                </a:solidFill>
              </a:rPr>
              <a:t> </a:t>
            </a:r>
            <a:endParaRPr lang="en-US" dirty="0">
              <a:solidFill>
                <a:schemeClr val="bg1"/>
              </a:solidFill>
            </a:endParaRPr>
          </a:p>
        </p:txBody>
      </p:sp>
    </p:spTree>
    <p:extLst>
      <p:ext uri="{BB962C8B-B14F-4D97-AF65-F5344CB8AC3E}">
        <p14:creationId xmlns:p14="http://schemas.microsoft.com/office/powerpoint/2010/main" val="6428690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a:t>
            </a:r>
            <a:r>
              <a:rPr lang="en-US" dirty="0" err="1" smtClean="0"/>
              <a:t>metoo</a:t>
            </a:r>
            <a:endParaRPr lang="en-US" dirty="0"/>
          </a:p>
        </p:txBody>
      </p:sp>
      <p:sp>
        <p:nvSpPr>
          <p:cNvPr id="3" name="Subtitle 2"/>
          <p:cNvSpPr>
            <a:spLocks noGrp="1"/>
          </p:cNvSpPr>
          <p:nvPr>
            <p:ph type="subTitle" idx="1"/>
          </p:nvPr>
        </p:nvSpPr>
        <p:spPr/>
        <p:txBody>
          <a:bodyPr/>
          <a:lstStyle/>
          <a:p>
            <a:r>
              <a:rPr lang="en-US" dirty="0" smtClean="0"/>
              <a:t>The global dialogue on sexual harassment and abuse</a:t>
            </a:r>
            <a:endParaRPr lang="en-US" dirty="0"/>
          </a:p>
        </p:txBody>
      </p:sp>
    </p:spTree>
    <p:extLst>
      <p:ext uri="{BB962C8B-B14F-4D97-AF65-F5344CB8AC3E}">
        <p14:creationId xmlns:p14="http://schemas.microsoft.com/office/powerpoint/2010/main" val="18711666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Patriarchy </a:t>
            </a:r>
            <a:r>
              <a:rPr lang="mr-IN" dirty="0" smtClean="0"/>
              <a:t>–</a:t>
            </a:r>
            <a:r>
              <a:rPr lang="en-US" dirty="0" smtClean="0"/>
              <a:t> the world where men are in charge</a:t>
            </a:r>
            <a:endParaRPr lang="en-US" dirty="0"/>
          </a:p>
        </p:txBody>
      </p:sp>
      <p:sp>
        <p:nvSpPr>
          <p:cNvPr id="5" name="Content Placeholder 4"/>
          <p:cNvSpPr>
            <a:spLocks noGrp="1"/>
          </p:cNvSpPr>
          <p:nvPr>
            <p:ph sz="half" idx="1"/>
          </p:nvPr>
        </p:nvSpPr>
        <p:spPr/>
        <p:txBody>
          <a:bodyPr>
            <a:normAutofit lnSpcReduction="10000"/>
          </a:bodyPr>
          <a:lstStyle/>
          <a:p>
            <a:r>
              <a:rPr lang="en-US" dirty="0" smtClean="0"/>
              <a:t>The ‘70s and ‘80s saw feminist scholars from multiple disciplines questioning the inequality that patriarchy creates</a:t>
            </a:r>
          </a:p>
          <a:p>
            <a:r>
              <a:rPr lang="en-US" dirty="0" smtClean="0"/>
              <a:t>Patriarchy is the term used to describe that the hierarchical social system that gives men the power</a:t>
            </a:r>
          </a:p>
          <a:p>
            <a:r>
              <a:rPr lang="en-US" dirty="0" smtClean="0"/>
              <a:t>The power of patriarchy concerns who makes decisions, who leads, who inherits and so on</a:t>
            </a:r>
            <a:endParaRPr lang="en-US" dirty="0"/>
          </a:p>
        </p:txBody>
      </p:sp>
      <p:pic>
        <p:nvPicPr>
          <p:cNvPr id="9" name="Picture 8" descr="sexist-ad.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57367" y="1142423"/>
            <a:ext cx="3748199" cy="5972130"/>
          </a:xfrm>
          <a:prstGeom prst="rect">
            <a:avLst/>
          </a:prstGeom>
        </p:spPr>
      </p:pic>
    </p:spTree>
    <p:extLst>
      <p:ext uri="{BB962C8B-B14F-4D97-AF65-F5344CB8AC3E}">
        <p14:creationId xmlns:p14="http://schemas.microsoft.com/office/powerpoint/2010/main" val="12383134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last 40 years or so has seen vast strides towards equality in some areas of the world but</a:t>
            </a:r>
            <a:r>
              <a:rPr lang="mr-IN" dirty="0" smtClean="0"/>
              <a:t>…</a:t>
            </a:r>
            <a:endParaRPr lang="en-US" dirty="0"/>
          </a:p>
        </p:txBody>
      </p:sp>
      <p:pic>
        <p:nvPicPr>
          <p:cNvPr id="5" name="Picture 4" descr="article-2254806-16B0F93A000005DC-542_1024x615_large.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9806" y="2086314"/>
            <a:ext cx="5688971" cy="3416716"/>
          </a:xfrm>
          <a:prstGeom prst="rect">
            <a:avLst/>
          </a:prstGeom>
        </p:spPr>
      </p:pic>
      <p:pic>
        <p:nvPicPr>
          <p:cNvPr id="6" name="Picture 5" descr="sexist-ad-0.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97887" y="1841410"/>
            <a:ext cx="6404660" cy="3767447"/>
          </a:xfrm>
          <a:prstGeom prst="rect">
            <a:avLst/>
          </a:prstGeom>
        </p:spPr>
      </p:pic>
      <p:sp>
        <p:nvSpPr>
          <p:cNvPr id="7" name="TextBox 6"/>
          <p:cNvSpPr txBox="1"/>
          <p:nvPr/>
        </p:nvSpPr>
        <p:spPr>
          <a:xfrm>
            <a:off x="589661" y="5775158"/>
            <a:ext cx="10991410" cy="646331"/>
          </a:xfrm>
          <a:prstGeom prst="rect">
            <a:avLst/>
          </a:prstGeom>
          <a:noFill/>
        </p:spPr>
        <p:txBody>
          <a:bodyPr wrap="none" rtlCol="0">
            <a:spAutoFit/>
          </a:bodyPr>
          <a:lstStyle/>
          <a:p>
            <a:r>
              <a:rPr lang="en-US" dirty="0" smtClean="0"/>
              <a:t>Sexuality and violence are still conflated </a:t>
            </a:r>
            <a:r>
              <a:rPr lang="mr-IN" dirty="0" smtClean="0"/>
              <a:t>–</a:t>
            </a:r>
            <a:r>
              <a:rPr lang="en-US" dirty="0" smtClean="0"/>
              <a:t> typically by correlating male desire as associated with the ability</a:t>
            </a:r>
          </a:p>
          <a:p>
            <a:r>
              <a:rPr lang="en-US" dirty="0"/>
              <a:t>o</a:t>
            </a:r>
            <a:r>
              <a:rPr lang="en-US" dirty="0" smtClean="0"/>
              <a:t>f men to control or dominate women. This promotes the notion that being a successful man means one must take.</a:t>
            </a:r>
            <a:endParaRPr lang="en-US" dirty="0"/>
          </a:p>
        </p:txBody>
      </p:sp>
    </p:spTree>
    <p:extLst>
      <p:ext uri="{BB962C8B-B14F-4D97-AF65-F5344CB8AC3E}">
        <p14:creationId xmlns:p14="http://schemas.microsoft.com/office/powerpoint/2010/main" val="314090066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2006 </a:t>
            </a:r>
            <a:r>
              <a:rPr lang="mr-IN" dirty="0" smtClean="0"/>
              <a:t>–</a:t>
            </a:r>
            <a:r>
              <a:rPr lang="en-US" dirty="0" smtClean="0"/>
              <a:t> mass healing via #</a:t>
            </a:r>
            <a:r>
              <a:rPr lang="en-US" dirty="0" err="1" smtClean="0"/>
              <a:t>metoo</a:t>
            </a:r>
            <a:endParaRPr lang="en-US" dirty="0"/>
          </a:p>
        </p:txBody>
      </p:sp>
      <p:sp>
        <p:nvSpPr>
          <p:cNvPr id="4" name="Content Placeholder 3"/>
          <p:cNvSpPr>
            <a:spLocks noGrp="1"/>
          </p:cNvSpPr>
          <p:nvPr>
            <p:ph sz="half" idx="1"/>
          </p:nvPr>
        </p:nvSpPr>
        <p:spPr>
          <a:xfrm>
            <a:off x="609600" y="1600201"/>
            <a:ext cx="5384800" cy="4809922"/>
          </a:xfrm>
        </p:spPr>
        <p:txBody>
          <a:bodyPr>
            <a:normAutofit fontScale="92500" lnSpcReduction="10000"/>
          </a:bodyPr>
          <a:lstStyle/>
          <a:p>
            <a:r>
              <a:rPr lang="en-US" dirty="0" err="1" smtClean="0"/>
              <a:t>Tarana</a:t>
            </a:r>
            <a:r>
              <a:rPr lang="en-US" dirty="0" smtClean="0"/>
              <a:t> Burke created #</a:t>
            </a:r>
            <a:r>
              <a:rPr lang="en-US" dirty="0" err="1" smtClean="0"/>
              <a:t>metoo</a:t>
            </a:r>
            <a:r>
              <a:rPr lang="en-US" dirty="0" smtClean="0"/>
              <a:t> in 2006</a:t>
            </a:r>
          </a:p>
          <a:p>
            <a:r>
              <a:rPr lang="en-US" dirty="0" err="1" smtClean="0"/>
              <a:t>Tarana</a:t>
            </a:r>
            <a:r>
              <a:rPr lang="en-US" dirty="0" smtClean="0"/>
              <a:t> is an activist who says she created the movement to ‘radicalize the notion of mass healing for women of </a:t>
            </a:r>
            <a:r>
              <a:rPr lang="en-US" dirty="0" err="1" smtClean="0"/>
              <a:t>colour</a:t>
            </a:r>
            <a:r>
              <a:rPr lang="en-US" dirty="0" smtClean="0"/>
              <a:t>. To let them know they were heard’(CNN 2017)</a:t>
            </a:r>
          </a:p>
          <a:p>
            <a:r>
              <a:rPr lang="en-US" dirty="0" smtClean="0"/>
              <a:t>N.B: sexual violence is not the exclusive domain of women. </a:t>
            </a:r>
            <a:r>
              <a:rPr lang="en-US" dirty="0" err="1" smtClean="0"/>
              <a:t>SurvivorsUK</a:t>
            </a:r>
            <a:r>
              <a:rPr lang="en-US" dirty="0" smtClean="0"/>
              <a:t> looks at male rape and sexual violence.</a:t>
            </a:r>
            <a:endParaRPr lang="en-US" dirty="0"/>
          </a:p>
        </p:txBody>
      </p:sp>
      <p:pic>
        <p:nvPicPr>
          <p:cNvPr id="6" name="Content Placeholder 5" descr="taranaburke_pix.jpg">
            <a:hlinkClick r:id="rId3"/>
          </p:cNvPr>
          <p:cNvPicPr>
            <a:picLocks noGrp="1" noChangeAspect="1"/>
          </p:cNvPicPr>
          <p:nvPr>
            <p:ph sz="half" idx="2"/>
          </p:nvPr>
        </p:nvPicPr>
        <p:blipFill>
          <a:blip r:embed="rId4">
            <a:extLst>
              <a:ext uri="{28A0092B-C50C-407E-A947-70E740481C1C}">
                <a14:useLocalDpi xmlns:a14="http://schemas.microsoft.com/office/drawing/2010/main" val="0"/>
              </a:ext>
            </a:extLst>
          </a:blip>
          <a:srcRect t="3710" b="3710"/>
          <a:stretch>
            <a:fillRect/>
          </a:stretch>
        </p:blipFill>
        <p:spPr/>
      </p:pic>
    </p:spTree>
    <p:extLst>
      <p:ext uri="{BB962C8B-B14F-4D97-AF65-F5344CB8AC3E}">
        <p14:creationId xmlns:p14="http://schemas.microsoft.com/office/powerpoint/2010/main" val="38151165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10 years later #</a:t>
            </a:r>
            <a:r>
              <a:rPr lang="en-US" dirty="0" err="1" smtClean="0"/>
              <a:t>metoo</a:t>
            </a:r>
            <a:r>
              <a:rPr lang="en-US" dirty="0" smtClean="0"/>
              <a:t> has</a:t>
            </a:r>
            <a:endParaRPr lang="en-US" dirty="0"/>
          </a:p>
        </p:txBody>
      </p:sp>
      <p:sp>
        <p:nvSpPr>
          <p:cNvPr id="3" name="Content Placeholder 2"/>
          <p:cNvSpPr>
            <a:spLocks noGrp="1"/>
          </p:cNvSpPr>
          <p:nvPr>
            <p:ph sz="half" idx="1"/>
          </p:nvPr>
        </p:nvSpPr>
        <p:spPr/>
        <p:txBody>
          <a:bodyPr>
            <a:normAutofit lnSpcReduction="10000"/>
          </a:bodyPr>
          <a:lstStyle/>
          <a:p>
            <a:r>
              <a:rPr lang="en-US" dirty="0" smtClean="0"/>
              <a:t>Used new platforms to spread the discussion (make it public)</a:t>
            </a:r>
          </a:p>
          <a:p>
            <a:r>
              <a:rPr lang="en-US" dirty="0" smtClean="0"/>
              <a:t>Prompted renewed effort to </a:t>
            </a:r>
            <a:r>
              <a:rPr lang="en-US" dirty="0" err="1" smtClean="0"/>
              <a:t>denormalise</a:t>
            </a:r>
            <a:r>
              <a:rPr lang="en-US" dirty="0" smtClean="0"/>
              <a:t> sexual violence</a:t>
            </a:r>
          </a:p>
          <a:p>
            <a:r>
              <a:rPr lang="en-US" dirty="0" smtClean="0"/>
              <a:t>Illustrated a systemic problem caused by power inequalities</a:t>
            </a:r>
          </a:p>
          <a:p>
            <a:r>
              <a:rPr lang="en-US" dirty="0" smtClean="0"/>
              <a:t>Demonstrated the pervasiveness of these experiences</a:t>
            </a:r>
          </a:p>
          <a:p>
            <a:r>
              <a:rPr lang="en-US" dirty="0" smtClean="0"/>
              <a:t>Raises questions around ‘what is sex?’ again</a:t>
            </a:r>
            <a:endParaRPr lang="en-US" dirty="0"/>
          </a:p>
        </p:txBody>
      </p:sp>
      <p:pic>
        <p:nvPicPr>
          <p:cNvPr id="5" name="Content Placeholder 4" descr="maxresdefault-4.jpg"/>
          <p:cNvPicPr>
            <a:picLocks noGrp="1" noChangeAspect="1"/>
          </p:cNvPicPr>
          <p:nvPr>
            <p:ph sz="half" idx="2"/>
          </p:nvPr>
        </p:nvPicPr>
        <p:blipFill>
          <a:blip r:embed="rId2">
            <a:extLst>
              <a:ext uri="{28A0092B-C50C-407E-A947-70E740481C1C}">
                <a14:useLocalDpi xmlns:a14="http://schemas.microsoft.com/office/drawing/2010/main" val="0"/>
              </a:ext>
            </a:extLst>
          </a:blip>
          <a:srcRect l="16538" r="16538"/>
          <a:stretch>
            <a:fillRect/>
          </a:stretch>
        </p:blipFill>
        <p:spPr/>
      </p:pic>
    </p:spTree>
    <p:extLst>
      <p:ext uri="{BB962C8B-B14F-4D97-AF65-F5344CB8AC3E}">
        <p14:creationId xmlns:p14="http://schemas.microsoft.com/office/powerpoint/2010/main" val="43586116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whisper network goes public</a:t>
            </a:r>
            <a:endParaRPr lang="en-US" dirty="0"/>
          </a:p>
        </p:txBody>
      </p:sp>
      <p:sp>
        <p:nvSpPr>
          <p:cNvPr id="3" name="Content Placeholder 2"/>
          <p:cNvSpPr>
            <a:spLocks noGrp="1"/>
          </p:cNvSpPr>
          <p:nvPr>
            <p:ph sz="half" idx="1"/>
          </p:nvPr>
        </p:nvSpPr>
        <p:spPr/>
        <p:txBody>
          <a:bodyPr>
            <a:normAutofit fontScale="92500" lnSpcReduction="10000"/>
          </a:bodyPr>
          <a:lstStyle/>
          <a:p>
            <a:r>
              <a:rPr lang="en-US" dirty="0" smtClean="0"/>
              <a:t>Anna Babel explores #</a:t>
            </a:r>
            <a:r>
              <a:rPr lang="en-US" dirty="0" err="1" smtClean="0"/>
              <a:t>metoo</a:t>
            </a:r>
            <a:r>
              <a:rPr lang="en-US" dirty="0" smtClean="0"/>
              <a:t> using discourse analysis</a:t>
            </a:r>
          </a:p>
          <a:p>
            <a:r>
              <a:rPr lang="en-US" dirty="0" smtClean="0"/>
              <a:t>Talking does things other than communicate. It creates outcomes</a:t>
            </a:r>
          </a:p>
          <a:p>
            <a:r>
              <a:rPr lang="en-US" dirty="0" smtClean="0"/>
              <a:t>Sharing experiences</a:t>
            </a:r>
          </a:p>
          <a:p>
            <a:pPr lvl="1"/>
            <a:r>
              <a:rPr lang="en-US" dirty="0" smtClean="0"/>
              <a:t>Warns and protects</a:t>
            </a:r>
          </a:p>
          <a:p>
            <a:pPr lvl="1"/>
            <a:r>
              <a:rPr lang="en-US" dirty="0" smtClean="0"/>
              <a:t>Supports</a:t>
            </a:r>
          </a:p>
          <a:p>
            <a:pPr lvl="1"/>
            <a:r>
              <a:rPr lang="en-US" dirty="0" smtClean="0"/>
              <a:t>Creates bonds</a:t>
            </a:r>
          </a:p>
          <a:p>
            <a:r>
              <a:rPr lang="en-US" dirty="0" smtClean="0"/>
              <a:t>‘Twitter Justice’ shows talking the private into the public forces indictment</a:t>
            </a:r>
            <a:endParaRPr lang="en-US" dirty="0"/>
          </a:p>
          <a:p>
            <a:endParaRPr lang="en-US" dirty="0"/>
          </a:p>
        </p:txBody>
      </p:sp>
      <p:pic>
        <p:nvPicPr>
          <p:cNvPr id="5" name="Content Placeholder 4" descr="l_921123091254.jpg"/>
          <p:cNvPicPr>
            <a:picLocks noGrp="1" noChangeAspect="1"/>
          </p:cNvPicPr>
          <p:nvPr>
            <p:ph sz="half" idx="2"/>
          </p:nvPr>
        </p:nvPicPr>
        <p:blipFill>
          <a:blip r:embed="rId2">
            <a:extLst>
              <a:ext uri="{28A0092B-C50C-407E-A947-70E740481C1C}">
                <a14:useLocalDpi xmlns:a14="http://schemas.microsoft.com/office/drawing/2010/main" val="0"/>
              </a:ext>
            </a:extLst>
          </a:blip>
          <a:srcRect l="10465" r="10465"/>
          <a:stretch>
            <a:fillRect/>
          </a:stretch>
        </p:blipFill>
        <p:spPr/>
      </p:pic>
    </p:spTree>
    <p:extLst>
      <p:ext uri="{BB962C8B-B14F-4D97-AF65-F5344CB8AC3E}">
        <p14:creationId xmlns:p14="http://schemas.microsoft.com/office/powerpoint/2010/main" val="319825514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smtClean="0"/>
              <a:t>#</a:t>
            </a:r>
            <a:r>
              <a:rPr lang="en-US" dirty="0" err="1" smtClean="0"/>
              <a:t>metoo</a:t>
            </a:r>
            <a:r>
              <a:rPr lang="en-US" dirty="0" smtClean="0"/>
              <a:t> is a statement and request </a:t>
            </a:r>
            <a:endParaRPr lang="en-US" dirty="0"/>
          </a:p>
        </p:txBody>
      </p:sp>
      <p:sp>
        <p:nvSpPr>
          <p:cNvPr id="6" name="Subtitle 5"/>
          <p:cNvSpPr>
            <a:spLocks noGrp="1"/>
          </p:cNvSpPr>
          <p:nvPr>
            <p:ph type="subTitle" idx="1"/>
          </p:nvPr>
        </p:nvSpPr>
        <p:spPr>
          <a:xfrm>
            <a:off x="1088605" y="3886200"/>
            <a:ext cx="10024239" cy="2025022"/>
          </a:xfrm>
        </p:spPr>
        <p:txBody>
          <a:bodyPr>
            <a:normAutofit lnSpcReduction="10000"/>
          </a:bodyPr>
          <a:lstStyle/>
          <a:p>
            <a:r>
              <a:rPr lang="en-US" dirty="0" smtClean="0"/>
              <a:t>It doesn’t only say this is a hard cold world. It asks for the window to be shut, and the door too.</a:t>
            </a:r>
          </a:p>
          <a:p>
            <a:r>
              <a:rPr lang="en-US" dirty="0" smtClean="0"/>
              <a:t>Now the stories belong to everyone, the discussions should create change.</a:t>
            </a:r>
            <a:endParaRPr lang="en-US" dirty="0"/>
          </a:p>
        </p:txBody>
      </p:sp>
    </p:spTree>
    <p:extLst>
      <p:ext uri="{BB962C8B-B14F-4D97-AF65-F5344CB8AC3E}">
        <p14:creationId xmlns:p14="http://schemas.microsoft.com/office/powerpoint/2010/main" val="156294620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smtClean="0"/>
              <a:t>A key theme concerns consent.</a:t>
            </a:r>
            <a:endParaRPr lang="en-US" dirty="0"/>
          </a:p>
        </p:txBody>
      </p:sp>
      <p:sp>
        <p:nvSpPr>
          <p:cNvPr id="6" name="Subtitle 5"/>
          <p:cNvSpPr>
            <a:spLocks noGrp="1"/>
          </p:cNvSpPr>
          <p:nvPr>
            <p:ph type="subTitle" idx="1"/>
          </p:nvPr>
        </p:nvSpPr>
        <p:spPr/>
        <p:txBody>
          <a:bodyPr/>
          <a:lstStyle/>
          <a:p>
            <a:r>
              <a:rPr lang="en-US" dirty="0" smtClean="0"/>
              <a:t>What is consent?</a:t>
            </a:r>
            <a:endParaRPr lang="en-US" dirty="0"/>
          </a:p>
        </p:txBody>
      </p:sp>
    </p:spTree>
    <p:extLst>
      <p:ext uri="{BB962C8B-B14F-4D97-AF65-F5344CB8AC3E}">
        <p14:creationId xmlns:p14="http://schemas.microsoft.com/office/powerpoint/2010/main" val="135698736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 Can one ever give ‘real’ consent?</a:t>
            </a:r>
            <a:endParaRPr lang="en-US" dirty="0"/>
          </a:p>
        </p:txBody>
      </p:sp>
      <p:sp>
        <p:nvSpPr>
          <p:cNvPr id="3" name="Content Placeholder 2"/>
          <p:cNvSpPr>
            <a:spLocks noGrp="1"/>
          </p:cNvSpPr>
          <p:nvPr>
            <p:ph sz="half" idx="1"/>
          </p:nvPr>
        </p:nvSpPr>
        <p:spPr/>
        <p:txBody>
          <a:bodyPr/>
          <a:lstStyle/>
          <a:p>
            <a:r>
              <a:rPr lang="en-US" dirty="0" smtClean="0"/>
              <a:t>Philosopher </a:t>
            </a:r>
            <a:r>
              <a:rPr lang="en-US" dirty="0" err="1" smtClean="0"/>
              <a:t>Amia</a:t>
            </a:r>
            <a:r>
              <a:rPr lang="en-US" dirty="0" smtClean="0"/>
              <a:t> </a:t>
            </a:r>
            <a:r>
              <a:rPr lang="en-US" dirty="0" err="1" smtClean="0"/>
              <a:t>Sriniraska</a:t>
            </a:r>
            <a:r>
              <a:rPr lang="en-US" dirty="0" smtClean="0"/>
              <a:t> ‘Does anyone have the right to sex?’ (2018)</a:t>
            </a:r>
          </a:p>
          <a:p>
            <a:pPr lvl="1"/>
            <a:r>
              <a:rPr lang="en-US" dirty="0"/>
              <a:t>Consent is more than rape prevention</a:t>
            </a:r>
          </a:p>
          <a:p>
            <a:pPr lvl="1"/>
            <a:r>
              <a:rPr lang="en-US" dirty="0" smtClean="0"/>
              <a:t>Argues that all work is </a:t>
            </a:r>
            <a:r>
              <a:rPr lang="en-US" dirty="0" err="1" smtClean="0"/>
              <a:t>sexualised</a:t>
            </a:r>
            <a:endParaRPr lang="en-US" dirty="0" smtClean="0"/>
          </a:p>
          <a:p>
            <a:pPr lvl="1"/>
            <a:r>
              <a:rPr lang="en-US" dirty="0" smtClean="0"/>
              <a:t>She asks can workers ever consent when they can’t say no</a:t>
            </a:r>
          </a:p>
          <a:p>
            <a:pPr lvl="1"/>
            <a:r>
              <a:rPr lang="en-US" dirty="0" smtClean="0"/>
              <a:t>Calls for new models of consent to be constructed</a:t>
            </a:r>
          </a:p>
        </p:txBody>
      </p:sp>
      <p:pic>
        <p:nvPicPr>
          <p:cNvPr id="5" name="Content Placeholder 4" descr="5koi-1XP_400x400.jpeg"/>
          <p:cNvPicPr>
            <a:picLocks noGrp="1" noChangeAspect="1"/>
          </p:cNvPicPr>
          <p:nvPr>
            <p:ph sz="half" idx="2"/>
          </p:nvPr>
        </p:nvPicPr>
        <p:blipFill>
          <a:blip r:embed="rId3">
            <a:extLst>
              <a:ext uri="{28A0092B-C50C-407E-A947-70E740481C1C}">
                <a14:useLocalDpi xmlns:a14="http://schemas.microsoft.com/office/drawing/2010/main" val="0"/>
              </a:ext>
            </a:extLst>
          </a:blip>
          <a:srcRect t="7975" b="7975"/>
          <a:stretch>
            <a:fillRect/>
          </a:stretch>
        </p:blipFill>
        <p:spPr/>
      </p:pic>
    </p:spTree>
    <p:extLst>
      <p:ext uri="{BB962C8B-B14F-4D97-AF65-F5344CB8AC3E}">
        <p14:creationId xmlns:p14="http://schemas.microsoft.com/office/powerpoint/2010/main" val="166541019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issues</a:t>
            </a:r>
            <a:r>
              <a:rPr lang="mr-IN" dirty="0" smtClean="0"/>
              <a:t>…</a:t>
            </a:r>
            <a:r>
              <a:rPr lang="en-GB" dirty="0"/>
              <a:t> </a:t>
            </a:r>
            <a:r>
              <a:rPr lang="en-GB" dirty="0" smtClean="0"/>
              <a:t>‘unwanted’ sexual attention</a:t>
            </a:r>
            <a:endParaRPr lang="en-US" dirty="0"/>
          </a:p>
        </p:txBody>
      </p:sp>
      <p:pic>
        <p:nvPicPr>
          <p:cNvPr id="9" name="Picture 8" descr="maxresdefault-6.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3964" y="1306292"/>
            <a:ext cx="10084717" cy="5672653"/>
          </a:xfrm>
          <a:prstGeom prst="rect">
            <a:avLst/>
          </a:prstGeom>
        </p:spPr>
      </p:pic>
    </p:spTree>
    <p:extLst>
      <p:ext uri="{BB962C8B-B14F-4D97-AF65-F5344CB8AC3E}">
        <p14:creationId xmlns:p14="http://schemas.microsoft.com/office/powerpoint/2010/main" val="178840091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Burden of proof: he said/she said</a:t>
            </a:r>
            <a:endParaRPr lang="en-US" dirty="0"/>
          </a:p>
        </p:txBody>
      </p:sp>
      <p:pic>
        <p:nvPicPr>
          <p:cNvPr id="5" name="Content Placeholder 4" descr="UT-TT_Monday-MeToo.png"/>
          <p:cNvPicPr>
            <a:picLocks noGrp="1" noChangeAspect="1"/>
          </p:cNvPicPr>
          <p:nvPr>
            <p:ph idx="1"/>
          </p:nvPr>
        </p:nvPicPr>
        <p:blipFill>
          <a:blip r:embed="rId2">
            <a:extLst>
              <a:ext uri="{28A0092B-C50C-407E-A947-70E740481C1C}">
                <a14:useLocalDpi xmlns:a14="http://schemas.microsoft.com/office/drawing/2010/main" val="0"/>
              </a:ext>
            </a:extLst>
          </a:blip>
          <a:srcRect t="19246" b="19246"/>
          <a:stretch>
            <a:fillRect/>
          </a:stretch>
        </p:blipFill>
        <p:spPr/>
      </p:pic>
      <p:sp>
        <p:nvSpPr>
          <p:cNvPr id="6" name="TextBox 5"/>
          <p:cNvSpPr txBox="1"/>
          <p:nvPr/>
        </p:nvSpPr>
        <p:spPr>
          <a:xfrm>
            <a:off x="1348753" y="6137996"/>
            <a:ext cx="8974558" cy="369332"/>
          </a:xfrm>
          <a:prstGeom prst="rect">
            <a:avLst/>
          </a:prstGeom>
          <a:noFill/>
        </p:spPr>
        <p:txBody>
          <a:bodyPr wrap="none" rtlCol="0">
            <a:spAutoFit/>
          </a:bodyPr>
          <a:lstStyle/>
          <a:p>
            <a:r>
              <a:rPr lang="en-US" dirty="0" smtClean="0"/>
              <a:t>Kavanagh, nominee for supreme court justice position accused of sexual abuse by </a:t>
            </a:r>
            <a:r>
              <a:rPr lang="en-US" dirty="0" err="1" smtClean="0"/>
              <a:t>Blasey</a:t>
            </a:r>
            <a:r>
              <a:rPr lang="en-US" dirty="0" smtClean="0"/>
              <a:t> Ford</a:t>
            </a:r>
            <a:endParaRPr lang="en-US" dirty="0"/>
          </a:p>
        </p:txBody>
      </p:sp>
    </p:spTree>
    <p:extLst>
      <p:ext uri="{BB962C8B-B14F-4D97-AF65-F5344CB8AC3E}">
        <p14:creationId xmlns:p14="http://schemas.microsoft.com/office/powerpoint/2010/main" val="341891276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‘Settler Sexuality’ or ‘Colonial Sex’</a:t>
            </a:r>
            <a:endParaRPr lang="en-US" dirty="0"/>
          </a:p>
        </p:txBody>
      </p:sp>
      <p:sp>
        <p:nvSpPr>
          <p:cNvPr id="3" name="Content Placeholder 2"/>
          <p:cNvSpPr>
            <a:spLocks noGrp="1"/>
          </p:cNvSpPr>
          <p:nvPr>
            <p:ph sz="half" idx="1"/>
          </p:nvPr>
        </p:nvSpPr>
        <p:spPr/>
        <p:txBody>
          <a:bodyPr/>
          <a:lstStyle/>
          <a:p>
            <a:r>
              <a:rPr lang="en-US" dirty="0" smtClean="0"/>
              <a:t>Kim </a:t>
            </a:r>
            <a:r>
              <a:rPr lang="en-US" dirty="0" err="1" smtClean="0"/>
              <a:t>Tallbear</a:t>
            </a:r>
            <a:r>
              <a:rPr lang="en-US" dirty="0" smtClean="0"/>
              <a:t>: A critical </a:t>
            </a:r>
            <a:r>
              <a:rPr lang="en-US" dirty="0" err="1" smtClean="0"/>
              <a:t>polyamorist</a:t>
            </a:r>
            <a:r>
              <a:rPr lang="en-US" dirty="0" smtClean="0"/>
              <a:t> wants us to talk about sex more. She says</a:t>
            </a:r>
          </a:p>
          <a:p>
            <a:pPr lvl="1"/>
            <a:r>
              <a:rPr lang="en-US" dirty="0" smtClean="0"/>
              <a:t>Sexuality has been shaped into a doer </a:t>
            </a:r>
            <a:r>
              <a:rPr lang="mr-IN" dirty="0" smtClean="0"/>
              <a:t>–</a:t>
            </a:r>
            <a:r>
              <a:rPr lang="en-US" dirty="0" smtClean="0"/>
              <a:t> done-to transaction. This is ‘settler’ sex born out of the culture of the settlers. She wants a new conversation that challenges hetero- and homo-normativity of white </a:t>
            </a:r>
            <a:r>
              <a:rPr lang="en-US" dirty="0" err="1" smtClean="0"/>
              <a:t>civilisation</a:t>
            </a:r>
            <a:endParaRPr lang="en-US" dirty="0"/>
          </a:p>
        </p:txBody>
      </p:sp>
      <p:pic>
        <p:nvPicPr>
          <p:cNvPr id="5" name="Content Placeholder 4" descr="kimjan2018headshot.jpeg"/>
          <p:cNvPicPr>
            <a:picLocks noGrp="1" noChangeAspect="1"/>
          </p:cNvPicPr>
          <p:nvPr>
            <p:ph sz="half" idx="2"/>
          </p:nvPr>
        </p:nvPicPr>
        <p:blipFill>
          <a:blip r:embed="rId2">
            <a:extLst>
              <a:ext uri="{28A0092B-C50C-407E-A947-70E740481C1C}">
                <a14:useLocalDpi xmlns:a14="http://schemas.microsoft.com/office/drawing/2010/main" val="0"/>
              </a:ext>
            </a:extLst>
          </a:blip>
          <a:srcRect t="10680" b="10680"/>
          <a:stretch>
            <a:fillRect/>
          </a:stretch>
        </p:blipFill>
        <p:spPr/>
      </p:pic>
    </p:spTree>
    <p:extLst>
      <p:ext uri="{BB962C8B-B14F-4D97-AF65-F5344CB8AC3E}">
        <p14:creationId xmlns:p14="http://schemas.microsoft.com/office/powerpoint/2010/main" val="3234643431"/>
      </p:ext>
    </p:extLst>
  </p:cSld>
  <p:clrMapOvr>
    <a:masterClrMapping/>
  </p:clrMapOvr>
  <p:timing>
    <p:tnLst>
      <p:par>
        <p:cTn xmlns:p14="http://schemas.microsoft.com/office/powerpoint/2010/mai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Welcome to Hell</a:t>
            </a:r>
            <a:endParaRPr lang="en-US" dirty="0"/>
          </a:p>
        </p:txBody>
      </p:sp>
      <p:pic>
        <p:nvPicPr>
          <p:cNvPr id="7" name="Content Placeholder 6" descr="maxresdefault-5.jpg">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rcRect t="13336" b="13336"/>
          <a:stretch>
            <a:fillRect/>
          </a:stretch>
        </p:blipFill>
        <p:spPr/>
      </p:pic>
    </p:spTree>
    <p:extLst>
      <p:ext uri="{BB962C8B-B14F-4D97-AF65-F5344CB8AC3E}">
        <p14:creationId xmlns:p14="http://schemas.microsoft.com/office/powerpoint/2010/main" val="406130590"/>
      </p:ext>
    </p:extLst>
  </p:cSld>
  <p:clrMapOvr>
    <a:masterClrMapping/>
  </p:clrMapOvr>
  <p:timing>
    <p:tnLst>
      <p:par>
        <p:cTn xmlns:p14="http://schemas.microsoft.com/office/powerpoint/2010/mai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55704" y="2130426"/>
            <a:ext cx="6221896" cy="1470025"/>
          </a:xfrm>
        </p:spPr>
        <p:txBody>
          <a:bodyPr/>
          <a:lstStyle/>
          <a:p>
            <a:pPr algn="r"/>
            <a:r>
              <a:rPr lang="en-US" dirty="0" smtClean="0"/>
              <a:t>Cultural representations of women, sex and meat</a:t>
            </a:r>
            <a:endParaRPr lang="en-US" dirty="0"/>
          </a:p>
        </p:txBody>
      </p:sp>
      <p:sp>
        <p:nvSpPr>
          <p:cNvPr id="3" name="Subtitle 2"/>
          <p:cNvSpPr>
            <a:spLocks noGrp="1"/>
          </p:cNvSpPr>
          <p:nvPr>
            <p:ph type="subTitle" idx="1"/>
          </p:nvPr>
        </p:nvSpPr>
        <p:spPr>
          <a:xfrm>
            <a:off x="2683629" y="3788512"/>
            <a:ext cx="8534400" cy="1752600"/>
          </a:xfrm>
        </p:spPr>
        <p:txBody>
          <a:bodyPr/>
          <a:lstStyle/>
          <a:p>
            <a:pPr algn="r"/>
            <a:r>
              <a:rPr lang="en-US" dirty="0" smtClean="0"/>
              <a:t>Carol. J. Adams</a:t>
            </a:r>
          </a:p>
          <a:p>
            <a:pPr algn="r"/>
            <a:r>
              <a:rPr lang="en-US" dirty="0"/>
              <a:t>a</a:t>
            </a:r>
            <a:r>
              <a:rPr lang="en-US" dirty="0" smtClean="0"/>
              <a:t>nd Lady Gaga</a:t>
            </a:r>
            <a:endParaRPr lang="en-US" dirty="0"/>
          </a:p>
        </p:txBody>
      </p:sp>
      <p:pic>
        <p:nvPicPr>
          <p:cNvPr id="4" name="Picture 3" descr="gaga.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3777" y="139700"/>
            <a:ext cx="4826000" cy="6718300"/>
          </a:xfrm>
          <a:prstGeom prst="rect">
            <a:avLst/>
          </a:prstGeom>
        </p:spPr>
      </p:pic>
      <p:sp>
        <p:nvSpPr>
          <p:cNvPr id="5" name="TextBox 4"/>
          <p:cNvSpPr txBox="1"/>
          <p:nvPr/>
        </p:nvSpPr>
        <p:spPr>
          <a:xfrm>
            <a:off x="5324364" y="6154341"/>
            <a:ext cx="3664961" cy="369332"/>
          </a:xfrm>
          <a:prstGeom prst="rect">
            <a:avLst/>
          </a:prstGeom>
          <a:noFill/>
        </p:spPr>
        <p:txBody>
          <a:bodyPr wrap="none" rtlCol="0">
            <a:spAutoFit/>
          </a:bodyPr>
          <a:lstStyle/>
          <a:p>
            <a:r>
              <a:rPr lang="en-US" dirty="0" smtClean="0"/>
              <a:t>“I am not a piece of meat” Lady Gaga</a:t>
            </a:r>
            <a:endParaRPr lang="en-US" dirty="0"/>
          </a:p>
        </p:txBody>
      </p:sp>
    </p:spTree>
    <p:extLst>
      <p:ext uri="{BB962C8B-B14F-4D97-AF65-F5344CB8AC3E}">
        <p14:creationId xmlns:p14="http://schemas.microsoft.com/office/powerpoint/2010/main" val="351168090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Carol Adams (1990) </a:t>
            </a:r>
            <a:br>
              <a:rPr lang="en-US" dirty="0" smtClean="0"/>
            </a:br>
            <a:endParaRPr lang="en-US" dirty="0"/>
          </a:p>
        </p:txBody>
      </p:sp>
      <p:pic>
        <p:nvPicPr>
          <p:cNvPr id="4" name="Content Placeholder 3" descr="tumblr_ngupvdmdeP1smixzao1_640.jpg"/>
          <p:cNvPicPr>
            <a:picLocks noGrp="1" noChangeAspect="1"/>
          </p:cNvPicPr>
          <p:nvPr>
            <p:ph sz="half" idx="1"/>
          </p:nvPr>
        </p:nvPicPr>
        <p:blipFill>
          <a:blip r:embed="rId3" cstate="screen">
            <a:extLst>
              <a:ext uri="{28A0092B-C50C-407E-A947-70E740481C1C}">
                <a14:useLocalDpi xmlns:a14="http://schemas.microsoft.com/office/drawing/2010/main"/>
              </a:ext>
            </a:extLst>
          </a:blip>
          <a:srcRect l="17378" r="17378"/>
          <a:stretch>
            <a:fillRect/>
          </a:stretch>
        </p:blipFill>
        <p:spPr/>
      </p:pic>
      <p:sp>
        <p:nvSpPr>
          <p:cNvPr id="3" name="Content Placeholder 2"/>
          <p:cNvSpPr>
            <a:spLocks noGrp="1"/>
          </p:cNvSpPr>
          <p:nvPr>
            <p:ph sz="half" idx="2"/>
          </p:nvPr>
        </p:nvSpPr>
        <p:spPr/>
        <p:txBody>
          <a:bodyPr/>
          <a:lstStyle/>
          <a:p>
            <a:r>
              <a:rPr lang="en-US" dirty="0"/>
              <a:t>Patriarchy conflates meat and sex. It depicts women as </a:t>
            </a:r>
            <a:r>
              <a:rPr lang="en-US" dirty="0" smtClean="0"/>
              <a:t>meat. There are correspondences between patriarchal ideas, violence and domination of animals.</a:t>
            </a:r>
            <a:endParaRPr lang="en-US" dirty="0"/>
          </a:p>
          <a:p>
            <a:endParaRPr lang="en-US" dirty="0"/>
          </a:p>
        </p:txBody>
      </p:sp>
      <p:pic>
        <p:nvPicPr>
          <p:cNvPr id="5" name="Picture 4" descr="ADAMS, Carol J. Sexual Politics of Meat, a feminist-vegetarian critical theory.pdf"/>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401589" y="4236791"/>
            <a:ext cx="2215297" cy="2564734"/>
          </a:xfrm>
          <a:prstGeom prst="rect">
            <a:avLst/>
          </a:prstGeom>
        </p:spPr>
      </p:pic>
      <p:pic>
        <p:nvPicPr>
          <p:cNvPr id="6" name="Picture 5" descr="81fSRww5x1L.jpg"/>
          <p:cNvPicPr>
            <a:picLocks noChangeAspect="1"/>
          </p:cNvPicPr>
          <p:nvPr/>
        </p:nvPicPr>
        <p:blipFill rotWithShape="1">
          <a:blip r:embed="rId5" cstate="screen">
            <a:extLst>
              <a:ext uri="{28A0092B-C50C-407E-A947-70E740481C1C}">
                <a14:useLocalDpi xmlns:a14="http://schemas.microsoft.com/office/drawing/2010/main"/>
              </a:ext>
            </a:extLst>
          </a:blip>
          <a:srcRect l="3642" r="3479" b="7783"/>
          <a:stretch/>
        </p:blipFill>
        <p:spPr>
          <a:xfrm>
            <a:off x="9635143" y="4263896"/>
            <a:ext cx="2320253" cy="2537629"/>
          </a:xfrm>
          <a:prstGeom prst="rect">
            <a:avLst/>
          </a:prstGeom>
        </p:spPr>
      </p:pic>
    </p:spTree>
    <p:extLst>
      <p:ext uri="{BB962C8B-B14F-4D97-AF65-F5344CB8AC3E}">
        <p14:creationId xmlns:p14="http://schemas.microsoft.com/office/powerpoint/2010/main" val="145716839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eat.jp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33779" y="438783"/>
            <a:ext cx="5760607" cy="5879382"/>
          </a:xfrm>
          <a:prstGeom prst="rect">
            <a:avLst/>
          </a:prstGeom>
        </p:spPr>
      </p:pic>
      <p:sp>
        <p:nvSpPr>
          <p:cNvPr id="12" name="Content Placeholder 11"/>
          <p:cNvSpPr>
            <a:spLocks noGrp="1"/>
          </p:cNvSpPr>
          <p:nvPr>
            <p:ph sz="half" idx="4294967295"/>
          </p:nvPr>
        </p:nvSpPr>
        <p:spPr>
          <a:xfrm>
            <a:off x="6807200" y="1600200"/>
            <a:ext cx="5384800" cy="4525963"/>
          </a:xfrm>
        </p:spPr>
        <p:txBody>
          <a:bodyPr/>
          <a:lstStyle/>
          <a:p>
            <a:r>
              <a:rPr lang="en-US" dirty="0" smtClean="0"/>
              <a:t>The following 3 slides provide illustrations of advertisements that draw women’s bodies, sexuality and meat eating together explicitly </a:t>
            </a:r>
            <a:r>
              <a:rPr lang="mr-IN" dirty="0" smtClean="0"/>
              <a:t>–</a:t>
            </a:r>
            <a:r>
              <a:rPr lang="en-US" dirty="0" smtClean="0"/>
              <a:t> albeit for different purposes.</a:t>
            </a:r>
            <a:endParaRPr lang="en-US" dirty="0"/>
          </a:p>
        </p:txBody>
      </p:sp>
    </p:spTree>
    <p:extLst>
      <p:ext uri="{BB962C8B-B14F-4D97-AF65-F5344CB8AC3E}">
        <p14:creationId xmlns:p14="http://schemas.microsoft.com/office/powerpoint/2010/main" val="322486398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arolAdams2.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01333" y="990941"/>
            <a:ext cx="7478889" cy="5482508"/>
          </a:xfrm>
          <a:prstGeom prst="rect">
            <a:avLst/>
          </a:prstGeom>
        </p:spPr>
      </p:pic>
    </p:spTree>
    <p:extLst>
      <p:ext uri="{BB962C8B-B14F-4D97-AF65-F5344CB8AC3E}">
        <p14:creationId xmlns:p14="http://schemas.microsoft.com/office/powerpoint/2010/main" val="335255902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etimage.jpg"/>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058333" y="519214"/>
            <a:ext cx="9920111" cy="5727461"/>
          </a:xfrm>
          <a:prstGeom prst="rect">
            <a:avLst/>
          </a:prstGeom>
        </p:spPr>
      </p:pic>
    </p:spTree>
    <p:extLst>
      <p:ext uri="{BB962C8B-B14F-4D97-AF65-F5344CB8AC3E}">
        <p14:creationId xmlns:p14="http://schemas.microsoft.com/office/powerpoint/2010/main" val="21838364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normAutofit fontScale="90000"/>
          </a:bodyPr>
          <a:lstStyle/>
          <a:p>
            <a:r>
              <a:rPr lang="en-US" dirty="0" smtClean="0"/>
              <a:t>Discussion</a:t>
            </a:r>
            <a:r>
              <a:rPr lang="en-US" dirty="0"/>
              <a:t>: what might be </a:t>
            </a:r>
            <a:r>
              <a:rPr lang="en-US" dirty="0" smtClean="0"/>
              <a:t>the way men are associated </a:t>
            </a:r>
            <a:r>
              <a:rPr lang="en-US" dirty="0"/>
              <a:t>with meat</a:t>
            </a:r>
            <a:r>
              <a:rPr lang="en-US" dirty="0" smtClean="0"/>
              <a:t>?</a:t>
            </a:r>
            <a:r>
              <a:rPr lang="en-US" dirty="0"/>
              <a:t/>
            </a:r>
            <a:br>
              <a:rPr lang="en-US" dirty="0"/>
            </a:br>
            <a:endParaRPr lang="en-US" dirty="0"/>
          </a:p>
        </p:txBody>
      </p:sp>
      <p:sp>
        <p:nvSpPr>
          <p:cNvPr id="4" name="Subtitle 3"/>
          <p:cNvSpPr>
            <a:spLocks noGrp="1"/>
          </p:cNvSpPr>
          <p:nvPr>
            <p:ph type="subTitle" idx="1"/>
          </p:nvPr>
        </p:nvSpPr>
        <p:spPr/>
        <p:txBody>
          <a:bodyPr/>
          <a:lstStyle/>
          <a:p>
            <a:r>
              <a:rPr lang="en-US" dirty="0"/>
              <a:t>W</a:t>
            </a:r>
            <a:r>
              <a:rPr lang="en-US" dirty="0" smtClean="0"/>
              <a:t>hat </a:t>
            </a:r>
            <a:r>
              <a:rPr lang="en-US" dirty="0"/>
              <a:t>might be the </a:t>
            </a:r>
            <a:r>
              <a:rPr lang="en-US" dirty="0" smtClean="0"/>
              <a:t>historical roots to this? Offer some ethnographic examples that support this.</a:t>
            </a:r>
            <a:endParaRPr lang="en-US" dirty="0"/>
          </a:p>
          <a:p>
            <a:endParaRPr lang="en-US" dirty="0"/>
          </a:p>
        </p:txBody>
      </p:sp>
    </p:spTree>
    <p:extLst>
      <p:ext uri="{BB962C8B-B14F-4D97-AF65-F5344CB8AC3E}">
        <p14:creationId xmlns:p14="http://schemas.microsoft.com/office/powerpoint/2010/main" val="357595589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Research ‘methodologies’</a:t>
            </a:r>
            <a:endParaRPr lang="en-US" dirty="0"/>
          </a:p>
        </p:txBody>
      </p:sp>
      <p:sp>
        <p:nvSpPr>
          <p:cNvPr id="5" name="Content Placeholder 4"/>
          <p:cNvSpPr>
            <a:spLocks noGrp="1"/>
          </p:cNvSpPr>
          <p:nvPr>
            <p:ph sz="half" idx="1"/>
          </p:nvPr>
        </p:nvSpPr>
        <p:spPr/>
        <p:txBody>
          <a:bodyPr>
            <a:normAutofit/>
          </a:bodyPr>
          <a:lstStyle/>
          <a:p>
            <a:r>
              <a:rPr lang="en-US" dirty="0" err="1" smtClean="0"/>
              <a:t>Poststructuralism</a:t>
            </a:r>
            <a:r>
              <a:rPr lang="en-US" dirty="0" smtClean="0"/>
              <a:t> and postmodernist ideas have inspired new methods of approaching knowledge and knowledge making.</a:t>
            </a:r>
          </a:p>
          <a:p>
            <a:r>
              <a:rPr lang="en-US" dirty="0" smtClean="0"/>
              <a:t>Gender theory aided in pushing  this on by producing </a:t>
            </a:r>
            <a:r>
              <a:rPr lang="en-US" dirty="0" err="1" smtClean="0"/>
              <a:t>posthumanism</a:t>
            </a:r>
            <a:r>
              <a:rPr lang="en-US" dirty="0" smtClean="0"/>
              <a:t> and methods such as: queering and </a:t>
            </a:r>
            <a:r>
              <a:rPr lang="en-US" dirty="0" err="1" smtClean="0"/>
              <a:t>intersectionality</a:t>
            </a:r>
            <a:endParaRPr lang="en-US" dirty="0"/>
          </a:p>
        </p:txBody>
      </p:sp>
      <p:pic>
        <p:nvPicPr>
          <p:cNvPr id="9" name="Content Placeholder 8" descr="porticocolours.jpg"/>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50325704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Queering, queer theory</a:t>
            </a:r>
            <a:endParaRPr lang="en-US" dirty="0"/>
          </a:p>
        </p:txBody>
      </p:sp>
      <p:sp>
        <p:nvSpPr>
          <p:cNvPr id="3" name="Content Placeholder 2"/>
          <p:cNvSpPr>
            <a:spLocks noGrp="1"/>
          </p:cNvSpPr>
          <p:nvPr>
            <p:ph sz="half" idx="1"/>
          </p:nvPr>
        </p:nvSpPr>
        <p:spPr/>
        <p:txBody>
          <a:bodyPr>
            <a:normAutofit fontScale="77500" lnSpcReduction="20000"/>
          </a:bodyPr>
          <a:lstStyle/>
          <a:p>
            <a:r>
              <a:rPr lang="en-US" dirty="0" smtClean="0"/>
              <a:t>Definition:</a:t>
            </a:r>
          </a:p>
          <a:p>
            <a:r>
              <a:rPr lang="en-US" dirty="0" smtClean="0"/>
              <a:t>‘At its simplest queer theory is a critical enquiry into the alignments of sex, gender and desire that are in the service of normative forms of heterosexuality</a:t>
            </a:r>
            <a:r>
              <a:rPr lang="mr-IN" dirty="0" smtClean="0"/>
              <a:t>…</a:t>
            </a:r>
            <a:r>
              <a:rPr lang="en-GB" dirty="0" smtClean="0"/>
              <a:t>that saturates social and cultural order’ (Graham 2016: 6).</a:t>
            </a:r>
          </a:p>
          <a:p>
            <a:r>
              <a:rPr lang="en-GB" dirty="0" smtClean="0"/>
              <a:t>It explores and interrogates how sex, gender and desire (s, g and d) are woven together and into the fabric of social life. It reveals even those things seemingly distant from s, g and d are interconnected.</a:t>
            </a:r>
          </a:p>
          <a:p>
            <a:r>
              <a:rPr lang="en-GB" dirty="0" smtClean="0"/>
              <a:t>It comes on the coattails of scholars such as Foucault and Butler and recognises ideas are constructs and performativity.</a:t>
            </a:r>
            <a:endParaRPr lang="en-US" dirty="0"/>
          </a:p>
        </p:txBody>
      </p:sp>
      <p:pic>
        <p:nvPicPr>
          <p:cNvPr id="5" name="Content Placeholder 4" descr="photo-series-reinas-highlights-queer-performers-in-miami-body-image-1472443356-size_1000.jpg"/>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89342907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‘Queer’ </a:t>
            </a:r>
            <a:r>
              <a:rPr lang="mr-IN" dirty="0" smtClean="0"/>
              <a:t>–</a:t>
            </a:r>
            <a:r>
              <a:rPr lang="en-US" dirty="0" smtClean="0"/>
              <a:t> the word</a:t>
            </a:r>
            <a:endParaRPr lang="en-US" dirty="0"/>
          </a:p>
        </p:txBody>
      </p:sp>
      <p:sp>
        <p:nvSpPr>
          <p:cNvPr id="3" name="Content Placeholder 2"/>
          <p:cNvSpPr>
            <a:spLocks noGrp="1"/>
          </p:cNvSpPr>
          <p:nvPr>
            <p:ph sz="half" idx="1"/>
          </p:nvPr>
        </p:nvSpPr>
        <p:spPr/>
        <p:txBody>
          <a:bodyPr>
            <a:normAutofit lnSpcReduction="10000"/>
          </a:bodyPr>
          <a:lstStyle/>
          <a:p>
            <a:r>
              <a:rPr lang="en-US" dirty="0" smtClean="0"/>
              <a:t>Once used to describe homosexuals</a:t>
            </a:r>
          </a:p>
          <a:p>
            <a:r>
              <a:rPr lang="en-US" dirty="0" smtClean="0"/>
              <a:t>Meant: odd, strange, unusual</a:t>
            </a:r>
          </a:p>
          <a:p>
            <a:r>
              <a:rPr lang="en-US" dirty="0" smtClean="0"/>
              <a:t>It was an insult as much as a description</a:t>
            </a:r>
          </a:p>
          <a:p>
            <a:r>
              <a:rPr lang="en-US" dirty="0" smtClean="0"/>
              <a:t>Its meaning relied on normativity within the social order</a:t>
            </a:r>
          </a:p>
          <a:p>
            <a:r>
              <a:rPr lang="en-US" dirty="0" smtClean="0"/>
              <a:t>It was re-appropriated in the 1990s along with the use of the word ‘gay’.</a:t>
            </a:r>
            <a:endParaRPr lang="en-US" dirty="0"/>
          </a:p>
        </p:txBody>
      </p:sp>
      <p:pic>
        <p:nvPicPr>
          <p:cNvPr id="5" name="Content Placeholder 4" descr="queerx750.jpg"/>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a:xfrm>
            <a:off x="6197600" y="1587990"/>
            <a:ext cx="5384800" cy="4525963"/>
          </a:xfrm>
        </p:spPr>
      </p:pic>
    </p:spTree>
    <p:extLst>
      <p:ext uri="{BB962C8B-B14F-4D97-AF65-F5344CB8AC3E}">
        <p14:creationId xmlns:p14="http://schemas.microsoft.com/office/powerpoint/2010/main" val="394221967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err="1" smtClean="0"/>
              <a:t>Anth</a:t>
            </a:r>
            <a:r>
              <a:rPr lang="en-US" dirty="0" smtClean="0"/>
              <a:t> </a:t>
            </a:r>
            <a:r>
              <a:rPr lang="en-US" dirty="0"/>
              <a:t>approaches to Queer Theory: </a:t>
            </a:r>
            <a:br>
              <a:rPr lang="en-US" dirty="0"/>
            </a:br>
            <a:endParaRPr lang="en-US" dirty="0"/>
          </a:p>
        </p:txBody>
      </p:sp>
      <p:sp>
        <p:nvSpPr>
          <p:cNvPr id="3" name="Content Placeholder 2"/>
          <p:cNvSpPr>
            <a:spLocks noGrp="1"/>
          </p:cNvSpPr>
          <p:nvPr>
            <p:ph sz="half" idx="1"/>
          </p:nvPr>
        </p:nvSpPr>
        <p:spPr/>
        <p:txBody>
          <a:bodyPr>
            <a:normAutofit fontScale="85000" lnSpcReduction="10000"/>
          </a:bodyPr>
          <a:lstStyle/>
          <a:p>
            <a:r>
              <a:rPr lang="en-US" dirty="0" smtClean="0"/>
              <a:t>Chiming with Foucault, it says categories </a:t>
            </a:r>
            <a:r>
              <a:rPr lang="en-US" dirty="0"/>
              <a:t>are modern </a:t>
            </a:r>
            <a:r>
              <a:rPr lang="en-US" dirty="0" smtClean="0"/>
              <a:t>constructs.</a:t>
            </a:r>
            <a:r>
              <a:rPr lang="en-US" dirty="0"/>
              <a:t> </a:t>
            </a:r>
            <a:r>
              <a:rPr lang="en-US" dirty="0" smtClean="0"/>
              <a:t>Using an Anthropological lens it </a:t>
            </a:r>
            <a:r>
              <a:rPr lang="en-US" dirty="0"/>
              <a:t>shows that same-sex practices are not equitable with Euro-Americas ideas of homosexuality/bi/gayness. (</a:t>
            </a:r>
            <a:r>
              <a:rPr lang="en-US" dirty="0" err="1"/>
              <a:t>Sambia</a:t>
            </a:r>
            <a:r>
              <a:rPr lang="en-US" dirty="0"/>
              <a:t>?). </a:t>
            </a:r>
            <a:endParaRPr lang="en-US" dirty="0" smtClean="0"/>
          </a:p>
          <a:p>
            <a:r>
              <a:rPr lang="en-US" dirty="0" smtClean="0"/>
              <a:t>It tends to critically focus on Euro-</a:t>
            </a:r>
            <a:r>
              <a:rPr lang="en-US" dirty="0"/>
              <a:t>A</a:t>
            </a:r>
            <a:r>
              <a:rPr lang="en-US" dirty="0" smtClean="0"/>
              <a:t>merican societies but does use ‘other kinds of commonsense’ </a:t>
            </a:r>
            <a:r>
              <a:rPr lang="en-US" dirty="0"/>
              <a:t>(Graham 2016: 15</a:t>
            </a:r>
            <a:r>
              <a:rPr lang="en-US" dirty="0" smtClean="0"/>
              <a:t>) as counter examples. </a:t>
            </a:r>
          </a:p>
          <a:p>
            <a:r>
              <a:rPr lang="en-US" dirty="0" smtClean="0"/>
              <a:t>It has been hugely influential, provoking social changes.</a:t>
            </a:r>
            <a:endParaRPr lang="en-US" dirty="0"/>
          </a:p>
          <a:p>
            <a:endParaRPr lang="en-US" dirty="0"/>
          </a:p>
        </p:txBody>
      </p:sp>
      <p:pic>
        <p:nvPicPr>
          <p:cNvPr id="5" name="Content Placeholder 4" descr="IMG_5170.jpg"/>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37286827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err="1" smtClean="0"/>
              <a:t>Intersectionality</a:t>
            </a:r>
            <a:r>
              <a:rPr lang="en-US" dirty="0" smtClean="0"/>
              <a:t> and </a:t>
            </a:r>
            <a:r>
              <a:rPr lang="en-US" dirty="0"/>
              <a:t>Q</a:t>
            </a:r>
            <a:r>
              <a:rPr lang="en-US" dirty="0" smtClean="0"/>
              <a:t>ueer </a:t>
            </a:r>
            <a:r>
              <a:rPr lang="en-US" dirty="0"/>
              <a:t>R</a:t>
            </a:r>
            <a:r>
              <a:rPr lang="en-US" dirty="0" smtClean="0"/>
              <a:t>esearch</a:t>
            </a:r>
            <a:endParaRPr lang="en-US" dirty="0"/>
          </a:p>
        </p:txBody>
      </p:sp>
      <p:sp>
        <p:nvSpPr>
          <p:cNvPr id="6" name="Subtitle 5"/>
          <p:cNvSpPr>
            <a:spLocks noGrp="1"/>
          </p:cNvSpPr>
          <p:nvPr>
            <p:ph type="subTitle" idx="1"/>
          </p:nvPr>
        </p:nvSpPr>
        <p:spPr/>
        <p:txBody>
          <a:bodyPr/>
          <a:lstStyle/>
          <a:p>
            <a:endParaRPr lang="en-US"/>
          </a:p>
        </p:txBody>
      </p:sp>
    </p:spTree>
    <p:extLst>
      <p:ext uri="{BB962C8B-B14F-4D97-AF65-F5344CB8AC3E}">
        <p14:creationId xmlns:p14="http://schemas.microsoft.com/office/powerpoint/2010/main" val="33562036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According to </a:t>
            </a:r>
            <a:r>
              <a:rPr lang="en-US" dirty="0" err="1" smtClean="0"/>
              <a:t>Fotopoulou</a:t>
            </a:r>
            <a:r>
              <a:rPr lang="en-US" dirty="0" smtClean="0"/>
              <a:t> (2012: 19) </a:t>
            </a:r>
            <a:r>
              <a:rPr lang="en-US" dirty="0" err="1" smtClean="0"/>
              <a:t>Intersectionality</a:t>
            </a:r>
            <a:r>
              <a:rPr lang="en-US" dirty="0" smtClean="0"/>
              <a:t> is </a:t>
            </a:r>
            <a:endParaRPr lang="en-US" dirty="0"/>
          </a:p>
        </p:txBody>
      </p:sp>
      <p:sp>
        <p:nvSpPr>
          <p:cNvPr id="3" name="Content Placeholder 2"/>
          <p:cNvSpPr>
            <a:spLocks noGrp="1"/>
          </p:cNvSpPr>
          <p:nvPr>
            <p:ph sz="half" idx="1"/>
          </p:nvPr>
        </p:nvSpPr>
        <p:spPr/>
        <p:txBody>
          <a:bodyPr/>
          <a:lstStyle/>
          <a:p>
            <a:r>
              <a:rPr lang="en-US" dirty="0" smtClean="0"/>
              <a:t>‘the </a:t>
            </a:r>
            <a:r>
              <a:rPr lang="en-US" dirty="0"/>
              <a:t>systematic study of the ways in which differences such as race, gender, sexuality, class, ethnicity and other sociopolitical and cultural categories </a:t>
            </a:r>
            <a:r>
              <a:rPr lang="en-US" dirty="0" smtClean="0"/>
              <a:t>interrelate’. </a:t>
            </a:r>
            <a:endParaRPr lang="en-US" dirty="0"/>
          </a:p>
          <a:p>
            <a:endParaRPr lang="en-US" dirty="0"/>
          </a:p>
        </p:txBody>
      </p:sp>
      <p:sp>
        <p:nvSpPr>
          <p:cNvPr id="4" name="Content Placeholder 3"/>
          <p:cNvSpPr>
            <a:spLocks noGrp="1"/>
          </p:cNvSpPr>
          <p:nvPr>
            <p:ph sz="half" idx="2"/>
          </p:nvPr>
        </p:nvSpPr>
        <p:spPr/>
        <p:txBody>
          <a:bodyPr/>
          <a:lstStyle/>
          <a:p>
            <a:r>
              <a:rPr lang="en-US" dirty="0" err="1"/>
              <a:t>Fotopoulou</a:t>
            </a:r>
            <a:r>
              <a:rPr lang="en-US" dirty="0"/>
              <a:t>, </a:t>
            </a:r>
            <a:r>
              <a:rPr lang="en-US" dirty="0" smtClean="0"/>
              <a:t>A. 2012 </a:t>
            </a:r>
            <a:r>
              <a:rPr lang="en-US" dirty="0" err="1"/>
              <a:t>Intersectionality</a:t>
            </a:r>
            <a:r>
              <a:rPr lang="en-US" dirty="0"/>
              <a:t> Queer Studies and Hybridity: Methodological Frameworks for Social Research. </a:t>
            </a:r>
            <a:r>
              <a:rPr lang="en-US" i="1" dirty="0"/>
              <a:t>Journal of International Women's Studies, </a:t>
            </a:r>
            <a:r>
              <a:rPr lang="en-US" dirty="0"/>
              <a:t>13(2), </a:t>
            </a:r>
            <a:r>
              <a:rPr lang="en-US" dirty="0" smtClean="0"/>
              <a:t>pp.19</a:t>
            </a:r>
            <a:r>
              <a:rPr lang="en-US" dirty="0"/>
              <a:t>-32.</a:t>
            </a:r>
          </a:p>
        </p:txBody>
      </p:sp>
      <p:pic>
        <p:nvPicPr>
          <p:cNvPr id="6" name="Picture 5" descr="Balt-justice-intersectionality-1080x675.jpg"/>
          <p:cNvPicPr>
            <a:picLocks noChangeAspect="1"/>
          </p:cNvPicPr>
          <p:nvPr/>
        </p:nvPicPr>
        <p:blipFill>
          <a:blip r:embed="rId2">
            <a:extLst>
              <a:ext uri="{BEBA8EAE-BF5A-486C-A8C5-ECC9F3942E4B}">
                <a14:imgProps xmlns:a14="http://schemas.microsoft.com/office/drawing/2010/main">
                  <a14:imgLayer r:embed="rId3">
                    <a14:imgEffect>
                      <a14:backgroundRemoval t="9926" b="89926" l="1204" r="96019"/>
                    </a14:imgEffect>
                  </a14:imgLayer>
                </a14:imgProps>
              </a:ext>
              <a:ext uri="{28A0092B-C50C-407E-A947-70E740481C1C}">
                <a14:useLocalDpi xmlns:a14="http://schemas.microsoft.com/office/drawing/2010/main"/>
              </a:ext>
            </a:extLst>
          </a:blip>
          <a:stretch>
            <a:fillRect/>
          </a:stretch>
        </p:blipFill>
        <p:spPr>
          <a:xfrm>
            <a:off x="-85483" y="3553399"/>
            <a:ext cx="6679879" cy="3674933"/>
          </a:xfrm>
          <a:prstGeom prst="rect">
            <a:avLst/>
          </a:prstGeom>
        </p:spPr>
      </p:pic>
      <p:pic>
        <p:nvPicPr>
          <p:cNvPr id="7" name="Picture 6" descr="Balt-justice-intersectionality-1080x675.jpg"/>
          <p:cNvPicPr>
            <a:picLocks noChangeAspect="1"/>
          </p:cNvPicPr>
          <p:nvPr/>
        </p:nvPicPr>
        <p:blipFill>
          <a:blip r:embed="rId2" cstate="screen">
            <a:extLst>
              <a:ext uri="{BEBA8EAE-BF5A-486C-A8C5-ECC9F3942E4B}">
                <a14:imgProps xmlns:a14="http://schemas.microsoft.com/office/drawing/2010/main">
                  <a14:imgLayer r:embed="rId4">
                    <a14:imgEffect>
                      <a14:backgroundRemoval t="9926" b="89926" l="1204" r="96019"/>
                    </a14:imgEffect>
                  </a14:imgLayer>
                </a14:imgProps>
              </a:ext>
              <a:ext uri="{28A0092B-C50C-407E-A947-70E740481C1C}">
                <a14:useLocalDpi xmlns:a14="http://schemas.microsoft.com/office/drawing/2010/main"/>
              </a:ext>
            </a:extLst>
          </a:blip>
          <a:stretch>
            <a:fillRect/>
          </a:stretch>
        </p:blipFill>
        <p:spPr>
          <a:xfrm>
            <a:off x="5902901" y="3730221"/>
            <a:ext cx="6528756" cy="3674933"/>
          </a:xfrm>
          <a:prstGeom prst="rect">
            <a:avLst/>
          </a:prstGeom>
        </p:spPr>
      </p:pic>
    </p:spTree>
    <p:extLst>
      <p:ext uri="{BB962C8B-B14F-4D97-AF65-F5344CB8AC3E}">
        <p14:creationId xmlns:p14="http://schemas.microsoft.com/office/powerpoint/2010/main" val="221294537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err="1" smtClean="0"/>
              <a:t>Intersectionality</a:t>
            </a:r>
            <a:endParaRPr lang="en-US" dirty="0"/>
          </a:p>
        </p:txBody>
      </p:sp>
      <p:sp>
        <p:nvSpPr>
          <p:cNvPr id="3" name="Content Placeholder 2"/>
          <p:cNvSpPr>
            <a:spLocks noGrp="1"/>
          </p:cNvSpPr>
          <p:nvPr>
            <p:ph sz="half" idx="1"/>
          </p:nvPr>
        </p:nvSpPr>
        <p:spPr>
          <a:xfrm>
            <a:off x="353151" y="1636834"/>
            <a:ext cx="5384800" cy="4737305"/>
          </a:xfrm>
        </p:spPr>
        <p:txBody>
          <a:bodyPr>
            <a:normAutofit fontScale="92500"/>
          </a:bodyPr>
          <a:lstStyle/>
          <a:p>
            <a:r>
              <a:rPr lang="en-US" dirty="0" smtClean="0"/>
              <a:t>Not a method as much as a focus that aims to demonstrate the multiplicity of factors impact oppressively on different lives.</a:t>
            </a:r>
          </a:p>
          <a:p>
            <a:r>
              <a:rPr lang="en-US" dirty="0" smtClean="0"/>
              <a:t>It takes the deconstructive method of postmodernism and the challenge to categories of </a:t>
            </a:r>
            <a:r>
              <a:rPr lang="en-US" dirty="0" err="1" smtClean="0"/>
              <a:t>poststructuralism</a:t>
            </a:r>
            <a:r>
              <a:rPr lang="en-US" dirty="0" smtClean="0"/>
              <a:t> to demonstrate how life is lived as an </a:t>
            </a:r>
            <a:r>
              <a:rPr lang="en-US" dirty="0"/>
              <a:t>'inter-categorical complexity' </a:t>
            </a:r>
            <a:r>
              <a:rPr lang="en-US" dirty="0" smtClean="0"/>
              <a:t>(McCall 2005, cited in </a:t>
            </a:r>
            <a:r>
              <a:rPr lang="en-US" dirty="0" err="1" smtClean="0"/>
              <a:t>Fotopoulou</a:t>
            </a:r>
            <a:r>
              <a:rPr lang="en-US" dirty="0" smtClean="0"/>
              <a:t> 2012: 21)</a:t>
            </a:r>
            <a:endParaRPr lang="en-US" dirty="0"/>
          </a:p>
          <a:p>
            <a:endParaRPr lang="en-US" dirty="0"/>
          </a:p>
        </p:txBody>
      </p:sp>
      <p:sp>
        <p:nvSpPr>
          <p:cNvPr id="4" name="Content Placeholder 3"/>
          <p:cNvSpPr>
            <a:spLocks noGrp="1"/>
          </p:cNvSpPr>
          <p:nvPr>
            <p:ph sz="half" idx="2"/>
          </p:nvPr>
        </p:nvSpPr>
        <p:spPr/>
        <p:txBody>
          <a:bodyPr>
            <a:normAutofit fontScale="92500"/>
          </a:bodyPr>
          <a:lstStyle/>
          <a:p>
            <a:endParaRPr lang="en-US"/>
          </a:p>
        </p:txBody>
      </p:sp>
      <p:pic>
        <p:nvPicPr>
          <p:cNvPr id="5" name="Picture 4" descr="DH2Gkn9VoAA3pA2.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154769" y="586128"/>
            <a:ext cx="5812838" cy="6020020"/>
          </a:xfrm>
          <a:prstGeom prst="rect">
            <a:avLst/>
          </a:prstGeom>
        </p:spPr>
      </p:pic>
    </p:spTree>
    <p:extLst>
      <p:ext uri="{BB962C8B-B14F-4D97-AF65-F5344CB8AC3E}">
        <p14:creationId xmlns:p14="http://schemas.microsoft.com/office/powerpoint/2010/main" val="69123021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Weiss 2016 </a:t>
            </a:r>
            <a:r>
              <a:rPr lang="mr-IN" dirty="0" smtClean="0"/>
              <a:t>–</a:t>
            </a:r>
            <a:r>
              <a:rPr lang="en-US" dirty="0" smtClean="0"/>
              <a:t> What Queer Research is For</a:t>
            </a:r>
            <a:endParaRPr lang="en-US" dirty="0"/>
          </a:p>
        </p:txBody>
      </p:sp>
      <p:sp>
        <p:nvSpPr>
          <p:cNvPr id="3" name="Content Placeholder 2"/>
          <p:cNvSpPr>
            <a:spLocks noGrp="1"/>
          </p:cNvSpPr>
          <p:nvPr>
            <p:ph sz="half" idx="1"/>
          </p:nvPr>
        </p:nvSpPr>
        <p:spPr/>
        <p:txBody>
          <a:bodyPr>
            <a:normAutofit fontScale="92500" lnSpcReduction="20000"/>
          </a:bodyPr>
          <a:lstStyle/>
          <a:p>
            <a:r>
              <a:rPr lang="en-US" dirty="0" smtClean="0"/>
              <a:t>Weiss opens with a quote from </a:t>
            </a:r>
            <a:r>
              <a:rPr lang="en-US" dirty="0" err="1" smtClean="0"/>
              <a:t>Ingold</a:t>
            </a:r>
            <a:r>
              <a:rPr lang="en-US" dirty="0" smtClean="0"/>
              <a:t> about being a humanities scholar. He says:</a:t>
            </a:r>
          </a:p>
          <a:p>
            <a:endParaRPr lang="en-US" dirty="0"/>
          </a:p>
        </p:txBody>
      </p:sp>
      <p:sp>
        <p:nvSpPr>
          <p:cNvPr id="4" name="Content Placeholder 3"/>
          <p:cNvSpPr>
            <a:spLocks noGrp="1"/>
          </p:cNvSpPr>
          <p:nvPr>
            <p:ph sz="half" idx="2"/>
          </p:nvPr>
        </p:nvSpPr>
        <p:spPr/>
        <p:txBody>
          <a:bodyPr>
            <a:normAutofit fontScale="92500" lnSpcReduction="20000"/>
          </a:bodyPr>
          <a:lstStyle/>
          <a:p>
            <a:r>
              <a:rPr lang="en-US" dirty="0"/>
              <a:t>To do anthropology, I venture, is to dream like an Ojibwa. As in a dream, it is continually to open up the world, rather than to seek closure. . . . It is the constant awareness of alternative ways of being. . . . Wherever we are, and whatever we may be doing, we are always aware that things might be done differently. It is as though there were a stranger at our heels, who turns out to be none other than ourselves. </a:t>
            </a:r>
          </a:p>
          <a:p>
            <a:endParaRPr lang="en-US" dirty="0"/>
          </a:p>
        </p:txBody>
      </p:sp>
      <p:pic>
        <p:nvPicPr>
          <p:cNvPr id="5" name="Picture 4" descr="when-pigs-fly-leah-saulnier-the-painting-maniac.jpg"/>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552364" y="2966440"/>
            <a:ext cx="4470549" cy="3581406"/>
          </a:xfrm>
          <a:prstGeom prst="rect">
            <a:avLst/>
          </a:prstGeom>
        </p:spPr>
      </p:pic>
    </p:spTree>
    <p:extLst>
      <p:ext uri="{BB962C8B-B14F-4D97-AF65-F5344CB8AC3E}">
        <p14:creationId xmlns:p14="http://schemas.microsoft.com/office/powerpoint/2010/main" val="142837534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Weiss calls for</a:t>
            </a:r>
            <a:endParaRPr lang="en-US" dirty="0"/>
          </a:p>
        </p:txBody>
      </p:sp>
      <p:sp>
        <p:nvSpPr>
          <p:cNvPr id="3" name="Content Placeholder 2"/>
          <p:cNvSpPr>
            <a:spLocks noGrp="1"/>
          </p:cNvSpPr>
          <p:nvPr>
            <p:ph sz="half" idx="1"/>
          </p:nvPr>
        </p:nvSpPr>
        <p:spPr/>
        <p:txBody>
          <a:bodyPr>
            <a:normAutofit lnSpcReduction="10000"/>
          </a:bodyPr>
          <a:lstStyle/>
          <a:p>
            <a:r>
              <a:rPr lang="en-US" dirty="0" smtClean="0"/>
              <a:t>A continued move away from identities and towards possibilities.</a:t>
            </a:r>
          </a:p>
          <a:p>
            <a:r>
              <a:rPr lang="en-US" dirty="0" smtClean="0"/>
              <a:t>She sees an opening for a ‘politics of desire’ (what do you want) and a reduction in the politics of privilege (or identity)</a:t>
            </a:r>
          </a:p>
          <a:p>
            <a:r>
              <a:rPr lang="en-US" dirty="0" smtClean="0"/>
              <a:t>Queering asks us to consider what it is we are making of this world.</a:t>
            </a:r>
          </a:p>
          <a:p>
            <a:endParaRPr lang="en-US" dirty="0"/>
          </a:p>
        </p:txBody>
      </p:sp>
      <p:pic>
        <p:nvPicPr>
          <p:cNvPr id="5" name="Content Placeholder 4" descr="Vinny-Ohh-1.jpg"/>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
        <p:nvSpPr>
          <p:cNvPr id="6" name="TextBox 5"/>
          <p:cNvSpPr txBox="1"/>
          <p:nvPr/>
        </p:nvSpPr>
        <p:spPr>
          <a:xfrm>
            <a:off x="6186376" y="6211967"/>
            <a:ext cx="3865248" cy="369332"/>
          </a:xfrm>
          <a:prstGeom prst="rect">
            <a:avLst/>
          </a:prstGeom>
          <a:noFill/>
        </p:spPr>
        <p:txBody>
          <a:bodyPr wrap="none" rtlCol="0">
            <a:spAutoFit/>
          </a:bodyPr>
          <a:lstStyle/>
          <a:p>
            <a:r>
              <a:rPr lang="en-US" dirty="0" err="1" smtClean="0"/>
              <a:t>Vinny</a:t>
            </a:r>
            <a:r>
              <a:rPr lang="en-US" dirty="0" smtClean="0"/>
              <a:t> </a:t>
            </a:r>
            <a:r>
              <a:rPr lang="mr-IN" dirty="0" smtClean="0"/>
              <a:t>–</a:t>
            </a:r>
            <a:r>
              <a:rPr lang="en-US" dirty="0" smtClean="0"/>
              <a:t> genderless (androgynous) alien</a:t>
            </a:r>
            <a:endParaRPr lang="en-US" dirty="0"/>
          </a:p>
        </p:txBody>
      </p:sp>
    </p:spTree>
    <p:extLst>
      <p:ext uri="{BB962C8B-B14F-4D97-AF65-F5344CB8AC3E}">
        <p14:creationId xmlns:p14="http://schemas.microsoft.com/office/powerpoint/2010/main" val="1209419357"/>
      </p:ext>
    </p:extLst>
  </p:cSld>
  <p:clrMapOvr>
    <a:masterClrMapping/>
  </p:clrMapOvr>
  <p:timing>
    <p:tnLst>
      <p:par>
        <p:cTn xmlns:p14="http://schemas.microsoft.com/office/powerpoint/2010/mai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US" dirty="0" smtClean="0"/>
              <a:t>An example of queer (intersectional) research: </a:t>
            </a:r>
            <a:br>
              <a:rPr lang="en-US" dirty="0" smtClean="0"/>
            </a:br>
            <a:r>
              <a:rPr lang="en-US" dirty="0" smtClean="0"/>
              <a:t>Kara Walker</a:t>
            </a:r>
            <a:endParaRPr lang="en-US" dirty="0"/>
          </a:p>
        </p:txBody>
      </p:sp>
      <p:pic>
        <p:nvPicPr>
          <p:cNvPr id="7" name="Content Placeholder 6" descr="walker-stories-still-095-450x253.jpg">
            <a:hlinkClick r:id="rId2"/>
          </p:cNvPr>
          <p:cNvPicPr>
            <a:picLocks noGrp="1" noChangeAspect="1"/>
          </p:cNvPicPr>
          <p:nvPr>
            <p:ph idx="1"/>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059098702"/>
      </p:ext>
    </p:extLst>
  </p:cSld>
  <p:clrMapOvr>
    <a:masterClrMapping/>
  </p:clrMapOvr>
  <p:timing>
    <p:tnLst>
      <p:par>
        <p:cTn xmlns:p14="http://schemas.microsoft.com/office/powerpoint/2010/mai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heroines-of-overwatch.jpg"/>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00438" y="1208155"/>
            <a:ext cx="7818160" cy="4400221"/>
          </a:xfrm>
          <a:prstGeom prst="rect">
            <a:avLst/>
          </a:prstGeom>
        </p:spPr>
      </p:pic>
      <p:sp>
        <p:nvSpPr>
          <p:cNvPr id="5" name="Subtitle 4"/>
          <p:cNvSpPr>
            <a:spLocks noGrp="1"/>
          </p:cNvSpPr>
          <p:nvPr>
            <p:ph type="subTitle" idx="1"/>
          </p:nvPr>
        </p:nvSpPr>
        <p:spPr>
          <a:xfrm>
            <a:off x="201184" y="5582667"/>
            <a:ext cx="11769200" cy="1275333"/>
          </a:xfrm>
        </p:spPr>
        <p:txBody>
          <a:bodyPr/>
          <a:lstStyle/>
          <a:p>
            <a:r>
              <a:rPr lang="en-US" dirty="0" smtClean="0"/>
              <a:t>Cyborgs, hybridity and modifications:</a:t>
            </a:r>
          </a:p>
          <a:p>
            <a:r>
              <a:rPr lang="en-US" dirty="0" smtClean="0"/>
              <a:t>transforming humans (</a:t>
            </a:r>
            <a:r>
              <a:rPr lang="en-US" dirty="0" err="1" smtClean="0"/>
              <a:t>transhumanism</a:t>
            </a:r>
            <a:r>
              <a:rPr lang="en-US" dirty="0" smtClean="0"/>
              <a:t>) by using technology</a:t>
            </a:r>
            <a:endParaRPr lang="en-US" dirty="0"/>
          </a:p>
        </p:txBody>
      </p:sp>
      <p:sp>
        <p:nvSpPr>
          <p:cNvPr id="4" name="Title 3"/>
          <p:cNvSpPr>
            <a:spLocks noGrp="1"/>
          </p:cNvSpPr>
          <p:nvPr>
            <p:ph type="ctrTitle"/>
          </p:nvPr>
        </p:nvSpPr>
        <p:spPr>
          <a:xfrm>
            <a:off x="1002417" y="0"/>
            <a:ext cx="10363200" cy="1470025"/>
          </a:xfrm>
        </p:spPr>
        <p:txBody>
          <a:bodyPr/>
          <a:lstStyle/>
          <a:p>
            <a:r>
              <a:rPr lang="en-US" dirty="0" smtClean="0"/>
              <a:t>The cyborg post gender human</a:t>
            </a:r>
            <a:endParaRPr lang="en-US" dirty="0"/>
          </a:p>
        </p:txBody>
      </p:sp>
    </p:spTree>
    <p:extLst>
      <p:ext uri="{BB962C8B-B14F-4D97-AF65-F5344CB8AC3E}">
        <p14:creationId xmlns:p14="http://schemas.microsoft.com/office/powerpoint/2010/main" val="2381742703"/>
      </p:ext>
    </p:extLst>
  </p:cSld>
  <p:clrMapOvr>
    <a:masterClrMapping/>
  </p:clrMapOvr>
  <p:timing>
    <p:tnLst>
      <p:par>
        <p:cTn xmlns:p14="http://schemas.microsoft.com/office/powerpoint/2010/mai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Defining Cyborgs </a:t>
            </a:r>
            <a:endParaRPr lang="en-US" dirty="0"/>
          </a:p>
        </p:txBody>
      </p:sp>
      <p:sp>
        <p:nvSpPr>
          <p:cNvPr id="3" name="Content Placeholder 2"/>
          <p:cNvSpPr>
            <a:spLocks noGrp="1"/>
          </p:cNvSpPr>
          <p:nvPr>
            <p:ph sz="half" idx="1"/>
          </p:nvPr>
        </p:nvSpPr>
        <p:spPr/>
        <p:txBody>
          <a:bodyPr>
            <a:normAutofit lnSpcReduction="10000"/>
          </a:bodyPr>
          <a:lstStyle/>
          <a:p>
            <a:r>
              <a:rPr lang="en-US" dirty="0" smtClean="0"/>
              <a:t>‘A cyborg is a cybernetic organism, a hybrid of machine and  organism’ (</a:t>
            </a:r>
            <a:r>
              <a:rPr lang="en-US" dirty="0" err="1" smtClean="0"/>
              <a:t>Haraway</a:t>
            </a:r>
            <a:r>
              <a:rPr lang="en-US" dirty="0" smtClean="0"/>
              <a:t> 2016: 291)</a:t>
            </a:r>
          </a:p>
          <a:p>
            <a:r>
              <a:rPr lang="en-US" dirty="0" smtClean="0"/>
              <a:t>‘A creature of the post-gender world’ (ibid: 292) that is both the future and the apocalypse.</a:t>
            </a:r>
          </a:p>
          <a:p>
            <a:r>
              <a:rPr lang="en-US" dirty="0" smtClean="0"/>
              <a:t>People who want to trans-form (and improve) their bodies using technologies</a:t>
            </a:r>
          </a:p>
        </p:txBody>
      </p:sp>
      <p:pic>
        <p:nvPicPr>
          <p:cNvPr id="5" name="Content Placeholder 4" descr="cnetcyborgstattoogun.jpg"/>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1652022"/>
      </p:ext>
    </p:extLst>
  </p:cSld>
  <p:clrMapOvr>
    <a:masterClrMapping/>
  </p:clrMapOvr>
  <p:timing>
    <p:tnLst>
      <p:par>
        <p:cTn xmlns:p14="http://schemas.microsoft.com/office/powerpoint/2010/mai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Bodies and machines - </a:t>
            </a:r>
            <a:r>
              <a:rPr lang="en-US" dirty="0" err="1" smtClean="0"/>
              <a:t>Haraway</a:t>
            </a:r>
            <a:endParaRPr lang="en-US" dirty="0"/>
          </a:p>
        </p:txBody>
      </p:sp>
      <p:sp>
        <p:nvSpPr>
          <p:cNvPr id="3" name="Content Placeholder 2"/>
          <p:cNvSpPr>
            <a:spLocks noGrp="1"/>
          </p:cNvSpPr>
          <p:nvPr>
            <p:ph sz="half" idx="1"/>
          </p:nvPr>
        </p:nvSpPr>
        <p:spPr/>
        <p:txBody>
          <a:bodyPr>
            <a:normAutofit lnSpcReduction="10000"/>
          </a:bodyPr>
          <a:lstStyle/>
          <a:p>
            <a:r>
              <a:rPr lang="en-US" dirty="0" smtClean="0"/>
              <a:t>We are tangled with machines in medicine and war.</a:t>
            </a:r>
          </a:p>
          <a:p>
            <a:r>
              <a:rPr lang="en-US" dirty="0" smtClean="0"/>
              <a:t>This confuses boundaries. (</a:t>
            </a:r>
            <a:r>
              <a:rPr lang="en-US" dirty="0" err="1" smtClean="0"/>
              <a:t>Haraway</a:t>
            </a:r>
            <a:r>
              <a:rPr lang="en-US" dirty="0" smtClean="0"/>
              <a:t> wants this confusion to be responsibly and pleasurably achieved (2016: 292).</a:t>
            </a:r>
          </a:p>
          <a:p>
            <a:r>
              <a:rPr lang="en-US" dirty="0" smtClean="0"/>
              <a:t>She argues that gender categories have been part of the discourse of individuation. Cyborgs blend </a:t>
            </a:r>
            <a:r>
              <a:rPr lang="en-US" dirty="0" err="1" smtClean="0"/>
              <a:t>materialities</a:t>
            </a:r>
            <a:r>
              <a:rPr lang="en-US" dirty="0" smtClean="0"/>
              <a:t> and therefore challenge gender</a:t>
            </a:r>
            <a:endParaRPr lang="en-US" dirty="0"/>
          </a:p>
        </p:txBody>
      </p:sp>
      <p:pic>
        <p:nvPicPr>
          <p:cNvPr id="5" name="Content Placeholder 4" descr="17085258_401.jpg"/>
          <p:cNvPicPr>
            <a:picLocks noGrp="1" noChangeAspect="1"/>
          </p:cNvPicPr>
          <p:nvPr>
            <p:ph sz="half" idx="2"/>
          </p:nvPr>
        </p:nvPicPr>
        <p:blipFill>
          <a:blip r:embed="rId2" cstate="screen">
            <a:extLst>
              <a:ext uri="{28A0092B-C50C-407E-A947-70E740481C1C}">
                <a14:useLocalDpi xmlns:a14="http://schemas.microsoft.com/office/drawing/2010/main"/>
              </a:ext>
            </a:extLst>
          </a:blip>
          <a:srcRect/>
          <a:stretch>
            <a:fillRect/>
          </a:stretch>
        </p:blipFill>
        <p:spPr/>
      </p:pic>
      <p:sp>
        <p:nvSpPr>
          <p:cNvPr id="6" name="TextBox 5"/>
          <p:cNvSpPr txBox="1"/>
          <p:nvPr/>
        </p:nvSpPr>
        <p:spPr>
          <a:xfrm>
            <a:off x="8753784" y="5669540"/>
            <a:ext cx="2783334" cy="369332"/>
          </a:xfrm>
          <a:prstGeom prst="rect">
            <a:avLst/>
          </a:prstGeom>
          <a:noFill/>
        </p:spPr>
        <p:txBody>
          <a:bodyPr wrap="none" rtlCol="0">
            <a:spAutoFit/>
          </a:bodyPr>
          <a:lstStyle/>
          <a:p>
            <a:r>
              <a:rPr lang="en-US" dirty="0" smtClean="0"/>
              <a:t>Pacemaker before insertion</a:t>
            </a:r>
            <a:endParaRPr lang="en-US" dirty="0"/>
          </a:p>
        </p:txBody>
      </p:sp>
    </p:spTree>
    <p:extLst>
      <p:ext uri="{BB962C8B-B14F-4D97-AF65-F5344CB8AC3E}">
        <p14:creationId xmlns:p14="http://schemas.microsoft.com/office/powerpoint/2010/main" val="4210786348"/>
      </p:ext>
    </p:extLst>
  </p:cSld>
  <p:clrMapOvr>
    <a:masterClrMapping/>
  </p:clrMapOvr>
  <p:timing>
    <p:tnLst>
      <p:par>
        <p:cTn xmlns:p14="http://schemas.microsoft.com/office/powerpoint/2010/mai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Cyborg pride: </a:t>
            </a:r>
            <a:br>
              <a:rPr lang="en-US" dirty="0" smtClean="0"/>
            </a:br>
            <a:r>
              <a:rPr lang="en-US" dirty="0" smtClean="0"/>
              <a:t>hacking bodies to become who you want to be</a:t>
            </a:r>
            <a:endParaRPr lang="en-US" dirty="0"/>
          </a:p>
        </p:txBody>
      </p:sp>
      <p:sp>
        <p:nvSpPr>
          <p:cNvPr id="3" name="Content Placeholder 2"/>
          <p:cNvSpPr>
            <a:spLocks noGrp="1"/>
          </p:cNvSpPr>
          <p:nvPr>
            <p:ph sz="half" idx="1"/>
          </p:nvPr>
        </p:nvSpPr>
        <p:spPr/>
        <p:txBody>
          <a:bodyPr/>
          <a:lstStyle/>
          <a:p>
            <a:r>
              <a:rPr lang="en-US" dirty="0" smtClean="0"/>
              <a:t>Fights </a:t>
            </a:r>
            <a:r>
              <a:rPr lang="en-US" dirty="0" smtClean="0"/>
              <a:t>for the rights of cyborgs</a:t>
            </a:r>
          </a:p>
          <a:p>
            <a:r>
              <a:rPr lang="en-US" dirty="0" smtClean="0"/>
              <a:t>Uses the term ‘</a:t>
            </a:r>
            <a:r>
              <a:rPr lang="en-US" dirty="0" err="1" smtClean="0"/>
              <a:t>bodyhacking</a:t>
            </a:r>
            <a:r>
              <a:rPr lang="en-US" dirty="0" smtClean="0"/>
              <a:t>’</a:t>
            </a:r>
          </a:p>
          <a:p>
            <a:r>
              <a:rPr lang="en-US" dirty="0" smtClean="0"/>
              <a:t>Works to have control over your own identity (and body) by using technology</a:t>
            </a:r>
          </a:p>
          <a:p>
            <a:pPr lvl="1"/>
            <a:r>
              <a:rPr lang="en-US" dirty="0" smtClean="0"/>
              <a:t>Example: Fertility is technologically controlled</a:t>
            </a:r>
            <a:r>
              <a:rPr lang="mr-IN" dirty="0" smtClean="0"/>
              <a:t>–</a:t>
            </a:r>
            <a:r>
              <a:rPr lang="en-US" dirty="0" smtClean="0"/>
              <a:t>other medical methods function similarly</a:t>
            </a:r>
          </a:p>
          <a:p>
            <a:r>
              <a:rPr lang="en-US" dirty="0" smtClean="0"/>
              <a:t>Contests ‘nature’ as the best method of being</a:t>
            </a:r>
            <a:endParaRPr lang="en-US" dirty="0"/>
          </a:p>
        </p:txBody>
      </p:sp>
      <p:sp>
        <p:nvSpPr>
          <p:cNvPr id="4" name="Content Placeholder 3"/>
          <p:cNvSpPr>
            <a:spLocks noGrp="1"/>
          </p:cNvSpPr>
          <p:nvPr>
            <p:ph sz="half" idx="2"/>
          </p:nvPr>
        </p:nvSpPr>
        <p:spPr/>
        <p:txBody>
          <a:bodyPr/>
          <a:lstStyle/>
          <a:p>
            <a:r>
              <a:rPr lang="en-US" dirty="0" smtClean="0"/>
              <a:t>People who have grown up with technology ‘feel’ cyborg and find ways to make that materially real. (</a:t>
            </a:r>
            <a:r>
              <a:rPr lang="en-US" dirty="0" err="1"/>
              <a:t>C</a:t>
            </a:r>
            <a:r>
              <a:rPr lang="en-US" dirty="0" err="1" smtClean="0"/>
              <a:t>yborgism</a:t>
            </a:r>
            <a:r>
              <a:rPr lang="en-US" dirty="0" smtClean="0"/>
              <a:t>)</a:t>
            </a:r>
            <a:endParaRPr lang="en-US" dirty="0"/>
          </a:p>
        </p:txBody>
      </p:sp>
      <p:pic>
        <p:nvPicPr>
          <p:cNvPr id="5" name="Picture 4" descr="Todays-Cyborgs-1100x619.jpg">
            <a:hlinkClick r:id="rId3"/>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35548" y="3577822"/>
            <a:ext cx="5121120" cy="2881794"/>
          </a:xfrm>
          <a:prstGeom prst="rect">
            <a:avLst/>
          </a:prstGeom>
        </p:spPr>
      </p:pic>
      <p:sp>
        <p:nvSpPr>
          <p:cNvPr id="6" name="TextBox 5"/>
          <p:cNvSpPr txBox="1"/>
          <p:nvPr/>
        </p:nvSpPr>
        <p:spPr>
          <a:xfrm>
            <a:off x="7267733" y="6488668"/>
            <a:ext cx="2569859" cy="369332"/>
          </a:xfrm>
          <a:prstGeom prst="rect">
            <a:avLst/>
          </a:prstGeom>
          <a:noFill/>
        </p:spPr>
        <p:txBody>
          <a:bodyPr wrap="none" rtlCol="0">
            <a:spAutoFit/>
          </a:bodyPr>
          <a:lstStyle/>
          <a:p>
            <a:r>
              <a:rPr lang="en-US" dirty="0" err="1" smtClean="0"/>
              <a:t>BdyHax</a:t>
            </a:r>
            <a:r>
              <a:rPr lang="en-US" dirty="0" smtClean="0"/>
              <a:t> 2018 conference</a:t>
            </a:r>
            <a:endParaRPr lang="en-US" dirty="0"/>
          </a:p>
        </p:txBody>
      </p:sp>
    </p:spTree>
    <p:extLst>
      <p:ext uri="{BB962C8B-B14F-4D97-AF65-F5344CB8AC3E}">
        <p14:creationId xmlns:p14="http://schemas.microsoft.com/office/powerpoint/2010/main" val="4002057848"/>
      </p:ext>
    </p:extLst>
  </p:cSld>
  <p:clrMapOvr>
    <a:masterClrMapping/>
  </p:clrMapOvr>
  <p:timing>
    <p:tnLst>
      <p:par>
        <p:cTn xmlns:p14="http://schemas.microsoft.com/office/powerpoint/2010/mai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paralympics</a:t>
            </a:r>
            <a:endParaRPr lang="en-US" dirty="0"/>
          </a:p>
        </p:txBody>
      </p:sp>
      <p:pic>
        <p:nvPicPr>
          <p:cNvPr id="5" name="Content Placeholder 4" descr="003.jpg"/>
          <p:cNvPicPr>
            <a:picLocks noGrp="1" noChangeAspect="1"/>
          </p:cNvPicPr>
          <p:nvPr>
            <p:ph sz="half" idx="1"/>
          </p:nvPr>
        </p:nvPicPr>
        <p:blipFill>
          <a:blip r:embed="rId2" cstate="screen">
            <a:extLst>
              <a:ext uri="{28A0092B-C50C-407E-A947-70E740481C1C}">
                <a14:useLocalDpi xmlns:a14="http://schemas.microsoft.com/office/drawing/2010/main"/>
              </a:ext>
            </a:extLst>
          </a:blip>
          <a:srcRect/>
          <a:stretch>
            <a:fillRect/>
          </a:stretch>
        </p:blipFill>
        <p:spPr/>
      </p:pic>
      <p:pic>
        <p:nvPicPr>
          <p:cNvPr id="8" name="Content Placeholder 7" descr="Bob-Martin-Paralympics-003-BB1_1364-copy_Red.jpg"/>
          <p:cNvPicPr>
            <a:picLocks noGrp="1" noChangeAspect="1"/>
          </p:cNvPicPr>
          <p:nvPr>
            <p:ph sz="half" idx="2"/>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356856194"/>
      </p:ext>
    </p:extLst>
  </p:cSld>
  <p:clrMapOvr>
    <a:masterClrMapping/>
  </p:clrMapOvr>
  <p:timing>
    <p:tnLst>
      <p:par>
        <p:cTn xmlns:p14="http://schemas.microsoft.com/office/powerpoint/2010/mai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Plastics, modification, surgery</a:t>
            </a:r>
            <a:endParaRPr lang="en-US" dirty="0"/>
          </a:p>
        </p:txBody>
      </p:sp>
      <p:pic>
        <p:nvPicPr>
          <p:cNvPr id="5" name="Content Placeholder 4" descr="c1e6383b423551eafe529824a144ee7f.jpg"/>
          <p:cNvPicPr>
            <a:picLocks noGrp="1" noChangeAspect="1"/>
          </p:cNvPicPr>
          <p:nvPr>
            <p:ph sz="half" idx="1"/>
          </p:nvPr>
        </p:nvPicPr>
        <p:blipFill>
          <a:blip r:embed="rId2" cstate="screen">
            <a:extLst>
              <a:ext uri="{28A0092B-C50C-407E-A947-70E740481C1C}">
                <a14:useLocalDpi xmlns:a14="http://schemas.microsoft.com/office/drawing/2010/main"/>
              </a:ext>
            </a:extLst>
          </a:blip>
          <a:srcRect/>
          <a:stretch>
            <a:fillRect/>
          </a:stretch>
        </p:blipFill>
        <p:spPr/>
      </p:pic>
      <p:pic>
        <p:nvPicPr>
          <p:cNvPr id="6" name="Content Placeholder 5" descr="modif-1.jpg"/>
          <p:cNvPicPr>
            <a:picLocks noGrp="1" noChangeAspect="1"/>
          </p:cNvPicPr>
          <p:nvPr>
            <p:ph sz="half" idx="2"/>
          </p:nvPr>
        </p:nvPicPr>
        <p:blipFill>
          <a:blip r:embed="rId3" cstate="screen">
            <a:extLst>
              <a:ext uri="{28A0092B-C50C-407E-A947-70E740481C1C}">
                <a14:useLocalDpi xmlns:a14="http://schemas.microsoft.com/office/drawing/2010/main"/>
              </a:ext>
            </a:extLst>
          </a:blip>
          <a:srcRect/>
          <a:stretch>
            <a:fillRect/>
          </a:stretch>
        </p:blipFill>
        <p:spPr/>
      </p:pic>
      <p:sp>
        <p:nvSpPr>
          <p:cNvPr id="7" name="TextBox 6"/>
          <p:cNvSpPr txBox="1"/>
          <p:nvPr/>
        </p:nvSpPr>
        <p:spPr>
          <a:xfrm>
            <a:off x="402366" y="6325141"/>
            <a:ext cx="3073791" cy="369332"/>
          </a:xfrm>
          <a:prstGeom prst="rect">
            <a:avLst/>
          </a:prstGeom>
          <a:noFill/>
        </p:spPr>
        <p:txBody>
          <a:bodyPr wrap="none" rtlCol="0">
            <a:spAutoFit/>
          </a:bodyPr>
          <a:lstStyle/>
          <a:p>
            <a:r>
              <a:rPr lang="en-US" dirty="0" smtClean="0"/>
              <a:t>Amputee with cybernetic arms</a:t>
            </a:r>
            <a:endParaRPr lang="en-US" dirty="0"/>
          </a:p>
        </p:txBody>
      </p:sp>
      <p:sp>
        <p:nvSpPr>
          <p:cNvPr id="8" name="TextBox 7"/>
          <p:cNvSpPr txBox="1"/>
          <p:nvPr/>
        </p:nvSpPr>
        <p:spPr>
          <a:xfrm>
            <a:off x="5997766" y="6199393"/>
            <a:ext cx="6085320" cy="369332"/>
          </a:xfrm>
          <a:prstGeom prst="rect">
            <a:avLst/>
          </a:prstGeom>
          <a:noFill/>
        </p:spPr>
        <p:txBody>
          <a:bodyPr wrap="none" rtlCol="0">
            <a:spAutoFit/>
          </a:bodyPr>
          <a:lstStyle/>
          <a:p>
            <a:r>
              <a:rPr lang="en-US" dirty="0"/>
              <a:t>https://ellelawsondigc335.wordpress.com/tag/plastic-surgery/</a:t>
            </a:r>
          </a:p>
        </p:txBody>
      </p:sp>
    </p:spTree>
    <p:extLst>
      <p:ext uri="{BB962C8B-B14F-4D97-AF65-F5344CB8AC3E}">
        <p14:creationId xmlns:p14="http://schemas.microsoft.com/office/powerpoint/2010/main" val="240607893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Neil </a:t>
            </a:r>
            <a:r>
              <a:rPr lang="en-US" dirty="0" err="1" smtClean="0"/>
              <a:t>Harbisson</a:t>
            </a:r>
            <a:r>
              <a:rPr lang="en-US" dirty="0" smtClean="0"/>
              <a:t>: a cybernetic organism</a:t>
            </a:r>
            <a:endParaRPr lang="en-US" dirty="0"/>
          </a:p>
        </p:txBody>
      </p:sp>
      <p:pic>
        <p:nvPicPr>
          <p:cNvPr id="5" name="Content Placeholder 4" descr="d06593f2820b67dbb5abfceaa20aa8240d779850_1600x1200.jpg">
            <a:hlinkClick r:id="rId2"/>
          </p:cNvPr>
          <p:cNvPicPr>
            <a:picLocks noGrp="1" noChangeAspect="1"/>
          </p:cNvPicPr>
          <p:nvPr>
            <p:ph sz="half" idx="1"/>
          </p:nvPr>
        </p:nvPicPr>
        <p:blipFill>
          <a:blip r:embed="rId3" cstate="screen">
            <a:extLst>
              <a:ext uri="{28A0092B-C50C-407E-A947-70E740481C1C}">
                <a14:useLocalDpi xmlns:a14="http://schemas.microsoft.com/office/drawing/2010/main"/>
              </a:ext>
            </a:extLst>
          </a:blip>
          <a:srcRect/>
          <a:stretch>
            <a:fillRect/>
          </a:stretch>
        </p:blipFill>
        <p:spPr/>
      </p:pic>
      <p:sp>
        <p:nvSpPr>
          <p:cNvPr id="4" name="Content Placeholder 3"/>
          <p:cNvSpPr>
            <a:spLocks noGrp="1"/>
          </p:cNvSpPr>
          <p:nvPr>
            <p:ph sz="half" idx="2"/>
          </p:nvPr>
        </p:nvSpPr>
        <p:spPr>
          <a:xfrm>
            <a:off x="6197600" y="1600201"/>
            <a:ext cx="5384800" cy="4699791"/>
          </a:xfrm>
        </p:spPr>
        <p:txBody>
          <a:bodyPr>
            <a:normAutofit fontScale="85000" lnSpcReduction="20000"/>
          </a:bodyPr>
          <a:lstStyle/>
          <a:p>
            <a:r>
              <a:rPr lang="en-US" dirty="0" smtClean="0"/>
              <a:t>Identifies as an organism.</a:t>
            </a:r>
          </a:p>
          <a:p>
            <a:r>
              <a:rPr lang="en-US" dirty="0" smtClean="0"/>
              <a:t>Has an antenna that augments his senses and connects to the Internet; the antenna is described as an organ (part of his body).</a:t>
            </a:r>
          </a:p>
          <a:p>
            <a:r>
              <a:rPr lang="en-US" dirty="0" smtClean="0"/>
              <a:t>Neil listens to </a:t>
            </a:r>
            <a:r>
              <a:rPr lang="en-US" dirty="0" err="1" smtClean="0"/>
              <a:t>colours</a:t>
            </a:r>
            <a:r>
              <a:rPr lang="en-US" dirty="0" smtClean="0"/>
              <a:t> using the technology. Neil was born totally </a:t>
            </a:r>
            <a:r>
              <a:rPr lang="en-US" dirty="0" err="1" smtClean="0"/>
              <a:t>colour</a:t>
            </a:r>
            <a:r>
              <a:rPr lang="en-US" dirty="0" smtClean="0"/>
              <a:t> blind </a:t>
            </a:r>
            <a:r>
              <a:rPr lang="en-US" smtClean="0"/>
              <a:t>(monochrome).</a:t>
            </a:r>
            <a:endParaRPr lang="en-US" dirty="0" smtClean="0"/>
          </a:p>
          <a:p>
            <a:r>
              <a:rPr lang="en-US" dirty="0" smtClean="0"/>
              <a:t>Created the </a:t>
            </a:r>
            <a:r>
              <a:rPr lang="en-US" dirty="0"/>
              <a:t>C</a:t>
            </a:r>
            <a:r>
              <a:rPr lang="en-US" dirty="0" smtClean="0"/>
              <a:t>yborg Foundation in 2010 with Moon </a:t>
            </a:r>
            <a:r>
              <a:rPr lang="en-US" dirty="0" err="1" smtClean="0"/>
              <a:t>Ribas</a:t>
            </a:r>
            <a:r>
              <a:rPr lang="en-US" dirty="0" smtClean="0"/>
              <a:t> (a cyborg who has sensors in her skin that enable her to sense earthquakes. She claims to be connected to the planet) to help people become cyborg.</a:t>
            </a:r>
            <a:endParaRPr lang="en-US" dirty="0"/>
          </a:p>
        </p:txBody>
      </p:sp>
      <p:sp>
        <p:nvSpPr>
          <p:cNvPr id="6" name="TextBox 5"/>
          <p:cNvSpPr txBox="1"/>
          <p:nvPr/>
        </p:nvSpPr>
        <p:spPr>
          <a:xfrm>
            <a:off x="1106506" y="6262267"/>
            <a:ext cx="2365965" cy="369332"/>
          </a:xfrm>
          <a:prstGeom prst="rect">
            <a:avLst/>
          </a:prstGeom>
          <a:noFill/>
        </p:spPr>
        <p:txBody>
          <a:bodyPr wrap="none" rtlCol="0">
            <a:spAutoFit/>
          </a:bodyPr>
          <a:lstStyle/>
          <a:p>
            <a:r>
              <a:rPr lang="en-US" dirty="0" smtClean="0"/>
              <a:t>Video of TED talk, 2012</a:t>
            </a:r>
            <a:endParaRPr lang="en-US" dirty="0"/>
          </a:p>
        </p:txBody>
      </p:sp>
    </p:spTree>
    <p:extLst>
      <p:ext uri="{BB962C8B-B14F-4D97-AF65-F5344CB8AC3E}">
        <p14:creationId xmlns:p14="http://schemas.microsoft.com/office/powerpoint/2010/main" val="936391500"/>
      </p:ext>
    </p:extLst>
  </p:cSld>
  <p:clrMapOvr>
    <a:masterClrMapping/>
  </p:clrMapOvr>
</p:sld>
</file>

<file path=ppt/theme/theme1.xml><?xml version="1.0" encoding="utf-8"?>
<a:theme xmlns:a="http://schemas.openxmlformats.org/drawingml/2006/main" name="Blac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Black .thmx</Template>
  <TotalTime>6829</TotalTime>
  <Words>4472</Words>
  <Application>Microsoft Macintosh PowerPoint</Application>
  <PresentationFormat>Custom</PresentationFormat>
  <Paragraphs>330</Paragraphs>
  <Slides>75</Slides>
  <Notes>25</Notes>
  <HiddenSlides>0</HiddenSlides>
  <MMClips>0</MMClips>
  <ScaleCrop>false</ScaleCrop>
  <HeadingPairs>
    <vt:vector size="4" baseType="variant">
      <vt:variant>
        <vt:lpstr>Theme</vt:lpstr>
      </vt:variant>
      <vt:variant>
        <vt:i4>1</vt:i4>
      </vt:variant>
      <vt:variant>
        <vt:lpstr>Slide Titles</vt:lpstr>
      </vt:variant>
      <vt:variant>
        <vt:i4>75</vt:i4>
      </vt:variant>
    </vt:vector>
  </HeadingPairs>
  <TitlesOfParts>
    <vt:vector size="76" baseType="lpstr">
      <vt:lpstr>Black</vt:lpstr>
      <vt:lpstr>Gender </vt:lpstr>
      <vt:lpstr>Gender studies</vt:lpstr>
      <vt:lpstr>Masculinity is evident in</vt:lpstr>
      <vt:lpstr>Masculinity is</vt:lpstr>
      <vt:lpstr>Similarly, femininity is evident in</vt:lpstr>
      <vt:lpstr>Establishing certain behaviours as correct sets up differences. </vt:lpstr>
      <vt:lpstr>Is gender real or an illusion?</vt:lpstr>
      <vt:lpstr>‘One is not born, but, rather,  becomes a woman…’  </vt:lpstr>
      <vt:lpstr>Butler maintains that:</vt:lpstr>
      <vt:lpstr> Butler’s notion of performativity.   </vt:lpstr>
      <vt:lpstr>Learning how to be a girl/boy</vt:lpstr>
      <vt:lpstr>Performing gender identities</vt:lpstr>
      <vt:lpstr>How bodies perform gender identity</vt:lpstr>
      <vt:lpstr>Gender identity is not stable (Butler 1988)</vt:lpstr>
      <vt:lpstr>Social Audience</vt:lpstr>
      <vt:lpstr>Ok, so this is NOT about gender equality per se, but concerns how society persuades people to believe and act. Thus, Butler shows that these ideas and methods become the norms through repetition. However, they are social constructs (made up by people) and are not biological (and then cannot be claimed to be natural)…therefore, they are not ‘right’ and can change.</vt:lpstr>
      <vt:lpstr>Agents and change</vt:lpstr>
      <vt:lpstr>What Butler’s perspective does</vt:lpstr>
      <vt:lpstr>Gender and the Body </vt:lpstr>
      <vt:lpstr>Gender becomes a strategy of survival </vt:lpstr>
      <vt:lpstr>The body is transformed; gender comes into being</vt:lpstr>
      <vt:lpstr>Performing gender ‘naturalises’ it</vt:lpstr>
      <vt:lpstr>GENDER IS PERFORMATIVE</vt:lpstr>
      <vt:lpstr>Gender: U</vt:lpstr>
      <vt:lpstr>What about sexuality?  Is that also produced by culture?</vt:lpstr>
      <vt:lpstr>Foucault’s The History of Sexuality (1978) </vt:lpstr>
      <vt:lpstr>Obsession creates the ‘normal’</vt:lpstr>
      <vt:lpstr>Homosexuality, according to Foucault (1978)</vt:lpstr>
      <vt:lpstr>Being a sexual subject</vt:lpstr>
      <vt:lpstr>Power…is everywhere</vt:lpstr>
      <vt:lpstr>Summary of comparisons </vt:lpstr>
      <vt:lpstr>Sex and Gender: natural, biology and culture</vt:lpstr>
      <vt:lpstr>Sexual Orientation and Gender Identity</vt:lpstr>
      <vt:lpstr>Living as a man and a woman</vt:lpstr>
      <vt:lpstr>Biology? Sex and Gender Materially Linked…</vt:lpstr>
      <vt:lpstr>Biological determinism  (as cause of sexual orientation)</vt:lpstr>
      <vt:lpstr>On the other hand…</vt:lpstr>
      <vt:lpstr>Not Gay by Jane Ward</vt:lpstr>
      <vt:lpstr>Gender stories and society </vt:lpstr>
      <vt:lpstr>#metoo</vt:lpstr>
      <vt:lpstr>Patriarchy – the world where men are in charge</vt:lpstr>
      <vt:lpstr>The last 40 years or so has seen vast strides towards equality in some areas of the world but…</vt:lpstr>
      <vt:lpstr>2006 – mass healing via #metoo</vt:lpstr>
      <vt:lpstr>10 years later #metoo has</vt:lpstr>
      <vt:lpstr>The whisper network goes public</vt:lpstr>
      <vt:lpstr>#metoo is a statement and request </vt:lpstr>
      <vt:lpstr>A key theme concerns consent.</vt:lpstr>
      <vt:lpstr> Can one ever give ‘real’ consent?</vt:lpstr>
      <vt:lpstr>Other issues… ‘unwanted’ sexual attention</vt:lpstr>
      <vt:lpstr>Burden of proof: he said/she said</vt:lpstr>
      <vt:lpstr>‘Settler Sexuality’ or ‘Colonial Sex’</vt:lpstr>
      <vt:lpstr>Welcome to Hell</vt:lpstr>
      <vt:lpstr>Cultural representations of women, sex and meat</vt:lpstr>
      <vt:lpstr> Carol Adams (1990)  </vt:lpstr>
      <vt:lpstr>PowerPoint Presentation</vt:lpstr>
      <vt:lpstr>PowerPoint Presentation</vt:lpstr>
      <vt:lpstr>PowerPoint Presentation</vt:lpstr>
      <vt:lpstr>Discussion: what might be the way men are associated with meat? </vt:lpstr>
      <vt:lpstr>Research ‘methodologies’</vt:lpstr>
      <vt:lpstr>Queering, queer theory</vt:lpstr>
      <vt:lpstr>‘Queer’ – the word</vt:lpstr>
      <vt:lpstr> Anth approaches to Queer Theory:  </vt:lpstr>
      <vt:lpstr>Intersectionality and Queer Research</vt:lpstr>
      <vt:lpstr>According to Fotopoulou (2012: 19) Intersectionality is </vt:lpstr>
      <vt:lpstr>Intersectionality</vt:lpstr>
      <vt:lpstr>Weiss 2016 – What Queer Research is For</vt:lpstr>
      <vt:lpstr>Weiss calls for</vt:lpstr>
      <vt:lpstr>An example of queer (intersectional) research:  Kara Walker</vt:lpstr>
      <vt:lpstr>The cyborg post gender human</vt:lpstr>
      <vt:lpstr>Defining Cyborgs </vt:lpstr>
      <vt:lpstr>Bodies and machines - Haraway</vt:lpstr>
      <vt:lpstr>Cyborg pride:  hacking bodies to become who you want to be</vt:lpstr>
      <vt:lpstr>paralympics</vt:lpstr>
      <vt:lpstr>Plastics, modification, surgery</vt:lpstr>
      <vt:lpstr>Neil Harbisson: a cybernetic organism</vt:lpstr>
    </vt:vector>
  </TitlesOfParts>
  <Company>University of Wales Trinity Saint David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Gender </dc:title>
  <dc:creator>Eloise Govier</dc:creator>
  <cp:lastModifiedBy>Luci Attala</cp:lastModifiedBy>
  <cp:revision>106</cp:revision>
  <dcterms:created xsi:type="dcterms:W3CDTF">2018-03-08T14:34:00Z</dcterms:created>
  <dcterms:modified xsi:type="dcterms:W3CDTF">2018-11-08T17:17:50Z</dcterms:modified>
</cp:coreProperties>
</file>