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7" r:id="rId2"/>
    <p:sldId id="259" r:id="rId3"/>
    <p:sldId id="260" r:id="rId4"/>
    <p:sldId id="261" r:id="rId5"/>
    <p:sldId id="262" r:id="rId6"/>
    <p:sldId id="263" r:id="rId7"/>
    <p:sldId id="264" r:id="rId8"/>
    <p:sldId id="265" r:id="rId9"/>
    <p:sldId id="266" r:id="rId10"/>
    <p:sldId id="267" r:id="rId11"/>
    <p:sldId id="276" r:id="rId12"/>
    <p:sldId id="278" r:id="rId13"/>
    <p:sldId id="277" r:id="rId14"/>
    <p:sldId id="274" r:id="rId15"/>
    <p:sldId id="281" r:id="rId16"/>
    <p:sldId id="280" r:id="rId17"/>
    <p:sldId id="273" r:id="rId18"/>
    <p:sldId id="258"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5" d="100"/>
          <a:sy n="115" d="100"/>
        </p:scale>
        <p:origin x="1476" y="1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854437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8792214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948108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6"/>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9189651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8649647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988081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14230753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460237" y="731520"/>
            <a:ext cx="5009393"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8C0F11AC-ED79-489B-AB56-40868A929356}" type="datetimeFigureOut">
              <a:rPr lang="en-GB" smtClean="0"/>
              <a:pPr/>
              <a:t>03/05/2019</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solidFill>
                <a:srgbClr val="637052"/>
              </a:solidFill>
            </a:endParaRPr>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77F6761A-60D9-4D11-BDEB-AFA01E645AB6}" type="slidenum">
              <a:rPr lang="en-GB" smtClean="0">
                <a:solidFill>
                  <a:srgbClr val="637052"/>
                </a:solidFill>
              </a:rPr>
              <a:pPr/>
              <a:t>‹#›</a:t>
            </a:fld>
            <a:endParaRPr lang="en-GB">
              <a:solidFill>
                <a:srgbClr val="637052"/>
              </a:solidFill>
            </a:endParaRPr>
          </a:p>
        </p:txBody>
      </p:sp>
    </p:spTree>
    <p:extLst>
      <p:ext uri="{BB962C8B-B14F-4D97-AF65-F5344CB8AC3E}">
        <p14:creationId xmlns:p14="http://schemas.microsoft.com/office/powerpoint/2010/main" val="7890759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59"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597107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30999036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4779"/>
            <a:ext cx="1971675"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4779"/>
            <a:ext cx="5800725" cy="5757420"/>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C0F11AC-ED79-489B-AB56-40868A929356}" type="datetimeFigureOut">
              <a:rPr lang="en-GB" smtClean="0"/>
              <a:pPr/>
              <a:t>03/05/2019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7F6761A-60D9-4D11-BDEB-AFA01E645AB6}" type="slidenum">
              <a:rPr lang="en-GB" smtClean="0"/>
              <a:pPr/>
              <a:t>‹#›</a:t>
            </a:fld>
            <a:endParaRPr lang="en-GB"/>
          </a:p>
        </p:txBody>
      </p:sp>
    </p:spTree>
    <p:extLst>
      <p:ext uri="{BB962C8B-B14F-4D97-AF65-F5344CB8AC3E}">
        <p14:creationId xmlns:p14="http://schemas.microsoft.com/office/powerpoint/2010/main" val="23182526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pPr defTabSz="457200"/>
            <a:fld id="{8C0F11AC-ED79-489B-AB56-40868A929356}" type="datetimeFigureOut">
              <a:rPr lang="en-GB" smtClean="0"/>
              <a:pPr defTabSz="457200"/>
              <a:t>03/05/2019</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pPr defTabSz="457200"/>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pPr defTabSz="457200"/>
            <a:fld id="{77F6761A-60D9-4D11-BDEB-AFA01E645AB6}" type="slidenum">
              <a:rPr lang="en-GB" smtClean="0"/>
              <a:pPr defTabSz="45720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771374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4.xml"/><Relationship Id="rId5" Type="http://schemas.openxmlformats.org/officeDocument/2006/relationships/image" Target="../media/image8.png"/><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hyperlink" Target="http://www.youtube.com/watch?v=mvhfdZz9AuU" TargetMode="External"/><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b="1" dirty="0" smtClean="0"/>
              <a:t>Myth and Art</a:t>
            </a:r>
            <a:endParaRPr lang="en-GB" b="1" dirty="0"/>
          </a:p>
        </p:txBody>
      </p:sp>
      <p:sp>
        <p:nvSpPr>
          <p:cNvPr id="3" name="Subtitle 2"/>
          <p:cNvSpPr>
            <a:spLocks noGrp="1"/>
          </p:cNvSpPr>
          <p:nvPr>
            <p:ph type="subTitle" idx="1"/>
          </p:nvPr>
        </p:nvSpPr>
        <p:spPr>
          <a:xfrm>
            <a:off x="822960" y="4455621"/>
            <a:ext cx="7770322" cy="1143000"/>
          </a:xfrm>
        </p:spPr>
        <p:txBody>
          <a:bodyPr>
            <a:normAutofit/>
          </a:bodyPr>
          <a:lstStyle/>
          <a:p>
            <a:r>
              <a:rPr lang="en-GB" dirty="0"/>
              <a:t>Myth and </a:t>
            </a:r>
            <a:r>
              <a:rPr lang="en-GB" dirty="0" smtClean="0"/>
              <a:t>its reception</a:t>
            </a:r>
            <a:endParaRPr lang="en-GB" dirty="0"/>
          </a:p>
          <a:p>
            <a:r>
              <a:rPr lang="en-GB" dirty="0" smtClean="0"/>
              <a:t>(HPAH4002)</a:t>
            </a:r>
            <a:endParaRPr lang="en-GB" dirty="0"/>
          </a:p>
        </p:txBody>
      </p:sp>
    </p:spTree>
    <p:extLst>
      <p:ext uri="{BB962C8B-B14F-4D97-AF65-F5344CB8AC3E}">
        <p14:creationId xmlns:p14="http://schemas.microsoft.com/office/powerpoint/2010/main" val="365666032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What is Reception? (1)</a:t>
            </a:r>
            <a:endParaRPr lang="en-GB" b="1" dirty="0"/>
          </a:p>
        </p:txBody>
      </p:sp>
      <p:sp>
        <p:nvSpPr>
          <p:cNvPr id="3" name="Content Placeholder 2"/>
          <p:cNvSpPr>
            <a:spLocks noGrp="1"/>
          </p:cNvSpPr>
          <p:nvPr>
            <p:ph sz="quarter" idx="1"/>
          </p:nvPr>
        </p:nvSpPr>
        <p:spPr>
          <a:xfrm>
            <a:off x="440575" y="1978429"/>
            <a:ext cx="8471500" cy="4303966"/>
          </a:xfrm>
        </p:spPr>
        <p:txBody>
          <a:bodyPr>
            <a:normAutofit/>
          </a:bodyPr>
          <a:lstStyle/>
          <a:p>
            <a:pPr>
              <a:buFont typeface="Arial" panose="020B0604020202020204" pitchFamily="34" charset="0"/>
              <a:buChar char="•"/>
            </a:pPr>
            <a:r>
              <a:rPr lang="en-GB" dirty="0" smtClean="0"/>
              <a:t> Reception theory is a type of reader response theory.</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The emphasis is put on how the reader interprets a text, not what the author intended by it. (Barthes: </a:t>
            </a:r>
            <a:r>
              <a:rPr lang="en-GB" i="1" dirty="0" smtClean="0"/>
              <a:t>The Author is Dead</a:t>
            </a:r>
            <a:r>
              <a:rPr lang="en-GB" dirty="0" smtClean="0"/>
              <a:t>).</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 mode of analysing the ancient world</a:t>
            </a:r>
            <a:r>
              <a:rPr lang="is-IS" dirty="0" smtClean="0"/>
              <a:t> that focuses on the lens(es) through which we are looking at it.</a:t>
            </a:r>
          </a:p>
          <a:p>
            <a:pPr>
              <a:buFont typeface="Arial" panose="020B0604020202020204" pitchFamily="34" charset="0"/>
              <a:buChar char="•"/>
            </a:pPr>
            <a:endParaRPr lang="is-IS" sz="100" dirty="0" smtClean="0"/>
          </a:p>
          <a:p>
            <a:pPr>
              <a:buFont typeface="Arial" panose="020B0604020202020204" pitchFamily="34" charset="0"/>
              <a:buChar char="•"/>
            </a:pPr>
            <a:r>
              <a:rPr lang="en-GB" dirty="0" smtClean="0"/>
              <a:t> </a:t>
            </a:r>
            <a:r>
              <a:rPr lang="x-none" dirty="0" smtClean="0"/>
              <a:t>We interpret texts based on invididual background, cultural background, life experiences, etc. </a:t>
            </a:r>
            <a:endParaRPr lang="en-GB" dirty="0" smtClean="0"/>
          </a:p>
          <a:p>
            <a:pPr>
              <a:buFont typeface="Arial" panose="020B0604020202020204" pitchFamily="34" charset="0"/>
              <a:buChar char="•"/>
            </a:pPr>
            <a:endParaRPr lang="x-none" sz="100" dirty="0" smtClean="0"/>
          </a:p>
          <a:p>
            <a:pPr>
              <a:buFont typeface="Arial" panose="020B0604020202020204" pitchFamily="34" charset="0"/>
              <a:buChar char="•"/>
            </a:pPr>
            <a:r>
              <a:rPr lang="en-GB" dirty="0" smtClean="0"/>
              <a:t> </a:t>
            </a:r>
            <a:r>
              <a:rPr lang="x-none" dirty="0" smtClean="0"/>
              <a:t>There is no objective, platonic meaning in the text.</a:t>
            </a:r>
            <a:r>
              <a:rPr lang="en-GB" dirty="0"/>
              <a:t> </a:t>
            </a:r>
            <a:r>
              <a:rPr lang="x-none" dirty="0" smtClean="0"/>
              <a:t>Meaning is created by the interaction between the reader and the text.</a:t>
            </a:r>
            <a:endParaRPr lang="en-GB" dirty="0"/>
          </a:p>
        </p:txBody>
      </p:sp>
    </p:spTree>
    <p:extLst>
      <p:ext uri="{BB962C8B-B14F-4D97-AF65-F5344CB8AC3E}">
        <p14:creationId xmlns:p14="http://schemas.microsoft.com/office/powerpoint/2010/main" val="166005662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Reception</a:t>
            </a:r>
            <a:r>
              <a:rPr lang="en-GB" b="1" dirty="0" smtClean="0"/>
              <a:t>? (2)</a:t>
            </a:r>
            <a:endParaRPr lang="en-GB" b="1" dirty="0"/>
          </a:p>
        </p:txBody>
      </p:sp>
      <p:sp>
        <p:nvSpPr>
          <p:cNvPr id="3" name="Content Placeholder 2"/>
          <p:cNvSpPr>
            <a:spLocks noGrp="1"/>
          </p:cNvSpPr>
          <p:nvPr>
            <p:ph sz="quarter" idx="1"/>
          </p:nvPr>
        </p:nvSpPr>
        <p:spPr>
          <a:xfrm>
            <a:off x="149630" y="1903614"/>
            <a:ext cx="4214552" cy="4762977"/>
          </a:xfrm>
        </p:spPr>
        <p:txBody>
          <a:bodyPr>
            <a:normAutofit/>
          </a:bodyPr>
          <a:lstStyle/>
          <a:p>
            <a:pPr>
              <a:buFont typeface="Arial" panose="020B0604020202020204" pitchFamily="34" charset="0"/>
              <a:buChar char="•"/>
            </a:pPr>
            <a:r>
              <a:rPr lang="en-GB" dirty="0" smtClean="0"/>
              <a:t> “Reading” is not the passive reception of a meaning embedded in the source. It is the process of creating meaning. </a:t>
            </a:r>
          </a:p>
          <a:p>
            <a:pPr>
              <a:spcBef>
                <a:spcPts val="100"/>
              </a:spcBef>
              <a:buFont typeface="Arial" panose="020B0604020202020204" pitchFamily="34" charset="0"/>
              <a:buChar char="•"/>
            </a:pPr>
            <a:endParaRPr lang="en-GB" sz="100" dirty="0" smtClean="0"/>
          </a:p>
          <a:p>
            <a:pPr>
              <a:buFont typeface="Arial" panose="020B0604020202020204" pitchFamily="34" charset="0"/>
              <a:buChar char="•"/>
            </a:pPr>
            <a:r>
              <a:rPr lang="en-GB" dirty="0" smtClean="0"/>
              <a:t> It is an interaction between the reader and “the text”.</a:t>
            </a:r>
          </a:p>
          <a:p>
            <a:pPr>
              <a:spcBef>
                <a:spcPts val="100"/>
              </a:spcBef>
            </a:pPr>
            <a:endParaRPr lang="en-GB" sz="100" dirty="0"/>
          </a:p>
          <a:p>
            <a:pPr>
              <a:buFont typeface="Arial" panose="020B0604020202020204" pitchFamily="34" charset="0"/>
              <a:buChar char="•"/>
            </a:pPr>
            <a:r>
              <a:rPr lang="en-GB" dirty="0" smtClean="0"/>
              <a:t> Implications:</a:t>
            </a:r>
          </a:p>
          <a:p>
            <a:pPr lvl="1">
              <a:buFont typeface="Arial" panose="020B0604020202020204" pitchFamily="34" charset="0"/>
              <a:buChar char="•"/>
            </a:pPr>
            <a:r>
              <a:rPr lang="en-GB" dirty="0" smtClean="0"/>
              <a:t> </a:t>
            </a:r>
            <a:r>
              <a:rPr lang="en-GB" sz="1700" dirty="0" smtClean="0"/>
              <a:t>The process of reception begins as soon as a text is created. </a:t>
            </a:r>
          </a:p>
          <a:p>
            <a:pPr lvl="1">
              <a:buFont typeface="Arial" panose="020B0604020202020204" pitchFamily="34" charset="0"/>
              <a:buChar char="•"/>
            </a:pPr>
            <a:r>
              <a:rPr lang="en-GB" sz="1700" dirty="0" smtClean="0"/>
              <a:t> No text has a universal meaning. </a:t>
            </a:r>
          </a:p>
          <a:p>
            <a:pPr lvl="1">
              <a:buFont typeface="Arial" panose="020B0604020202020204" pitchFamily="34" charset="0"/>
              <a:buChar char="•"/>
            </a:pPr>
            <a:r>
              <a:rPr lang="en-GB" sz="1700" dirty="0" smtClean="0"/>
              <a:t> You can never read the same text twice (special effects; </a:t>
            </a:r>
            <a:r>
              <a:rPr lang="en-GB" sz="1700" i="1" dirty="0" smtClean="0"/>
              <a:t>Sixth Sense</a:t>
            </a:r>
            <a:r>
              <a:rPr lang="en-GB" sz="1700" dirty="0" smtClean="0"/>
              <a:t>; </a:t>
            </a:r>
            <a:r>
              <a:rPr lang="en-GB" sz="1700" i="1" dirty="0" smtClean="0"/>
              <a:t>Gone Girl</a:t>
            </a:r>
            <a:r>
              <a:rPr lang="en-GB" sz="1700" dirty="0" smtClean="0"/>
              <a:t>). </a:t>
            </a:r>
          </a:p>
          <a:p>
            <a:pPr lvl="1">
              <a:buFont typeface="Arial" panose="020B0604020202020204" pitchFamily="34" charset="0"/>
              <a:buChar char="•"/>
            </a:pPr>
            <a:r>
              <a:rPr lang="en-GB" sz="1700" dirty="0" smtClean="0"/>
              <a:t> We cannot ever read a text purely in line with the author’s intention when they created it.</a:t>
            </a:r>
            <a:endParaRPr lang="en-GB" sz="1700" dirty="0"/>
          </a:p>
        </p:txBody>
      </p:sp>
      <p:sp>
        <p:nvSpPr>
          <p:cNvPr id="4" name="Rectangle 3"/>
          <p:cNvSpPr/>
          <p:nvPr/>
        </p:nvSpPr>
        <p:spPr>
          <a:xfrm>
            <a:off x="4472247" y="3539635"/>
            <a:ext cx="4596939" cy="2800767"/>
          </a:xfrm>
          <a:prstGeom prst="rect">
            <a:avLst/>
          </a:prstGeom>
        </p:spPr>
        <p:txBody>
          <a:bodyPr wrap="square">
            <a:spAutoFit/>
          </a:bodyPr>
          <a:lstStyle/>
          <a:p>
            <a:r>
              <a:rPr lang="en-GB" sz="1600" dirty="0"/>
              <a:t>‘If we take the case of Homer and Virgil, the weak thesis would be that Virgil gives us powerful insights into Homer; the strong thesis, that, since Virgil, no reading of Homer, at least in the West, has been, or could be, wholly free of a vestigial </a:t>
            </a:r>
            <a:r>
              <a:rPr lang="en-GB" sz="1600" dirty="0" err="1"/>
              <a:t>Virgilian</a:t>
            </a:r>
            <a:r>
              <a:rPr lang="en-GB" sz="1600" dirty="0"/>
              <a:t> presence – not even one given by an interpreter not directly familiar with Virgil’s poems – because the Homer-Virgil opposition is so deeply inscribed, both in the exegetical tradition and in the wider culture, because the two texts are always and already culturally implicated.’  (</a:t>
            </a:r>
            <a:r>
              <a:rPr lang="en-GB" sz="1600" b="1" dirty="0"/>
              <a:t>Martindale 1993</a:t>
            </a:r>
            <a:r>
              <a:rPr lang="en-GB" sz="1600" b="1" dirty="0" smtClean="0"/>
              <a:t>: 8</a:t>
            </a:r>
            <a:r>
              <a:rPr lang="en-GB" sz="1600" dirty="0"/>
              <a:t>)</a:t>
            </a:r>
          </a:p>
        </p:txBody>
      </p:sp>
      <p:pic>
        <p:nvPicPr>
          <p:cNvPr id="6" name="Picture 5"/>
          <p:cNvPicPr>
            <a:picLocks noChangeAspect="1"/>
          </p:cNvPicPr>
          <p:nvPr/>
        </p:nvPicPr>
        <p:blipFill>
          <a:blip r:embed="rId2"/>
          <a:stretch>
            <a:fillRect/>
          </a:stretch>
        </p:blipFill>
        <p:spPr>
          <a:xfrm>
            <a:off x="6492240" y="139348"/>
            <a:ext cx="2289241" cy="3310422"/>
          </a:xfrm>
          <a:prstGeom prst="rect">
            <a:avLst/>
          </a:prstGeom>
        </p:spPr>
      </p:pic>
      <p:sp>
        <p:nvSpPr>
          <p:cNvPr id="7" name="TextBox 6"/>
          <p:cNvSpPr txBox="1"/>
          <p:nvPr/>
        </p:nvSpPr>
        <p:spPr>
          <a:xfrm>
            <a:off x="4594860" y="1827226"/>
            <a:ext cx="1756064" cy="160043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The main literary accounts for the Trojan saga for many Renaissance to “early” Early Modern people would be Virgil and Ovid.</a:t>
            </a:r>
            <a:endParaRPr lang="en-GB" sz="1400" dirty="0"/>
          </a:p>
        </p:txBody>
      </p:sp>
    </p:spTree>
    <p:extLst>
      <p:ext uri="{BB962C8B-B14F-4D97-AF65-F5344CB8AC3E}">
        <p14:creationId xmlns:p14="http://schemas.microsoft.com/office/powerpoint/2010/main" val="248274966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31520" y="286604"/>
            <a:ext cx="7822275" cy="1450757"/>
          </a:xfrm>
        </p:spPr>
        <p:txBody>
          <a:bodyPr>
            <a:normAutofit/>
          </a:bodyPr>
          <a:lstStyle/>
          <a:p>
            <a:r>
              <a:rPr lang="en-GB" sz="4200" b="1" dirty="0" smtClean="0"/>
              <a:t>What affects how we receive a “text”</a:t>
            </a:r>
            <a:endParaRPr lang="en-GB" sz="4200" b="1" dirty="0"/>
          </a:p>
        </p:txBody>
      </p:sp>
      <p:sp>
        <p:nvSpPr>
          <p:cNvPr id="3" name="Content Placeholder 2"/>
          <p:cNvSpPr>
            <a:spLocks noGrp="1"/>
          </p:cNvSpPr>
          <p:nvPr>
            <p:ph sz="half" idx="1"/>
          </p:nvPr>
        </p:nvSpPr>
        <p:spPr>
          <a:xfrm>
            <a:off x="731520" y="2120054"/>
            <a:ext cx="3703320" cy="4023360"/>
          </a:xfrm>
        </p:spPr>
        <p:txBody>
          <a:bodyPr>
            <a:normAutofit fontScale="62500" lnSpcReduction="20000"/>
          </a:bodyPr>
          <a:lstStyle/>
          <a:p>
            <a:r>
              <a:rPr lang="en-GB" sz="2800" dirty="0"/>
              <a:t>Everything. </a:t>
            </a:r>
          </a:p>
          <a:p>
            <a:r>
              <a:rPr lang="en-GB" sz="2800" dirty="0"/>
              <a:t>Promo </a:t>
            </a:r>
            <a:r>
              <a:rPr lang="en-GB" sz="2800" dirty="0" smtClean="0"/>
              <a:t>posters.</a:t>
            </a:r>
            <a:endParaRPr lang="en-GB" sz="2800" dirty="0"/>
          </a:p>
          <a:p>
            <a:r>
              <a:rPr lang="en-GB" sz="2800" dirty="0"/>
              <a:t>Setting/location.</a:t>
            </a:r>
          </a:p>
          <a:p>
            <a:r>
              <a:rPr lang="en-GB" sz="2800" dirty="0"/>
              <a:t>Framing.</a:t>
            </a:r>
          </a:p>
          <a:p>
            <a:r>
              <a:rPr lang="en-GB" sz="2800" dirty="0"/>
              <a:t>How we feel at the time.</a:t>
            </a:r>
          </a:p>
          <a:p>
            <a:r>
              <a:rPr lang="en-GB" sz="2800" dirty="0"/>
              <a:t>Whether we’ve read it before or not.</a:t>
            </a:r>
          </a:p>
          <a:p>
            <a:r>
              <a:rPr lang="en-GB" sz="2800" dirty="0"/>
              <a:t>The book cover.</a:t>
            </a:r>
          </a:p>
          <a:p>
            <a:r>
              <a:rPr lang="en-GB" sz="2800" dirty="0"/>
              <a:t>The font. </a:t>
            </a:r>
          </a:p>
          <a:p>
            <a:r>
              <a:rPr lang="en-GB" sz="2800" dirty="0"/>
              <a:t>The font size.</a:t>
            </a:r>
          </a:p>
          <a:p>
            <a:r>
              <a:rPr lang="en-GB" sz="2800" dirty="0"/>
              <a:t>How familiar you are with the language.</a:t>
            </a:r>
          </a:p>
          <a:p>
            <a:endParaRPr lang="en-GB" dirty="0"/>
          </a:p>
        </p:txBody>
      </p:sp>
      <p:sp>
        <p:nvSpPr>
          <p:cNvPr id="4" name="Content Placeholder 3"/>
          <p:cNvSpPr>
            <a:spLocks noGrp="1"/>
          </p:cNvSpPr>
          <p:nvPr>
            <p:ph sz="half" idx="2"/>
          </p:nvPr>
        </p:nvSpPr>
        <p:spPr>
          <a:xfrm>
            <a:off x="4846320" y="2020303"/>
            <a:ext cx="3873730" cy="4023359"/>
          </a:xfrm>
        </p:spPr>
        <p:txBody>
          <a:bodyPr>
            <a:normAutofit fontScale="62500" lnSpcReduction="20000"/>
          </a:bodyPr>
          <a:lstStyle/>
          <a:p>
            <a:r>
              <a:rPr lang="en-GB" sz="2900" dirty="0"/>
              <a:t>Familiarity with the culture which produced the text</a:t>
            </a:r>
            <a:r>
              <a:rPr lang="en-GB" sz="2900" dirty="0" smtClean="0"/>
              <a:t>.</a:t>
            </a:r>
          </a:p>
          <a:p>
            <a:r>
              <a:rPr lang="en-GB" sz="2900" dirty="0" smtClean="0"/>
              <a:t>Familiarity with the text itself. </a:t>
            </a:r>
            <a:endParaRPr lang="en-GB" sz="2900" dirty="0"/>
          </a:p>
          <a:p>
            <a:r>
              <a:rPr lang="en-GB" sz="2900" dirty="0" smtClean="0"/>
              <a:t>What </a:t>
            </a:r>
            <a:r>
              <a:rPr lang="en-GB" sz="2900" dirty="0"/>
              <a:t>we are expecting from the text. </a:t>
            </a:r>
          </a:p>
          <a:p>
            <a:r>
              <a:rPr lang="en-GB" sz="2900" dirty="0"/>
              <a:t>Sequels/</a:t>
            </a:r>
            <a:r>
              <a:rPr lang="en-GB" sz="2900" dirty="0" smtClean="0"/>
              <a:t>Prequels. </a:t>
            </a:r>
          </a:p>
          <a:p>
            <a:r>
              <a:rPr lang="en-GB" sz="2900" dirty="0" smtClean="0"/>
              <a:t>What we’ve read/heard about it. </a:t>
            </a:r>
          </a:p>
          <a:p>
            <a:r>
              <a:rPr lang="en-GB" sz="2900" dirty="0" smtClean="0"/>
              <a:t>It’s previous receptions. </a:t>
            </a:r>
          </a:p>
          <a:p>
            <a:endParaRPr lang="en-GB" sz="2400" dirty="0"/>
          </a:p>
          <a:p>
            <a:endParaRPr lang="en-GB" dirty="0"/>
          </a:p>
        </p:txBody>
      </p:sp>
      <p:pic>
        <p:nvPicPr>
          <p:cNvPr id="5" name="Picture 4"/>
          <p:cNvPicPr>
            <a:picLocks noChangeAspect="1"/>
          </p:cNvPicPr>
          <p:nvPr/>
        </p:nvPicPr>
        <p:blipFill>
          <a:blip r:embed="rId2"/>
          <a:stretch>
            <a:fillRect/>
          </a:stretch>
        </p:blipFill>
        <p:spPr>
          <a:xfrm>
            <a:off x="5128982" y="4374306"/>
            <a:ext cx="1442258" cy="2417192"/>
          </a:xfrm>
          <a:prstGeom prst="rect">
            <a:avLst/>
          </a:prstGeom>
        </p:spPr>
      </p:pic>
      <p:pic>
        <p:nvPicPr>
          <p:cNvPr id="6" name="Picture 5"/>
          <p:cNvPicPr>
            <a:picLocks noChangeAspect="1"/>
          </p:cNvPicPr>
          <p:nvPr/>
        </p:nvPicPr>
        <p:blipFill>
          <a:blip r:embed="rId3"/>
          <a:stretch>
            <a:fillRect/>
          </a:stretch>
        </p:blipFill>
        <p:spPr>
          <a:xfrm>
            <a:off x="7161471" y="4374306"/>
            <a:ext cx="1474798" cy="2389646"/>
          </a:xfrm>
          <a:prstGeom prst="rect">
            <a:avLst/>
          </a:prstGeom>
        </p:spPr>
      </p:pic>
    </p:spTree>
    <p:extLst>
      <p:ext uri="{BB962C8B-B14F-4D97-AF65-F5344CB8AC3E}">
        <p14:creationId xmlns:p14="http://schemas.microsoft.com/office/powerpoint/2010/main" val="418506513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Receiving Macbeth</a:t>
            </a:r>
            <a:endParaRPr lang="en-GB" b="1" dirty="0"/>
          </a:p>
        </p:txBody>
      </p:sp>
      <p:sp>
        <p:nvSpPr>
          <p:cNvPr id="3" name="Content Placeholder 2"/>
          <p:cNvSpPr>
            <a:spLocks noGrp="1"/>
          </p:cNvSpPr>
          <p:nvPr>
            <p:ph sz="quarter" idx="1"/>
          </p:nvPr>
        </p:nvSpPr>
        <p:spPr>
          <a:xfrm>
            <a:off x="822959" y="2019992"/>
            <a:ext cx="7543801" cy="4189615"/>
          </a:xfrm>
        </p:spPr>
        <p:txBody>
          <a:bodyPr/>
          <a:lstStyle/>
          <a:p>
            <a:pPr>
              <a:buFont typeface="Arial" panose="020B0604020202020204" pitchFamily="34" charset="0"/>
              <a:buChar char="•"/>
            </a:pPr>
            <a:r>
              <a:rPr lang="en-US" dirty="0" smtClean="0"/>
              <a:t> </a:t>
            </a:r>
            <a:r>
              <a:rPr lang="en-US" sz="2400" dirty="0" smtClean="0"/>
              <a:t>Thurber</a:t>
            </a:r>
            <a:r>
              <a:rPr lang="en-US" sz="2400" dirty="0"/>
              <a:t>, James </a:t>
            </a:r>
            <a:r>
              <a:rPr lang="en-US" sz="2400" dirty="0" smtClean="0"/>
              <a:t>(1943)</a:t>
            </a:r>
            <a:r>
              <a:rPr lang="en-US" sz="2400" dirty="0"/>
              <a:t> </a:t>
            </a:r>
            <a:r>
              <a:rPr lang="en-US" sz="2400" b="1" i="1" dirty="0"/>
              <a:t>The Thurber </a:t>
            </a:r>
            <a:r>
              <a:rPr lang="en-US" sz="2400" b="1" i="1" dirty="0" smtClean="0"/>
              <a:t>Carnival</a:t>
            </a:r>
            <a:r>
              <a:rPr lang="en-US" sz="2400" dirty="0" smtClean="0"/>
              <a:t>.</a:t>
            </a:r>
            <a:r>
              <a:rPr lang="en-US" sz="2400" dirty="0"/>
              <a:t> Harper and Brothers, NY pp. </a:t>
            </a:r>
            <a:r>
              <a:rPr lang="en-US" sz="2400" dirty="0" smtClean="0"/>
              <a:t>60-63. </a:t>
            </a:r>
          </a:p>
          <a:p>
            <a:pPr marL="0" indent="0">
              <a:buNone/>
            </a:pPr>
            <a:endParaRPr lang="en-US" sz="100" dirty="0"/>
          </a:p>
          <a:p>
            <a:pPr>
              <a:buFont typeface="Arial" panose="020B0604020202020204" pitchFamily="34" charset="0"/>
              <a:buChar char="•"/>
            </a:pPr>
            <a:r>
              <a:rPr lang="en-US" sz="2400" dirty="0" smtClean="0"/>
              <a:t> A woman mistakenly picks up a copy of Macbeth, thinking it is going to be a murder mystery because of the similarity of the Penguin covers. </a:t>
            </a:r>
          </a:p>
          <a:p>
            <a:pPr lvl="1">
              <a:buFont typeface="Arial" panose="020B0604020202020204" pitchFamily="34" charset="0"/>
              <a:buChar char="•"/>
            </a:pPr>
            <a:r>
              <a:rPr lang="en-US" sz="2000" dirty="0" smtClean="0"/>
              <a:t>(they’re different </a:t>
            </a:r>
            <a:r>
              <a:rPr lang="en-US" sz="2000" dirty="0" err="1" smtClean="0"/>
              <a:t>colours</a:t>
            </a:r>
            <a:r>
              <a:rPr lang="en-US" sz="2000" dirty="0" smtClean="0"/>
              <a:t>, but she doesn’t notice that).</a:t>
            </a:r>
          </a:p>
          <a:p>
            <a:pPr lvl="1">
              <a:buFont typeface="Arial" panose="020B0604020202020204" pitchFamily="34" charset="0"/>
              <a:buChar char="•"/>
            </a:pPr>
            <a:endParaRPr lang="en-US" sz="100" dirty="0" smtClean="0"/>
          </a:p>
          <a:p>
            <a:pPr>
              <a:buFont typeface="Arial" panose="020B0604020202020204" pitchFamily="34" charset="0"/>
              <a:buChar char="•"/>
            </a:pPr>
            <a:r>
              <a:rPr lang="en-US" dirty="0" smtClean="0"/>
              <a:t> </a:t>
            </a:r>
            <a:r>
              <a:rPr lang="en-US" sz="2400" dirty="0" smtClean="0"/>
              <a:t>She reads it anyway, and her companion asks her what she thought of it. </a:t>
            </a:r>
            <a:endParaRPr lang="en-US" sz="2400" dirty="0"/>
          </a:p>
          <a:p>
            <a:pPr marL="0" indent="0">
              <a:buNone/>
            </a:pPr>
            <a:endParaRPr lang="en-GB" dirty="0"/>
          </a:p>
        </p:txBody>
      </p:sp>
    </p:spTree>
    <p:extLst>
      <p:ext uri="{BB962C8B-B14F-4D97-AF65-F5344CB8AC3E}">
        <p14:creationId xmlns:p14="http://schemas.microsoft.com/office/powerpoint/2010/main" val="333905422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003686" y="0"/>
            <a:ext cx="4962379" cy="922713"/>
          </a:xfrm>
        </p:spPr>
        <p:txBody>
          <a:bodyPr/>
          <a:lstStyle/>
          <a:p>
            <a:r>
              <a:rPr lang="en-GB" b="1" dirty="0" smtClean="0"/>
              <a:t>She did not </a:t>
            </a:r>
            <a:r>
              <a:rPr lang="en-GB" b="1" dirty="0"/>
              <a:t>e</a:t>
            </a:r>
            <a:r>
              <a:rPr lang="en-GB" b="1" dirty="0" smtClean="0"/>
              <a:t>njoy it</a:t>
            </a:r>
            <a:endParaRPr lang="en-GB" b="1" dirty="0"/>
          </a:p>
        </p:txBody>
      </p:sp>
      <p:sp>
        <p:nvSpPr>
          <p:cNvPr id="3" name="Content Placeholder 2"/>
          <p:cNvSpPr>
            <a:spLocks noGrp="1"/>
          </p:cNvSpPr>
          <p:nvPr>
            <p:ph sz="quarter" idx="4294967295"/>
          </p:nvPr>
        </p:nvSpPr>
        <p:spPr>
          <a:xfrm>
            <a:off x="232755" y="922712"/>
            <a:ext cx="8645237" cy="5544589"/>
          </a:xfrm>
        </p:spPr>
        <p:txBody>
          <a:bodyPr>
            <a:normAutofit/>
          </a:bodyPr>
          <a:lstStyle/>
          <a:p>
            <a:pPr marL="0" indent="0">
              <a:buNone/>
            </a:pPr>
            <a:r>
              <a:rPr lang="en-US" dirty="0"/>
              <a:t>"In the first place, I don't think for a moment that Macbeth did it." I looked at her blankly</a:t>
            </a:r>
            <a:r>
              <a:rPr lang="en-US" dirty="0" smtClean="0"/>
              <a:t>.</a:t>
            </a:r>
          </a:p>
          <a:p>
            <a:pPr marL="0" indent="0">
              <a:buNone/>
            </a:pPr>
            <a:r>
              <a:rPr lang="en-US" dirty="0" smtClean="0"/>
              <a:t>"</a:t>
            </a:r>
            <a:r>
              <a:rPr lang="en-US" dirty="0"/>
              <a:t>Did what?" I asked. </a:t>
            </a:r>
            <a:endParaRPr lang="en-US" dirty="0" smtClean="0"/>
          </a:p>
          <a:p>
            <a:pPr marL="0" indent="0">
              <a:buNone/>
            </a:pPr>
            <a:r>
              <a:rPr lang="en-US" dirty="0" smtClean="0"/>
              <a:t>“I </a:t>
            </a:r>
            <a:r>
              <a:rPr lang="en-US" dirty="0"/>
              <a:t>don't think for a moment that he killed the King," she said. "I don't think the Macbeth woman was mixed up in it, either. You suspect them the most, of course, but those are the ones that are never guilty or shouldn't be, anyway.</a:t>
            </a:r>
            <a:r>
              <a:rPr lang="en-US" dirty="0" smtClean="0"/>
              <a:t>”</a:t>
            </a:r>
          </a:p>
          <a:p>
            <a:pPr marL="0" indent="0">
              <a:buNone/>
            </a:pPr>
            <a:r>
              <a:rPr lang="en-US" dirty="0" smtClean="0"/>
              <a:t>“</a:t>
            </a:r>
            <a:r>
              <a:rPr lang="en-US" dirty="0"/>
              <a:t>I’m afraid," I began, "that I --</a:t>
            </a:r>
            <a:r>
              <a:rPr lang="en-US" dirty="0" smtClean="0"/>
              <a:t>-”.</a:t>
            </a:r>
          </a:p>
          <a:p>
            <a:pPr marL="0" indent="0">
              <a:buNone/>
            </a:pPr>
            <a:r>
              <a:rPr lang="en-US" dirty="0" smtClean="0"/>
              <a:t>“</a:t>
            </a:r>
            <a:r>
              <a:rPr lang="en-US" dirty="0"/>
              <a:t>But don't you see?" said the American lady. “It would spoil everything if you could figure out right away who did </a:t>
            </a:r>
            <a:r>
              <a:rPr lang="en-US" dirty="0" smtClean="0"/>
              <a:t>it. </a:t>
            </a:r>
            <a:r>
              <a:rPr lang="en-US" dirty="0"/>
              <a:t>Shakespeare was far too smart for that. I’ve read that people never have figured out 'Hamlet,' so it isn't likely Shakespeare would have made 'Macbeth' as simple as it seems." I thought this over while I filled my pipe. </a:t>
            </a:r>
            <a:endParaRPr lang="en-US" dirty="0" smtClean="0"/>
          </a:p>
          <a:p>
            <a:pPr marL="0" indent="0">
              <a:buNone/>
            </a:pPr>
            <a:r>
              <a:rPr lang="en-US" dirty="0" smtClean="0"/>
              <a:t>"</a:t>
            </a:r>
            <a:r>
              <a:rPr lang="en-US" dirty="0"/>
              <a:t>Who do you suspect?" I asked, suddenly. </a:t>
            </a:r>
            <a:endParaRPr lang="en-US" dirty="0" smtClean="0"/>
          </a:p>
          <a:p>
            <a:pPr marL="0" indent="0">
              <a:buNone/>
            </a:pPr>
            <a:r>
              <a:rPr lang="en-US" dirty="0" smtClean="0"/>
              <a:t>"</a:t>
            </a:r>
            <a:r>
              <a:rPr lang="en-US" dirty="0" err="1"/>
              <a:t>Macduff</a:t>
            </a:r>
            <a:r>
              <a:rPr lang="en-US" dirty="0"/>
              <a:t>," she said, promptly</a:t>
            </a:r>
            <a:r>
              <a:rPr lang="en-US" dirty="0" smtClean="0"/>
              <a:t>.</a:t>
            </a:r>
          </a:p>
          <a:p>
            <a:pPr marL="0" indent="0">
              <a:buNone/>
            </a:pPr>
            <a:r>
              <a:rPr lang="en-US" dirty="0" smtClean="0"/>
              <a:t>"</a:t>
            </a:r>
            <a:r>
              <a:rPr lang="en-US" dirty="0"/>
              <a:t>Good God!" I whispered, softly. </a:t>
            </a:r>
          </a:p>
          <a:p>
            <a:pPr marL="0" indent="0">
              <a:buNone/>
            </a:pPr>
            <a:endParaRPr lang="en-GB" dirty="0"/>
          </a:p>
        </p:txBody>
      </p:sp>
    </p:spTree>
    <p:extLst>
      <p:ext uri="{BB962C8B-B14F-4D97-AF65-F5344CB8AC3E}">
        <p14:creationId xmlns:p14="http://schemas.microsoft.com/office/powerpoint/2010/main" val="31229067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66254" y="1288472"/>
            <a:ext cx="8678488" cy="5245331"/>
          </a:xfrm>
        </p:spPr>
        <p:txBody>
          <a:bodyPr>
            <a:normAutofit/>
          </a:bodyPr>
          <a:lstStyle/>
          <a:p>
            <a:pPr marL="0" indent="0">
              <a:buNone/>
            </a:pPr>
            <a:r>
              <a:rPr lang="en-US" dirty="0"/>
              <a:t>"Oh </a:t>
            </a:r>
            <a:r>
              <a:rPr lang="en-US" dirty="0" err="1"/>
              <a:t>Macduff</a:t>
            </a:r>
            <a:r>
              <a:rPr lang="en-US" dirty="0"/>
              <a:t> did it, all right," said the murder specialist. </a:t>
            </a:r>
            <a:r>
              <a:rPr lang="en-US" dirty="0" smtClean="0"/>
              <a:t>“</a:t>
            </a:r>
            <a:r>
              <a:rPr lang="en-US" dirty="0" err="1" smtClean="0"/>
              <a:t>Hercule</a:t>
            </a:r>
            <a:r>
              <a:rPr lang="en-US" dirty="0" smtClean="0"/>
              <a:t> </a:t>
            </a:r>
            <a:r>
              <a:rPr lang="en-US" dirty="0" err="1"/>
              <a:t>Poirot</a:t>
            </a:r>
            <a:r>
              <a:rPr lang="en-US" dirty="0"/>
              <a:t> would have got him easily</a:t>
            </a:r>
            <a:r>
              <a:rPr lang="en-US" dirty="0" smtClean="0"/>
              <a:t>.”</a:t>
            </a:r>
          </a:p>
          <a:p>
            <a:pPr marL="0" indent="0">
              <a:buNone/>
            </a:pPr>
            <a:r>
              <a:rPr lang="en-US" dirty="0" smtClean="0"/>
              <a:t>"</a:t>
            </a:r>
            <a:r>
              <a:rPr lang="en-US" dirty="0"/>
              <a:t>How did you figure it out?" I demanded</a:t>
            </a:r>
            <a:r>
              <a:rPr lang="en-US" dirty="0" smtClean="0"/>
              <a:t>.</a:t>
            </a:r>
          </a:p>
          <a:p>
            <a:pPr marL="0" indent="0">
              <a:buNone/>
            </a:pPr>
            <a:r>
              <a:rPr lang="en-US" dirty="0" smtClean="0"/>
              <a:t>"</a:t>
            </a:r>
            <a:r>
              <a:rPr lang="en-US" dirty="0"/>
              <a:t>Well," she said, "I didn't right away. At first I suspected </a:t>
            </a:r>
            <a:r>
              <a:rPr lang="en-US" dirty="0" err="1"/>
              <a:t>Banquo</a:t>
            </a:r>
            <a:r>
              <a:rPr lang="en-US" dirty="0"/>
              <a:t>. And then of course, he was the second person killed. That was good right in there, that part. The person you suspect of the first murder should always be the second victim</a:t>
            </a:r>
            <a:r>
              <a:rPr lang="en-US" dirty="0" smtClean="0"/>
              <a:t>.”</a:t>
            </a:r>
          </a:p>
          <a:p>
            <a:pPr marL="0" indent="0">
              <a:buNone/>
            </a:pPr>
            <a:r>
              <a:rPr lang="en-US" dirty="0" smtClean="0"/>
              <a:t>"</a:t>
            </a:r>
            <a:r>
              <a:rPr lang="en-US" dirty="0"/>
              <a:t>Is that so?" I murmured. </a:t>
            </a:r>
            <a:endParaRPr lang="en-US" dirty="0" smtClean="0"/>
          </a:p>
          <a:p>
            <a:pPr marL="0" indent="0">
              <a:buNone/>
            </a:pPr>
            <a:r>
              <a:rPr lang="en-US" dirty="0" smtClean="0"/>
              <a:t>"</a:t>
            </a:r>
            <a:r>
              <a:rPr lang="en-US" dirty="0"/>
              <a:t>Oh, yes," said my informant. "They have to keep surprising you. Well, after the second murder I didn't know who the killer was for a while." "How about Malcolm, and </a:t>
            </a:r>
            <a:r>
              <a:rPr lang="en-US" dirty="0" err="1"/>
              <a:t>Donalbain</a:t>
            </a:r>
            <a:r>
              <a:rPr lang="en-US" dirty="0"/>
              <a:t>, the King's sons?" I asked. "As I remember it, they fled right after the first murder. That looks suspicious</a:t>
            </a:r>
            <a:r>
              <a:rPr lang="en-US" dirty="0" smtClean="0"/>
              <a:t>.”</a:t>
            </a:r>
          </a:p>
          <a:p>
            <a:pPr marL="0" indent="0">
              <a:buNone/>
            </a:pPr>
            <a:r>
              <a:rPr lang="en-US" dirty="0" smtClean="0"/>
              <a:t> </a:t>
            </a:r>
            <a:r>
              <a:rPr lang="en-US" dirty="0"/>
              <a:t>“Too suspicious," said the American lady. "Much too suspicious. When they flee, they're never guilty. You can count on that" </a:t>
            </a:r>
          </a:p>
          <a:p>
            <a:pPr marL="0" indent="0">
              <a:buNone/>
            </a:pPr>
            <a:endParaRPr lang="en-GB" dirty="0"/>
          </a:p>
        </p:txBody>
      </p:sp>
      <p:sp>
        <p:nvSpPr>
          <p:cNvPr id="4" name="Title 1"/>
          <p:cNvSpPr txBox="1">
            <a:spLocks/>
          </p:cNvSpPr>
          <p:nvPr/>
        </p:nvSpPr>
        <p:spPr>
          <a:xfrm>
            <a:off x="2003686" y="0"/>
            <a:ext cx="4962379" cy="922713"/>
          </a:xfrm>
          <a:prstGeom prst="rect">
            <a:avLst/>
          </a:prstGeom>
        </p:spPr>
        <p:txBody>
          <a:bodyPr vert="horz" lIns="91440" tIns="45720" rIns="91440" bIns="45720" rtlCol="0" anchor="b">
            <a:normAutofit/>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b="1" dirty="0" smtClean="0"/>
              <a:t>…</a:t>
            </a:r>
            <a:endParaRPr lang="en-GB" b="1" dirty="0"/>
          </a:p>
        </p:txBody>
      </p:sp>
      <p:sp>
        <p:nvSpPr>
          <p:cNvPr id="5" name="TextBox 4"/>
          <p:cNvSpPr txBox="1"/>
          <p:nvPr/>
        </p:nvSpPr>
        <p:spPr>
          <a:xfrm>
            <a:off x="159140" y="1122218"/>
            <a:ext cx="8651469" cy="400109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marL="571500" indent="-571500">
              <a:buFont typeface="Arial" panose="020B0604020202020204" pitchFamily="34" charset="0"/>
              <a:buChar char="•"/>
            </a:pPr>
            <a:r>
              <a:rPr lang="en-GB" sz="4000" dirty="0"/>
              <a:t>The American reader applied the genre framework of murder mysteries to Macbeth. </a:t>
            </a:r>
          </a:p>
          <a:p>
            <a:endParaRPr lang="en-GB" sz="4000" dirty="0"/>
          </a:p>
          <a:p>
            <a:pPr marL="571500" indent="-571500">
              <a:buFont typeface="Arial" panose="020B0604020202020204" pitchFamily="34" charset="0"/>
              <a:buChar char="•"/>
            </a:pPr>
            <a:r>
              <a:rPr lang="en-GB" sz="4000" dirty="0"/>
              <a:t>This gave her an entirely different way to view, and interact with the text. </a:t>
            </a:r>
          </a:p>
          <a:p>
            <a:endParaRPr lang="en-GB" sz="1400" dirty="0"/>
          </a:p>
        </p:txBody>
      </p:sp>
    </p:spTree>
    <p:extLst>
      <p:ext uri="{BB962C8B-B14F-4D97-AF65-F5344CB8AC3E}">
        <p14:creationId xmlns:p14="http://schemas.microsoft.com/office/powerpoint/2010/main" val="3653721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Mythology in </a:t>
            </a:r>
            <a:r>
              <a:rPr lang="en-GB" sz="4700" b="1" dirty="0" smtClean="0"/>
              <a:t>Film and TV </a:t>
            </a:r>
            <a:endParaRPr lang="en-GB" sz="4700" b="1" dirty="0"/>
          </a:p>
        </p:txBody>
      </p:sp>
    </p:spTree>
    <p:extLst>
      <p:ext uri="{BB962C8B-B14F-4D97-AF65-F5344CB8AC3E}">
        <p14:creationId xmlns:p14="http://schemas.microsoft.com/office/powerpoint/2010/main" val="216750068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Classics and the Cinema</a:t>
            </a:r>
            <a:endParaRPr lang="en-GB" b="1" dirty="0"/>
          </a:p>
        </p:txBody>
      </p:sp>
      <p:sp>
        <p:nvSpPr>
          <p:cNvPr id="4" name="Content Placeholder 3"/>
          <p:cNvSpPr>
            <a:spLocks noGrp="1"/>
          </p:cNvSpPr>
          <p:nvPr>
            <p:ph sz="half" idx="1"/>
          </p:nvPr>
        </p:nvSpPr>
        <p:spPr>
          <a:xfrm>
            <a:off x="257696" y="1845425"/>
            <a:ext cx="4106486" cy="4023669"/>
          </a:xfrm>
        </p:spPr>
        <p:txBody>
          <a:bodyPr/>
          <a:lstStyle/>
          <a:p>
            <a:pPr>
              <a:buFont typeface="Arial" panose="020B0604020202020204" pitchFamily="34" charset="0"/>
              <a:buChar char="•"/>
            </a:pPr>
            <a:r>
              <a:rPr lang="en-GB" dirty="0" smtClean="0"/>
              <a:t> </a:t>
            </a:r>
            <a:r>
              <a:rPr lang="en-GB" b="1" dirty="0" smtClean="0"/>
              <a:t>Divisions </a:t>
            </a:r>
            <a:r>
              <a:rPr lang="en-GB" b="1" dirty="0"/>
              <a:t>in study of films </a:t>
            </a:r>
            <a:r>
              <a:rPr lang="en-GB" dirty="0"/>
              <a:t>(Jon Solomon 2010):</a:t>
            </a:r>
          </a:p>
          <a:p>
            <a:pPr lvl="1">
              <a:buFont typeface="Arial" panose="020B0604020202020204" pitchFamily="34" charset="0"/>
              <a:buChar char="•"/>
            </a:pPr>
            <a:r>
              <a:rPr lang="en-GB" dirty="0" smtClean="0"/>
              <a:t> “</a:t>
            </a:r>
            <a:r>
              <a:rPr lang="en-GB" dirty="0"/>
              <a:t>Ancient” – films set in antiquity</a:t>
            </a:r>
          </a:p>
          <a:p>
            <a:pPr lvl="1">
              <a:buFont typeface="Arial" panose="020B0604020202020204" pitchFamily="34" charset="0"/>
              <a:buChar char="•"/>
            </a:pPr>
            <a:r>
              <a:rPr lang="en-GB" dirty="0" smtClean="0"/>
              <a:t> “</a:t>
            </a:r>
            <a:r>
              <a:rPr lang="en-GB" dirty="0" err="1"/>
              <a:t>Thematics</a:t>
            </a:r>
            <a:r>
              <a:rPr lang="en-GB" dirty="0"/>
              <a:t>” – films dependant on ancient themes</a:t>
            </a:r>
          </a:p>
          <a:p>
            <a:pPr lvl="1">
              <a:buFont typeface="Arial" panose="020B0604020202020204" pitchFamily="34" charset="0"/>
              <a:buChar char="•"/>
            </a:pPr>
            <a:r>
              <a:rPr lang="en-GB" dirty="0" smtClean="0"/>
              <a:t> “</a:t>
            </a:r>
            <a:r>
              <a:rPr lang="en-GB" dirty="0" err="1"/>
              <a:t>Allusives</a:t>
            </a:r>
            <a:r>
              <a:rPr lang="en-GB" dirty="0"/>
              <a:t>” – films containing specific classical allusions</a:t>
            </a:r>
          </a:p>
          <a:p>
            <a:endParaRPr lang="en-GB" dirty="0"/>
          </a:p>
        </p:txBody>
      </p:sp>
      <p:sp>
        <p:nvSpPr>
          <p:cNvPr id="5" name="Content Placeholder 4"/>
          <p:cNvSpPr>
            <a:spLocks noGrp="1"/>
          </p:cNvSpPr>
          <p:nvPr>
            <p:ph sz="half" idx="2"/>
          </p:nvPr>
        </p:nvSpPr>
        <p:spPr>
          <a:xfrm>
            <a:off x="4663439" y="1862051"/>
            <a:ext cx="4314305" cy="4007044"/>
          </a:xfrm>
        </p:spPr>
        <p:txBody>
          <a:bodyPr/>
          <a:lstStyle/>
          <a:p>
            <a:r>
              <a:rPr lang="en-GB" b="1" dirty="0" smtClean="0"/>
              <a:t>Major phases:</a:t>
            </a:r>
          </a:p>
          <a:p>
            <a:pPr>
              <a:buFont typeface="Arial" panose="020B0604020202020204" pitchFamily="34" charset="0"/>
              <a:buChar char="•"/>
            </a:pPr>
            <a:r>
              <a:rPr lang="en-GB" dirty="0"/>
              <a:t> </a:t>
            </a:r>
            <a:r>
              <a:rPr lang="en-GB" dirty="0" smtClean="0"/>
              <a:t>Silent film era (early twentieth century)</a:t>
            </a:r>
          </a:p>
          <a:p>
            <a:pPr>
              <a:buFont typeface="Arial" panose="020B0604020202020204" pitchFamily="34" charset="0"/>
              <a:buChar char="•"/>
            </a:pPr>
            <a:r>
              <a:rPr lang="en-GB" dirty="0"/>
              <a:t> </a:t>
            </a:r>
            <a:r>
              <a:rPr lang="en-GB" dirty="0" smtClean="0"/>
              <a:t>Toga films (50s and 60s)</a:t>
            </a:r>
          </a:p>
          <a:p>
            <a:pPr>
              <a:buFont typeface="Arial" panose="020B0604020202020204" pitchFamily="34" charset="0"/>
              <a:buChar char="•"/>
            </a:pPr>
            <a:r>
              <a:rPr lang="en-GB" dirty="0" smtClean="0"/>
              <a:t> Millennial revival (90s into 00s)</a:t>
            </a:r>
            <a:endParaRPr lang="en-GB" dirty="0"/>
          </a:p>
        </p:txBody>
      </p:sp>
      <p:pic>
        <p:nvPicPr>
          <p:cNvPr id="6" name="Picture 5"/>
          <p:cNvPicPr>
            <a:picLocks noChangeAspect="1"/>
          </p:cNvPicPr>
          <p:nvPr/>
        </p:nvPicPr>
        <p:blipFill>
          <a:blip r:embed="rId2"/>
          <a:stretch>
            <a:fillRect/>
          </a:stretch>
        </p:blipFill>
        <p:spPr>
          <a:xfrm>
            <a:off x="257696" y="3963335"/>
            <a:ext cx="1890506" cy="2799049"/>
          </a:xfrm>
          <a:prstGeom prst="rect">
            <a:avLst/>
          </a:prstGeom>
        </p:spPr>
      </p:pic>
      <p:pic>
        <p:nvPicPr>
          <p:cNvPr id="7" name="Picture 6"/>
          <p:cNvPicPr>
            <a:picLocks noChangeAspect="1"/>
          </p:cNvPicPr>
          <p:nvPr/>
        </p:nvPicPr>
        <p:blipFill>
          <a:blip r:embed="rId3"/>
          <a:stretch>
            <a:fillRect/>
          </a:stretch>
        </p:blipFill>
        <p:spPr>
          <a:xfrm>
            <a:off x="6949737" y="3757246"/>
            <a:ext cx="2028007" cy="3005138"/>
          </a:xfrm>
          <a:prstGeom prst="rect">
            <a:avLst/>
          </a:prstGeom>
        </p:spPr>
      </p:pic>
      <p:pic>
        <p:nvPicPr>
          <p:cNvPr id="8" name="Picture 7"/>
          <p:cNvPicPr>
            <a:picLocks noChangeAspect="1"/>
          </p:cNvPicPr>
          <p:nvPr/>
        </p:nvPicPr>
        <p:blipFill>
          <a:blip r:embed="rId4"/>
          <a:stretch>
            <a:fillRect/>
          </a:stretch>
        </p:blipFill>
        <p:spPr>
          <a:xfrm>
            <a:off x="4552555" y="3757246"/>
            <a:ext cx="2227165" cy="3040869"/>
          </a:xfrm>
          <a:prstGeom prst="rect">
            <a:avLst/>
          </a:prstGeom>
        </p:spPr>
      </p:pic>
      <p:pic>
        <p:nvPicPr>
          <p:cNvPr id="9" name="Picture 8"/>
          <p:cNvPicPr>
            <a:picLocks noChangeAspect="1"/>
          </p:cNvPicPr>
          <p:nvPr/>
        </p:nvPicPr>
        <p:blipFill>
          <a:blip r:embed="rId5"/>
          <a:stretch>
            <a:fillRect/>
          </a:stretch>
        </p:blipFill>
        <p:spPr>
          <a:xfrm>
            <a:off x="2318219" y="3857259"/>
            <a:ext cx="2130972" cy="2940856"/>
          </a:xfrm>
          <a:prstGeom prst="rect">
            <a:avLst/>
          </a:prstGeom>
        </p:spPr>
      </p:pic>
    </p:spTree>
    <p:extLst>
      <p:ext uri="{BB962C8B-B14F-4D97-AF65-F5344CB8AC3E}">
        <p14:creationId xmlns:p14="http://schemas.microsoft.com/office/powerpoint/2010/main" val="23642587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Thematics</a:t>
            </a:r>
            <a:endParaRPr lang="en-GB" b="1" dirty="0"/>
          </a:p>
        </p:txBody>
      </p:sp>
      <p:pic>
        <p:nvPicPr>
          <p:cNvPr id="4" name="Content Placeholder 3"/>
          <p:cNvPicPr>
            <a:picLocks noGrp="1" noChangeAspect="1"/>
          </p:cNvPicPr>
          <p:nvPr>
            <p:ph idx="1"/>
          </p:nvPr>
        </p:nvPicPr>
        <p:blipFill>
          <a:blip r:embed="rId2"/>
          <a:stretch>
            <a:fillRect/>
          </a:stretch>
        </p:blipFill>
        <p:spPr>
          <a:xfrm>
            <a:off x="347719" y="1854679"/>
            <a:ext cx="2669801" cy="4011996"/>
          </a:xfrm>
          <a:prstGeom prst="rect">
            <a:avLst/>
          </a:prstGeom>
        </p:spPr>
      </p:pic>
      <p:sp>
        <p:nvSpPr>
          <p:cNvPr id="5" name="TextBox 4"/>
          <p:cNvSpPr txBox="1"/>
          <p:nvPr/>
        </p:nvSpPr>
        <p:spPr>
          <a:xfrm>
            <a:off x="239221" y="5660827"/>
            <a:ext cx="2886796" cy="107721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 1954 musical film set in 1850s Oregon, very loosely based on Plutarch and Livy’s account of the Rape of the Sabine women. </a:t>
            </a:r>
            <a:endParaRPr lang="en-GB" sz="1600" dirty="0"/>
          </a:p>
        </p:txBody>
      </p:sp>
      <p:pic>
        <p:nvPicPr>
          <p:cNvPr id="6" name="Picture 5"/>
          <p:cNvPicPr>
            <a:picLocks noChangeAspect="1"/>
          </p:cNvPicPr>
          <p:nvPr/>
        </p:nvPicPr>
        <p:blipFill>
          <a:blip r:embed="rId3"/>
          <a:stretch>
            <a:fillRect/>
          </a:stretch>
        </p:blipFill>
        <p:spPr>
          <a:xfrm>
            <a:off x="3345180" y="2101301"/>
            <a:ext cx="2141220" cy="4143261"/>
          </a:xfrm>
          <a:prstGeom prst="rect">
            <a:avLst/>
          </a:prstGeom>
        </p:spPr>
      </p:pic>
      <p:sp>
        <p:nvSpPr>
          <p:cNvPr id="7" name="TextBox 6"/>
          <p:cNvSpPr txBox="1"/>
          <p:nvPr/>
        </p:nvSpPr>
        <p:spPr>
          <a:xfrm>
            <a:off x="5486400" y="5220182"/>
            <a:ext cx="3591098"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 Broadway musical by Kurt Wells (1948 film), based on </a:t>
            </a:r>
            <a:r>
              <a:rPr lang="en-GB" sz="1600" i="1" dirty="0" smtClean="0"/>
              <a:t>The Tainted Venus </a:t>
            </a:r>
            <a:r>
              <a:rPr lang="en-GB" sz="1600" dirty="0" smtClean="0"/>
              <a:t>by F. </a:t>
            </a:r>
            <a:r>
              <a:rPr lang="en-GB" sz="1600" dirty="0" err="1" smtClean="0"/>
              <a:t>Annstey</a:t>
            </a:r>
            <a:r>
              <a:rPr lang="en-GB" sz="1600" dirty="0" smtClean="0"/>
              <a:t>, which focuses on the plot of a statue of Venus in a department store which comes to life (Pygmalion parallels).  </a:t>
            </a:r>
            <a:endParaRPr lang="en-GB" sz="1600" dirty="0"/>
          </a:p>
        </p:txBody>
      </p:sp>
      <p:pic>
        <p:nvPicPr>
          <p:cNvPr id="8" name="Picture 7"/>
          <p:cNvPicPr>
            <a:picLocks noChangeAspect="1"/>
          </p:cNvPicPr>
          <p:nvPr/>
        </p:nvPicPr>
        <p:blipFill rotWithShape="1">
          <a:blip r:embed="rId4"/>
          <a:srcRect l="15549" r="15214"/>
          <a:stretch/>
        </p:blipFill>
        <p:spPr>
          <a:xfrm>
            <a:off x="5782617" y="448887"/>
            <a:ext cx="3211753" cy="4638824"/>
          </a:xfrm>
          <a:prstGeom prst="rect">
            <a:avLst/>
          </a:prstGeom>
        </p:spPr>
      </p:pic>
      <p:sp>
        <p:nvSpPr>
          <p:cNvPr id="9" name="TextBox 8"/>
          <p:cNvSpPr txBox="1"/>
          <p:nvPr/>
        </p:nvSpPr>
        <p:spPr>
          <a:xfrm>
            <a:off x="3491907" y="531240"/>
            <a:ext cx="2205905"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smtClean="0"/>
              <a:t>A Cohen brothers film (2000), set in 1937 Mississippi but following many plot elements of the Odyssey.  </a:t>
            </a:r>
          </a:p>
          <a:p>
            <a:r>
              <a:rPr lang="en-GB" sz="1600" b="1" dirty="0" smtClean="0"/>
              <a:t>Thematic or Allusive? </a:t>
            </a:r>
            <a:endParaRPr lang="en-GB" sz="1600" b="1" dirty="0"/>
          </a:p>
        </p:txBody>
      </p:sp>
    </p:spTree>
    <p:extLst>
      <p:ext uri="{BB962C8B-B14F-4D97-AF65-F5344CB8AC3E}">
        <p14:creationId xmlns:p14="http://schemas.microsoft.com/office/powerpoint/2010/main" val="96200939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smtClean="0"/>
              <a:t>Allusives</a:t>
            </a:r>
            <a:endParaRPr lang="en-GB" b="1" dirty="0"/>
          </a:p>
        </p:txBody>
      </p:sp>
      <p:pic>
        <p:nvPicPr>
          <p:cNvPr id="4" name="Content Placeholder 3"/>
          <p:cNvPicPr>
            <a:picLocks noGrp="1" noChangeAspect="1"/>
          </p:cNvPicPr>
          <p:nvPr>
            <p:ph idx="1"/>
          </p:nvPr>
        </p:nvPicPr>
        <p:blipFill rotWithShape="1">
          <a:blip r:embed="rId2"/>
          <a:srcRect b="16879"/>
          <a:stretch/>
        </p:blipFill>
        <p:spPr>
          <a:xfrm>
            <a:off x="553892" y="1749090"/>
            <a:ext cx="3195147" cy="4019960"/>
          </a:xfrm>
          <a:prstGeom prst="rect">
            <a:avLst/>
          </a:prstGeom>
        </p:spPr>
      </p:pic>
      <p:sp>
        <p:nvSpPr>
          <p:cNvPr id="5" name="TextBox 4"/>
          <p:cNvSpPr txBox="1"/>
          <p:nvPr/>
        </p:nvSpPr>
        <p:spPr>
          <a:xfrm>
            <a:off x="81279" y="5656091"/>
            <a:ext cx="4523972" cy="1015663"/>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500" dirty="0" smtClean="0"/>
              <a:t>A </a:t>
            </a:r>
            <a:r>
              <a:rPr lang="en-GB" sz="1500" dirty="0" smtClean="0"/>
              <a:t>1979 film directed by </a:t>
            </a:r>
            <a:r>
              <a:rPr lang="en-GB" sz="1500" dirty="0"/>
              <a:t>Oliver Stone about </a:t>
            </a:r>
            <a:r>
              <a:rPr lang="en-GB" sz="1500" dirty="0" smtClean="0"/>
              <a:t>a US Captain </a:t>
            </a:r>
            <a:r>
              <a:rPr lang="en-GB" sz="1500" dirty="0"/>
              <a:t>Benjamin L. </a:t>
            </a:r>
            <a:r>
              <a:rPr lang="en-GB" sz="1500" dirty="0" smtClean="0"/>
              <a:t>Willard, who is sent into Cambodia to assassinate, a possibly insane Special </a:t>
            </a:r>
            <a:r>
              <a:rPr lang="en-GB" sz="1500" dirty="0"/>
              <a:t>Forces Colonel Walter E. </a:t>
            </a:r>
            <a:r>
              <a:rPr lang="en-GB" sz="1500" dirty="0" smtClean="0"/>
              <a:t>Kurtz – possibly </a:t>
            </a:r>
            <a:r>
              <a:rPr lang="en-GB" sz="1500" dirty="0" err="1" smtClean="0"/>
              <a:t>Katabasis</a:t>
            </a:r>
            <a:r>
              <a:rPr lang="en-GB" sz="1500" dirty="0" smtClean="0"/>
              <a:t> myth allusions?   </a:t>
            </a:r>
            <a:endParaRPr lang="en-GB" sz="1500" dirty="0"/>
          </a:p>
        </p:txBody>
      </p:sp>
      <p:pic>
        <p:nvPicPr>
          <p:cNvPr id="6" name="Picture 5"/>
          <p:cNvPicPr>
            <a:picLocks noChangeAspect="1"/>
          </p:cNvPicPr>
          <p:nvPr/>
        </p:nvPicPr>
        <p:blipFill>
          <a:blip r:embed="rId3"/>
          <a:stretch>
            <a:fillRect/>
          </a:stretch>
        </p:blipFill>
        <p:spPr>
          <a:xfrm>
            <a:off x="4883550" y="540327"/>
            <a:ext cx="3815979" cy="4043421"/>
          </a:xfrm>
          <a:prstGeom prst="rect">
            <a:avLst/>
          </a:prstGeom>
        </p:spPr>
      </p:pic>
      <p:sp>
        <p:nvSpPr>
          <p:cNvPr id="7" name="TextBox 6"/>
          <p:cNvSpPr txBox="1"/>
          <p:nvPr/>
        </p:nvSpPr>
        <p:spPr>
          <a:xfrm>
            <a:off x="4883550" y="4686594"/>
            <a:ext cx="4077570" cy="1477328"/>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500" dirty="0" smtClean="0"/>
              <a:t>Cartoon Samurai Jack (originating in 2001), episode “Jack and the Spartans’, </a:t>
            </a:r>
            <a:r>
              <a:rPr lang="en-GB" sz="1500" dirty="0"/>
              <a:t>revolves around – </a:t>
            </a:r>
            <a:r>
              <a:rPr lang="en-GB" sz="1500" dirty="0" smtClean="0"/>
              <a:t>the episode features a </a:t>
            </a:r>
            <a:r>
              <a:rPr lang="en-GB" sz="1500" dirty="0"/>
              <a:t>group of 300 warriors, </a:t>
            </a:r>
            <a:r>
              <a:rPr lang="en-GB" sz="1500" dirty="0" smtClean="0"/>
              <a:t>dressed similarly to Spartan soldiers, who </a:t>
            </a:r>
            <a:r>
              <a:rPr lang="en-GB" sz="1500" dirty="0"/>
              <a:t>defend a narrow gateway against </a:t>
            </a:r>
            <a:r>
              <a:rPr lang="en-GB" sz="1500" dirty="0" smtClean="0"/>
              <a:t>a huge </a:t>
            </a:r>
            <a:r>
              <a:rPr lang="en-GB" sz="1500" dirty="0"/>
              <a:t>robot </a:t>
            </a:r>
            <a:r>
              <a:rPr lang="en-GB" sz="1500" dirty="0" smtClean="0"/>
              <a:t>army (for the past </a:t>
            </a:r>
            <a:r>
              <a:rPr lang="en-GB" sz="1500" dirty="0"/>
              <a:t>five </a:t>
            </a:r>
            <a:r>
              <a:rPr lang="en-GB" sz="1500" dirty="0" smtClean="0"/>
              <a:t>generations).  </a:t>
            </a:r>
            <a:endParaRPr lang="en-GB" sz="1500" dirty="0"/>
          </a:p>
        </p:txBody>
      </p:sp>
    </p:spTree>
    <p:extLst>
      <p:ext uri="{BB962C8B-B14F-4D97-AF65-F5344CB8AC3E}">
        <p14:creationId xmlns:p14="http://schemas.microsoft.com/office/powerpoint/2010/main" val="18621788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97775" y="286604"/>
            <a:ext cx="7468985" cy="1450757"/>
          </a:xfrm>
        </p:spPr>
        <p:txBody>
          <a:bodyPr>
            <a:normAutofit/>
          </a:bodyPr>
          <a:lstStyle/>
          <a:p>
            <a:r>
              <a:rPr lang="en-GB" sz="3600" b="1" dirty="0" smtClean="0"/>
              <a:t>Game of Thrones and Classical Allusions</a:t>
            </a:r>
            <a:endParaRPr lang="en-GB" sz="3600" b="1" dirty="0"/>
          </a:p>
        </p:txBody>
      </p:sp>
      <p:sp>
        <p:nvSpPr>
          <p:cNvPr id="3" name="Content Placeholder 2"/>
          <p:cNvSpPr>
            <a:spLocks noGrp="1"/>
          </p:cNvSpPr>
          <p:nvPr>
            <p:ph idx="1"/>
          </p:nvPr>
        </p:nvSpPr>
        <p:spPr>
          <a:xfrm>
            <a:off x="3632661" y="1845733"/>
            <a:ext cx="5228705" cy="4538441"/>
          </a:xfrm>
        </p:spPr>
        <p:txBody>
          <a:bodyPr>
            <a:normAutofit/>
          </a:bodyPr>
          <a:lstStyle/>
          <a:p>
            <a:r>
              <a:rPr lang="en-GB" dirty="0" smtClean="0"/>
              <a:t>‘He </a:t>
            </a:r>
            <a:r>
              <a:rPr lang="en-GB" dirty="0"/>
              <a:t>had now completed the greater part of his journey and was approaching the palace of </a:t>
            </a:r>
            <a:r>
              <a:rPr lang="en-GB" dirty="0" err="1"/>
              <a:t>Artabanus</a:t>
            </a:r>
            <a:r>
              <a:rPr lang="en-GB" dirty="0"/>
              <a:t>. The king did not wait to receive the emperor but came out to meet him in the plain before the city, welcoming his son-in-law, the bridegroom of his </a:t>
            </a:r>
            <a:r>
              <a:rPr lang="en-GB" dirty="0" smtClean="0"/>
              <a:t>daughter</a:t>
            </a:r>
            <a:r>
              <a:rPr lang="en-GB" dirty="0"/>
              <a:t>… Abandoning their horses and laying aside their quivers and bows, the whole populace came together to drink and pour libations. A huge mob of barbarians gathered and stood about casually, wherever they happened to be, eager to see the bridegroom and expecting nothing out of the ordinary. Then the signal was given, and Caracalla ordered his army to attack and massacre the spectators</a:t>
            </a:r>
            <a:r>
              <a:rPr lang="en-GB" dirty="0" smtClean="0"/>
              <a:t>.’ – </a:t>
            </a:r>
            <a:r>
              <a:rPr lang="en-GB" b="1" dirty="0" smtClean="0"/>
              <a:t>Herodian 4.11</a:t>
            </a:r>
            <a:r>
              <a:rPr lang="en-GB" dirty="0" smtClean="0"/>
              <a:t>.</a:t>
            </a:r>
            <a:endParaRPr lang="en-GB" dirty="0"/>
          </a:p>
        </p:txBody>
      </p:sp>
      <p:pic>
        <p:nvPicPr>
          <p:cNvPr id="4" name="Picture 3"/>
          <p:cNvPicPr>
            <a:picLocks noChangeAspect="1"/>
          </p:cNvPicPr>
          <p:nvPr/>
        </p:nvPicPr>
        <p:blipFill>
          <a:blip r:embed="rId2"/>
          <a:stretch>
            <a:fillRect/>
          </a:stretch>
        </p:blipFill>
        <p:spPr>
          <a:xfrm>
            <a:off x="70312" y="1791547"/>
            <a:ext cx="3562349" cy="2671762"/>
          </a:xfrm>
          <a:prstGeom prst="rect">
            <a:avLst/>
          </a:prstGeom>
        </p:spPr>
      </p:pic>
      <p:pic>
        <p:nvPicPr>
          <p:cNvPr id="5" name="Picture 4"/>
          <p:cNvPicPr>
            <a:picLocks noChangeAspect="1"/>
          </p:cNvPicPr>
          <p:nvPr/>
        </p:nvPicPr>
        <p:blipFill rotWithShape="1">
          <a:blip r:embed="rId3"/>
          <a:srcRect t="15096"/>
          <a:stretch/>
        </p:blipFill>
        <p:spPr>
          <a:xfrm>
            <a:off x="70312" y="4517495"/>
            <a:ext cx="3562349" cy="2268429"/>
          </a:xfrm>
          <a:prstGeom prst="rect">
            <a:avLst/>
          </a:prstGeom>
        </p:spPr>
      </p:pic>
      <p:sp>
        <p:nvSpPr>
          <p:cNvPr id="7" name="TextBox 6"/>
          <p:cNvSpPr txBox="1"/>
          <p:nvPr/>
        </p:nvSpPr>
        <p:spPr>
          <a:xfrm>
            <a:off x="70311" y="5216590"/>
            <a:ext cx="3562349"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s-ES" sz="1600" dirty="0"/>
              <a:t>Julia Maesa </a:t>
            </a:r>
            <a:r>
              <a:rPr lang="es-ES" sz="1600" dirty="0" err="1"/>
              <a:t>Denarius</a:t>
            </a:r>
            <a:r>
              <a:rPr lang="es-ES" sz="1600" dirty="0"/>
              <a:t>, </a:t>
            </a:r>
            <a:r>
              <a:rPr lang="es-ES" sz="1600" dirty="0" smtClean="0"/>
              <a:t>AD 218-220, RIC </a:t>
            </a:r>
            <a:r>
              <a:rPr lang="es-ES" sz="1600" dirty="0"/>
              <a:t>249, BMC </a:t>
            </a:r>
            <a:r>
              <a:rPr lang="es-ES" sz="1600" dirty="0" smtClean="0"/>
              <a:t>61.</a:t>
            </a:r>
            <a:endParaRPr lang="en-GB" sz="1600" dirty="0"/>
          </a:p>
        </p:txBody>
      </p:sp>
      <p:pic>
        <p:nvPicPr>
          <p:cNvPr id="1026" name="Picture 2" descr="http://www.wildwinds.com/coins/ric/julia_maesa/RIC_0249.3.jpg"/>
          <p:cNvPicPr>
            <a:picLocks noChangeAspect="1" noChangeArrowheads="1"/>
          </p:cNvPicPr>
          <p:nvPr/>
        </p:nvPicPr>
        <p:blipFill rotWithShape="1">
          <a:blip r:embed="rId4">
            <a:extLst>
              <a:ext uri="{28A0092B-C50C-407E-A947-70E740481C1C}">
                <a14:useLocalDpi xmlns:a14="http://schemas.microsoft.com/office/drawing/2010/main" val="0"/>
              </a:ext>
            </a:extLst>
          </a:blip>
          <a:srcRect r="50081"/>
          <a:stretch/>
        </p:blipFill>
        <p:spPr bwMode="auto">
          <a:xfrm>
            <a:off x="142872" y="1791547"/>
            <a:ext cx="3414974" cy="3400451"/>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p:cNvSpPr txBox="1"/>
          <p:nvPr/>
        </p:nvSpPr>
        <p:spPr>
          <a:xfrm>
            <a:off x="194999" y="6090803"/>
            <a:ext cx="3799263" cy="58477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dirty="0" err="1"/>
              <a:t>Olenna</a:t>
            </a:r>
            <a:r>
              <a:rPr lang="en-GB" sz="1600" dirty="0"/>
              <a:t> </a:t>
            </a:r>
            <a:r>
              <a:rPr lang="en-GB" sz="1600" dirty="0" smtClean="0"/>
              <a:t>Tyrell, powerful grandmother figure behind various political machinations.</a:t>
            </a:r>
            <a:endParaRPr lang="en-GB" sz="1600" dirty="0"/>
          </a:p>
        </p:txBody>
      </p:sp>
      <p:sp>
        <p:nvSpPr>
          <p:cNvPr id="10" name="TextBox 9"/>
          <p:cNvSpPr txBox="1"/>
          <p:nvPr/>
        </p:nvSpPr>
        <p:spPr>
          <a:xfrm>
            <a:off x="3994262" y="1922112"/>
            <a:ext cx="4690111" cy="203132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dirty="0" smtClean="0"/>
              <a:t>Julia </a:t>
            </a:r>
            <a:r>
              <a:rPr lang="en-GB" dirty="0" err="1" smtClean="0"/>
              <a:t>Maesa</a:t>
            </a:r>
            <a:r>
              <a:rPr lang="en-GB" dirty="0" smtClean="0"/>
              <a:t>, the grandmother of both the Emperor Elagabalus and the subsequent Emperor Alexander Severus, is said to have been behind the assassination of Elagabalus and his mother (her daughter</a:t>
            </a:r>
            <a:r>
              <a:rPr lang="en-GB" dirty="0"/>
              <a:t>) Julia </a:t>
            </a:r>
            <a:r>
              <a:rPr lang="en-GB" dirty="0" err="1" smtClean="0"/>
              <a:t>Soaemias</a:t>
            </a:r>
            <a:r>
              <a:rPr lang="en-GB" dirty="0" smtClean="0"/>
              <a:t>, in order to replace them with Alexander Severus and his </a:t>
            </a:r>
            <a:r>
              <a:rPr lang="en-GB" dirty="0"/>
              <a:t>mother </a:t>
            </a:r>
            <a:r>
              <a:rPr lang="en-GB" dirty="0" smtClean="0"/>
              <a:t>Julia </a:t>
            </a:r>
            <a:r>
              <a:rPr lang="en-GB" dirty="0" err="1" smtClean="0"/>
              <a:t>Mamaea</a:t>
            </a:r>
            <a:r>
              <a:rPr lang="en-GB" dirty="0" smtClean="0"/>
              <a:t>. </a:t>
            </a:r>
            <a:endParaRPr lang="en-GB" dirty="0"/>
          </a:p>
        </p:txBody>
      </p:sp>
      <p:pic>
        <p:nvPicPr>
          <p:cNvPr id="8" name="Picture 7"/>
          <p:cNvPicPr>
            <a:picLocks noChangeAspect="1"/>
          </p:cNvPicPr>
          <p:nvPr/>
        </p:nvPicPr>
        <p:blipFill>
          <a:blip r:embed="rId5"/>
          <a:stretch>
            <a:fillRect/>
          </a:stretch>
        </p:blipFill>
        <p:spPr>
          <a:xfrm>
            <a:off x="3994263" y="4265954"/>
            <a:ext cx="5019027" cy="2519970"/>
          </a:xfrm>
          <a:prstGeom prst="rect">
            <a:avLst/>
          </a:prstGeom>
        </p:spPr>
      </p:pic>
    </p:spTree>
    <p:extLst>
      <p:ext uri="{BB962C8B-B14F-4D97-AF65-F5344CB8AC3E}">
        <p14:creationId xmlns:p14="http://schemas.microsoft.com/office/powerpoint/2010/main" val="4098974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026"/>
                                        </p:tgtEl>
                                        <p:attrNameLst>
                                          <p:attrName>style.visibility</p:attrName>
                                        </p:attrNameLst>
                                      </p:cBhvr>
                                      <p:to>
                                        <p:strVal val="visible"/>
                                      </p:to>
                                    </p:set>
                                    <p:anim calcmode="lin" valueType="num">
                                      <p:cBhvr>
                                        <p:cTn id="7" dur="1000" fill="hold"/>
                                        <p:tgtEl>
                                          <p:spTgt spid="1026"/>
                                        </p:tgtEl>
                                        <p:attrNameLst>
                                          <p:attrName>ppt_w</p:attrName>
                                        </p:attrNameLst>
                                      </p:cBhvr>
                                      <p:tavLst>
                                        <p:tav tm="0">
                                          <p:val>
                                            <p:fltVal val="0"/>
                                          </p:val>
                                        </p:tav>
                                        <p:tav tm="100000">
                                          <p:val>
                                            <p:strVal val="#ppt_w"/>
                                          </p:val>
                                        </p:tav>
                                      </p:tavLst>
                                    </p:anim>
                                    <p:anim calcmode="lin" valueType="num">
                                      <p:cBhvr>
                                        <p:cTn id="8" dur="1000" fill="hold"/>
                                        <p:tgtEl>
                                          <p:spTgt spid="1026"/>
                                        </p:tgtEl>
                                        <p:attrNameLst>
                                          <p:attrName>ppt_h</p:attrName>
                                        </p:attrNameLst>
                                      </p:cBhvr>
                                      <p:tavLst>
                                        <p:tav tm="0">
                                          <p:val>
                                            <p:fltVal val="0"/>
                                          </p:val>
                                        </p:tav>
                                        <p:tav tm="100000">
                                          <p:val>
                                            <p:strVal val="#ppt_h"/>
                                          </p:val>
                                        </p:tav>
                                      </p:tavLst>
                                    </p:anim>
                                    <p:anim calcmode="lin" valueType="num">
                                      <p:cBhvr>
                                        <p:cTn id="9" dur="1000" fill="hold"/>
                                        <p:tgtEl>
                                          <p:spTgt spid="1026"/>
                                        </p:tgtEl>
                                        <p:attrNameLst>
                                          <p:attrName>style.rotation</p:attrName>
                                        </p:attrNameLst>
                                      </p:cBhvr>
                                      <p:tavLst>
                                        <p:tav tm="0">
                                          <p:val>
                                            <p:fltVal val="90"/>
                                          </p:val>
                                        </p:tav>
                                        <p:tav tm="100000">
                                          <p:val>
                                            <p:fltVal val="0"/>
                                          </p:val>
                                        </p:tav>
                                      </p:tavLst>
                                    </p:anim>
                                    <p:animEffect transition="in" filter="fade">
                                      <p:cBhvr>
                                        <p:cTn id="10" dur="1000"/>
                                        <p:tgtEl>
                                          <p:spTgt spid="1026"/>
                                        </p:tgtEl>
                                      </p:cBhvr>
                                    </p:animEffect>
                                  </p:childTnLst>
                                </p:cTn>
                              </p:par>
                              <p:par>
                                <p:cTn id="11" presetID="31" presetClass="entr" presetSubtype="0" fill="hold" grpId="0" nodeType="with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p:cTn id="13" dur="1000" fill="hold"/>
                                        <p:tgtEl>
                                          <p:spTgt spid="7"/>
                                        </p:tgtEl>
                                        <p:attrNameLst>
                                          <p:attrName>ppt_w</p:attrName>
                                        </p:attrNameLst>
                                      </p:cBhvr>
                                      <p:tavLst>
                                        <p:tav tm="0">
                                          <p:val>
                                            <p:fltVal val="0"/>
                                          </p:val>
                                        </p:tav>
                                        <p:tav tm="100000">
                                          <p:val>
                                            <p:strVal val="#ppt_w"/>
                                          </p:val>
                                        </p:tav>
                                      </p:tavLst>
                                    </p:anim>
                                    <p:anim calcmode="lin" valueType="num">
                                      <p:cBhvr>
                                        <p:cTn id="14" dur="1000" fill="hold"/>
                                        <p:tgtEl>
                                          <p:spTgt spid="7"/>
                                        </p:tgtEl>
                                        <p:attrNameLst>
                                          <p:attrName>ppt_h</p:attrName>
                                        </p:attrNameLst>
                                      </p:cBhvr>
                                      <p:tavLst>
                                        <p:tav tm="0">
                                          <p:val>
                                            <p:fltVal val="0"/>
                                          </p:val>
                                        </p:tav>
                                        <p:tav tm="100000">
                                          <p:val>
                                            <p:strVal val="#ppt_h"/>
                                          </p:val>
                                        </p:tav>
                                      </p:tavLst>
                                    </p:anim>
                                    <p:anim calcmode="lin" valueType="num">
                                      <p:cBhvr>
                                        <p:cTn id="15" dur="1000" fill="hold"/>
                                        <p:tgtEl>
                                          <p:spTgt spid="7"/>
                                        </p:tgtEl>
                                        <p:attrNameLst>
                                          <p:attrName>style.rotation</p:attrName>
                                        </p:attrNameLst>
                                      </p:cBhvr>
                                      <p:tavLst>
                                        <p:tav tm="0">
                                          <p:val>
                                            <p:fltVal val="90"/>
                                          </p:val>
                                        </p:tav>
                                        <p:tav tm="100000">
                                          <p:val>
                                            <p:fltVal val="0"/>
                                          </p:val>
                                        </p:tav>
                                      </p:tavLst>
                                    </p:anim>
                                    <p:animEffect transition="in" filter="fade">
                                      <p:cBhvr>
                                        <p:cTn id="16" dur="1000"/>
                                        <p:tgtEl>
                                          <p:spTgt spid="7"/>
                                        </p:tgtEl>
                                      </p:cBhvr>
                                    </p:animEffect>
                                  </p:childTnLst>
                                </p:cTn>
                              </p:par>
                              <p:par>
                                <p:cTn id="17" presetID="31" presetClass="entr" presetSubtype="0" fill="hold" grpId="0" nodeType="withEffect">
                                  <p:stCondLst>
                                    <p:cond delay="0"/>
                                  </p:stCondLst>
                                  <p:childTnLst>
                                    <p:set>
                                      <p:cBhvr>
                                        <p:cTn id="18" dur="1" fill="hold">
                                          <p:stCondLst>
                                            <p:cond delay="0"/>
                                          </p:stCondLst>
                                        </p:cTn>
                                        <p:tgtEl>
                                          <p:spTgt spid="9"/>
                                        </p:tgtEl>
                                        <p:attrNameLst>
                                          <p:attrName>style.visibility</p:attrName>
                                        </p:attrNameLst>
                                      </p:cBhvr>
                                      <p:to>
                                        <p:strVal val="visible"/>
                                      </p:to>
                                    </p:set>
                                    <p:anim calcmode="lin" valueType="num">
                                      <p:cBhvr>
                                        <p:cTn id="19" dur="1000" fill="hold"/>
                                        <p:tgtEl>
                                          <p:spTgt spid="9"/>
                                        </p:tgtEl>
                                        <p:attrNameLst>
                                          <p:attrName>ppt_w</p:attrName>
                                        </p:attrNameLst>
                                      </p:cBhvr>
                                      <p:tavLst>
                                        <p:tav tm="0">
                                          <p:val>
                                            <p:fltVal val="0"/>
                                          </p:val>
                                        </p:tav>
                                        <p:tav tm="100000">
                                          <p:val>
                                            <p:strVal val="#ppt_w"/>
                                          </p:val>
                                        </p:tav>
                                      </p:tavLst>
                                    </p:anim>
                                    <p:anim calcmode="lin" valueType="num">
                                      <p:cBhvr>
                                        <p:cTn id="20" dur="1000" fill="hold"/>
                                        <p:tgtEl>
                                          <p:spTgt spid="9"/>
                                        </p:tgtEl>
                                        <p:attrNameLst>
                                          <p:attrName>ppt_h</p:attrName>
                                        </p:attrNameLst>
                                      </p:cBhvr>
                                      <p:tavLst>
                                        <p:tav tm="0">
                                          <p:val>
                                            <p:fltVal val="0"/>
                                          </p:val>
                                        </p:tav>
                                        <p:tav tm="100000">
                                          <p:val>
                                            <p:strVal val="#ppt_h"/>
                                          </p:val>
                                        </p:tav>
                                      </p:tavLst>
                                    </p:anim>
                                    <p:anim calcmode="lin" valueType="num">
                                      <p:cBhvr>
                                        <p:cTn id="21" dur="1000" fill="hold"/>
                                        <p:tgtEl>
                                          <p:spTgt spid="9"/>
                                        </p:tgtEl>
                                        <p:attrNameLst>
                                          <p:attrName>style.rotation</p:attrName>
                                        </p:attrNameLst>
                                      </p:cBhvr>
                                      <p:tavLst>
                                        <p:tav tm="0">
                                          <p:val>
                                            <p:fltVal val="90"/>
                                          </p:val>
                                        </p:tav>
                                        <p:tav tm="100000">
                                          <p:val>
                                            <p:fltVal val="0"/>
                                          </p:val>
                                        </p:tav>
                                      </p:tavLst>
                                    </p:anim>
                                    <p:animEffect transition="in" filter="fade">
                                      <p:cBhvr>
                                        <p:cTn id="22" dur="1000"/>
                                        <p:tgtEl>
                                          <p:spTgt spid="9"/>
                                        </p:tgtEl>
                                      </p:cBhvr>
                                    </p:animEffect>
                                  </p:childTnLst>
                                </p:cTn>
                              </p:par>
                              <p:par>
                                <p:cTn id="23" presetID="31" presetClass="entr" presetSubtype="0" fill="hold" nodeType="withEffect">
                                  <p:stCondLst>
                                    <p:cond delay="0"/>
                                  </p:stCondLst>
                                  <p:childTnLst>
                                    <p:set>
                                      <p:cBhvr>
                                        <p:cTn id="24" dur="1" fill="hold">
                                          <p:stCondLst>
                                            <p:cond delay="0"/>
                                          </p:stCondLst>
                                        </p:cTn>
                                        <p:tgtEl>
                                          <p:spTgt spid="8"/>
                                        </p:tgtEl>
                                        <p:attrNameLst>
                                          <p:attrName>style.visibility</p:attrName>
                                        </p:attrNameLst>
                                      </p:cBhvr>
                                      <p:to>
                                        <p:strVal val="visible"/>
                                      </p:to>
                                    </p:set>
                                    <p:anim calcmode="lin" valueType="num">
                                      <p:cBhvr>
                                        <p:cTn id="25" dur="1000" fill="hold"/>
                                        <p:tgtEl>
                                          <p:spTgt spid="8"/>
                                        </p:tgtEl>
                                        <p:attrNameLst>
                                          <p:attrName>ppt_w</p:attrName>
                                        </p:attrNameLst>
                                      </p:cBhvr>
                                      <p:tavLst>
                                        <p:tav tm="0">
                                          <p:val>
                                            <p:fltVal val="0"/>
                                          </p:val>
                                        </p:tav>
                                        <p:tav tm="100000">
                                          <p:val>
                                            <p:strVal val="#ppt_w"/>
                                          </p:val>
                                        </p:tav>
                                      </p:tavLst>
                                    </p:anim>
                                    <p:anim calcmode="lin" valueType="num">
                                      <p:cBhvr>
                                        <p:cTn id="26" dur="1000" fill="hold"/>
                                        <p:tgtEl>
                                          <p:spTgt spid="8"/>
                                        </p:tgtEl>
                                        <p:attrNameLst>
                                          <p:attrName>ppt_h</p:attrName>
                                        </p:attrNameLst>
                                      </p:cBhvr>
                                      <p:tavLst>
                                        <p:tav tm="0">
                                          <p:val>
                                            <p:fltVal val="0"/>
                                          </p:val>
                                        </p:tav>
                                        <p:tav tm="100000">
                                          <p:val>
                                            <p:strVal val="#ppt_h"/>
                                          </p:val>
                                        </p:tav>
                                      </p:tavLst>
                                    </p:anim>
                                    <p:anim calcmode="lin" valueType="num">
                                      <p:cBhvr>
                                        <p:cTn id="27" dur="1000" fill="hold"/>
                                        <p:tgtEl>
                                          <p:spTgt spid="8"/>
                                        </p:tgtEl>
                                        <p:attrNameLst>
                                          <p:attrName>style.rotation</p:attrName>
                                        </p:attrNameLst>
                                      </p:cBhvr>
                                      <p:tavLst>
                                        <p:tav tm="0">
                                          <p:val>
                                            <p:fltVal val="90"/>
                                          </p:val>
                                        </p:tav>
                                        <p:tav tm="100000">
                                          <p:val>
                                            <p:fltVal val="0"/>
                                          </p:val>
                                        </p:tav>
                                      </p:tavLst>
                                    </p:anim>
                                    <p:animEffect transition="in" filter="fade">
                                      <p:cBhvr>
                                        <p:cTn id="28" dur="1000"/>
                                        <p:tgtEl>
                                          <p:spTgt spid="8"/>
                                        </p:tgtEl>
                                      </p:cBhvr>
                                    </p:animEffect>
                                  </p:childTnLst>
                                </p:cTn>
                              </p:par>
                              <p:par>
                                <p:cTn id="29" presetID="31" presetClass="entr" presetSubtype="0" fill="hold" grpId="0" nodeType="with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p:cTn id="31" dur="1000" fill="hold"/>
                                        <p:tgtEl>
                                          <p:spTgt spid="10"/>
                                        </p:tgtEl>
                                        <p:attrNameLst>
                                          <p:attrName>ppt_w</p:attrName>
                                        </p:attrNameLst>
                                      </p:cBhvr>
                                      <p:tavLst>
                                        <p:tav tm="0">
                                          <p:val>
                                            <p:fltVal val="0"/>
                                          </p:val>
                                        </p:tav>
                                        <p:tav tm="100000">
                                          <p:val>
                                            <p:strVal val="#ppt_w"/>
                                          </p:val>
                                        </p:tav>
                                      </p:tavLst>
                                    </p:anim>
                                    <p:anim calcmode="lin" valueType="num">
                                      <p:cBhvr>
                                        <p:cTn id="32" dur="1000" fill="hold"/>
                                        <p:tgtEl>
                                          <p:spTgt spid="10"/>
                                        </p:tgtEl>
                                        <p:attrNameLst>
                                          <p:attrName>ppt_h</p:attrName>
                                        </p:attrNameLst>
                                      </p:cBhvr>
                                      <p:tavLst>
                                        <p:tav tm="0">
                                          <p:val>
                                            <p:fltVal val="0"/>
                                          </p:val>
                                        </p:tav>
                                        <p:tav tm="100000">
                                          <p:val>
                                            <p:strVal val="#ppt_h"/>
                                          </p:val>
                                        </p:tav>
                                      </p:tavLst>
                                    </p:anim>
                                    <p:anim calcmode="lin" valueType="num">
                                      <p:cBhvr>
                                        <p:cTn id="33" dur="1000" fill="hold"/>
                                        <p:tgtEl>
                                          <p:spTgt spid="10"/>
                                        </p:tgtEl>
                                        <p:attrNameLst>
                                          <p:attrName>style.rotation</p:attrName>
                                        </p:attrNameLst>
                                      </p:cBhvr>
                                      <p:tavLst>
                                        <p:tav tm="0">
                                          <p:val>
                                            <p:fltVal val="90"/>
                                          </p:val>
                                        </p:tav>
                                        <p:tav tm="100000">
                                          <p:val>
                                            <p:fltVal val="0"/>
                                          </p:val>
                                        </p:tav>
                                      </p:tavLst>
                                    </p:anim>
                                    <p:animEffect transition="in" filter="fade">
                                      <p:cBhvr>
                                        <p:cTn id="34" dur="1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40080" y="573578"/>
            <a:ext cx="7697585" cy="5203767"/>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itle 1"/>
          <p:cNvSpPr txBox="1">
            <a:spLocks/>
          </p:cNvSpPr>
          <p:nvPr/>
        </p:nvSpPr>
        <p:spPr>
          <a:xfrm>
            <a:off x="640081" y="2888488"/>
            <a:ext cx="7697584" cy="1450757"/>
          </a:xfrm>
          <a:prstGeom prst="rect">
            <a:avLst/>
          </a:prstGeom>
        </p:spPr>
        <p:txBody>
          <a:bodyPr/>
          <a:lst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a:lstStyle>
          <a:p>
            <a:pPr algn="ctr"/>
            <a:r>
              <a:rPr lang="en-GB" sz="4700" b="1" dirty="0" smtClean="0"/>
              <a:t>Hercules on the Screen</a:t>
            </a:r>
            <a:endParaRPr lang="en-GB" sz="4700" b="1" dirty="0"/>
          </a:p>
        </p:txBody>
      </p:sp>
    </p:spTree>
    <p:extLst>
      <p:ext uri="{BB962C8B-B14F-4D97-AF65-F5344CB8AC3E}">
        <p14:creationId xmlns:p14="http://schemas.microsoft.com/office/powerpoint/2010/main" val="90013809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178514"/>
          </a:xfrm>
        </p:spPr>
        <p:txBody>
          <a:bodyPr/>
          <a:lstStyle/>
          <a:p>
            <a:r>
              <a:rPr lang="en-GB" b="1" dirty="0" smtClean="0"/>
              <a:t>Hercules in Movies</a:t>
            </a:r>
            <a:endParaRPr lang="en-GB" b="1" dirty="0"/>
          </a:p>
        </p:txBody>
      </p:sp>
      <p:sp>
        <p:nvSpPr>
          <p:cNvPr id="5" name="Content Placeholder 4"/>
          <p:cNvSpPr>
            <a:spLocks noGrp="1"/>
          </p:cNvSpPr>
          <p:nvPr>
            <p:ph sz="half" idx="2"/>
          </p:nvPr>
        </p:nvSpPr>
        <p:spPr>
          <a:xfrm>
            <a:off x="4648200" y="4437112"/>
            <a:ext cx="4388296" cy="2304256"/>
          </a:xfrm>
        </p:spPr>
        <p:txBody>
          <a:bodyPr>
            <a:normAutofit/>
          </a:bodyPr>
          <a:lstStyle/>
          <a:p>
            <a:pPr marL="0" indent="0">
              <a:buNone/>
            </a:pPr>
            <a:r>
              <a:rPr lang="en-GB" dirty="0" smtClean="0"/>
              <a:t>A 1969 in which a </a:t>
            </a:r>
            <a:r>
              <a:rPr lang="en-GB" dirty="0"/>
              <a:t>young Arnold </a:t>
            </a:r>
            <a:r>
              <a:rPr lang="en-GB" dirty="0" smtClean="0"/>
              <a:t>Schwarzenegger (originally dubbed) plays Hercules, who is sent by Zeus to after annoying his father.</a:t>
            </a:r>
          </a:p>
          <a:p>
            <a:pPr marL="0" indent="0">
              <a:buNone/>
            </a:pPr>
            <a:r>
              <a:rPr lang="en-GB" dirty="0">
                <a:hlinkClick r:id="rId2"/>
              </a:rPr>
              <a:t>http://</a:t>
            </a:r>
            <a:r>
              <a:rPr lang="en-GB" dirty="0" smtClean="0">
                <a:hlinkClick r:id="rId2"/>
              </a:rPr>
              <a:t>www.youtube.com/watch?v=mvhfdZz9AuU</a:t>
            </a:r>
            <a:endParaRPr lang="en-GB" dirty="0" smtClean="0"/>
          </a:p>
        </p:txBody>
      </p:sp>
      <p:pic>
        <p:nvPicPr>
          <p:cNvPr id="2052" name="Picture 4" descr="http://t3.gstatic.com/images?q=tbn:ANd9GcSd6iSo4Cv1uCk2ikRRBkxDKHJPPAjkxMz9nsEEAqobRR6BzyG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644008" y="1638772"/>
            <a:ext cx="4104456" cy="279834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half" idx="1"/>
          </p:nvPr>
        </p:nvSpPr>
        <p:spPr>
          <a:xfrm>
            <a:off x="340822" y="1845734"/>
            <a:ext cx="4185458" cy="4023360"/>
          </a:xfrm>
        </p:spPr>
        <p:txBody>
          <a:bodyPr/>
          <a:lstStyle/>
          <a:p>
            <a:pPr>
              <a:buFont typeface="Arial" panose="020B0604020202020204" pitchFamily="34" charset="0"/>
              <a:buChar char="•"/>
            </a:pPr>
            <a:r>
              <a:rPr lang="en-GB" dirty="0" smtClean="0"/>
              <a:t> Popular character in Italian muscleman movies of the 1960s.</a:t>
            </a:r>
          </a:p>
          <a:p>
            <a:pPr>
              <a:spcBef>
                <a:spcPts val="100"/>
              </a:spcBef>
              <a:buFont typeface="Arial" panose="020B0604020202020204" pitchFamily="34" charset="0"/>
              <a:buChar char="•"/>
            </a:pPr>
            <a:endParaRPr lang="en-GB" sz="100" dirty="0"/>
          </a:p>
          <a:p>
            <a:pPr>
              <a:buFont typeface="Arial" panose="020B0604020202020204" pitchFamily="34" charset="0"/>
              <a:buChar char="•"/>
            </a:pPr>
            <a:r>
              <a:rPr lang="en-GB" dirty="0" smtClean="0"/>
              <a:t> Uptake in movie and TV representations in America from the 1990s, notably two recent Hercules movies in 2014. </a:t>
            </a:r>
            <a:endParaRPr lang="en-GB" dirty="0"/>
          </a:p>
        </p:txBody>
      </p:sp>
      <p:pic>
        <p:nvPicPr>
          <p:cNvPr id="6" name="Picture 5"/>
          <p:cNvPicPr>
            <a:picLocks noChangeAspect="1"/>
          </p:cNvPicPr>
          <p:nvPr/>
        </p:nvPicPr>
        <p:blipFill>
          <a:blip r:embed="rId4"/>
          <a:stretch>
            <a:fillRect/>
          </a:stretch>
        </p:blipFill>
        <p:spPr>
          <a:xfrm>
            <a:off x="506123" y="3888781"/>
            <a:ext cx="3476625" cy="2600325"/>
          </a:xfrm>
          <a:prstGeom prst="rect">
            <a:avLst/>
          </a:prstGeom>
        </p:spPr>
      </p:pic>
      <p:sp>
        <p:nvSpPr>
          <p:cNvPr id="9" name="TextBox 8"/>
          <p:cNvSpPr txBox="1"/>
          <p:nvPr/>
        </p:nvSpPr>
        <p:spPr>
          <a:xfrm>
            <a:off x="166255" y="6249709"/>
            <a:ext cx="4438995" cy="52322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400" dirty="0" smtClean="0"/>
              <a:t>A </a:t>
            </a:r>
            <a:r>
              <a:rPr lang="en-GB" sz="1400" dirty="0" smtClean="0"/>
              <a:t>young Ryan Gosling in a late 90s prequel to the TV series Hercules the Legendary Journeys (staring Kevin </a:t>
            </a:r>
            <a:r>
              <a:rPr lang="en-GB" sz="1400" dirty="0" err="1" smtClean="0"/>
              <a:t>Sorbo</a:t>
            </a:r>
            <a:r>
              <a:rPr lang="en-GB" sz="1400" dirty="0" smtClean="0"/>
              <a:t>.</a:t>
            </a:r>
            <a:r>
              <a:rPr lang="en-GB" sz="1400" dirty="0" smtClean="0"/>
              <a:t>   </a:t>
            </a:r>
            <a:endParaRPr lang="en-GB" sz="1400" dirty="0"/>
          </a:p>
        </p:txBody>
      </p:sp>
    </p:spTree>
    <p:extLst>
      <p:ext uri="{BB962C8B-B14F-4D97-AF65-F5344CB8AC3E}">
        <p14:creationId xmlns:p14="http://schemas.microsoft.com/office/powerpoint/2010/main" val="8758350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2960" y="286605"/>
            <a:ext cx="7543800" cy="1270188"/>
          </a:xfrm>
        </p:spPr>
        <p:txBody>
          <a:bodyPr/>
          <a:lstStyle/>
          <a:p>
            <a:r>
              <a:rPr lang="en-GB" b="1" dirty="0" smtClean="0"/>
              <a:t>Hercules on television </a:t>
            </a:r>
            <a:endParaRPr lang="en-GB" b="1" dirty="0"/>
          </a:p>
        </p:txBody>
      </p:sp>
      <p:sp>
        <p:nvSpPr>
          <p:cNvPr id="4" name="Content Placeholder 3"/>
          <p:cNvSpPr>
            <a:spLocks noGrp="1"/>
          </p:cNvSpPr>
          <p:nvPr>
            <p:ph sz="half" idx="1"/>
          </p:nvPr>
        </p:nvSpPr>
        <p:spPr>
          <a:xfrm>
            <a:off x="333262" y="5589240"/>
            <a:ext cx="4038600" cy="1268760"/>
          </a:xfrm>
        </p:spPr>
        <p:txBody>
          <a:bodyPr>
            <a:normAutofit/>
          </a:bodyPr>
          <a:lstStyle/>
          <a:p>
            <a:pPr marL="0" indent="0">
              <a:buNone/>
            </a:pPr>
            <a:r>
              <a:rPr lang="en-GB" dirty="0" smtClean="0"/>
              <a:t>TV Series running from 1995 to 1999 – six seasons which loosely adapted the myths surrounding Hercules.</a:t>
            </a:r>
            <a:endParaRPr lang="en-GB" dirty="0"/>
          </a:p>
        </p:txBody>
      </p:sp>
      <p:sp>
        <p:nvSpPr>
          <p:cNvPr id="6" name="AutoShape 2" descr="data:image/jpeg;base64,/9j/4AAQSkZJRgABAQAAAQABAAD/2wCEAAkGBwgHBgkIBwgKCgkLDRYPDQwMDRsUFRAWIB0iIiAdHx8kKDQsJCYxJx8fLT0tMTU3Ojo6Iys/RD84QzQ5OjcBCgoKDQwNGg8PGjclHyU3Nzc3Nzc3Nzc3Nzc3Nzc3Nzc3Nzc3Nzc3Nzc3Nzc3Nzc3Nzc3Nzc3Nzc3Nzc3Nzc3N//AABEIAKAA1gMBIgACEQEDEQH/xAAcAAABBQEBAQAAAAAAAAAAAAAAAQMEBQYCBwj/xABAEAACAQMDAQUECAQFAgcAAAABAgMABBEFEiExBhMiQVEUMmFxByMzQoGRodEVYrHBFiRScvCy8UNTVWSSk7P/xAAZAQACAwEAAAAAAAAAAAAAAAAAAgEEBQP/xAArEQACAgIBAwIGAgMBAAAAAAAAAQIRAxIhBDFBE1EFIjJhccGRoTNC4RT/2gAMAwEAAhEDEQA/APYhRSUVYM1i0UlFBAtGaSigAzRRUW91C0sF3XlxHCP5j/YUE8kqiqaDtToVw+yHVLctnAySufzFWrTwqgdpUCkcHcMGo2TBxfsOUVGhvrSeTu4bqCR/9KSAmpHXpU2DTXcWikooIFopKKAFopKKAFpKKKADNGaKKACjNFFABRRSVIDN59mPnRSXn2Y+f70UyEZKFFFLXM6MSilpKCBKMUtFAEXUr6302zlvLttsMS7mP9q+f+03ay9vLqWV5e6eQ5VQAcDyFa36Ze2fcRvoVk6ZYfXupyy/D4V4mS8reJiS3TNccrvhFzDHVWy6Op6pekQWs9zPITyo5H5Cr/TdP7VvZSxxLKsbjayv6fDPSrXsdaxadBGNgaRwN8mOflXolqy92oYDDDjFZebqXCWsTawdDGUNpnisU2paNfbdSSRDjhjwR+Neo9gu3TNdJpurT74pFHcTueVPoT51G7Vada39u8ciDeM4JHSvK5nks7hYw/ijY7c+lPg6hydrucuq6SMF9j6sGDyOlLWM+jDtJ/G9G9nuW/zVrhWz1K+RrZ1qwlsrMKcNJUFFFFMIFFFFSFCUlLRQFCUUtFBAlFLRQAlFLRQBGvPsx8/3oovPsx8/3op12EZA7Kax/HNGiumaEzdJREeAauq+fezvam77N3ha0IMMn2kLDIavUtD+kHSL+xkmvZVs5ovejZs5Hw9aqY8qa5LM8bXY2FFRrC/tNRgWeyuI5o2GQUP9ak12TvscmFUHa/WrTSdLlE9xslkG1Ujf6wjzxjkcedX3lmsz2nsLa2028ntrVHv7gFe/cbmXjk5PQAUPsPiSc1Z859p9Qk1C/LmPuYgW7uJRwoJyfmfU1WWy4kjY8Avip3aKOKPUmjimMxABkc9Nx5IHyqPEVf2eP0fJqqvpsvNfPRtTr9rp8MYRZJXwNwBwCatLTtbfT6XLe20BCWxCsp8s+VMaHpFkrd/vMoK5KnpUyw1vR7N7m3mmiiZnBwB4R8DWZkUW2krZuYlKk5OkM2naGa9VpLizCMegO7J+OTxWU7U26w6gh57uXkN6V6utjpjWiXcaK28bgwbOflWJ7XWSakwkgjYCDpt9SeM0uLJFZOERnwylip8nH0ba0ui69i670JIwXvoueD1DDzB/Q19BqyuqspyrDIPrXy9pLyC5MMb7Z1O3ZjOTXv8A2L1i01DSre1RyLiCMK6Nn8wfMVqYclS1ZhdTibjt5RpKSilq4URKKKKCAoooqQEooNFBAUUUUAFIaWigCNe/Zj5/vRRefZj/AHD+9FOuwrPmy6hMyB0ABB4qNKJ4yS44PTHFTTLuUGKPcp+6TUT69nKspOeitWPCXuXkyw0HV7rRbmK6hkYmNg2zfgH4Gtfc/TFfSvi1s7WDB5LEsTWPFqqqrSw+EdShzTlnounTPumkKruztK9c+VNDJXFkSSZ6Jof0u2lzJDBqVkY3bAaWN8gfHHpV39Jeux6b2Xka3kVpb2No48H7rDlh+FYu47BrNCJOzqx3AJUP3rABeOgqH9JFtdte2VjIqiW1sUL923gTrwM+uBVj1GotjYsalkSPNp7Ru7e5myNxOzPn601Yx99IOuetXmrafcRxRPcg92AFQeuP+9Z1pO6mZ9vUnA9K5QlsizKOrTNloN28CMH3FQpx61baNaWRf2g2kYlZs5ldRn8DWQ0y+ZEgdXwUUDP6Vp9P1DRYSJLmMSyE8lhVXLFxbo0sOSLikzUJcy+zmF7fuY04QqRtI+GKqLvVLPRkdrt22yjAQJuL+dJdalZSAeySMFx0JrNdq5O8srS5ZTgT4BPpiuOPHtNKRZy5dYNx8FPFd95q73kSmMySlkDeWTxX0F2O0+G6tdN1O3XuXjhAfDe/1z+f9q8CtVSeeKVBkbvGPX8K+iuwtidO0owo26FwssZx0DDofy/WtBf5IoxMknpKXuaXFGKWg1eMoSiiipASilpKACiiigGFFFFBAlFFFSBGvPsx8/3oovOIx8/3op12EZ80IjkDapXHQA1KWY4wc7hRst1yVLlj55phbeXvQEmDxt+lYt2XkW9rL3kHdkAN+hpp0YEZyOeB8aZd5LfZ4VxnqKlrIZULY5JyaTjydFXkvOzfaO57PQSiCFXEgO5i3un1rj206o95f3UjXdxJtiCH+uPhVQ7d7GRG20feNV1nPNayuyPgHK1GSU3HWxoNQlsT+07FIQ8qtKFBcgfd8gCfwrB3ZkuJu9EOwSHKqB1r0K/VL6yjSWVVjeUd4CvRRx/b9agaZpMHtks92rzwIAFLDap+HyH60YMqhF33Ls8TklTMrbiNbJNgbeC3ek9OvGK5Z8dK03aSy0iJ1k0eSV2l5m3DCg/yj/vWdMfIOK77qTsIwaVFxo1s8xUucCr7WtGn1TTltbQKZVYMqk4zjyqHoUW6NfUfdra6bDkqxXpVPJk1laNXFiTx0/J5cmjXNmV7yWS2lyRJEw93n9a9i+i3XZkZ9Gv50l3DfbynG444Kn8uKlab2asNcsJGvVEhFyZMjgnHGPlWg0zSdP0tDLYWwjd38bEbjkeXPlRHrnabRmZungrgi+z5FhnpjNKc+dUV5EZ42RQA7MxUnjJwMHjzqLrVze20UUdq3dzd0SgXLDfj/nUV3fxVL/Upx+HbOkzTUU1byd7BHISCWUEkevnTma1oSUoqSM2cXGTixaKTNGaYUKWuc0uakBaKKKgApKWipAi3v2Y+f70UXv2Y+f70U67CM+dbaYSQ+GFR/MPOokm5ZGbdhT1VTyKfmhlVO7VfAOPD50semuBktECeobrWJaXJfXB2qRSQqVYsRyRmktZpGO1QwQeRHX5Uw8E8ZKQFRg569a7lnK7cId+Pl+VK+eSSa2yWMkE5HOxjXVjotzqI76GGdlU4KqvBqb2Lto9T1UpOnufcI6/GvVGW2t7VUt7ULtBXcqZYjHOKr5M2j1RaxdPslJnm9j2cvpsCQCIDI3SNj9Kk3Wita6W6rKZXVDvY+voK3N1GGAOSBjKqeCPhUWa2hjsXRvd2nOVzuJqjPqJORo4saijyi8tt0EYC/dHSudK0GS7lKE4Xrux0rTvDFEm4xIR5ZFOWswaMpCoGeuBir8cj14Ra9CN2RNItl064+tUOBwcVqLyWOGJBFKmZCNoFUJickgnYvmPWrLTxa3Muzu0cxDJBGSPSquaVRbZYtRXBvez9sbXSRHGxy2TuwByea471jHIrLkPzggHDDqKmaWypYwAe4FA56jio05RLksuO7k4bjgH1rlFNQTRkOVzdjUsrI9uoj2xlj6eE+Wf1qF2qVZI4WfJBIB5xXVze2tu/sF4QHZgsbLGeGPIqu169xZ4fO6NhwfnXOXsdsa+ZMmaVq3sdysMjkwPgH+U+tasEeRyPWvKpL0HHIrddmL723S1LNl4m2H5eVbvw3O79NlX4t08dfVii7JrndzXJbimjIBWykYA/ml3VG70ZxkZ64rtXyeOfjU0BIHIrqm1PlXdIAtJRRQBHvfsx8/3oovfsx8/3op12FZ87QsYlKGRs+uKf7xHI3Plh5+ZqijlY5XvG46qev4VKjmAACsMj1rClEuJMkzxs9wvdXI2E5PqKZvnjWURqjE+Tk80RXOSckbs9BXN9KsgVzhQPOlppjUzafR1HDFaX+ousjTWyHGJBtbwk46ZHT1q70XXtR1zT4ry7t7eCC4XdEisx46c9PSqXsJGX7Oa0qEFlhJyPMmNq67NXQHYzTUjG91tm8OcZPpVXNH63+DVwcRijS6pfSWOgX2pTwKWtVZkjSXwsAFxnjP3v0qNpUl7qFnAl8Y42mVWDwjKrnGFIJz59aidpZZ5fo71KSeJYpWhJZFbIHuU9oczSXtmit4BCox8cDH9K4OEfTbrz+jvFvZIoYr60vriW3hivCkcrxGZhHs3An+bOPwp3QJbW40yTUrjvoEjgaZvCGwFUk+fXioGmWlzpegXc9/aTxLA8ssm9NuRv4HPrkVOMUcfZfVUgAVTp85VT5ZQ/vVtwglrH8HVzm0nYpI1SxbVdPkkYJGXeB02sFAyfMg8Vadl7qK8szLbxqWkYDKjGRjiq7QbmPS+zc+qT7fZkswuTxlypwB6nmoOgXk2nfR9JdrjvYbVjGcdHJCp+rGuOfA5RaT8pCeq6Vm3/AMYQm4nsNPs7m9e3fZK1sgMcZ9NxIBPypu97TAG2g9gule5dk8YC7SF3DzIOQKidnYk0W0sdOiQ4eLMjnqZMZJPzqZq0UUipJKuWh8aHPwP70s3CPy+xxSfci6jqrprdtZxQSXE0sLueVAVVfbnk9cijtCGvrhYSzQ7lBEiKDzkAg89ef0qsn47bW5/9hL/+1Tr2T/NxcjAIPH+4VznFR1ryPF/MzI2szSTToqTNbwTNEZfDlipwTjPrW10O/k0bVTo9tbzXstzCLnIKoEUMV8z8KxGhzDbex+t5N/1mr2a5ez7fRTK2GTTUwfhvbNaOKsfUJ+EGXbLgcfc9KvLl4oXkji7xlGdgPJ+VUOodp47Ge1gNpczT3TOkUUSgsSoy3nVoLyC5tVlRwokHuFuc+lYbWTeR61pV7aQSyezQ3b7kiLAucALx65rYz5lrCcXSv9GLhw1upLlFzD2kNz2osbRYJIu9s2m+s4KjeykMPIgrS6X21TVUvprC1ZrW1Dqk7SAd4VBIO3qFOKzGgXc1526u4dTKR3sVqY8hcAA4Y8fAZq87B6Glno1xpl7jv4SYJlUAHHOGz8RyKr4szyZPT2+50nCMIb6/k2XZjUZNW0DTtRlRUkurdJWVc4UkZwKtxVboVhFpWlWmnwMzRW0SxIW6kAY5qzFXmq4M+TthRS0VBBGvPsx8/wB6KLz7Mf7v3op12FPmDUcLMtwFUqRtOD0riBonG9ApI9TUu100XcBIJPhyMmov8HeNpFSRjtGTxWSmuzNFfYRw6FdhDZGSR5VIG24jCqD8TUZYcIEycscZFPafvt2KHcQTkVLoLN79G9ykWja9M8feRxjLR5xuAjaqvs/rltc2iwado4SL3UV71uM+Xump3YKN27PdpRjl0OP/AK2rHdjbie1iuI1DGNojJgMBhgDg8kVSeOM3O/saKk4qNHo2u3Ml19HesPJbpAQrLtWUvn7PnJA9f0qH2Kd31xFMR2GAPvB/2j+9LctK30XaqZihcIw8AI/8rr8akaRqCaRDFcGxuLgmIACHb5bT5n4VWSSxNJef0dFL5jHW0JuNLn3ySb70TRMzuxz4+OM46gVprO6li0DVprZ8S29hKVYc4IU81VWtxpltJ9Rp+susLvMIpEjxk5OM56A1G7NarDa6Fe2F5aalJJdwPEzRwgBNykE8nyzVmTck34sfhLjuWllP/i7s8NLvpQ93Ega3dkA8f3Txxzyp+YprSIprzsFfWYB78RP9V97cjh9vz8LflVPpay2T/VW10AgwC42lh+GcVfWerm67QC70+wu4TMf82j7Qvef61xjGT14/rUTpJ6+9kVwrNRFKs1rb3MTh4yiyI2feGPKpGpzApHJ91vLNU8l9BYO0a2t6kLsWMUUPeqhPXaQeBnnFRfap9W1W2itoLm302BN7PcrtaaU8Yx5KBiqWu7cvBLWvB1IzN2ygkKkq9jNgnz+uqzuo+9uYivBXaTn0LLTM9uiezytbNcSwbhG6TbGUNjKkHgjgVFu73VJUaDTNP9lmfwtdXkqvsX1VV86lvdxrwCVWzE6Xc7NQvVVvAbyUjHnljWu1bB7apj/0tP8ArasLY2s2kanLb3sV06xSbleNMlx+PFbG51m0vdRTUE0nVEmEAhP2eGUEkcE9eav5OJ2uVQY/pQurDdaFt5R4W3Jj/n/MVX/SBf3Mf8FijubmL6ubf3UxTcQV9DUnVJ2v4rGGLS71Vjuu/meTZlhsZQBg/wA1Mdp72w1SS3E+l6vFJZs/KRIdwbyPPNJjdOLf3OeaFuTRno9TvW1k6rHIRcvIjB+pJUY5z1z5/OvRNG1O4mtW1O1izc2aEd2DkvF1MRz1xyUP4etYKc27rFPZQ3UMOm2/1huFCtIWkOW49Mit92cubSOa7eJHKR2paeU+6R1HH511yuorIu67FTFanpLlM9H0y7gvbG3vLZw8E8ayIw8wRkVIub21tBH7VOkXeNtQMwGTXlPYvtxFpPZiwt3tHlWMNlg2MDccfpVL2m1+XX9Qa5djHGh2wxD7grRydXCK+5myxVJo958qSvL9D+kGazskt7yNZjEMCUnBZfT51r9M7X6Ze28Ukz+zPK+EjkOSanH1OOfk5uLRc3n2Y+f70tVeoarILiS2jtkYxkHc0wXcCOtJXf1oLhsjVs8JsWFlt3AgKMYznNPRvmaXIwH8vhXG6KUJlSUPrUrETs3dIC6ck5xWTtyaEWRG0uOW6He7lgVB7vrSSWkJdUTI29MnqKca4nfKd3tx03VzDHKJg8iKB0yKNrfcFTkkXOlavf6TFLbadaWcguPtDKHJbgjyIHQ1nn03UtPvXnbSzDaxxlmSIMVVcZzknoavIoGMZJ64wD6Ul53cet30MgL2y9mV3RLJt37UXjPrxiucXcmamSCUUWUV9qE+jSWSWelexXUZlIfvCXQ4BOd3qBUrTbrWBYQwRXOnnuAy+FJOBk8ZDjkVVLi4tLRzZI4l0CVRbJN1AmyBu+INTuyWw2Mwf2dG3yZEbeEEg4BPr61xyQ1iRFuzga3qrxtKlzp7QDgSs0gUnGcfafCo0mv677RHAqWTSSkBE3yZJIzgjvOOPWounmCy7PaZFeRQzNb3cTzRM4+rHi8XHXHFJaW1vZ67HPO0T3D6oSh3jDxkFlYHqABxTLDHnhfwhlN1yx89oNZ7vvHezCNIIwytIw3YyBkP1qXZ6jrM8zq81jEm8oGy7ZYdRjvPKs3pckcNpHZ3qJFa3VwUkjibLReEEN8SpGaudKjil1GwuZ+7FvHqV48jvgAL/q59ad4YexDyP3Lt31iNUb26yZJPdYLLg8Z4+s9Oa577WVnitxd2RkkJCIFlycYz/wCJ8R+dUscx/wAPr3XebbOU6hECV2iEzEAdc8oxwMVIvZrf+MJdRMkawajl335ZneFBGw/lyuCPXFcvRSf/ABEbv3LWG7v7gK8OracxcNsULLl8dcfW12P4t3Ubtf2I7whVBSXkny+060xoVtCnajUfq4lgtG7q3jUcRhwHY/iT+lO9o29mEUMPN01xOtpkY2u0D7T+BPWudLdQS/pE7Sq7Imq3utWVu0yTWM4QFnUCUFVHmfH04qqtu0WvTE7LSLwoHYKsxwp6H3+lSb60tIeza6dYxE3s2kzMIwp3tzGTkeudx/OuLRoLW5upb8SLHa6dp/eGPGY2EgPP967xxRafH9EepK0mxy07Q6xcIH7y0VCcK2JcE+nv05e61r9tEZES1mCvsYKsvhP/AM6zto72Vt7HqzCCKTUpVkbGRFJjKsvwH6g0/qUgGj3FwtrJM6atOVkRsRoAviY/hnFN/wCaN9l/ASyuqT5Jf8a1i+Mgv9PtJ4lje3khZJMeIhjk5Jz4ajXmoahcafNpdpbWum203E/dszu/wy3Snb+dpdZghtYj3N1Ze03KDJaV5B3ZI9CAox8zVZZ2nsl7d2kkhZ7eYxvJ/qIA5/LFNpFeOxUyzmlewluBaqqD3VG0DyxSG3PtYBbarcg44Pypy7t3jmDgbkPxoWORUUwlQVzn8aS/JRbJZhtwm15GMm/hj6U1FMjTRo27BOEIPSnJnhdVjdyCAN3H964M0fdKqRt9Wcqy9TUxpdyaL94obgJK15LIwULtVuV+dFVWnGGR3kl3qpHQdc0V1TVEmda5UtiRmDDggHrUuKfCAKpOPNqqUeNJM7fH+dOCRpcjflf6U2pCLpZlBDGTPwPlUu3HtEg5yvXNUipHx98Y6+lajQbdTCCBhR0rlOKirLXT47yIfLiMcfhVLdLZ28cjyQxvczYDblB8Oamas4hcuSRg8Ac5NZ+TfeTSheGVlGa4Y03yaeZ+CwtGtLqVVktYcRjavgHu+nyrV6Oba3t2gihiSIjlAoAOfhWRPc2YXMm8nqw8qtLS824CDcpHh56j0pcqckcYOjSnTNNniYJY26Y5+yFKdPtg3fJawd8BjJjGWHpVTaagoYrIzoDx4elW9qoZvDM3POfOqjc15OySZR6vpFnEntVnAkUeTuVUH1ZrVaZotrNAgubKCUqvvFA4zj1/CmLiBRJG0UgTf4ZFYZD1odPfG2J2Gzb5Gollk4pDNIj2+lWDRSrJZQHOFbKDkDoDXf8ABdPjXNvZ26b8EhYwOnSu5oGtXdtzYblcmrGxkjmhABGQOfUUm8u1iUZ+PR7a0aeaG2jjlkOZZEGC/wA6kWmmWl1fw3r2sb3MUZVZCvIz1q1Ko2QzEeXNd2FuYJGywKnyApVKW12TJcFavZ7TYLiaaKziWWcbZGxyw9K8dvNMW3lvbSVGOJT3hDHLbeOfXivfpNhIK+fIFeH/AEjXC2+sai0Um1t2FHqcc1f6WcnPWypm+VKRltRuEu77bET3cRGDu4dxxk1cDS47qKSIz3Dq6gqiuFVnOM5+HWszbYHhJ93r8a2+i3EzQRO11shMQBHOCAQdtajWqSXg47bNtlLqlrNp1ycRyxXMaKCGc8r6Dn59Ksou5tmkhiT6hjvzkklj15NWfagW11q6yxuCGTBx0NV5ijVhlHC7QPezVWWTaHJz6hKMqO5svb/VeHbzhvOqazuHk7xVZA4PunrV87woIxnO0YLHzqjvoIzfrLGDEh4YjzpcerVMr8NDr3OwHvYsnHUU1YTyOx7onu/LJrmYHAVUO0cZPU/Om4i0alItqsPLyrpFKhaothPGEAdxn5UtVkW3b9cpLZ8jRRqNZ//Z"/>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027" name="Picture 3"/>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0374" y="1556792"/>
            <a:ext cx="3868253" cy="396044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9" name="Picture 5" descr="http://cdn-static.denofgeek.com/sites/denofgeek/files/styles/insert_main_wide_image/public/atlantis_hercule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1556792"/>
            <a:ext cx="3868252" cy="3965646"/>
          </a:xfrm>
          <a:prstGeom prst="rect">
            <a:avLst/>
          </a:prstGeom>
          <a:noFill/>
          <a:extLst>
            <a:ext uri="{909E8E84-426E-40DD-AFC4-6F175D3DCCD1}">
              <a14:hiddenFill xmlns:a14="http://schemas.microsoft.com/office/drawing/2010/main">
                <a:solidFill>
                  <a:srgbClr val="FFFFFF"/>
                </a:solidFill>
              </a14:hiddenFill>
            </a:ext>
          </a:extLst>
        </p:spPr>
      </p:pic>
      <p:sp>
        <p:nvSpPr>
          <p:cNvPr id="9" name="Content Placeholder 3"/>
          <p:cNvSpPr>
            <a:spLocks noGrp="1"/>
          </p:cNvSpPr>
          <p:nvPr>
            <p:ph sz="half" idx="1"/>
          </p:nvPr>
        </p:nvSpPr>
        <p:spPr>
          <a:xfrm>
            <a:off x="4774858" y="5596610"/>
            <a:ext cx="4117622" cy="1268760"/>
          </a:xfrm>
        </p:spPr>
        <p:txBody>
          <a:bodyPr>
            <a:normAutofit/>
          </a:bodyPr>
          <a:lstStyle/>
          <a:p>
            <a:pPr marL="0" indent="0">
              <a:buNone/>
            </a:pPr>
            <a:r>
              <a:rPr lang="en-GB" dirty="0" smtClean="0"/>
              <a:t>TV Series commissioned by BBC and running in 2013 – features a buffoonish, if likeable, Hercules.</a:t>
            </a:r>
            <a:endParaRPr lang="en-GB" dirty="0"/>
          </a:p>
        </p:txBody>
      </p:sp>
    </p:spTree>
    <p:extLst>
      <p:ext uri="{BB962C8B-B14F-4D97-AF65-F5344CB8AC3E}">
        <p14:creationId xmlns:p14="http://schemas.microsoft.com/office/powerpoint/2010/main" val="11596575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Disney’s Hercules </a:t>
            </a:r>
            <a:endParaRPr lang="en-GB" b="1" dirty="0"/>
          </a:p>
        </p:txBody>
      </p:sp>
      <p:pic>
        <p:nvPicPr>
          <p:cNvPr id="4" name="Content Placeholder 3"/>
          <p:cNvPicPr>
            <a:picLocks noGrp="1" noChangeAspect="1"/>
          </p:cNvPicPr>
          <p:nvPr>
            <p:ph idx="1"/>
          </p:nvPr>
        </p:nvPicPr>
        <p:blipFill>
          <a:blip r:embed="rId2"/>
          <a:stretch>
            <a:fillRect/>
          </a:stretch>
        </p:blipFill>
        <p:spPr>
          <a:xfrm>
            <a:off x="4798820" y="1916457"/>
            <a:ext cx="4029805" cy="3383573"/>
          </a:xfrm>
          <a:prstGeom prst="rect">
            <a:avLst/>
          </a:prstGeom>
        </p:spPr>
      </p:pic>
      <p:sp>
        <p:nvSpPr>
          <p:cNvPr id="5" name="Content Placeholder 3"/>
          <p:cNvSpPr txBox="1">
            <a:spLocks/>
          </p:cNvSpPr>
          <p:nvPr/>
        </p:nvSpPr>
        <p:spPr>
          <a:xfrm>
            <a:off x="4892076" y="5336569"/>
            <a:ext cx="4038600" cy="1521431"/>
          </a:xfrm>
          <a:prstGeom prst="rect">
            <a:avLst/>
          </a:prstGeom>
        </p:spPr>
        <p:txBody>
          <a:bodyPr vert="horz" lIns="0" tIns="45720" rIns="0" bIns="45720" rtlCol="0">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indent="0">
              <a:buFont typeface="Calibri" panose="020F0502020204030204" pitchFamily="34" charset="0"/>
              <a:buNone/>
            </a:pPr>
            <a:r>
              <a:rPr lang="en-GB" sz="1800" dirty="0" smtClean="0"/>
              <a:t>A 1997 Walt Disney feature film based on the myths surrounding Hercules, but very much adapted – likely to suit American moral values and to be family friendly. </a:t>
            </a:r>
            <a:endParaRPr lang="en-GB" sz="1800" dirty="0"/>
          </a:p>
        </p:txBody>
      </p:sp>
      <p:sp>
        <p:nvSpPr>
          <p:cNvPr id="6" name="Content Placeholder 4"/>
          <p:cNvSpPr txBox="1">
            <a:spLocks/>
          </p:cNvSpPr>
          <p:nvPr/>
        </p:nvSpPr>
        <p:spPr>
          <a:xfrm>
            <a:off x="274320" y="1845734"/>
            <a:ext cx="4251960" cy="4397124"/>
          </a:xfrm>
          <a:prstGeom prst="rect">
            <a:avLst/>
          </a:prstGeom>
        </p:spPr>
        <p:txBody>
          <a:bodyPr vert="horz" lIns="0" tIns="45720" rIns="0" bIns="45720" rtlCol="0">
            <a:normAutofit fontScale="925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Arial" panose="020B0604020202020204" pitchFamily="34" charset="0"/>
              <a:buChar char="•"/>
            </a:pPr>
            <a:r>
              <a:rPr lang="en-GB" smtClean="0"/>
              <a:t> One of the less commercially successful of Disney’s 90s cartoon movies:</a:t>
            </a:r>
          </a:p>
          <a:p>
            <a:pPr lvl="1">
              <a:buFont typeface="Arial" panose="020B0604020202020204" pitchFamily="34" charset="0"/>
              <a:buChar char="•"/>
            </a:pPr>
            <a:r>
              <a:rPr lang="en-GB" smtClean="0"/>
              <a:t>only $250 million in the international box-office and less than $100 in the US</a:t>
            </a:r>
          </a:p>
          <a:p>
            <a:pPr lvl="1">
              <a:buFont typeface="Arial" panose="020B0604020202020204" pitchFamily="34" charset="0"/>
              <a:buChar char="•"/>
            </a:pPr>
            <a:endParaRPr lang="en-GB" sz="100" smtClean="0"/>
          </a:p>
          <a:p>
            <a:pPr>
              <a:buFont typeface="Arial" panose="020B0604020202020204" pitchFamily="34" charset="0"/>
              <a:buChar char="•"/>
            </a:pPr>
            <a:r>
              <a:rPr lang="en-GB" smtClean="0"/>
              <a:t> Tenants of the Hercules myth changed to be child-friendly:</a:t>
            </a:r>
          </a:p>
          <a:p>
            <a:pPr lvl="1">
              <a:buFont typeface="Arial" panose="020B0604020202020204" pitchFamily="34" charset="0"/>
              <a:buChar char="•"/>
            </a:pPr>
            <a:r>
              <a:rPr lang="en-GB" smtClean="0"/>
              <a:t> lack of adultery or spurned Hera</a:t>
            </a:r>
          </a:p>
          <a:p>
            <a:pPr lvl="1">
              <a:buFont typeface="Arial" panose="020B0604020202020204" pitchFamily="34" charset="0"/>
              <a:buChar char="•"/>
            </a:pPr>
            <a:r>
              <a:rPr lang="en-GB" smtClean="0"/>
              <a:t>No infanticide or murder </a:t>
            </a:r>
          </a:p>
          <a:p>
            <a:pPr lvl="1">
              <a:buFont typeface="Arial" panose="020B0604020202020204" pitchFamily="34" charset="0"/>
              <a:buChar char="•"/>
            </a:pPr>
            <a:endParaRPr lang="en-GB" sz="100" smtClean="0"/>
          </a:p>
          <a:p>
            <a:pPr>
              <a:buFont typeface="Arial" panose="020B0604020202020204" pitchFamily="34" charset="0"/>
              <a:buChar char="•"/>
            </a:pPr>
            <a:r>
              <a:rPr lang="en-GB" smtClean="0"/>
              <a:t> Allusions to other Classical themed movies that the (adult) audience my be familiar with, e.g. Ben Hur, Amphitryon (hat and appearance similar to the character Erronius in A Funny Thing Happened on the Way to the Forum).</a:t>
            </a:r>
          </a:p>
          <a:p>
            <a:pPr>
              <a:buFont typeface="Arial" panose="020B0604020202020204" pitchFamily="34" charset="0"/>
              <a:buChar char="•"/>
            </a:pPr>
            <a:endParaRPr lang="en-GB" sz="100" smtClean="0"/>
          </a:p>
          <a:p>
            <a:pPr>
              <a:buFont typeface="Arial" panose="020B0604020202020204" pitchFamily="34" charset="0"/>
              <a:buChar char="•"/>
            </a:pPr>
            <a:r>
              <a:rPr lang="en-GB" smtClean="0"/>
              <a:t>Clever casting, voice of Dany de Vito for Philoctetes the Satyr. </a:t>
            </a:r>
            <a:endParaRPr lang="en-GB" dirty="0"/>
          </a:p>
        </p:txBody>
      </p:sp>
    </p:spTree>
    <p:extLst>
      <p:ext uri="{BB962C8B-B14F-4D97-AF65-F5344CB8AC3E}">
        <p14:creationId xmlns:p14="http://schemas.microsoft.com/office/powerpoint/2010/main" val="27819748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4059" y="294917"/>
            <a:ext cx="6852457" cy="1450757"/>
          </a:xfrm>
        </p:spPr>
        <p:txBody>
          <a:bodyPr/>
          <a:lstStyle/>
          <a:p>
            <a:r>
              <a:rPr lang="en-GB" b="1" dirty="0" smtClean="0"/>
              <a:t>The Muses and </a:t>
            </a:r>
            <a:r>
              <a:rPr lang="en-GB" b="1" dirty="0" err="1" smtClean="0"/>
              <a:t>Motown</a:t>
            </a:r>
            <a:r>
              <a:rPr lang="en-GB" b="1" dirty="0" smtClean="0"/>
              <a:t> </a:t>
            </a:r>
            <a:endParaRPr lang="en-GB" b="1" dirty="0"/>
          </a:p>
        </p:txBody>
      </p:sp>
      <p:pic>
        <p:nvPicPr>
          <p:cNvPr id="4" name="Content Placeholder 3"/>
          <p:cNvPicPr>
            <a:picLocks noGrp="1" noChangeAspect="1"/>
          </p:cNvPicPr>
          <p:nvPr>
            <p:ph idx="1"/>
          </p:nvPr>
        </p:nvPicPr>
        <p:blipFill>
          <a:blip r:embed="rId2"/>
          <a:stretch>
            <a:fillRect/>
          </a:stretch>
        </p:blipFill>
        <p:spPr>
          <a:xfrm>
            <a:off x="274320" y="3023288"/>
            <a:ext cx="4098175" cy="2305223"/>
          </a:xfrm>
          <a:prstGeom prst="rect">
            <a:avLst/>
          </a:prstGeom>
        </p:spPr>
      </p:pic>
      <p:sp>
        <p:nvSpPr>
          <p:cNvPr id="5" name="TextBox 4"/>
          <p:cNvSpPr txBox="1"/>
          <p:nvPr/>
        </p:nvSpPr>
        <p:spPr>
          <a:xfrm>
            <a:off x="4565591" y="3023288"/>
            <a:ext cx="4378904" cy="3323987"/>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500" dirty="0" smtClean="0"/>
              <a:t>The muses, traditionally 9 of them, but here 5, are represented as </a:t>
            </a:r>
            <a:r>
              <a:rPr lang="en-GB" sz="1500" dirty="0" err="1" smtClean="0"/>
              <a:t>Motown</a:t>
            </a:r>
            <a:r>
              <a:rPr lang="en-GB" sz="1500" dirty="0" smtClean="0"/>
              <a:t> singers and/or a gospel choir (note the Greek vase in the background). </a:t>
            </a:r>
          </a:p>
          <a:p>
            <a:endParaRPr lang="en-GB" sz="1500" dirty="0"/>
          </a:p>
          <a:p>
            <a:r>
              <a:rPr lang="en-GB" sz="1500" b="1" dirty="0" smtClean="0"/>
              <a:t>The </a:t>
            </a:r>
            <a:r>
              <a:rPr lang="en-GB" sz="1500" b="1" dirty="0"/>
              <a:t>9 </a:t>
            </a:r>
            <a:r>
              <a:rPr lang="en-GB" sz="1500" b="1" dirty="0" smtClean="0"/>
              <a:t>muses are:  </a:t>
            </a:r>
          </a:p>
          <a:p>
            <a:r>
              <a:rPr lang="en-GB" sz="1500" dirty="0" smtClean="0"/>
              <a:t>Calliope</a:t>
            </a:r>
            <a:r>
              <a:rPr lang="en-GB" sz="1500" dirty="0"/>
              <a:t>, the Muse of epic </a:t>
            </a:r>
            <a:r>
              <a:rPr lang="en-GB" sz="1500" dirty="0" smtClean="0"/>
              <a:t>poetry.</a:t>
            </a:r>
            <a:endParaRPr lang="en-GB" sz="1500" dirty="0"/>
          </a:p>
          <a:p>
            <a:r>
              <a:rPr lang="en-GB" sz="1500" dirty="0"/>
              <a:t>Clio, the Muse of history.</a:t>
            </a:r>
          </a:p>
          <a:p>
            <a:r>
              <a:rPr lang="en-GB" sz="1500" dirty="0"/>
              <a:t>Erato, the Muse of lyric poetry.</a:t>
            </a:r>
          </a:p>
          <a:p>
            <a:r>
              <a:rPr lang="en-GB" sz="1500" dirty="0"/>
              <a:t>Euterpe, the Muse of music.</a:t>
            </a:r>
          </a:p>
          <a:p>
            <a:r>
              <a:rPr lang="en-GB" sz="1500" dirty="0"/>
              <a:t>Melpomene, the Muse of tragedy.</a:t>
            </a:r>
          </a:p>
          <a:p>
            <a:r>
              <a:rPr lang="en-GB" sz="1500" dirty="0"/>
              <a:t>Polyhymnia, the Muse of sacred poetry.</a:t>
            </a:r>
          </a:p>
          <a:p>
            <a:r>
              <a:rPr lang="en-GB" sz="1500" dirty="0"/>
              <a:t>Terpsichore, the Muse of dance and chorus.</a:t>
            </a:r>
          </a:p>
          <a:p>
            <a:r>
              <a:rPr lang="en-GB" sz="1500" dirty="0" err="1"/>
              <a:t>Thalia</a:t>
            </a:r>
            <a:r>
              <a:rPr lang="en-GB" sz="1500" dirty="0"/>
              <a:t>, the Muse of comedy and idyllic poetry. </a:t>
            </a:r>
            <a:endParaRPr lang="en-GB" sz="1500" dirty="0" smtClean="0"/>
          </a:p>
          <a:p>
            <a:r>
              <a:rPr lang="en-GB" sz="1500" dirty="0" smtClean="0"/>
              <a:t>Urania, the Muse of astronomy. </a:t>
            </a:r>
            <a:endParaRPr lang="en-GB" sz="1500" dirty="0"/>
          </a:p>
        </p:txBody>
      </p:sp>
      <p:sp>
        <p:nvSpPr>
          <p:cNvPr id="6" name="TextBox 5"/>
          <p:cNvSpPr txBox="1"/>
          <p:nvPr/>
        </p:nvSpPr>
        <p:spPr>
          <a:xfrm>
            <a:off x="380537" y="2222898"/>
            <a:ext cx="6851536" cy="461665"/>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2400" dirty="0"/>
              <a:t>https://www.youtube.com/watch?v=RRq7lLawQB4</a:t>
            </a:r>
            <a:endParaRPr lang="en-GB" sz="2400" dirty="0"/>
          </a:p>
        </p:txBody>
      </p:sp>
    </p:spTree>
    <p:extLst>
      <p:ext uri="{BB962C8B-B14F-4D97-AF65-F5344CB8AC3E}">
        <p14:creationId xmlns:p14="http://schemas.microsoft.com/office/powerpoint/2010/main" val="22539855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Bibliography</a:t>
            </a:r>
            <a:endParaRPr lang="en-GB" b="1" dirty="0"/>
          </a:p>
        </p:txBody>
      </p:sp>
      <p:sp>
        <p:nvSpPr>
          <p:cNvPr id="3" name="Content Placeholder 2"/>
          <p:cNvSpPr>
            <a:spLocks noGrp="1"/>
          </p:cNvSpPr>
          <p:nvPr>
            <p:ph idx="1"/>
          </p:nvPr>
        </p:nvSpPr>
        <p:spPr>
          <a:xfrm>
            <a:off x="467590" y="1928552"/>
            <a:ext cx="8499765" cy="4441075"/>
          </a:xfrm>
        </p:spPr>
        <p:txBody>
          <a:bodyPr>
            <a:normAutofit/>
          </a:bodyPr>
          <a:lstStyle/>
          <a:p>
            <a:pPr>
              <a:buFont typeface="Arial" panose="020B0604020202020204" pitchFamily="34" charset="0"/>
              <a:buChar char="•"/>
            </a:pPr>
            <a:r>
              <a:rPr lang="en-GB" sz="2400" dirty="0"/>
              <a:t> Hardwick, L. </a:t>
            </a:r>
            <a:r>
              <a:rPr lang="en-GB" sz="2400" dirty="0" smtClean="0"/>
              <a:t>(2003) </a:t>
            </a:r>
            <a:r>
              <a:rPr lang="en-GB" sz="2400" i="1" dirty="0"/>
              <a:t>Reception Studies</a:t>
            </a:r>
            <a:r>
              <a:rPr lang="en-GB" sz="2400" dirty="0"/>
              <a:t>. Oxford: Oxford University Press.</a:t>
            </a:r>
          </a:p>
          <a:p>
            <a:pPr>
              <a:buFont typeface="Arial" panose="020B0604020202020204" pitchFamily="34" charset="0"/>
              <a:buChar char="•"/>
            </a:pPr>
            <a:endParaRPr lang="en-GB" sz="100" dirty="0" smtClean="0"/>
          </a:p>
          <a:p>
            <a:pPr>
              <a:buFont typeface="Arial" panose="020B0604020202020204" pitchFamily="34" charset="0"/>
              <a:buChar char="•"/>
            </a:pPr>
            <a:r>
              <a:rPr lang="en-GB" dirty="0" smtClean="0"/>
              <a:t> </a:t>
            </a:r>
            <a:r>
              <a:rPr lang="en-GB" sz="2400" dirty="0" smtClean="0"/>
              <a:t>Hardwick, L. and Stray, C. (eds.), (2008) </a:t>
            </a:r>
            <a:r>
              <a:rPr lang="en-GB" sz="2400" i="1" dirty="0" smtClean="0"/>
              <a:t>A Companion to Classical Reception</a:t>
            </a:r>
            <a:r>
              <a:rPr lang="en-GB" sz="2400" dirty="0" smtClean="0"/>
              <a:t>. Wiley-Blackwell. </a:t>
            </a:r>
          </a:p>
          <a:p>
            <a:pPr>
              <a:buFont typeface="Arial" panose="020B0604020202020204" pitchFamily="34" charset="0"/>
              <a:buChar char="•"/>
            </a:pPr>
            <a:endParaRPr lang="en-GB" sz="100" dirty="0"/>
          </a:p>
          <a:p>
            <a:pPr>
              <a:buFont typeface="Arial" panose="020B0604020202020204" pitchFamily="34" charset="0"/>
              <a:buChar char="•"/>
            </a:pPr>
            <a:r>
              <a:rPr lang="en-GB" dirty="0" smtClean="0"/>
              <a:t> </a:t>
            </a:r>
            <a:r>
              <a:rPr lang="en-GB" sz="2400" dirty="0" smtClean="0"/>
              <a:t>Martindale, C. (1993) </a:t>
            </a:r>
            <a:r>
              <a:rPr lang="en-GB" sz="2400" i="1" dirty="0" smtClean="0"/>
              <a:t>Redeeming the Text: Latin Poetry and the Hermeneutics of Reception</a:t>
            </a:r>
            <a:r>
              <a:rPr lang="en-GB" sz="2400" dirty="0" smtClean="0"/>
              <a:t>.</a:t>
            </a:r>
            <a:r>
              <a:rPr lang="en-GB" sz="2400" i="1" dirty="0" smtClean="0"/>
              <a:t> </a:t>
            </a:r>
            <a:r>
              <a:rPr lang="en-GB" sz="2400" dirty="0" smtClean="0"/>
              <a:t>Cambridge: Cambridge University Press.</a:t>
            </a:r>
          </a:p>
          <a:p>
            <a:pPr>
              <a:buFont typeface="Arial" panose="020B0604020202020204" pitchFamily="34" charset="0"/>
              <a:buChar char="•"/>
            </a:pPr>
            <a:endParaRPr lang="en-GB" sz="100" dirty="0"/>
          </a:p>
          <a:p>
            <a:pPr>
              <a:buFont typeface="Arial" panose="020B0604020202020204" pitchFamily="34" charset="0"/>
              <a:buChar char="•"/>
            </a:pPr>
            <a:r>
              <a:rPr lang="en-GB" sz="2400" dirty="0"/>
              <a:t> </a:t>
            </a:r>
            <a:r>
              <a:rPr lang="en-GB" sz="2400" dirty="0" err="1"/>
              <a:t>Morford</a:t>
            </a:r>
            <a:r>
              <a:rPr lang="en-GB" sz="2400" dirty="0"/>
              <a:t>, M. P. O., </a:t>
            </a:r>
            <a:r>
              <a:rPr lang="en-GB" sz="2400" dirty="0" err="1"/>
              <a:t>Lenardon</a:t>
            </a:r>
            <a:r>
              <a:rPr lang="en-GB" sz="2400" dirty="0"/>
              <a:t>, R. J. and Sham, M. (2015) </a:t>
            </a:r>
            <a:r>
              <a:rPr lang="en-GB" sz="2400" i="1" dirty="0"/>
              <a:t>Classical Mythology</a:t>
            </a:r>
            <a:r>
              <a:rPr lang="en-GB" sz="2400" dirty="0"/>
              <a:t>, International tenth edition. Oxford: Oxford University Press.</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392111534"/>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Office Theme</Template>
  <TotalTime>245</TotalTime>
  <Words>1837</Words>
  <Application>Microsoft Office PowerPoint</Application>
  <PresentationFormat>On-screen Show (4:3)</PresentationFormat>
  <Paragraphs>136</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Calibri Light</vt:lpstr>
      <vt:lpstr>Retrospect</vt:lpstr>
      <vt:lpstr>Myth and Art</vt:lpstr>
      <vt:lpstr>What is Reception? (1)</vt:lpstr>
      <vt:lpstr>What is Reception? (2)</vt:lpstr>
      <vt:lpstr>What affects how we receive a “text”</vt:lpstr>
      <vt:lpstr>Receiving Macbeth</vt:lpstr>
      <vt:lpstr>She did not enjoy it</vt:lpstr>
      <vt:lpstr>PowerPoint Presentation</vt:lpstr>
      <vt:lpstr>PowerPoint Presentation</vt:lpstr>
      <vt:lpstr>Classics and the Cinema</vt:lpstr>
      <vt:lpstr>Thematics</vt:lpstr>
      <vt:lpstr>Allusives</vt:lpstr>
      <vt:lpstr>Game of Thrones and Classical Allusions</vt:lpstr>
      <vt:lpstr>PowerPoint Presentation</vt:lpstr>
      <vt:lpstr>Hercules in Movies</vt:lpstr>
      <vt:lpstr>Hercules on television </vt:lpstr>
      <vt:lpstr>Disney’s Hercules </vt:lpstr>
      <vt:lpstr>The Muses and Motown </vt:lpstr>
      <vt:lpstr>Bibliography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Art</dc:title>
  <dc:creator>Matthew Cobb</dc:creator>
  <cp:lastModifiedBy>Matthew Cobb</cp:lastModifiedBy>
  <cp:revision>54</cp:revision>
  <dcterms:created xsi:type="dcterms:W3CDTF">2019-04-29T15:12:34Z</dcterms:created>
  <dcterms:modified xsi:type="dcterms:W3CDTF">2019-05-03T16:10:33Z</dcterms:modified>
</cp:coreProperties>
</file>