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2" r:id="rId6"/>
    <p:sldId id="263" r:id="rId7"/>
    <p:sldId id="261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122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21" autoAdjust="0"/>
    <p:restoredTop sz="94660"/>
  </p:normalViewPr>
  <p:slideViewPr>
    <p:cSldViewPr snapToGrid="0">
      <p:cViewPr varScale="1">
        <p:scale>
          <a:sx n="74" d="100"/>
          <a:sy n="74" d="100"/>
        </p:scale>
        <p:origin x="1037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18T15:20:39.946"/>
    </inkml:context>
    <inkml:brush xml:id="br0">
      <inkml:brushProperty name="width" value="0.2" units="cm"/>
      <inkml:brushProperty name="height" value="1.2" units="cm"/>
      <inkml:brushProperty name="color" value="#FFFFFF"/>
      <inkml:brushProperty name="ignorePressure" value="1"/>
      <inkml:brushProperty name="inkEffects" value="pencil"/>
    </inkml:brush>
  </inkml:definitions>
  <inkml:trace contextRef="#ctx0" brushRef="#br0">1 1,'0'0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0-18T15:20:55.515"/>
    </inkml:context>
    <inkml:brush xml:id="br0">
      <inkml:brushProperty name="width" value="0.2" units="cm"/>
      <inkml:brushProperty name="height" value="1.2" units="cm"/>
      <inkml:brushProperty name="color" value="#FFFFFF"/>
      <inkml:brushProperty name="ignorePressure" value="1"/>
      <inkml:brushProperty name="inkEffects" value="pencil"/>
    </inkml:brush>
  </inkml:definitions>
  <inkml:trace contextRef="#ctx0" brushRef="#br0">0 28 0,'29196'-27'0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18T15:21:59.011"/>
    </inkml:context>
    <inkml:brush xml:id="br0">
      <inkml:brushProperty name="width" value="0.2" units="cm"/>
      <inkml:brushProperty name="height" value="1.2" units="cm"/>
      <inkml:brushProperty name="color" value="#FFFFFF"/>
      <inkml:brushProperty name="ignorePressure" value="1"/>
      <inkml:brushProperty name="inkEffects" value="pencil"/>
    </inkml:brush>
  </inkml:definitions>
  <inkml:trace contextRef="#ctx0" brushRef="#br0">0 1,'0'0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0-19T11:42:49.759"/>
    </inkml:context>
    <inkml:brush xml:id="br0">
      <inkml:brushProperty name="width" value="0.2" units="cm"/>
      <inkml:brushProperty name="height" value="1.2" units="cm"/>
      <inkml:brushProperty name="color" value="#FFFFFF"/>
      <inkml:brushProperty name="ignorePressure" value="1"/>
      <inkml:brushProperty name="inkEffects" value="pencil"/>
    </inkml:brush>
  </inkml:definitions>
  <inkml:trace contextRef="#ctx0" brushRef="#br0">1 1 0,'11909'54'0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0-19T11:43:09.952"/>
    </inkml:context>
    <inkml:brush xml:id="br0">
      <inkml:brushProperty name="width" value="0.2" units="cm"/>
      <inkml:brushProperty name="height" value="1.2" units="cm"/>
      <inkml:brushProperty name="color" value="#FFFFFF"/>
      <inkml:brushProperty name="ignorePressure" value="1"/>
      <inkml:brushProperty name="inkEffects" value="pencil"/>
    </inkml:brush>
  </inkml:definitions>
  <inkml:trace contextRef="#ctx0" brushRef="#br0">0 54 0,'13874'-54'0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19T14:05:25.986"/>
    </inkml:context>
    <inkml:brush xml:id="br0">
      <inkml:brushProperty name="width" value="0.2" units="cm"/>
      <inkml:brushProperty name="height" value="1.2" units="cm"/>
      <inkml:brushProperty name="color" value="#FFFFFF"/>
      <inkml:brushProperty name="ignorePressure" value="1"/>
      <inkml:brushProperty name="inkEffects" value="pencil"/>
    </inkml:brush>
  </inkml:definitions>
  <inkml:trace contextRef="#ctx0" brushRef="#br0">1 1,'0'0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0-19T14:01:48.631"/>
    </inkml:context>
    <inkml:brush xml:id="br0">
      <inkml:brushProperty name="width" value="0.2" units="cm"/>
      <inkml:brushProperty name="height" value="1.2" units="cm"/>
      <inkml:brushProperty name="color" value="#FFFFFF"/>
      <inkml:brushProperty name="ignorePressure" value="1"/>
      <inkml:brushProperty name="inkEffects" value="pencil"/>
    </inkml:brush>
  </inkml:definitions>
  <inkml:trace contextRef="#ctx0" brushRef="#br0">0 22 0,'14291'0'0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19T14:01:53.844"/>
    </inkml:context>
    <inkml:brush xml:id="br0">
      <inkml:brushProperty name="width" value="0.2" units="cm"/>
      <inkml:brushProperty name="height" value="1.2" units="cm"/>
      <inkml:brushProperty name="color" value="#FFFFFF"/>
      <inkml:brushProperty name="ignorePressure" value="1"/>
      <inkml:brushProperty name="inkEffects" value="pencil"/>
    </inkml:brush>
  </inkml:definitions>
  <inkml:trace contextRef="#ctx0" brushRef="#br0">0 0,'0'0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19T14:02:17.132"/>
    </inkml:context>
    <inkml:brush xml:id="br0">
      <inkml:brushProperty name="width" value="0.2" units="cm"/>
      <inkml:brushProperty name="height" value="1.2" units="cm"/>
      <inkml:brushProperty name="color" value="#FFFFFF"/>
      <inkml:brushProperty name="ignorePressure" value="1"/>
      <inkml:brushProperty name="inkEffects" value="pencil"/>
    </inkml:brush>
  </inkml:definitions>
  <inkml:trace contextRef="#ctx0" brushRef="#br0">1 0,'0'0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19T14:04:25.957"/>
    </inkml:context>
    <inkml:brush xml:id="br0">
      <inkml:brushProperty name="width" value="0.2" units="cm"/>
      <inkml:brushProperty name="height" value="1.2" units="cm"/>
      <inkml:brushProperty name="color" value="#FFFFFF"/>
      <inkml:brushProperty name="ignorePressure" value="1"/>
      <inkml:brushProperty name="inkEffects" value="pencil"/>
    </inkml:brush>
  </inkml:definitions>
  <inkml:trace contextRef="#ctx0" brushRef="#br0">0 0,'0'0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0-20T16:41:08.842"/>
    </inkml:context>
    <inkml:brush xml:id="br0">
      <inkml:brushProperty name="width" value="0.2" units="cm"/>
      <inkml:brushProperty name="height" value="1.2" units="cm"/>
      <inkml:brushProperty name="color" value="#FFFFFF"/>
      <inkml:brushProperty name="ignorePressure" value="1"/>
      <inkml:brushProperty name="inkEffects" value="pencil"/>
    </inkml:brush>
  </inkml:definitions>
  <inkml:trace contextRef="#ctx0" brushRef="#br0">0 27 0,'27640'-27'0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0-20T16:49:46.447"/>
    </inkml:context>
    <inkml:brush xml:id="br0">
      <inkml:brushProperty name="width" value="0.2" units="cm"/>
      <inkml:brushProperty name="height" value="1.2" units="cm"/>
      <inkml:brushProperty name="color" value="#FFFFFF"/>
      <inkml:brushProperty name="ignorePressure" value="1"/>
      <inkml:brushProperty name="inkEffects" value="pencil"/>
    </inkml:brush>
  </inkml:definitions>
  <inkml:trace contextRef="#ctx0" brushRef="#br0">1 0 0,'4813'0'0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575440-DEB5-2C85-556F-E297A3585DA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592179-C0B9-5B81-5F4D-31CC1318522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408FE-265A-1AFE-9349-BBB12E2DE0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4F9827-71C4-486A-B992-D81867E94B53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73C519-12E7-BAAE-4B36-8FC3B2C173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51B6F3-9137-9C49-5896-5AAA9CDB7B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B080C-76E1-4ACD-BA31-1C40A58F73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0744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E8CEF-3346-C2E4-B315-01D2731D00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00C9FA-3100-269F-901F-8D43BF0A0C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4B234C-0084-46B0-7E44-F5F7E27642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4F9827-71C4-486A-B992-D81867E94B53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3E1665-F3DA-9CF4-A21E-CF045E7518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BCF877-9BD2-FC92-FFE9-EABCC92748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B080C-76E1-4ACD-BA31-1C40A58F73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54653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2CED1F-87CD-2A57-DA4C-01F251CAFC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AC378-25B0-2FDE-E63C-D8224AE306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58BDBE-A201-C4DF-29C2-7DDC459423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4F9827-71C4-486A-B992-D81867E94B53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5BC7D7-99B5-4537-BE98-7DF06C2BE1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22B642-B9CD-4FCA-987E-66D6FF81DF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B080C-76E1-4ACD-BA31-1C40A58F73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1848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707DA9-6AF7-448D-FF6A-5F185ADEF1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3BCF36-4E12-9615-C0AD-009852154C6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E6F480-C551-CFFA-482C-9E09B25DED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6029B0-B2A8-4C29-9F56-576FB2A57C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4F9827-71C4-486A-B992-D81867E94B53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9B60CE-1145-56C5-F6C9-51110F9068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42E9C8-27BE-F3E2-FCC1-A9B233C290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B080C-76E1-4ACD-BA31-1C40A58F73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43238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D0FD8-25BB-CE9F-29B1-35F2845EF0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C1E62F-92D1-6D2D-5311-21E383A340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833219-139E-F3DC-D2A3-568B475E85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045E67B-43C4-34F0-6191-4235397780B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4ADB2CF-64C6-8784-257B-221BBE46E20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07C0728-027E-DA73-9214-2C3A288639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4F9827-71C4-486A-B992-D81867E94B53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5C14E24-C426-9CB6-D9AE-F7D8842996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76E1BF-8185-1725-8289-C2C9A675D3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B080C-76E1-4ACD-BA31-1C40A58F73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26720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291E78-05BB-2D15-6F1D-8D8BD0C4B6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5C5B93-D477-EC2F-830C-067CC0B17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4F9827-71C4-486A-B992-D81867E94B53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40A2292-8A68-8179-E627-726F06FE48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FFA4EF-CD5D-733F-7996-C06FCDC5A3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B080C-76E1-4ACD-BA31-1C40A58F73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58491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B11331C-BFB8-98EC-9BB6-96A94AC647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4F9827-71C4-486A-B992-D81867E94B53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CC15778-4217-5D31-FF6D-8919345F61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6A3A74-CC49-1C8E-2536-B34AE158A4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B080C-76E1-4ACD-BA31-1C40A58F73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29483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EF79BE-EBF6-50F9-2681-7D103AA194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F24A2-1441-C5C2-299E-9FDCCC6676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B04B3C-EFD2-BAE2-8F94-996E893631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0B304B-DCCB-5D10-98C9-BFB9CA9C3D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4F9827-71C4-486A-B992-D81867E94B53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1D194D-30C3-F21D-237B-D9EEFE3118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84F34F-C52D-4A39-759B-3EC5DA34F8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B080C-76E1-4ACD-BA31-1C40A58F73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3434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D78F6-47E5-CA5E-3398-0668C37CE9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5975ECE-6090-0648-50A1-6FA27E8CF09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1F8EAA-A502-ED95-B6EA-BE2272564B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F81FD4-5F08-194F-9CA1-FC90C1BFC9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4F9827-71C4-486A-B992-D81867E94B53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059A8D-3B4D-7870-E3D9-8520D39387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4CACD4-83A0-6110-5919-BFD350C7F1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B080C-76E1-4ACD-BA31-1C40A58F73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94892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F704D2-784B-FC68-423E-37E07ECC9A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A09EFAD-9E70-74FC-A492-9754988089F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77BED4-EFCF-6B51-7FEA-F1679E11B6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4F9827-71C4-486A-B992-D81867E94B53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5AFBAA-DE6E-6018-6D8A-E900C9ED4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D5A80A-3010-D616-D6F0-284FDFE59D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B080C-76E1-4ACD-BA31-1C40A58F73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6143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28983C6-BF4A-7EAB-5214-6BE43BAA751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6E7E2A6-DA5D-AD61-D081-262BDA8270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560026-C59F-CAAB-6424-1EC6C085AD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4F9827-71C4-486A-B992-D81867E94B53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7FBA33-6D1D-C45A-1DA8-020479A490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C84419-B48D-C464-7D30-C18D9D3977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B080C-76E1-4ACD-BA31-1C40A58F73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90550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598E19A-3727-BB4B-DDD7-0C1C9A32DC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F1D2BC-9340-6F34-BBCE-81837813B8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9C4ED5-50F2-FF40-1DDD-7BD759E37C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F4F9827-71C4-486A-B992-D81867E94B53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B498BA-3A8A-8B3D-536C-AE04C5E1F16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D9F604-DE80-91FE-6FD8-439F00DEFED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43B080C-76E1-4ACD-BA31-1C40A58F73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48084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customXml" Target="../ink/ink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customXml" Target="../ink/ink3.xml"/><Relationship Id="rId7" Type="http://schemas.openxmlformats.org/officeDocument/2006/relationships/image" Target="../media/image6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customXml" Target="../ink/ink4.xml"/><Relationship Id="rId4" Type="http://schemas.openxmlformats.org/officeDocument/2006/relationships/image" Target="../media/image4.png"/><Relationship Id="rId9" Type="http://schemas.openxmlformats.org/officeDocument/2006/relationships/image" Target="../media/image8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customXml" Target="../ink/ink6.xml"/><Relationship Id="rId3" Type="http://schemas.openxmlformats.org/officeDocument/2006/relationships/customXml" Target="../ink/ink5.xml"/><Relationship Id="rId7" Type="http://schemas.openxmlformats.org/officeDocument/2006/relationships/image" Target="../media/image13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2.jpeg"/><Relationship Id="rId11" Type="http://schemas.openxmlformats.org/officeDocument/2006/relationships/image" Target="../media/image14.jpeg"/><Relationship Id="rId5" Type="http://schemas.openxmlformats.org/officeDocument/2006/relationships/image" Target="../media/image11.png"/><Relationship Id="rId10" Type="http://schemas.openxmlformats.org/officeDocument/2006/relationships/image" Target="../media/image15.png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13" Type="http://schemas.openxmlformats.org/officeDocument/2006/relationships/image" Target="../media/image22.jpeg"/><Relationship Id="rId3" Type="http://schemas.openxmlformats.org/officeDocument/2006/relationships/customXml" Target="../ink/ink7.xml"/><Relationship Id="rId7" Type="http://schemas.openxmlformats.org/officeDocument/2006/relationships/customXml" Target="../ink/ink9.xml"/><Relationship Id="rId12" Type="http://schemas.openxmlformats.org/officeDocument/2006/relationships/image" Target="../media/image21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7.png"/><Relationship Id="rId11" Type="http://schemas.openxmlformats.org/officeDocument/2006/relationships/image" Target="../media/image20.png"/><Relationship Id="rId5" Type="http://schemas.openxmlformats.org/officeDocument/2006/relationships/customXml" Target="../ink/ink8.xml"/><Relationship Id="rId10" Type="http://schemas.openxmlformats.org/officeDocument/2006/relationships/image" Target="../media/image19.png"/><Relationship Id="rId4" Type="http://schemas.openxmlformats.org/officeDocument/2006/relationships/image" Target="../media/image16.png"/><Relationship Id="rId9" Type="http://schemas.openxmlformats.org/officeDocument/2006/relationships/customXml" Target="../ink/ink1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ustomXml" Target="../ink/ink11.xm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ustomXml" Target="../ink/ink12.xm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6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ar.inspiredpencil.com/pictures-2023/weights" TargetMode="External"/><Relationship Id="rId13" Type="http://schemas.openxmlformats.org/officeDocument/2006/relationships/hyperlink" Target="https://www.amazon.com/Material-Cultures-Some-Things-Matter/dp/0226526011" TargetMode="External"/><Relationship Id="rId3" Type="http://schemas.openxmlformats.org/officeDocument/2006/relationships/hyperlink" Target="https://tse4.mm.bing.net/th/id/OIP.W0H6icV-q8xlKaxxCDcxwQHaHa?cb=12&amp;pid=ImgDet&amp;w=185&amp;h=185&amp;c=7&amp;dpr=1.3&amp;o=7&amp;rm=3" TargetMode="External"/><Relationship Id="rId7" Type="http://schemas.openxmlformats.org/officeDocument/2006/relationships/hyperlink" Target="https://revistazcultural.pacc.ufrj.br/daniel-miller-a-antropologia-digital-e-o-melhor-caminho-para-entender-a-sociedade-moderna/" TargetMode="External"/><Relationship Id="rId12" Type="http://schemas.openxmlformats.org/officeDocument/2006/relationships/hyperlink" Target="https://www.thebritishacademy.ac.uk/fellows/profiles/sherry-b-ortner-fba/" TargetMode="External"/><Relationship Id="rId17" Type="http://schemas.openxmlformats.org/officeDocument/2006/relationships/hyperlink" Target="https://books.google.co.uk/books/about/The_Comfort_of_Things.html?id=65NMV1ZgsNgC&amp;redir_esc=y" TargetMode="External"/><Relationship Id="rId2" Type="http://schemas.openxmlformats.org/officeDocument/2006/relationships/image" Target="../media/image9.png"/><Relationship Id="rId16" Type="http://schemas.openxmlformats.org/officeDocument/2006/relationships/hyperlink" Target="https://doi.org/10.4324/9781003084334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thebritishacademy.ac.uk/fellows/profiles/susanne-kuchler-FBA/" TargetMode="External"/><Relationship Id="rId11" Type="http://schemas.openxmlformats.org/officeDocument/2006/relationships/hyperlink" Target="https://www.npr.org/2022/12/02/1140414366/dont-call-it-dirt-the-science-of-soil" TargetMode="External"/><Relationship Id="rId5" Type="http://schemas.openxmlformats.org/officeDocument/2006/relationships/hyperlink" Target="https://www.unleash.ai/strategy-and-leadership/why-social-media-managers-are-future-ceos/" TargetMode="External"/><Relationship Id="rId15" Type="http://schemas.openxmlformats.org/officeDocument/2006/relationships/hyperlink" Target="https://doi.org/10.1016/s1369-7021(01)80186-3" TargetMode="External"/><Relationship Id="rId10" Type="http://schemas.openxmlformats.org/officeDocument/2006/relationships/hyperlink" Target="https://www.ucl.ac.uk/social-historical-sciences/events/2019/may/mary-douglas-memorial-lecture-2019" TargetMode="External"/><Relationship Id="rId4" Type="http://schemas.openxmlformats.org/officeDocument/2006/relationships/hyperlink" Target="https://www.hcr-llc.com/blog/the-3-most-common-landfill-problems-solutions" TargetMode="External"/><Relationship Id="rId9" Type="http://schemas.openxmlformats.org/officeDocument/2006/relationships/hyperlink" Target="https://aaptiv.com/magazine/incidental-exercise/" TargetMode="External"/><Relationship Id="rId14" Type="http://schemas.openxmlformats.org/officeDocument/2006/relationships/hyperlink" Target="https://en.wikipedia.org/wiki/Arjun_Appadura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C40ECF6-A56E-FCF9-0B72-90ED64C4CF8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7812" y="1061883"/>
            <a:ext cx="11056376" cy="1690995"/>
          </a:xfrm>
        </p:spPr>
        <p:txBody>
          <a:bodyPr>
            <a:normAutofit/>
          </a:bodyPr>
          <a:lstStyle/>
          <a:p>
            <a:r>
              <a:rPr lang="en-GB" sz="6600" b="1" dirty="0">
                <a:solidFill>
                  <a:schemeClr val="bg1"/>
                </a:solidFill>
                <a:latin typeface="Georgia" panose="02040502050405020303" pitchFamily="18" charset="0"/>
              </a:rPr>
              <a:t>Identity or society?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4B06AEDB-5727-C883-63AC-9A268E3A33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984399"/>
            <a:ext cx="9144000" cy="1120724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Georgia" panose="02040502050405020303" pitchFamily="18" charset="0"/>
              </a:rPr>
              <a:t>Is an object a projection of our identity or societal expectations?</a:t>
            </a:r>
          </a:p>
        </p:txBody>
      </p:sp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3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3950B4AB-20BC-CA79-B7ED-190885518D3D}"/>
                  </a:ext>
                </a:extLst>
              </p14:cNvPr>
              <p14:cNvContentPartPr/>
              <p14:nvPr/>
            </p14:nvContentPartPr>
            <p14:xfrm>
              <a:off x="1494337" y="2870868"/>
              <a:ext cx="360" cy="36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3950B4AB-20BC-CA79-B7ED-190885518D3D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458697" y="2655228"/>
                <a:ext cx="72000" cy="43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5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2B12944E-877D-5224-C2C0-3CBDF049093F}"/>
                  </a:ext>
                </a:extLst>
              </p14:cNvPr>
              <p14:cNvContentPartPr/>
              <p14:nvPr/>
            </p14:nvContentPartPr>
            <p14:xfrm>
              <a:off x="678217" y="2575668"/>
              <a:ext cx="10510920" cy="1008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2B12944E-877D-5224-C2C0-3CBDF049093F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642217" y="2360028"/>
                <a:ext cx="10582560" cy="4417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622280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34000" b="-7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9BDDD7-2485-D263-0BC6-0CC3CCB636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  <a:latin typeface="Georgia" panose="02040502050405020303" pitchFamily="18" charset="0"/>
              </a:rPr>
              <a:t>What to expect: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A03389-C36C-5435-BB1E-8B53C28773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21399"/>
            <a:ext cx="10515600" cy="417481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  <a:latin typeface="Georgia" panose="02040502050405020303" pitchFamily="18" charset="0"/>
              </a:rPr>
              <a:t>Objects Shaping Identity </a:t>
            </a:r>
          </a:p>
          <a:p>
            <a:endParaRPr lang="en-GB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endParaRPr lang="en-GB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r>
              <a:rPr lang="en-GB" dirty="0">
                <a:solidFill>
                  <a:schemeClr val="bg1"/>
                </a:solidFill>
                <a:latin typeface="Georgia" panose="02040502050405020303" pitchFamily="18" charset="0"/>
              </a:rPr>
              <a:t>Societal Expectations </a:t>
            </a:r>
          </a:p>
          <a:p>
            <a:endParaRPr lang="en-GB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endParaRPr lang="en-GB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r>
              <a:rPr lang="en-GB" dirty="0">
                <a:solidFill>
                  <a:schemeClr val="bg1"/>
                </a:solidFill>
                <a:latin typeface="Georgia" panose="02040502050405020303" pitchFamily="18" charset="0"/>
              </a:rPr>
              <a:t>Consumerism and the Power of an Object</a:t>
            </a:r>
          </a:p>
        </p:txBody>
      </p:sp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3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8501E119-1117-1438-6960-B73B244470A7}"/>
                  </a:ext>
                </a:extLst>
              </p14:cNvPr>
              <p14:cNvContentPartPr/>
              <p14:nvPr/>
            </p14:nvContentPartPr>
            <p14:xfrm>
              <a:off x="-1258583" y="1218941"/>
              <a:ext cx="360" cy="36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8501E119-1117-1438-6960-B73B244470A7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-1294583" y="1003301"/>
                <a:ext cx="72000" cy="43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5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A5FBEBD7-1D63-D7AD-6E53-D8B1386202CB}"/>
                  </a:ext>
                </a:extLst>
              </p14:cNvPr>
              <p14:cNvContentPartPr/>
              <p14:nvPr/>
            </p14:nvContentPartPr>
            <p14:xfrm>
              <a:off x="4001017" y="1209108"/>
              <a:ext cx="4287600" cy="1980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A5FBEBD7-1D63-D7AD-6E53-D8B1386202CB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3965377" y="993468"/>
                <a:ext cx="4359240" cy="451440"/>
              </a:xfrm>
              <a:prstGeom prst="rect">
                <a:avLst/>
              </a:prstGeom>
            </p:spPr>
          </p:pic>
        </mc:Fallback>
      </mc:AlternateContent>
      <p:pic>
        <p:nvPicPr>
          <p:cNvPr id="12" name="Picture 11">
            <a:extLst>
              <a:ext uri="{FF2B5EF4-FFF2-40B4-BE49-F238E27FC236}">
                <a16:creationId xmlns:a16="http://schemas.microsoft.com/office/drawing/2014/main" id="{8AB1B51C-32D7-6FA5-5499-ED616358AF7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335202" y="400589"/>
            <a:ext cx="2384850" cy="2318997"/>
          </a:xfrm>
          <a:prstGeom prst="rect">
            <a:avLst/>
          </a:prstGeom>
        </p:spPr>
      </p:pic>
      <p:pic>
        <p:nvPicPr>
          <p:cNvPr id="2050" name="Picture 2" descr="Managing Customer Expectations: The Complete Guide">
            <a:extLst>
              <a:ext uri="{FF2B5EF4-FFF2-40B4-BE49-F238E27FC236}">
                <a16:creationId xmlns:a16="http://schemas.microsoft.com/office/drawing/2014/main" id="{042568EC-559F-4C47-2745-5D34E5AE7A5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02" r="13593"/>
          <a:stretch>
            <a:fillRect/>
          </a:stretch>
        </p:blipFill>
        <p:spPr bwMode="auto">
          <a:xfrm>
            <a:off x="5781368" y="2166763"/>
            <a:ext cx="3456200" cy="2169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The 3 Most Common Landfill Problems &amp; Solutions">
            <a:extLst>
              <a:ext uri="{FF2B5EF4-FFF2-40B4-BE49-F238E27FC236}">
                <a16:creationId xmlns:a16="http://schemas.microsoft.com/office/drawing/2014/main" id="{2EFDDDD0-BC02-76CA-6308-6B47B5AF88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46185" y="4433017"/>
            <a:ext cx="3090741" cy="2059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A667327F-7F0D-4AA0-D828-08C4D13C9179}"/>
              </a:ext>
            </a:extLst>
          </p:cNvPr>
          <p:cNvSpPr txBox="1"/>
          <p:nvPr/>
        </p:nvSpPr>
        <p:spPr>
          <a:xfrm>
            <a:off x="8366914" y="6526921"/>
            <a:ext cx="382508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  <a:latin typeface="Georgia" panose="02040502050405020303" pitchFamily="18" charset="0"/>
              </a:rPr>
              <a:t>https://www.hcr-llc.com/blog/the-3-most-common-landfill-problems-solutions</a:t>
            </a:r>
          </a:p>
          <a:p>
            <a:endParaRPr lang="en-GB" sz="80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49E44FD-7A40-2F18-74CA-940A0C4A0C81}"/>
              </a:ext>
            </a:extLst>
          </p:cNvPr>
          <p:cNvSpPr txBox="1"/>
          <p:nvPr/>
        </p:nvSpPr>
        <p:spPr>
          <a:xfrm>
            <a:off x="7618312" y="238746"/>
            <a:ext cx="4573688" cy="1846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" dirty="0">
                <a:solidFill>
                  <a:schemeClr val="bg1"/>
                </a:solidFill>
              </a:rPr>
              <a:t>https://tse4.mm.bing.net/th/id/OIP.W0H6icV-q8xlKaxxCDcxwQHaHa?cb=12&amp;pid=ImgDet&amp;w=185&amp;h=185&amp;c=7&amp;dpr=1.3&amp;o=7&amp;rm=3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1CD9C77-606F-45F0-5B10-F922B2AA644F}"/>
              </a:ext>
            </a:extLst>
          </p:cNvPr>
          <p:cNvSpPr txBox="1"/>
          <p:nvPr/>
        </p:nvSpPr>
        <p:spPr>
          <a:xfrm>
            <a:off x="5683734" y="2003874"/>
            <a:ext cx="3329758" cy="1846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" dirty="0">
                <a:solidFill>
                  <a:schemeClr val="bg1"/>
                </a:solidFill>
              </a:rPr>
              <a:t>https://www.unleash.ai/strategy-and-leadership/why-social-media-managers-are-future-ceos/</a:t>
            </a:r>
          </a:p>
        </p:txBody>
      </p:sp>
    </p:spTree>
    <p:extLst>
      <p:ext uri="{BB962C8B-B14F-4D97-AF65-F5344CB8AC3E}">
        <p14:creationId xmlns:p14="http://schemas.microsoft.com/office/powerpoint/2010/main" val="11097770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ABDF842C-2517-4FE1-E1F8-A35033CE81A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71" t="1291" b="-1"/>
          <a:stretch>
            <a:fillRect/>
          </a:stretch>
        </p:blipFill>
        <p:spPr>
          <a:xfrm>
            <a:off x="0" y="0"/>
            <a:ext cx="12195284" cy="6858000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333FA51C-E341-F29D-F55A-9FE0C651C8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53364"/>
            <a:ext cx="10515600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  <a:latin typeface="Georgia" panose="02040502050405020303" pitchFamily="18" charset="0"/>
              </a:rPr>
              <a:t>Objects shaping us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2EA6955-FA4C-1241-6343-AAAE7213F3C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2145" y="1419616"/>
            <a:ext cx="5764161" cy="454467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  <a:latin typeface="Georgia" panose="02040502050405020303" pitchFamily="18" charset="0"/>
              </a:rPr>
              <a:t>K</a:t>
            </a:r>
            <a:r>
              <a:rPr lang="en-GB" dirty="0">
                <a:solidFill>
                  <a:schemeClr val="bg1"/>
                </a:solidFill>
              </a:rPr>
              <a:t>ü</a:t>
            </a:r>
            <a:r>
              <a:rPr lang="en-GB" dirty="0">
                <a:solidFill>
                  <a:schemeClr val="bg1"/>
                </a:solidFill>
                <a:latin typeface="Georgia" panose="02040502050405020303" pitchFamily="18" charset="0"/>
              </a:rPr>
              <a:t>chler (2020): objects form us step by step. </a:t>
            </a:r>
          </a:p>
          <a:p>
            <a:endParaRPr lang="en-GB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r>
              <a:rPr lang="en-GB" dirty="0">
                <a:solidFill>
                  <a:schemeClr val="bg1"/>
                </a:solidFill>
                <a:latin typeface="Georgia" panose="02040502050405020303" pitchFamily="18" charset="0"/>
              </a:rPr>
              <a:t>Objects hold historical and emotional weight. </a:t>
            </a:r>
          </a:p>
          <a:p>
            <a:endParaRPr lang="en-GB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r>
              <a:rPr lang="en-GB" dirty="0">
                <a:solidFill>
                  <a:schemeClr val="bg1"/>
                </a:solidFill>
                <a:latin typeface="Georgia" panose="02040502050405020303" pitchFamily="18" charset="0"/>
              </a:rPr>
              <a:t>Miller (2008): become our subjectivity, spark memories, show our inner self to the outside world. </a:t>
            </a:r>
          </a:p>
        </p:txBody>
      </p:sp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3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591EA920-DC97-6FF2-C096-04C323CDF522}"/>
                  </a:ext>
                </a:extLst>
              </p14:cNvPr>
              <p14:cNvContentPartPr/>
              <p14:nvPr/>
            </p14:nvContentPartPr>
            <p14:xfrm>
              <a:off x="3598500" y="1050135"/>
              <a:ext cx="4995000" cy="1980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591EA920-DC97-6FF2-C096-04C323CDF522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562500" y="834135"/>
                <a:ext cx="5066640" cy="451440"/>
              </a:xfrm>
              <a:prstGeom prst="rect">
                <a:avLst/>
              </a:prstGeom>
            </p:spPr>
          </p:pic>
        </mc:Fallback>
      </mc:AlternateContent>
      <p:pic>
        <p:nvPicPr>
          <p:cNvPr id="16" name="Picture 15">
            <a:extLst>
              <a:ext uri="{FF2B5EF4-FFF2-40B4-BE49-F238E27FC236}">
                <a16:creationId xmlns:a16="http://schemas.microsoft.com/office/drawing/2014/main" id="{087E1F75-9DD6-07D7-7CF3-6CA0536221E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15480" y="2002349"/>
            <a:ext cx="2377646" cy="2141406"/>
          </a:xfrm>
          <a:prstGeom prst="rect">
            <a:avLst/>
          </a:prstGeom>
        </p:spPr>
      </p:pic>
      <p:sp>
        <p:nvSpPr>
          <p:cNvPr id="17" name="AutoShape 2" descr="Barbells 101">
            <a:extLst>
              <a:ext uri="{FF2B5EF4-FFF2-40B4-BE49-F238E27FC236}">
                <a16:creationId xmlns:a16="http://schemas.microsoft.com/office/drawing/2014/main" id="{980CBA16-714D-49FE-E125-FA2D2E87827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30" name="Picture 6" descr="Professor Susanne Küchler FBA | The British Academy">
            <a:extLst>
              <a:ext uri="{FF2B5EF4-FFF2-40B4-BE49-F238E27FC236}">
                <a16:creationId xmlns:a16="http://schemas.microsoft.com/office/drawing/2014/main" id="{8EB1FE03-AA49-BAD6-3E0C-798D227A61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7713" y="1126498"/>
            <a:ext cx="2817939" cy="1586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Daniel Miller: &quot;A Antropologia Digital é o melhor caminho para entender ...">
            <a:extLst>
              <a:ext uri="{FF2B5EF4-FFF2-40B4-BE49-F238E27FC236}">
                <a16:creationId xmlns:a16="http://schemas.microsoft.com/office/drawing/2014/main" id="{F421DB80-C77F-868B-612F-7864A06E88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3537" y="4241066"/>
            <a:ext cx="1669589" cy="2267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8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34C13ED8-BA12-AC72-1244-FCAD2A050D60}"/>
                  </a:ext>
                </a:extLst>
              </p14:cNvPr>
              <p14:cNvContentPartPr/>
              <p14:nvPr/>
            </p14:nvContentPartPr>
            <p14:xfrm>
              <a:off x="13853137" y="1592508"/>
              <a:ext cx="360" cy="360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34C13ED8-BA12-AC72-1244-FCAD2A050D60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13817497" y="1376868"/>
                <a:ext cx="72000" cy="432000"/>
              </a:xfrm>
              <a:prstGeom prst="rect">
                <a:avLst/>
              </a:prstGeom>
            </p:spPr>
          </p:pic>
        </mc:Fallback>
      </mc:AlternateContent>
      <p:sp>
        <p:nvSpPr>
          <p:cNvPr id="2" name="TextBox 1">
            <a:extLst>
              <a:ext uri="{FF2B5EF4-FFF2-40B4-BE49-F238E27FC236}">
                <a16:creationId xmlns:a16="http://schemas.microsoft.com/office/drawing/2014/main" id="{2FF7C6EA-A58C-9346-8291-7E4689CA5F5F}"/>
              </a:ext>
            </a:extLst>
          </p:cNvPr>
          <p:cNvSpPr txBox="1"/>
          <p:nvPr/>
        </p:nvSpPr>
        <p:spPr>
          <a:xfrm>
            <a:off x="8740817" y="950107"/>
            <a:ext cx="3190297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700" dirty="0">
                <a:solidFill>
                  <a:schemeClr val="bg1"/>
                </a:solidFill>
              </a:rPr>
              <a:t>https://www.thebritishacademy.ac.uk/fellows/profiles/susanne-kuchler-FBA/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819CB1D-9B26-09C1-D035-B246952828DE}"/>
              </a:ext>
            </a:extLst>
          </p:cNvPr>
          <p:cNvSpPr txBox="1"/>
          <p:nvPr/>
        </p:nvSpPr>
        <p:spPr>
          <a:xfrm>
            <a:off x="6096000" y="6508924"/>
            <a:ext cx="4536819" cy="1846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" dirty="0">
                <a:solidFill>
                  <a:schemeClr val="bg1"/>
                </a:solidFill>
              </a:rPr>
              <a:t>https://revistazcultural.pacc.ufrj.br/daniel-miller-a-antropologia-digital-e-o-melhor-caminho-para-entender-a-sociedade-moderna/</a:t>
            </a:r>
          </a:p>
        </p:txBody>
      </p:sp>
      <p:pic>
        <p:nvPicPr>
          <p:cNvPr id="2052" name="Picture 4" descr="weights">
            <a:extLst>
              <a:ext uri="{FF2B5EF4-FFF2-40B4-BE49-F238E27FC236}">
                <a16:creationId xmlns:a16="http://schemas.microsoft.com/office/drawing/2014/main" id="{14494D0E-3A70-96CD-1E2C-0DD531407D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6863" y="2969667"/>
            <a:ext cx="2169716" cy="3252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0C64186-8D98-5D3A-EF1F-FD67B3C63037}"/>
              </a:ext>
            </a:extLst>
          </p:cNvPr>
          <p:cNvSpPr txBox="1"/>
          <p:nvPr/>
        </p:nvSpPr>
        <p:spPr>
          <a:xfrm>
            <a:off x="7987713" y="6257731"/>
            <a:ext cx="2521844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</a:rPr>
              <a:t>https://ar.inspiredpencil.com/pictures-2023/weights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719DE14-8D95-706C-84BE-DE1D42AD57C3}"/>
              </a:ext>
            </a:extLst>
          </p:cNvPr>
          <p:cNvSpPr txBox="1"/>
          <p:nvPr/>
        </p:nvSpPr>
        <p:spPr>
          <a:xfrm>
            <a:off x="5420893" y="1818060"/>
            <a:ext cx="2393604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</a:rPr>
              <a:t>https://aaptiv.com/magazine/incidental-exercise/</a:t>
            </a:r>
          </a:p>
        </p:txBody>
      </p:sp>
    </p:spTree>
    <p:extLst>
      <p:ext uri="{BB962C8B-B14F-4D97-AF65-F5344CB8AC3E}">
        <p14:creationId xmlns:p14="http://schemas.microsoft.com/office/powerpoint/2010/main" val="563937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A2C4B4A-21AE-D6AA-BBA3-FB9A86AAEFF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71" t="1291" b="-1"/>
          <a:stretch>
            <a:fillRect/>
          </a:stretch>
        </p:blipFill>
        <p:spPr>
          <a:xfrm>
            <a:off x="0" y="0"/>
            <a:ext cx="12195284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B430D4E-A204-1890-706F-5194D2EC42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  <a:latin typeface="Georgia" panose="02040502050405020303" pitchFamily="18" charset="0"/>
              </a:rPr>
              <a:t>Social Expectations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5BC09D-E1EE-0EAE-FE70-00BD01537BD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Georgia" panose="02040502050405020303" pitchFamily="18" charset="0"/>
              </a:rPr>
              <a:t>Douglas 1966: Dirt is disorder, a show of social status or class. </a:t>
            </a:r>
          </a:p>
          <a:p>
            <a:endParaRPr lang="en-GB" sz="2400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r>
              <a:rPr lang="en-GB" sz="2400" dirty="0">
                <a:solidFill>
                  <a:schemeClr val="bg1"/>
                </a:solidFill>
                <a:latin typeface="Georgia" panose="02040502050405020303" pitchFamily="18" charset="0"/>
              </a:rPr>
              <a:t>Pure is often seen as better</a:t>
            </a:r>
          </a:p>
          <a:p>
            <a:endParaRPr lang="en-GB" sz="2400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r>
              <a:rPr lang="en-GB" sz="2400" dirty="0">
                <a:solidFill>
                  <a:schemeClr val="bg1"/>
                </a:solidFill>
                <a:latin typeface="Georgia" panose="02040502050405020303" pitchFamily="18" charset="0"/>
              </a:rPr>
              <a:t>Ortner 1996: gender is constructed by culture</a:t>
            </a:r>
          </a:p>
          <a:p>
            <a:endParaRPr lang="en-GB" sz="2400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r>
              <a:rPr lang="en-GB" sz="2400" dirty="0">
                <a:solidFill>
                  <a:schemeClr val="bg1"/>
                </a:solidFill>
                <a:latin typeface="Georgia" panose="02040502050405020303" pitchFamily="18" charset="0"/>
              </a:rPr>
              <a:t>Stereotypes are formed and upheld by those in power. </a:t>
            </a:r>
          </a:p>
        </p:txBody>
      </p:sp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3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B900A9F0-E9B2-494C-2E8B-A500D3D2B0F9}"/>
                  </a:ext>
                </a:extLst>
              </p14:cNvPr>
              <p14:cNvContentPartPr/>
              <p14:nvPr/>
            </p14:nvContentPartPr>
            <p14:xfrm>
              <a:off x="3519697" y="1277868"/>
              <a:ext cx="5145120" cy="72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B900A9F0-E9B2-494C-2E8B-A500D3D2B0F9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483697" y="845868"/>
                <a:ext cx="5216760" cy="864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5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43903534-AF37-F959-596C-E381CC8BD5BD}"/>
                  </a:ext>
                </a:extLst>
              </p14:cNvPr>
              <p14:cNvContentPartPr/>
              <p14:nvPr/>
            </p14:nvContentPartPr>
            <p14:xfrm>
              <a:off x="10530337" y="1091388"/>
              <a:ext cx="360" cy="36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43903534-AF37-F959-596C-E381CC8BD5BD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0494337" y="875388"/>
                <a:ext cx="72000" cy="43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7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5B75D3A9-D118-DC35-8B30-D4CF8F6F4F52}"/>
                  </a:ext>
                </a:extLst>
              </p14:cNvPr>
              <p14:cNvContentPartPr/>
              <p14:nvPr/>
            </p14:nvContentPartPr>
            <p14:xfrm>
              <a:off x="-786983" y="2310348"/>
              <a:ext cx="360" cy="360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5B75D3A9-D118-DC35-8B30-D4CF8F6F4F52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-822623" y="2094348"/>
                <a:ext cx="72000" cy="43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9">
            <p14:nvContentPartPr>
              <p14:cNvPr id="39" name="Ink 38">
                <a:extLst>
                  <a:ext uri="{FF2B5EF4-FFF2-40B4-BE49-F238E27FC236}">
                    <a16:creationId xmlns:a16="http://schemas.microsoft.com/office/drawing/2014/main" id="{E4EA9364-B2DA-C027-0CEF-D6CB7D9C3E30}"/>
                  </a:ext>
                </a:extLst>
              </p14:cNvPr>
              <p14:cNvContentPartPr/>
              <p14:nvPr/>
            </p14:nvContentPartPr>
            <p14:xfrm>
              <a:off x="1799257" y="2988948"/>
              <a:ext cx="360" cy="360"/>
            </p14:xfrm>
          </p:contentPart>
        </mc:Choice>
        <mc:Fallback xmlns="">
          <p:pic>
            <p:nvPicPr>
              <p:cNvPr id="39" name="Ink 38">
                <a:extLst>
                  <a:ext uri="{FF2B5EF4-FFF2-40B4-BE49-F238E27FC236}">
                    <a16:creationId xmlns:a16="http://schemas.microsoft.com/office/drawing/2014/main" id="{E4EA9364-B2DA-C027-0CEF-D6CB7D9C3E30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1763257" y="2772948"/>
                <a:ext cx="72000" cy="432000"/>
              </a:xfrm>
              <a:prstGeom prst="rect">
                <a:avLst/>
              </a:prstGeom>
            </p:spPr>
          </p:pic>
        </mc:Fallback>
      </mc:AlternateContent>
      <p:pic>
        <p:nvPicPr>
          <p:cNvPr id="17" name="Picture 16" descr="A close-up of a person&#10;&#10;AI-generated content may be incorrect.">
            <a:extLst>
              <a:ext uri="{FF2B5EF4-FFF2-40B4-BE49-F238E27FC236}">
                <a16:creationId xmlns:a16="http://schemas.microsoft.com/office/drawing/2014/main" id="{A04E39B8-A1D4-2ED4-52A9-C9A1ADE4DA4E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2257" y="1592826"/>
            <a:ext cx="1863398" cy="2295832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0C933619-A5DB-0A29-046E-D21DC5379E3B}"/>
              </a:ext>
            </a:extLst>
          </p:cNvPr>
          <p:cNvSpPr txBox="1"/>
          <p:nvPr/>
        </p:nvSpPr>
        <p:spPr>
          <a:xfrm>
            <a:off x="6019800" y="1434440"/>
            <a:ext cx="3690434" cy="1846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" dirty="0">
                <a:solidFill>
                  <a:schemeClr val="bg1"/>
                </a:solidFill>
              </a:rPr>
              <a:t>https://www.ucl.ac.uk/social-historical-sciences/events/2019/may/mary-douglas-memorial-lecture-2019</a:t>
            </a:r>
          </a:p>
        </p:txBody>
      </p:sp>
      <p:pic>
        <p:nvPicPr>
          <p:cNvPr id="4114" name="Picture 18" descr="Don't Call It Dirt: The Science Of Soil : Short Wave : NPR">
            <a:extLst>
              <a:ext uri="{FF2B5EF4-FFF2-40B4-BE49-F238E27FC236}">
                <a16:creationId xmlns:a16="http://schemas.microsoft.com/office/drawing/2014/main" id="{FDD1D9FD-C22C-70B5-E7AB-EE07963905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112" y="2347903"/>
            <a:ext cx="3082340" cy="2308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656DFF1E-7E94-F4C4-E7CE-E3BF6E27E2DE}"/>
              </a:ext>
            </a:extLst>
          </p:cNvPr>
          <p:cNvSpPr txBox="1"/>
          <p:nvPr/>
        </p:nvSpPr>
        <p:spPr>
          <a:xfrm>
            <a:off x="7955655" y="2150117"/>
            <a:ext cx="3794629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</a:rPr>
              <a:t>https://www.npr.org/2022/12/02/1140414366/dont-call-it-dirt-the-science-of-soil</a:t>
            </a:r>
          </a:p>
        </p:txBody>
      </p:sp>
      <p:pic>
        <p:nvPicPr>
          <p:cNvPr id="4120" name="Picture 24" descr="Professor Sherry B. Ortner FBA | The British Academy">
            <a:extLst>
              <a:ext uri="{FF2B5EF4-FFF2-40B4-BE49-F238E27FC236}">
                <a16:creationId xmlns:a16="http://schemas.microsoft.com/office/drawing/2014/main" id="{2BF10A9B-8A70-2D3D-9CD6-1F2D4BB03E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9800" y="4796846"/>
            <a:ext cx="3345426" cy="188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6E3CB877-1FF5-38DF-3883-024A7F2DE820}"/>
              </a:ext>
            </a:extLst>
          </p:cNvPr>
          <p:cNvSpPr txBox="1"/>
          <p:nvPr/>
        </p:nvSpPr>
        <p:spPr>
          <a:xfrm>
            <a:off x="8964329" y="6647594"/>
            <a:ext cx="3097323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700" dirty="0">
                <a:solidFill>
                  <a:schemeClr val="bg1"/>
                </a:solidFill>
              </a:rPr>
              <a:t>https://www.thebritishacademy.ac.uk/fellows/profiles/sherry-b-ortner-fba/</a:t>
            </a:r>
          </a:p>
        </p:txBody>
      </p:sp>
    </p:spTree>
    <p:extLst>
      <p:ext uri="{BB962C8B-B14F-4D97-AF65-F5344CB8AC3E}">
        <p14:creationId xmlns:p14="http://schemas.microsoft.com/office/powerpoint/2010/main" val="1856926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5E83FF4-308B-172B-751C-43D16A53362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71" t="1291" b="-1"/>
          <a:stretch>
            <a:fillRect/>
          </a:stretch>
        </p:blipFill>
        <p:spPr>
          <a:xfrm>
            <a:off x="0" y="0"/>
            <a:ext cx="12195284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F386AAC-0ECB-1B6F-5D5D-03E6967687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  <a:latin typeface="Georgia" panose="02040502050405020303" pitchFamily="18" charset="0"/>
              </a:rPr>
              <a:t>Consumption and The Power of Objects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AF5188-D69B-3F43-9F11-15092A0F6A4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Georgia" panose="02040502050405020303" pitchFamily="18" charset="0"/>
              </a:rPr>
              <a:t>Miller 1998: mass production leads to objects being more performative than personal. </a:t>
            </a:r>
          </a:p>
          <a:p>
            <a:endParaRPr lang="en-GB" sz="2400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r>
              <a:rPr lang="en-GB" sz="2400" dirty="0">
                <a:solidFill>
                  <a:schemeClr val="bg1"/>
                </a:solidFill>
                <a:latin typeface="Georgia" panose="02040502050405020303" pitchFamily="18" charset="0"/>
              </a:rPr>
              <a:t>Certain items are geared towards certain people to show social dynamics. </a:t>
            </a:r>
          </a:p>
          <a:p>
            <a:endParaRPr lang="en-GB" sz="2400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r>
              <a:rPr lang="en-GB" sz="2400" dirty="0">
                <a:solidFill>
                  <a:schemeClr val="bg1"/>
                </a:solidFill>
                <a:latin typeface="Georgia" panose="02040502050405020303" pitchFamily="18" charset="0"/>
              </a:rPr>
              <a:t>Appadurai 1986: mass consumption is shaped by desire and not personal need. </a:t>
            </a:r>
          </a:p>
        </p:txBody>
      </p:sp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3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5B673B8C-7AFC-8D29-1DB6-C495CB46E9C9}"/>
                  </a:ext>
                </a:extLst>
              </p14:cNvPr>
              <p14:cNvContentPartPr/>
              <p14:nvPr/>
            </p14:nvContentPartPr>
            <p14:xfrm>
              <a:off x="1159897" y="1228908"/>
              <a:ext cx="9950760" cy="1008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5B673B8C-7AFC-8D29-1DB6-C495CB46E9C9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123897" y="1012908"/>
                <a:ext cx="10022400" cy="441720"/>
              </a:xfrm>
              <a:prstGeom prst="rect">
                <a:avLst/>
              </a:prstGeom>
            </p:spPr>
          </p:pic>
        </mc:Fallback>
      </mc:AlternateContent>
      <p:pic>
        <p:nvPicPr>
          <p:cNvPr id="1027" name="Picture 3" descr="Material Cultures: Why Some Things Matter: Miller, Daniel ...">
            <a:extLst>
              <a:ext uri="{FF2B5EF4-FFF2-40B4-BE49-F238E27FC236}">
                <a16:creationId xmlns:a16="http://schemas.microsoft.com/office/drawing/2014/main" id="{EA894A9D-7810-F5B1-ADE5-F77629E4C7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8530" y="2263477"/>
            <a:ext cx="2051386" cy="3077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598FED2-9F6C-88FD-E7DE-D3BA29EE2FCD}"/>
              </a:ext>
            </a:extLst>
          </p:cNvPr>
          <p:cNvSpPr txBox="1"/>
          <p:nvPr/>
        </p:nvSpPr>
        <p:spPr>
          <a:xfrm>
            <a:off x="6172202" y="5384657"/>
            <a:ext cx="3381054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700" dirty="0">
                <a:solidFill>
                  <a:schemeClr val="bg1"/>
                </a:solidFill>
              </a:rPr>
              <a:t>https://www.amazon.com/Material-Cultures-Some-Things-Matter/dp/0226526011</a:t>
            </a:r>
          </a:p>
        </p:txBody>
      </p:sp>
      <p:pic>
        <p:nvPicPr>
          <p:cNvPr id="1029" name="Picture 5" descr="Arjun Appadurai - Wikipedia">
            <a:extLst>
              <a:ext uri="{FF2B5EF4-FFF2-40B4-BE49-F238E27FC236}">
                <a16:creationId xmlns:a16="http://schemas.microsoft.com/office/drawing/2014/main" id="{B34BDAB4-8FD0-E84C-616D-0553A62D11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15157" y="2380675"/>
            <a:ext cx="2095500" cy="2962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80030A7-6966-0E62-4A69-939BADDF1C7E}"/>
              </a:ext>
            </a:extLst>
          </p:cNvPr>
          <p:cNvSpPr txBox="1"/>
          <p:nvPr/>
        </p:nvSpPr>
        <p:spPr>
          <a:xfrm>
            <a:off x="8961624" y="2136519"/>
            <a:ext cx="2868093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50" dirty="0">
                <a:solidFill>
                  <a:schemeClr val="bg1"/>
                </a:solidFill>
              </a:rPr>
              <a:t>https://en.wikipedia.org/wiki/Arjun_Appadurai</a:t>
            </a:r>
          </a:p>
        </p:txBody>
      </p:sp>
    </p:spTree>
    <p:extLst>
      <p:ext uri="{BB962C8B-B14F-4D97-AF65-F5344CB8AC3E}">
        <p14:creationId xmlns:p14="http://schemas.microsoft.com/office/powerpoint/2010/main" val="17709413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EF8BD6F-9135-2016-A182-F0918711D08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71" t="1291" b="-1"/>
          <a:stretch>
            <a:fillRect/>
          </a:stretch>
        </p:blipFill>
        <p:spPr>
          <a:xfrm>
            <a:off x="0" y="0"/>
            <a:ext cx="12195284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4BE651C-3E8F-9648-1B82-053064FBB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  <a:latin typeface="Georgia" panose="02040502050405020303" pitchFamily="18" charset="0"/>
              </a:rPr>
              <a:t>Recap: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5DE4D3-2E37-C27D-484D-247970B05B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10712116" cy="4351338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chemeClr val="bg1"/>
                </a:solidFill>
                <a:latin typeface="Georgia" panose="02040502050405020303" pitchFamily="18" charset="0"/>
              </a:rPr>
              <a:t>Our identities are shaped by our objects, but also social perceptions/ stereotypes.  </a:t>
            </a:r>
          </a:p>
          <a:p>
            <a:endParaRPr lang="en-GB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r>
              <a:rPr lang="en-GB" dirty="0">
                <a:solidFill>
                  <a:schemeClr val="bg1"/>
                </a:solidFill>
                <a:latin typeface="Georgia" panose="02040502050405020303" pitchFamily="18" charset="0"/>
              </a:rPr>
              <a:t>Marketing corporations utilise media trends and the rise in aesthetics to sell us what we think we need- mass consumption. </a:t>
            </a:r>
          </a:p>
          <a:p>
            <a:endParaRPr lang="en-GB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r>
              <a:rPr lang="en-GB" dirty="0">
                <a:solidFill>
                  <a:schemeClr val="bg1"/>
                </a:solidFill>
                <a:latin typeface="Georgia" panose="02040502050405020303" pitchFamily="18" charset="0"/>
              </a:rPr>
              <a:t>Items are marketed towards certain people and contribute to big companies being able to stay in power. </a:t>
            </a:r>
          </a:p>
          <a:p>
            <a:endParaRPr lang="en-GB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r>
              <a:rPr lang="en-GB" dirty="0">
                <a:solidFill>
                  <a:schemeClr val="bg1"/>
                </a:solidFill>
                <a:latin typeface="Georgia" panose="02040502050405020303" pitchFamily="18" charset="0"/>
              </a:rPr>
              <a:t>If people continue to feed into mass consumption, then individualism may be overrun by homogenisation. 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  <a:latin typeface="Georgia" panose="02040502050405020303" pitchFamily="18" charset="0"/>
              </a:rPr>
              <a:t> </a:t>
            </a:r>
          </a:p>
        </p:txBody>
      </p:sp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3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78654674-279D-55F5-245A-162218739B31}"/>
                  </a:ext>
                </a:extLst>
              </p14:cNvPr>
              <p14:cNvContentPartPr/>
              <p14:nvPr/>
            </p14:nvContentPartPr>
            <p14:xfrm>
              <a:off x="5181171" y="1299208"/>
              <a:ext cx="1733040" cy="72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78654674-279D-55F5-245A-162218739B31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145531" y="867208"/>
                <a:ext cx="1804680" cy="864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7213902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2F9B4DE-9668-3E5B-C533-860946EA76F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71" t="1291" b="-1"/>
          <a:stretch>
            <a:fillRect/>
          </a:stretch>
        </p:blipFill>
        <p:spPr>
          <a:xfrm>
            <a:off x="0" y="0"/>
            <a:ext cx="12195284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5F13EAD-3F4F-F844-CA50-143BC035F7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632" y="250031"/>
            <a:ext cx="11039168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Georgia" panose="02040502050405020303" pitchFamily="18" charset="0"/>
              </a:rPr>
              <a:t>Image References:         Text 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3E8840-55CB-CA4F-5BD3-910130D75C2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7316" y="1435510"/>
            <a:ext cx="5862484" cy="4741453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sz="1300" dirty="0">
                <a:solidFill>
                  <a:schemeClr val="bg1"/>
                </a:solidFill>
                <a:hlinkClick r:id="rId3"/>
              </a:rPr>
              <a:t>https://tse4.mm.bing.net/th/id/OIP.W0H6icV-q8xlKaxxCDcxwQHaHa?cb=12&amp;pid=ImgDet&amp;w=185&amp;h=185&amp;c=7&amp;dpr=1.3&amp;o=7&amp;rm=3</a:t>
            </a:r>
            <a:r>
              <a:rPr lang="en-GB" sz="1300" dirty="0">
                <a:solidFill>
                  <a:schemeClr val="bg1"/>
                </a:solidFill>
              </a:rPr>
              <a:t> </a:t>
            </a:r>
            <a:endParaRPr lang="en-GB" sz="1300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pPr marL="0" indent="0">
              <a:buNone/>
            </a:pPr>
            <a:r>
              <a:rPr lang="en-GB" sz="1300" dirty="0">
                <a:solidFill>
                  <a:schemeClr val="bg1"/>
                </a:solidFill>
                <a:latin typeface="Georgia" panose="02040502050405020303" pitchFamily="18" charset="0"/>
                <a:hlinkClick r:id="rId4"/>
              </a:rPr>
              <a:t>https://www.hcr-llc.com/blog/the-3-most-common-landfill-problems-solutions</a:t>
            </a:r>
            <a:endParaRPr lang="en-GB" sz="1300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pPr marL="0" indent="0">
              <a:buNone/>
            </a:pPr>
            <a:r>
              <a:rPr lang="en-GB" sz="1300" dirty="0">
                <a:solidFill>
                  <a:schemeClr val="bg1"/>
                </a:solidFill>
                <a:hlinkClick r:id="rId5"/>
              </a:rPr>
              <a:t>https://www.unleash.ai/strategy-and-leadership/why-social-media-managers-are-future-ceos/</a:t>
            </a:r>
            <a:r>
              <a:rPr lang="en-GB" sz="1300" dirty="0">
                <a:solidFill>
                  <a:schemeClr val="bg1"/>
                </a:solidFill>
              </a:rPr>
              <a:t> </a:t>
            </a:r>
          </a:p>
          <a:p>
            <a:pPr marL="0" indent="0">
              <a:buNone/>
            </a:pPr>
            <a:r>
              <a:rPr lang="en-GB" sz="1300" dirty="0">
                <a:solidFill>
                  <a:schemeClr val="bg1"/>
                </a:solidFill>
                <a:hlinkClick r:id="rId6"/>
              </a:rPr>
              <a:t>https://www.thebritishacademy.ac.uk/fellows/profiles/susanne-kuchler-FBA/</a:t>
            </a:r>
            <a:r>
              <a:rPr lang="en-GB" sz="1300" dirty="0">
                <a:solidFill>
                  <a:schemeClr val="bg1"/>
                </a:solidFill>
              </a:rPr>
              <a:t> </a:t>
            </a:r>
          </a:p>
          <a:p>
            <a:pPr marL="0" indent="0">
              <a:buNone/>
            </a:pPr>
            <a:r>
              <a:rPr lang="en-GB" sz="1300" dirty="0">
                <a:solidFill>
                  <a:schemeClr val="bg1"/>
                </a:solidFill>
                <a:hlinkClick r:id="rId7"/>
              </a:rPr>
              <a:t>https://revistazcultural.pacc.ufrj.br/daniel-miller-a-antropologia-digital-e-o-melhor-caminho-para-entender-a-sociedade-moderna/</a:t>
            </a:r>
            <a:r>
              <a:rPr lang="en-GB" sz="1300" dirty="0">
                <a:solidFill>
                  <a:schemeClr val="bg1"/>
                </a:solidFill>
              </a:rPr>
              <a:t> </a:t>
            </a:r>
          </a:p>
          <a:p>
            <a:pPr marL="0" indent="0">
              <a:buNone/>
            </a:pPr>
            <a:r>
              <a:rPr lang="en-GB" sz="1300" dirty="0">
                <a:solidFill>
                  <a:schemeClr val="bg1"/>
                </a:solidFill>
                <a:hlinkClick r:id="rId8"/>
              </a:rPr>
              <a:t>https://ar.inspiredpencil.com/pictures-2023/weights</a:t>
            </a:r>
            <a:r>
              <a:rPr lang="en-GB" sz="1300" dirty="0">
                <a:solidFill>
                  <a:schemeClr val="bg1"/>
                </a:solidFill>
              </a:rPr>
              <a:t> </a:t>
            </a:r>
          </a:p>
          <a:p>
            <a:pPr marL="0" indent="0">
              <a:buNone/>
            </a:pPr>
            <a:r>
              <a:rPr lang="en-GB" sz="1300" dirty="0">
                <a:solidFill>
                  <a:schemeClr val="bg1"/>
                </a:solidFill>
                <a:hlinkClick r:id="rId9"/>
              </a:rPr>
              <a:t>https://aaptiv.com/magazine/incidental-exercise/</a:t>
            </a:r>
            <a:endParaRPr lang="en-GB" sz="13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300" dirty="0">
                <a:solidFill>
                  <a:schemeClr val="bg1"/>
                </a:solidFill>
                <a:hlinkClick r:id="rId10"/>
              </a:rPr>
              <a:t>https://www.ucl.ac.uk/social-historical-sciences/events/2019/may/mary-douglas-memorial-lecture-2019</a:t>
            </a:r>
            <a:endParaRPr lang="en-GB" sz="13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300" dirty="0">
                <a:solidFill>
                  <a:schemeClr val="bg1"/>
                </a:solidFill>
                <a:hlinkClick r:id="rId11"/>
              </a:rPr>
              <a:t>https://www.npr.org/2022/12/02/1140414366/dont-call-it-dirt-the-science-of-soil</a:t>
            </a:r>
            <a:r>
              <a:rPr lang="en-GB" sz="1300" dirty="0">
                <a:solidFill>
                  <a:schemeClr val="bg1"/>
                </a:solidFill>
              </a:rPr>
              <a:t> </a:t>
            </a:r>
          </a:p>
          <a:p>
            <a:pPr marL="0" indent="0">
              <a:buNone/>
            </a:pPr>
            <a:r>
              <a:rPr lang="en-GB" sz="1300" dirty="0">
                <a:solidFill>
                  <a:schemeClr val="bg1"/>
                </a:solidFill>
                <a:hlinkClick r:id="rId12"/>
              </a:rPr>
              <a:t>https://www.thebritishacademy.ac.uk/fellows/profiles/sherry-b-ortner-fba/</a:t>
            </a:r>
            <a:r>
              <a:rPr lang="en-GB" sz="1300" dirty="0">
                <a:solidFill>
                  <a:schemeClr val="bg1"/>
                </a:solidFill>
              </a:rPr>
              <a:t> </a:t>
            </a:r>
          </a:p>
          <a:p>
            <a:pPr marL="0" indent="0">
              <a:buNone/>
            </a:pPr>
            <a:r>
              <a:rPr lang="en-GB" sz="1300" dirty="0">
                <a:solidFill>
                  <a:schemeClr val="bg1"/>
                </a:solidFill>
                <a:hlinkClick r:id="rId13"/>
              </a:rPr>
              <a:t>https://www.amazon.com/Material-Cultures-Some-Things-Matter/dp/0226526011</a:t>
            </a:r>
            <a:r>
              <a:rPr lang="en-GB" sz="1300" dirty="0">
                <a:solidFill>
                  <a:schemeClr val="bg1"/>
                </a:solidFill>
              </a:rPr>
              <a:t> </a:t>
            </a:r>
          </a:p>
          <a:p>
            <a:pPr marL="0" indent="0">
              <a:buNone/>
            </a:pPr>
            <a:r>
              <a:rPr lang="en-GB" sz="1300" dirty="0">
                <a:solidFill>
                  <a:schemeClr val="bg1"/>
                </a:solidFill>
                <a:hlinkClick r:id="rId14"/>
              </a:rPr>
              <a:t>https://en.wikipedia.org/wiki/Arjun_Appadurai</a:t>
            </a:r>
            <a:endParaRPr lang="en-GB" sz="13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300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04C798-F200-E5E8-6CD4-74BB58FA67E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1575594"/>
            <a:ext cx="5257800" cy="4601369"/>
          </a:xfrm>
        </p:spPr>
        <p:txBody>
          <a:bodyPr>
            <a:normAutofit fontScale="85000" lnSpcReduction="10000"/>
          </a:bodyPr>
          <a:lstStyle/>
          <a:p>
            <a:r>
              <a:rPr lang="en-GB" sz="1800" dirty="0">
                <a:solidFill>
                  <a:schemeClr val="bg1"/>
                </a:solidFill>
                <a:latin typeface="Georgia" panose="02040502050405020303" pitchFamily="18" charset="0"/>
              </a:rPr>
              <a:t>Appadurai, A., ed., 1986. </a:t>
            </a:r>
            <a:r>
              <a:rPr lang="en-GB" sz="1800" i="1" dirty="0">
                <a:solidFill>
                  <a:schemeClr val="bg1"/>
                </a:solidFill>
                <a:latin typeface="Georgia" panose="02040502050405020303" pitchFamily="18" charset="0"/>
              </a:rPr>
              <a:t>The Social Life of Things: Commodities in Cultural Perspective</a:t>
            </a:r>
            <a:r>
              <a:rPr lang="en-GB" sz="1800" dirty="0">
                <a:solidFill>
                  <a:schemeClr val="bg1"/>
                </a:solidFill>
                <a:latin typeface="Georgia" panose="02040502050405020303" pitchFamily="18" charset="0"/>
              </a:rPr>
              <a:t>. Cambridge: Cambridge University Press.</a:t>
            </a:r>
          </a:p>
          <a:p>
            <a:r>
              <a:rPr lang="en-GB" sz="1800" dirty="0">
                <a:solidFill>
                  <a:schemeClr val="bg1"/>
                </a:solidFill>
                <a:latin typeface="Georgia" panose="02040502050405020303" pitchFamily="18" charset="0"/>
              </a:rPr>
              <a:t>Carroll, T., Walford, A. and Walton, S.M., 2020. Lineages and advancements in material culture studies. </a:t>
            </a:r>
            <a:r>
              <a:rPr lang="en-GB" sz="1800" i="1" dirty="0">
                <a:solidFill>
                  <a:schemeClr val="bg1"/>
                </a:solidFill>
                <a:latin typeface="Georgia" panose="02040502050405020303" pitchFamily="18" charset="0"/>
              </a:rPr>
              <a:t>Routledge</a:t>
            </a:r>
            <a:r>
              <a:rPr lang="en-GB" sz="1800" dirty="0">
                <a:solidFill>
                  <a:schemeClr val="bg1"/>
                </a:solidFill>
                <a:latin typeface="Georgia" panose="02040502050405020303" pitchFamily="18" charset="0"/>
              </a:rPr>
              <a:t>, pp.115–128.</a:t>
            </a:r>
          </a:p>
          <a:p>
            <a:r>
              <a:rPr lang="en-GB" sz="1800" dirty="0">
                <a:solidFill>
                  <a:schemeClr val="bg1"/>
                </a:solidFill>
                <a:latin typeface="Georgia" panose="02040502050405020303" pitchFamily="18" charset="0"/>
              </a:rPr>
              <a:t>Douglas, M., 1966. Purity and danger. </a:t>
            </a:r>
            <a:r>
              <a:rPr lang="en-GB" sz="1800" i="1" dirty="0">
                <a:solidFill>
                  <a:schemeClr val="bg1"/>
                </a:solidFill>
                <a:latin typeface="Georgia" panose="02040502050405020303" pitchFamily="18" charset="0"/>
              </a:rPr>
              <a:t>Materials Today</a:t>
            </a:r>
            <a:r>
              <a:rPr lang="en-GB" sz="1800" dirty="0">
                <a:solidFill>
                  <a:schemeClr val="bg1"/>
                </a:solidFill>
                <a:latin typeface="Georgia" panose="02040502050405020303" pitchFamily="18" charset="0"/>
              </a:rPr>
              <a:t>, [online] 4(1). Available at: </a:t>
            </a:r>
            <a:r>
              <a:rPr lang="en-GB" sz="1800" u="sng" dirty="0">
                <a:solidFill>
                  <a:schemeClr val="bg1"/>
                </a:solidFill>
                <a:latin typeface="Georgia" panose="02040502050405020303" pitchFamily="18" charset="0"/>
                <a:hlinkClick r:id="rId1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https://doi.org/10.1016/s1369-7021(01)80186-3</a:t>
            </a:r>
            <a:r>
              <a:rPr lang="en-GB" sz="1800" dirty="0">
                <a:solidFill>
                  <a:schemeClr val="bg1"/>
                </a:solidFill>
                <a:latin typeface="Georgia" panose="02040502050405020303" pitchFamily="18" charset="0"/>
              </a:rPr>
              <a:t>. </a:t>
            </a:r>
          </a:p>
          <a:p>
            <a:r>
              <a:rPr lang="en-GB" sz="1800" dirty="0">
                <a:solidFill>
                  <a:schemeClr val="bg1"/>
                </a:solidFill>
                <a:latin typeface="Georgia" panose="02040502050405020303" pitchFamily="18" charset="0"/>
              </a:rPr>
              <a:t>Küchler, S. and Carroll, T., 2020. </a:t>
            </a:r>
            <a:r>
              <a:rPr lang="en-GB" sz="1800" i="1" dirty="0">
                <a:solidFill>
                  <a:schemeClr val="bg1"/>
                </a:solidFill>
                <a:latin typeface="Georgia" panose="02040502050405020303" pitchFamily="18" charset="0"/>
              </a:rPr>
              <a:t>A Return to the Object</a:t>
            </a:r>
            <a:r>
              <a:rPr lang="en-GB" sz="1800" dirty="0">
                <a:solidFill>
                  <a:schemeClr val="bg1"/>
                </a:solidFill>
                <a:latin typeface="Georgia" panose="02040502050405020303" pitchFamily="18" charset="0"/>
              </a:rPr>
              <a:t>. Routledge eBooks. Informa. Available at: </a:t>
            </a:r>
            <a:r>
              <a:rPr lang="en-GB" sz="1800" u="sng" dirty="0">
                <a:solidFill>
                  <a:schemeClr val="bg1"/>
                </a:solidFill>
                <a:latin typeface="Georgia" panose="02040502050405020303" pitchFamily="18" charset="0"/>
                <a:hlinkClick r:id="rId1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https://doi.org/10.4324/9781003084334</a:t>
            </a:r>
            <a:r>
              <a:rPr lang="en-GB" sz="1800" dirty="0">
                <a:solidFill>
                  <a:schemeClr val="bg1"/>
                </a:solidFill>
                <a:latin typeface="Georgia" panose="02040502050405020303" pitchFamily="18" charset="0"/>
              </a:rPr>
              <a:t>. </a:t>
            </a:r>
          </a:p>
          <a:p>
            <a:r>
              <a:rPr lang="en-GB" sz="1800" dirty="0">
                <a:solidFill>
                  <a:schemeClr val="bg1"/>
                </a:solidFill>
                <a:latin typeface="Georgia" panose="02040502050405020303" pitchFamily="18" charset="0"/>
              </a:rPr>
              <a:t>Miller, D., ed., 1998. </a:t>
            </a:r>
            <a:r>
              <a:rPr lang="en-GB" sz="1800" i="1" dirty="0">
                <a:solidFill>
                  <a:schemeClr val="bg1"/>
                </a:solidFill>
                <a:latin typeface="Georgia" panose="02040502050405020303" pitchFamily="18" charset="0"/>
              </a:rPr>
              <a:t>Material Cultures: Why Some Things Matter</a:t>
            </a:r>
            <a:r>
              <a:rPr lang="en-GB" sz="1800" dirty="0">
                <a:solidFill>
                  <a:schemeClr val="bg1"/>
                </a:solidFill>
                <a:latin typeface="Georgia" panose="02040502050405020303" pitchFamily="18" charset="0"/>
              </a:rPr>
              <a:t>. London: UCL Press.</a:t>
            </a:r>
          </a:p>
          <a:p>
            <a:r>
              <a:rPr lang="en-GB" sz="1800" dirty="0">
                <a:solidFill>
                  <a:schemeClr val="bg1"/>
                </a:solidFill>
                <a:latin typeface="Georgia" panose="02040502050405020303" pitchFamily="18" charset="0"/>
              </a:rPr>
              <a:t>Miller, D., 2008. </a:t>
            </a:r>
            <a:r>
              <a:rPr lang="en-GB" sz="1800" i="1" dirty="0">
                <a:solidFill>
                  <a:schemeClr val="bg1"/>
                </a:solidFill>
                <a:latin typeface="Georgia" panose="02040502050405020303" pitchFamily="18" charset="0"/>
              </a:rPr>
              <a:t>The Comfort of Things</a:t>
            </a:r>
            <a:r>
              <a:rPr lang="en-GB" sz="1800" dirty="0">
                <a:solidFill>
                  <a:schemeClr val="bg1"/>
                </a:solidFill>
                <a:latin typeface="Georgia" panose="02040502050405020303" pitchFamily="18" charset="0"/>
              </a:rPr>
              <a:t>. [online] Cambridge: Polity. Available at: </a:t>
            </a:r>
            <a:r>
              <a:rPr lang="en-GB" sz="1800" u="sng" dirty="0">
                <a:solidFill>
                  <a:schemeClr val="bg1"/>
                </a:solidFill>
                <a:latin typeface="Georgia" panose="02040502050405020303" pitchFamily="18" charset="0"/>
                <a:hlinkClick r:id="rId1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https://books.google.co.uk/books/about/The_Comfort_of_Things.html?id=65NMV1ZgsNgC&amp;redir_esc=y</a:t>
            </a:r>
            <a:r>
              <a:rPr lang="en-GB" sz="1800" dirty="0">
                <a:solidFill>
                  <a:schemeClr val="bg1"/>
                </a:solidFill>
                <a:latin typeface="Georgia" panose="02040502050405020303" pitchFamily="18" charset="0"/>
              </a:rPr>
              <a:t>. </a:t>
            </a:r>
          </a:p>
          <a:p>
            <a:r>
              <a:rPr lang="en-GB" sz="1800" dirty="0">
                <a:solidFill>
                  <a:schemeClr val="bg1"/>
                </a:solidFill>
                <a:latin typeface="Georgia" panose="02040502050405020303" pitchFamily="18" charset="0"/>
              </a:rPr>
              <a:t>Ortner, S.B., 1996. </a:t>
            </a:r>
            <a:r>
              <a:rPr lang="en-GB" sz="1800" i="1" dirty="0">
                <a:solidFill>
                  <a:schemeClr val="bg1"/>
                </a:solidFill>
                <a:latin typeface="Georgia" panose="02040502050405020303" pitchFamily="18" charset="0"/>
              </a:rPr>
              <a:t>Making Gender: The Politics and </a:t>
            </a:r>
            <a:r>
              <a:rPr lang="en-GB" sz="1800" i="1" dirty="0" err="1">
                <a:solidFill>
                  <a:schemeClr val="bg1"/>
                </a:solidFill>
                <a:latin typeface="Georgia" panose="02040502050405020303" pitchFamily="18" charset="0"/>
              </a:rPr>
              <a:t>Erotics</a:t>
            </a:r>
            <a:r>
              <a:rPr lang="en-GB" sz="1800" i="1" dirty="0">
                <a:solidFill>
                  <a:schemeClr val="bg1"/>
                </a:solidFill>
                <a:latin typeface="Georgia" panose="02040502050405020303" pitchFamily="18" charset="0"/>
              </a:rPr>
              <a:t> of Culture</a:t>
            </a:r>
            <a:r>
              <a:rPr lang="en-GB" sz="1800" dirty="0">
                <a:solidFill>
                  <a:schemeClr val="bg1"/>
                </a:solidFill>
                <a:latin typeface="Georgia" panose="02040502050405020303" pitchFamily="18" charset="0"/>
              </a:rPr>
              <a:t>. Boston, Mass.: Beacon Press.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217015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848</Words>
  <Application>Microsoft Office PowerPoint</Application>
  <PresentationFormat>Widescreen</PresentationFormat>
  <Paragraphs>72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Aptos</vt:lpstr>
      <vt:lpstr>Aptos Display</vt:lpstr>
      <vt:lpstr>Arial</vt:lpstr>
      <vt:lpstr>Georgia</vt:lpstr>
      <vt:lpstr>Office Theme</vt:lpstr>
      <vt:lpstr>Identity or society?</vt:lpstr>
      <vt:lpstr>What to expect: </vt:lpstr>
      <vt:lpstr>Objects shaping us</vt:lpstr>
      <vt:lpstr>Social Expectations</vt:lpstr>
      <vt:lpstr>Consumption and The Power of Objects</vt:lpstr>
      <vt:lpstr>Recap:</vt:lpstr>
      <vt:lpstr>Image References:         Text 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Elizabeth Jasper (2400802)</dc:creator>
  <cp:lastModifiedBy>Elizabeth Jasper (2400802)</cp:lastModifiedBy>
  <cp:revision>15</cp:revision>
  <dcterms:created xsi:type="dcterms:W3CDTF">2025-10-18T11:19:28Z</dcterms:created>
  <dcterms:modified xsi:type="dcterms:W3CDTF">2025-10-20T17:19:17Z</dcterms:modified>
</cp:coreProperties>
</file>