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5" r:id="rId2"/>
    <p:sldMasterId id="2147483670" r:id="rId3"/>
  </p:sldMasterIdLst>
  <p:notesMasterIdLst>
    <p:notesMasterId r:id="rId32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73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422" r:id="rId30"/>
    <p:sldId id="425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9380" autoAdjust="0"/>
  </p:normalViewPr>
  <p:slideViewPr>
    <p:cSldViewPr snapToGrid="0">
      <p:cViewPr varScale="1">
        <p:scale>
          <a:sx n="53" d="100"/>
          <a:sy n="53" d="100"/>
        </p:scale>
        <p:origin x="1386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theme" Target="theme/theme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Akers" userId="fb3c9d12-5c8c-42d7-8dc7-d872d7a3d202" providerId="ADAL" clId="{80AABDCA-A693-4F09-99FD-F26609E442FC}"/>
    <pc:docChg chg="undo custSel addSld delSld modSld">
      <pc:chgData name="Rhiannon Akers" userId="fb3c9d12-5c8c-42d7-8dc7-d872d7a3d202" providerId="ADAL" clId="{80AABDCA-A693-4F09-99FD-F26609E442FC}" dt="2026-09-30T07:06:37.242" v="556" actId="680"/>
      <pc:docMkLst>
        <pc:docMk/>
      </pc:docMkLst>
      <pc:sldChg chg="add del">
        <pc:chgData name="Rhiannon Akers" userId="fb3c9d12-5c8c-42d7-8dc7-d872d7a3d202" providerId="ADAL" clId="{80AABDCA-A693-4F09-99FD-F26609E442FC}" dt="2026-09-25T11:27:47.040" v="1" actId="47"/>
        <pc:sldMkLst>
          <pc:docMk/>
          <pc:sldMk cId="621330718" sldId="256"/>
        </pc:sldMkLst>
      </pc:sldChg>
      <pc:sldChg chg="modSp add">
        <pc:chgData name="Rhiannon Akers" userId="fb3c9d12-5c8c-42d7-8dc7-d872d7a3d202" providerId="ADAL" clId="{80AABDCA-A693-4F09-99FD-F26609E442FC}" dt="2026-09-25T11:28:09.134" v="26"/>
        <pc:sldMkLst>
          <pc:docMk/>
          <pc:sldMk cId="0" sldId="257"/>
        </pc:sldMkLst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57"/>
            <ac:spMk id="25" creationId="{00000000-0000-0000-0000-000000000000}"/>
          </ac:spMkLst>
        </pc:spChg>
      </pc:sldChg>
      <pc:sldChg chg="modSp add">
        <pc:chgData name="Rhiannon Akers" userId="fb3c9d12-5c8c-42d7-8dc7-d872d7a3d202" providerId="ADAL" clId="{80AABDCA-A693-4F09-99FD-F26609E442FC}" dt="2026-09-25T11:28:09.134" v="26"/>
        <pc:sldMkLst>
          <pc:docMk/>
          <pc:sldMk cId="0" sldId="258"/>
        </pc:sldMkLst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58"/>
            <ac:spMk id="25" creationId="{00000000-0000-0000-0000-000000000000}"/>
          </ac:spMkLst>
        </pc:spChg>
      </pc:sldChg>
      <pc:sldChg chg="modSp add">
        <pc:chgData name="Rhiannon Akers" userId="fb3c9d12-5c8c-42d7-8dc7-d872d7a3d202" providerId="ADAL" clId="{80AABDCA-A693-4F09-99FD-F26609E442FC}" dt="2026-09-25T11:28:09.134" v="26"/>
        <pc:sldMkLst>
          <pc:docMk/>
          <pc:sldMk cId="0" sldId="259"/>
        </pc:sldMkLst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59"/>
            <ac:spMk id="25" creationId="{00000000-0000-0000-0000-000000000000}"/>
          </ac:spMkLst>
        </pc:spChg>
      </pc:sldChg>
      <pc:sldChg chg="modSp add">
        <pc:chgData name="Rhiannon Akers" userId="fb3c9d12-5c8c-42d7-8dc7-d872d7a3d202" providerId="ADAL" clId="{80AABDCA-A693-4F09-99FD-F26609E442FC}" dt="2026-09-25T11:28:09.134" v="26"/>
        <pc:sldMkLst>
          <pc:docMk/>
          <pc:sldMk cId="0" sldId="260"/>
        </pc:sldMkLst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60"/>
            <ac:spMk id="25" creationId="{00000000-0000-0000-0000-000000000000}"/>
          </ac:spMkLst>
        </pc:spChg>
      </pc:sldChg>
      <pc:sldChg chg="modSp add">
        <pc:chgData name="Rhiannon Akers" userId="fb3c9d12-5c8c-42d7-8dc7-d872d7a3d202" providerId="ADAL" clId="{80AABDCA-A693-4F09-99FD-F26609E442FC}" dt="2026-09-25T11:28:09.134" v="26"/>
        <pc:sldMkLst>
          <pc:docMk/>
          <pc:sldMk cId="0" sldId="261"/>
        </pc:sldMkLst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61"/>
            <ac:spMk id="25" creationId="{00000000-0000-0000-0000-000000000000}"/>
          </ac:spMkLst>
        </pc:spChg>
      </pc:sldChg>
      <pc:sldChg chg="modSp add mod">
        <pc:chgData name="Rhiannon Akers" userId="fb3c9d12-5c8c-42d7-8dc7-d872d7a3d202" providerId="ADAL" clId="{80AABDCA-A693-4F09-99FD-F26609E442FC}" dt="2026-09-25T11:32:09.663" v="45" actId="6549"/>
        <pc:sldMkLst>
          <pc:docMk/>
          <pc:sldMk cId="0" sldId="262"/>
        </pc:sldMkLst>
        <pc:spChg chg="mod">
          <ac:chgData name="Rhiannon Akers" userId="fb3c9d12-5c8c-42d7-8dc7-d872d7a3d202" providerId="ADAL" clId="{80AABDCA-A693-4F09-99FD-F26609E442FC}" dt="2026-09-25T11:32:09.663" v="45" actId="6549"/>
          <ac:spMkLst>
            <pc:docMk/>
            <pc:sldMk cId="0" sldId="262"/>
            <ac:spMk id="2" creationId="{00000000-0000-0000-0000-000000000000}"/>
          </ac:spMkLst>
        </pc:spChg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62"/>
            <ac:spMk id="25" creationId="{00000000-0000-0000-0000-000000000000}"/>
          </ac:spMkLst>
        </pc:spChg>
      </pc:sldChg>
      <pc:sldChg chg="modSp add mod">
        <pc:chgData name="Rhiannon Akers" userId="fb3c9d12-5c8c-42d7-8dc7-d872d7a3d202" providerId="ADAL" clId="{80AABDCA-A693-4F09-99FD-F26609E442FC}" dt="2026-09-25T21:29:38.479" v="200" actId="20577"/>
        <pc:sldMkLst>
          <pc:docMk/>
          <pc:sldMk cId="0" sldId="263"/>
        </pc:sldMkLst>
        <pc:spChg chg="mod">
          <ac:chgData name="Rhiannon Akers" userId="fb3c9d12-5c8c-42d7-8dc7-d872d7a3d202" providerId="ADAL" clId="{80AABDCA-A693-4F09-99FD-F26609E442FC}" dt="2026-09-25T21:29:19.999" v="166" actId="1076"/>
          <ac:spMkLst>
            <pc:docMk/>
            <pc:sldMk cId="0" sldId="263"/>
            <ac:spMk id="8" creationId="{00000000-0000-0000-0000-000000000000}"/>
          </ac:spMkLst>
        </pc:spChg>
        <pc:spChg chg="mod">
          <ac:chgData name="Rhiannon Akers" userId="fb3c9d12-5c8c-42d7-8dc7-d872d7a3d202" providerId="ADAL" clId="{80AABDCA-A693-4F09-99FD-F26609E442FC}" dt="2026-09-25T21:29:38.479" v="200" actId="20577"/>
          <ac:spMkLst>
            <pc:docMk/>
            <pc:sldMk cId="0" sldId="263"/>
            <ac:spMk id="11" creationId="{00000000-0000-0000-0000-000000000000}"/>
          </ac:spMkLst>
        </pc:spChg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63"/>
            <ac:spMk id="25" creationId="{00000000-0000-0000-0000-000000000000}"/>
          </ac:spMkLst>
        </pc:spChg>
      </pc:sldChg>
      <pc:sldChg chg="modSp add">
        <pc:chgData name="Rhiannon Akers" userId="fb3c9d12-5c8c-42d7-8dc7-d872d7a3d202" providerId="ADAL" clId="{80AABDCA-A693-4F09-99FD-F26609E442FC}" dt="2026-09-25T11:28:09.134" v="26"/>
        <pc:sldMkLst>
          <pc:docMk/>
          <pc:sldMk cId="0" sldId="264"/>
        </pc:sldMkLst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64"/>
            <ac:spMk id="25" creationId="{00000000-0000-0000-0000-000000000000}"/>
          </ac:spMkLst>
        </pc:spChg>
      </pc:sldChg>
      <pc:sldChg chg="delSp modSp add mod modNotesTx">
        <pc:chgData name="Rhiannon Akers" userId="fb3c9d12-5c8c-42d7-8dc7-d872d7a3d202" providerId="ADAL" clId="{80AABDCA-A693-4F09-99FD-F26609E442FC}" dt="2026-09-25T21:30:14.710" v="202" actId="20577"/>
        <pc:sldMkLst>
          <pc:docMk/>
          <pc:sldMk cId="0" sldId="265"/>
        </pc:sldMkLst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65"/>
            <ac:spMk id="25" creationId="{00000000-0000-0000-0000-000000000000}"/>
          </ac:spMkLst>
        </pc:spChg>
      </pc:sldChg>
      <pc:sldChg chg="modSp add mod">
        <pc:chgData name="Rhiannon Akers" userId="fb3c9d12-5c8c-42d7-8dc7-d872d7a3d202" providerId="ADAL" clId="{80AABDCA-A693-4F09-99FD-F26609E442FC}" dt="2026-09-25T11:31:59.632" v="44" actId="6549"/>
        <pc:sldMkLst>
          <pc:docMk/>
          <pc:sldMk cId="0" sldId="266"/>
        </pc:sldMkLst>
        <pc:spChg chg="mod">
          <ac:chgData name="Rhiannon Akers" userId="fb3c9d12-5c8c-42d7-8dc7-d872d7a3d202" providerId="ADAL" clId="{80AABDCA-A693-4F09-99FD-F26609E442FC}" dt="2026-09-25T11:31:59.632" v="44" actId="6549"/>
          <ac:spMkLst>
            <pc:docMk/>
            <pc:sldMk cId="0" sldId="266"/>
            <ac:spMk id="2" creationId="{00000000-0000-0000-0000-000000000000}"/>
          </ac:spMkLst>
        </pc:spChg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66"/>
            <ac:spMk id="25" creationId="{00000000-0000-0000-0000-000000000000}"/>
          </ac:spMkLst>
        </pc:spChg>
      </pc:sldChg>
      <pc:sldChg chg="modSp add mod modNotesTx">
        <pc:chgData name="Rhiannon Akers" userId="fb3c9d12-5c8c-42d7-8dc7-d872d7a3d202" providerId="ADAL" clId="{80AABDCA-A693-4F09-99FD-F26609E442FC}" dt="2026-09-25T21:30:36.736" v="203" actId="20577"/>
        <pc:sldMkLst>
          <pc:docMk/>
          <pc:sldMk cId="0" sldId="268"/>
        </pc:sldMkLst>
        <pc:spChg chg="mod">
          <ac:chgData name="Rhiannon Akers" userId="fb3c9d12-5c8c-42d7-8dc7-d872d7a3d202" providerId="ADAL" clId="{80AABDCA-A693-4F09-99FD-F26609E442FC}" dt="2026-09-25T11:28:09.242" v="27" actId="27636"/>
          <ac:spMkLst>
            <pc:docMk/>
            <pc:sldMk cId="0" sldId="268"/>
            <ac:spMk id="5" creationId="{00000000-0000-0000-0000-000000000000}"/>
          </ac:spMkLst>
        </pc:spChg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68"/>
            <ac:spMk id="25" creationId="{00000000-0000-0000-0000-000000000000}"/>
          </ac:spMkLst>
        </pc:spChg>
      </pc:sldChg>
      <pc:sldChg chg="modSp add mod">
        <pc:chgData name="Rhiannon Akers" userId="fb3c9d12-5c8c-42d7-8dc7-d872d7a3d202" providerId="ADAL" clId="{80AABDCA-A693-4F09-99FD-F26609E442FC}" dt="2026-09-25T11:28:09.258" v="28" actId="27636"/>
        <pc:sldMkLst>
          <pc:docMk/>
          <pc:sldMk cId="0" sldId="269"/>
        </pc:sldMkLst>
        <pc:spChg chg="mod">
          <ac:chgData name="Rhiannon Akers" userId="fb3c9d12-5c8c-42d7-8dc7-d872d7a3d202" providerId="ADAL" clId="{80AABDCA-A693-4F09-99FD-F26609E442FC}" dt="2026-09-25T11:28:09.258" v="28" actId="27636"/>
          <ac:spMkLst>
            <pc:docMk/>
            <pc:sldMk cId="0" sldId="269"/>
            <ac:spMk id="5" creationId="{00000000-0000-0000-0000-000000000000}"/>
          </ac:spMkLst>
        </pc:spChg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69"/>
            <ac:spMk id="25" creationId="{00000000-0000-0000-0000-000000000000}"/>
          </ac:spMkLst>
        </pc:spChg>
      </pc:sldChg>
      <pc:sldChg chg="modSp add mod">
        <pc:chgData name="Rhiannon Akers" userId="fb3c9d12-5c8c-42d7-8dc7-d872d7a3d202" providerId="ADAL" clId="{80AABDCA-A693-4F09-99FD-F26609E442FC}" dt="2026-09-25T13:59:04.174" v="164" actId="20577"/>
        <pc:sldMkLst>
          <pc:docMk/>
          <pc:sldMk cId="0" sldId="270"/>
        </pc:sldMkLst>
        <pc:spChg chg="mod">
          <ac:chgData name="Rhiannon Akers" userId="fb3c9d12-5c8c-42d7-8dc7-d872d7a3d202" providerId="ADAL" clId="{80AABDCA-A693-4F09-99FD-F26609E442FC}" dt="2026-09-25T13:59:04.174" v="164" actId="20577"/>
          <ac:spMkLst>
            <pc:docMk/>
            <pc:sldMk cId="0" sldId="270"/>
            <ac:spMk id="20" creationId="{00000000-0000-0000-0000-000000000000}"/>
          </ac:spMkLst>
        </pc:spChg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70"/>
            <ac:spMk id="25" creationId="{00000000-0000-0000-0000-000000000000}"/>
          </ac:spMkLst>
        </pc:spChg>
      </pc:sldChg>
      <pc:sldChg chg="modSp add mod modNotesTx">
        <pc:chgData name="Rhiannon Akers" userId="fb3c9d12-5c8c-42d7-8dc7-d872d7a3d202" providerId="ADAL" clId="{80AABDCA-A693-4F09-99FD-F26609E442FC}" dt="2026-09-25T21:31:04.906" v="204" actId="20577"/>
        <pc:sldMkLst>
          <pc:docMk/>
          <pc:sldMk cId="0" sldId="271"/>
        </pc:sldMkLst>
        <pc:spChg chg="mod">
          <ac:chgData name="Rhiannon Akers" userId="fb3c9d12-5c8c-42d7-8dc7-d872d7a3d202" providerId="ADAL" clId="{80AABDCA-A693-4F09-99FD-F26609E442FC}" dt="2026-09-25T11:32:28.560" v="46" actId="1076"/>
          <ac:spMkLst>
            <pc:docMk/>
            <pc:sldMk cId="0" sldId="271"/>
            <ac:spMk id="5" creationId="{00000000-0000-0000-0000-000000000000}"/>
          </ac:spMkLst>
        </pc:spChg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71"/>
            <ac:spMk id="25" creationId="{00000000-0000-0000-0000-000000000000}"/>
          </ac:spMkLst>
        </pc:spChg>
      </pc:sldChg>
      <pc:sldChg chg="modSp add modNotesTx">
        <pc:chgData name="Rhiannon Akers" userId="fb3c9d12-5c8c-42d7-8dc7-d872d7a3d202" providerId="ADAL" clId="{80AABDCA-A693-4F09-99FD-F26609E442FC}" dt="2026-09-25T21:31:40.161" v="205" actId="20577"/>
        <pc:sldMkLst>
          <pc:docMk/>
          <pc:sldMk cId="0" sldId="272"/>
        </pc:sldMkLst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72"/>
            <ac:spMk id="25" creationId="{00000000-0000-0000-0000-000000000000}"/>
          </ac:spMkLst>
        </pc:spChg>
      </pc:sldChg>
      <pc:sldChg chg="modSp add mod">
        <pc:chgData name="Rhiannon Akers" userId="fb3c9d12-5c8c-42d7-8dc7-d872d7a3d202" providerId="ADAL" clId="{80AABDCA-A693-4F09-99FD-F26609E442FC}" dt="2026-09-25T21:32:09.073" v="206" actId="1076"/>
        <pc:sldMkLst>
          <pc:docMk/>
          <pc:sldMk cId="0" sldId="273"/>
        </pc:sldMkLst>
        <pc:spChg chg="mod">
          <ac:chgData name="Rhiannon Akers" userId="fb3c9d12-5c8c-42d7-8dc7-d872d7a3d202" providerId="ADAL" clId="{80AABDCA-A693-4F09-99FD-F26609E442FC}" dt="2026-09-25T11:32:35.698" v="47" actId="6549"/>
          <ac:spMkLst>
            <pc:docMk/>
            <pc:sldMk cId="0" sldId="273"/>
            <ac:spMk id="2" creationId="{00000000-0000-0000-0000-000000000000}"/>
          </ac:spMkLst>
        </pc:spChg>
        <pc:spChg chg="mod">
          <ac:chgData name="Rhiannon Akers" userId="fb3c9d12-5c8c-42d7-8dc7-d872d7a3d202" providerId="ADAL" clId="{80AABDCA-A693-4F09-99FD-F26609E442FC}" dt="2026-09-25T21:32:09.073" v="206" actId="1076"/>
          <ac:spMkLst>
            <pc:docMk/>
            <pc:sldMk cId="0" sldId="273"/>
            <ac:spMk id="20" creationId="{00000000-0000-0000-0000-000000000000}"/>
          </ac:spMkLst>
        </pc:spChg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73"/>
            <ac:spMk id="25" creationId="{00000000-0000-0000-0000-000000000000}"/>
          </ac:spMkLst>
        </pc:spChg>
      </pc:sldChg>
      <pc:sldChg chg="modSp add mod modNotesTx">
        <pc:chgData name="Rhiannon Akers" userId="fb3c9d12-5c8c-42d7-8dc7-d872d7a3d202" providerId="ADAL" clId="{80AABDCA-A693-4F09-99FD-F26609E442FC}" dt="2026-09-25T13:57:08.027" v="79" actId="20577"/>
        <pc:sldMkLst>
          <pc:docMk/>
          <pc:sldMk cId="0" sldId="274"/>
        </pc:sldMkLst>
        <pc:spChg chg="mod">
          <ac:chgData name="Rhiannon Akers" userId="fb3c9d12-5c8c-42d7-8dc7-d872d7a3d202" providerId="ADAL" clId="{80AABDCA-A693-4F09-99FD-F26609E442FC}" dt="2026-09-25T13:57:05.153" v="78" actId="21"/>
          <ac:spMkLst>
            <pc:docMk/>
            <pc:sldMk cId="0" sldId="274"/>
            <ac:spMk id="19" creationId="{00000000-0000-0000-0000-000000000000}"/>
          </ac:spMkLst>
        </pc:spChg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74"/>
            <ac:spMk id="25" creationId="{00000000-0000-0000-0000-000000000000}"/>
          </ac:spMkLst>
        </pc:spChg>
      </pc:sldChg>
      <pc:sldChg chg="modSp add modNotesTx">
        <pc:chgData name="Rhiannon Akers" userId="fb3c9d12-5c8c-42d7-8dc7-d872d7a3d202" providerId="ADAL" clId="{80AABDCA-A693-4F09-99FD-F26609E442FC}" dt="2026-09-25T11:32:47.640" v="48" actId="6549"/>
        <pc:sldMkLst>
          <pc:docMk/>
          <pc:sldMk cId="0" sldId="276"/>
        </pc:sldMkLst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76"/>
            <ac:spMk id="25" creationId="{00000000-0000-0000-0000-000000000000}"/>
          </ac:spMkLst>
        </pc:spChg>
      </pc:sldChg>
      <pc:sldChg chg="modSp add">
        <pc:chgData name="Rhiannon Akers" userId="fb3c9d12-5c8c-42d7-8dc7-d872d7a3d202" providerId="ADAL" clId="{80AABDCA-A693-4F09-99FD-F26609E442FC}" dt="2026-09-25T11:28:09.134" v="26"/>
        <pc:sldMkLst>
          <pc:docMk/>
          <pc:sldMk cId="0" sldId="277"/>
        </pc:sldMkLst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77"/>
            <ac:spMk id="25" creationId="{00000000-0000-0000-0000-000000000000}"/>
          </ac:spMkLst>
        </pc:spChg>
      </pc:sldChg>
      <pc:sldChg chg="modSp add">
        <pc:chgData name="Rhiannon Akers" userId="fb3c9d12-5c8c-42d7-8dc7-d872d7a3d202" providerId="ADAL" clId="{80AABDCA-A693-4F09-99FD-F26609E442FC}" dt="2026-09-25T11:28:09.134" v="26"/>
        <pc:sldMkLst>
          <pc:docMk/>
          <pc:sldMk cId="0" sldId="278"/>
        </pc:sldMkLst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78"/>
            <ac:spMk id="25" creationId="{00000000-0000-0000-0000-000000000000}"/>
          </ac:spMkLst>
        </pc:spChg>
      </pc:sldChg>
      <pc:sldChg chg="modSp add mod modNotesTx">
        <pc:chgData name="Rhiannon Akers" userId="fb3c9d12-5c8c-42d7-8dc7-d872d7a3d202" providerId="ADAL" clId="{80AABDCA-A693-4F09-99FD-F26609E442FC}" dt="2026-09-25T21:41:40.628" v="551" actId="207"/>
        <pc:sldMkLst>
          <pc:docMk/>
          <pc:sldMk cId="0" sldId="279"/>
        </pc:sldMkLst>
        <pc:spChg chg="mod">
          <ac:chgData name="Rhiannon Akers" userId="fb3c9d12-5c8c-42d7-8dc7-d872d7a3d202" providerId="ADAL" clId="{80AABDCA-A693-4F09-99FD-F26609E442FC}" dt="2026-09-25T21:39:48.104" v="480" actId="20577"/>
          <ac:spMkLst>
            <pc:docMk/>
            <pc:sldMk cId="0" sldId="279"/>
            <ac:spMk id="8" creationId="{00000000-0000-0000-0000-000000000000}"/>
          </ac:spMkLst>
        </pc:spChg>
        <pc:spChg chg="mod">
          <ac:chgData name="Rhiannon Akers" userId="fb3c9d12-5c8c-42d7-8dc7-d872d7a3d202" providerId="ADAL" clId="{80AABDCA-A693-4F09-99FD-F26609E442FC}" dt="2026-09-25T21:39:23.030" v="421" actId="20577"/>
          <ac:spMkLst>
            <pc:docMk/>
            <pc:sldMk cId="0" sldId="279"/>
            <ac:spMk id="13" creationId="{00000000-0000-0000-0000-000000000000}"/>
          </ac:spMkLst>
        </pc:spChg>
        <pc:spChg chg="mod">
          <ac:chgData name="Rhiannon Akers" userId="fb3c9d12-5c8c-42d7-8dc7-d872d7a3d202" providerId="ADAL" clId="{80AABDCA-A693-4F09-99FD-F26609E442FC}" dt="2026-09-25T21:38:21.481" v="306" actId="27636"/>
          <ac:spMkLst>
            <pc:docMk/>
            <pc:sldMk cId="0" sldId="279"/>
            <ac:spMk id="18" creationId="{00000000-0000-0000-0000-000000000000}"/>
          </ac:spMkLst>
        </pc:spChg>
        <pc:spChg chg="mod">
          <ac:chgData name="Rhiannon Akers" userId="fb3c9d12-5c8c-42d7-8dc7-d872d7a3d202" providerId="ADAL" clId="{80AABDCA-A693-4F09-99FD-F26609E442FC}" dt="2026-09-25T21:38:42.682" v="337" actId="20577"/>
          <ac:spMkLst>
            <pc:docMk/>
            <pc:sldMk cId="0" sldId="279"/>
            <ac:spMk id="23" creationId="{00000000-0000-0000-0000-000000000000}"/>
          </ac:spMkLst>
        </pc:spChg>
        <pc:spChg chg="mod">
          <ac:chgData name="Rhiannon Akers" userId="fb3c9d12-5c8c-42d7-8dc7-d872d7a3d202" providerId="ADAL" clId="{80AABDCA-A693-4F09-99FD-F26609E442FC}" dt="2026-09-25T21:39:03.794" v="378" actId="27636"/>
          <ac:spMkLst>
            <pc:docMk/>
            <pc:sldMk cId="0" sldId="279"/>
            <ac:spMk id="28" creationId="{00000000-0000-0000-0000-000000000000}"/>
          </ac:spMkLst>
        </pc:spChg>
        <pc:spChg chg="mod">
          <ac:chgData name="Rhiannon Akers" userId="fb3c9d12-5c8c-42d7-8dc7-d872d7a3d202" providerId="ADAL" clId="{80AABDCA-A693-4F09-99FD-F26609E442FC}" dt="2026-09-25T21:41:40.628" v="551" actId="207"/>
          <ac:spMkLst>
            <pc:docMk/>
            <pc:sldMk cId="0" sldId="279"/>
            <ac:spMk id="29" creationId="{00000000-0000-0000-0000-000000000000}"/>
          </ac:spMkLst>
        </pc:spChg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79"/>
            <ac:spMk id="30" creationId="{00000000-0000-0000-0000-000000000000}"/>
          </ac:spMkLst>
        </pc:spChg>
      </pc:sldChg>
      <pc:sldChg chg="modSp add mod modNotesTx">
        <pc:chgData name="Rhiannon Akers" userId="fb3c9d12-5c8c-42d7-8dc7-d872d7a3d202" providerId="ADAL" clId="{80AABDCA-A693-4F09-99FD-F26609E442FC}" dt="2026-09-25T13:57:50.790" v="81" actId="20577"/>
        <pc:sldMkLst>
          <pc:docMk/>
          <pc:sldMk cId="0" sldId="280"/>
        </pc:sldMkLst>
        <pc:spChg chg="mod">
          <ac:chgData name="Rhiannon Akers" userId="fb3c9d12-5c8c-42d7-8dc7-d872d7a3d202" providerId="ADAL" clId="{80AABDCA-A693-4F09-99FD-F26609E442FC}" dt="2026-09-25T13:57:48.019" v="80" actId="21"/>
          <ac:spMkLst>
            <pc:docMk/>
            <pc:sldMk cId="0" sldId="280"/>
            <ac:spMk id="12" creationId="{00000000-0000-0000-0000-000000000000}"/>
          </ac:spMkLst>
        </pc:spChg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80"/>
            <ac:spMk id="25" creationId="{00000000-0000-0000-0000-000000000000}"/>
          </ac:spMkLst>
        </pc:spChg>
      </pc:sldChg>
      <pc:sldChg chg="modSp add">
        <pc:chgData name="Rhiannon Akers" userId="fb3c9d12-5c8c-42d7-8dc7-d872d7a3d202" providerId="ADAL" clId="{80AABDCA-A693-4F09-99FD-F26609E442FC}" dt="2026-09-25T11:28:09.134" v="26"/>
        <pc:sldMkLst>
          <pc:docMk/>
          <pc:sldMk cId="0" sldId="281"/>
        </pc:sldMkLst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81"/>
            <ac:spMk id="25" creationId="{00000000-0000-0000-0000-000000000000}"/>
          </ac:spMkLst>
        </pc:spChg>
      </pc:sldChg>
      <pc:sldChg chg="delSp modSp add mod modNotesTx">
        <pc:chgData name="Rhiannon Akers" userId="fb3c9d12-5c8c-42d7-8dc7-d872d7a3d202" providerId="ADAL" clId="{80AABDCA-A693-4F09-99FD-F26609E442FC}" dt="2026-09-28T10:13:04.470" v="554" actId="6549"/>
        <pc:sldMkLst>
          <pc:docMk/>
          <pc:sldMk cId="0" sldId="282"/>
        </pc:sldMkLst>
        <pc:spChg chg="mod">
          <ac:chgData name="Rhiannon Akers" userId="fb3c9d12-5c8c-42d7-8dc7-d872d7a3d202" providerId="ADAL" clId="{80AABDCA-A693-4F09-99FD-F26609E442FC}" dt="2026-09-28T10:13:04.470" v="554" actId="6549"/>
          <ac:spMkLst>
            <pc:docMk/>
            <pc:sldMk cId="0" sldId="282"/>
            <ac:spMk id="3" creationId="{00000000-0000-0000-0000-000000000000}"/>
          </ac:spMkLst>
        </pc:spChg>
        <pc:spChg chg="mod">
          <ac:chgData name="Rhiannon Akers" userId="fb3c9d12-5c8c-42d7-8dc7-d872d7a3d202" providerId="ADAL" clId="{80AABDCA-A693-4F09-99FD-F26609E442FC}" dt="2026-09-25T11:30:46.853" v="38" actId="27636"/>
          <ac:spMkLst>
            <pc:docMk/>
            <pc:sldMk cId="0" sldId="282"/>
            <ac:spMk id="17" creationId="{00000000-0000-0000-0000-000000000000}"/>
          </ac:spMkLst>
        </pc:spChg>
        <pc:spChg chg="mod">
          <ac:chgData name="Rhiannon Akers" userId="fb3c9d12-5c8c-42d7-8dc7-d872d7a3d202" providerId="ADAL" clId="{80AABDCA-A693-4F09-99FD-F26609E442FC}" dt="2026-09-25T11:28:09.134" v="26"/>
          <ac:spMkLst>
            <pc:docMk/>
            <pc:sldMk cId="0" sldId="282"/>
            <ac:spMk id="25" creationId="{00000000-0000-0000-0000-000000000000}"/>
          </ac:spMkLst>
        </pc:spChg>
      </pc:sldChg>
      <pc:sldChg chg="modSp mod">
        <pc:chgData name="Rhiannon Akers" userId="fb3c9d12-5c8c-42d7-8dc7-d872d7a3d202" providerId="ADAL" clId="{80AABDCA-A693-4F09-99FD-F26609E442FC}" dt="2026-09-25T11:34:42.285" v="77" actId="20577"/>
        <pc:sldMkLst>
          <pc:docMk/>
          <pc:sldMk cId="3062687362" sldId="425"/>
        </pc:sldMkLst>
        <pc:spChg chg="mod">
          <ac:chgData name="Rhiannon Akers" userId="fb3c9d12-5c8c-42d7-8dc7-d872d7a3d202" providerId="ADAL" clId="{80AABDCA-A693-4F09-99FD-F26609E442FC}" dt="2026-09-25T11:34:42.285" v="77" actId="20577"/>
          <ac:spMkLst>
            <pc:docMk/>
            <pc:sldMk cId="3062687362" sldId="425"/>
            <ac:spMk id="3" creationId="{27C5858F-D23B-142F-2D73-A2F63D5FA3E0}"/>
          </ac:spMkLst>
        </pc:spChg>
      </pc:sldChg>
      <pc:sldChg chg="add">
        <pc:chgData name="Rhiannon Akers" userId="fb3c9d12-5c8c-42d7-8dc7-d872d7a3d202" providerId="ADAL" clId="{80AABDCA-A693-4F09-99FD-F26609E442FC}" dt="2026-09-25T11:30:19.466" v="34"/>
        <pc:sldMkLst>
          <pc:docMk/>
          <pc:sldMk cId="1072418323" sldId="737"/>
        </pc:sldMkLst>
      </pc:sldChg>
      <pc:sldChg chg="new del">
        <pc:chgData name="Rhiannon Akers" userId="fb3c9d12-5c8c-42d7-8dc7-d872d7a3d202" providerId="ADAL" clId="{80AABDCA-A693-4F09-99FD-F26609E442FC}" dt="2026-09-30T07:06:37.242" v="556" actId="680"/>
        <pc:sldMkLst>
          <pc:docMk/>
          <pc:sldMk cId="3819367630" sldId="738"/>
        </pc:sldMkLst>
      </pc:sldChg>
      <pc:sldMasterChg chg="addSldLayout delSldLayout">
        <pc:chgData name="Rhiannon Akers" userId="fb3c9d12-5c8c-42d7-8dc7-d872d7a3d202" providerId="ADAL" clId="{80AABDCA-A693-4F09-99FD-F26609E442FC}" dt="2026-09-25T11:27:47.040" v="1" actId="47"/>
        <pc:sldMasterMkLst>
          <pc:docMk/>
          <pc:sldMasterMk cId="4240334356" sldId="2147483660"/>
        </pc:sldMasterMkLst>
        <pc:sldLayoutChg chg="add del">
          <pc:chgData name="Rhiannon Akers" userId="fb3c9d12-5c8c-42d7-8dc7-d872d7a3d202" providerId="ADAL" clId="{80AABDCA-A693-4F09-99FD-F26609E442FC}" dt="2026-09-25T11:27:47.040" v="1" actId="47"/>
          <pc:sldLayoutMkLst>
            <pc:docMk/>
            <pc:sldMasterMk cId="4240334356" sldId="2147483660"/>
            <pc:sldLayoutMk cId="171532747" sldId="2147483664"/>
          </pc:sldLayoutMkLst>
        </pc:sldLayoutChg>
      </pc:sldMasterChg>
      <pc:sldMasterChg chg="delSldLayout">
        <pc:chgData name="Rhiannon Akers" userId="fb3c9d12-5c8c-42d7-8dc7-d872d7a3d202" providerId="ADAL" clId="{80AABDCA-A693-4F09-99FD-F26609E442FC}" dt="2026-09-25T11:30:20.334" v="35" actId="47"/>
        <pc:sldMasterMkLst>
          <pc:docMk/>
          <pc:sldMasterMk cId="3042308997" sldId="2147483665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140406-9590-4B8A-BA89-BB415953F736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8E68DC-5393-47CB-B4D4-26765A63A6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601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9890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Make the pacing and two breaks explicit.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Clarify that these are module outcomes, not all expected to be achieved today.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Ask students which outcome is least familiar and revisit at the end.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Briefly orient students without reading every bullet aloud.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Talk through the live assessment brief and signpost Moodle. Add exact dates, weighting and submission arrangements if available.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Students work directly on the brief, then share one uncertainty.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slide deliberately flags the details still requiring local confirmation.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Require students to name the conditions behind “it depends”.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Treat this as a simplified intellectual history. Ask: what changes when an informal relationship becomes an organisationally sponsored intervention?
- https://www.emerald.com/jmp/article/39/6/832/1233377/Advancing-the-future-of-workplace-development
- Visual on this slide was generated with Microsoft Copilot.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Avoid hard-coding an unverified source-count requirement unless it appears in the approved assessment brief.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B3258E-F5B6-79D7-1258-36C8D528E5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998FF5-61B9-6A39-EB3D-A9C48C2458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1CA9FA-33BE-E659-19AE-0BD7C56E11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B07429-6723-3CF7-FD3F-64B49F00E2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4310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Contrast expertise in coaching process with technical expertise in the coachee’s job.
- https://www.cipd.org/uk/knowledge/factsheets/coaching-mentoring-factsheet/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peer and reverse mentoring as counterexamples to a simple senior-to-junior model.
[Sources]
- https://www.cipd.org/uk/knowledge/factsheets/coaching-mentoring-factsheet/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this slide to prevent definitions becoming purely descriptive.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Ask learners for similarities first. Qualify confidentiality as agreed and bounded, not absolute.
- Visual on this slide was generated with Microsoft Copilot.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Ask students to produce one counterexample for each row.</a:t>
            </a:r>
          </a:p>
          <a:p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D96C5F"/>
                </a:solidFill>
              </a:rPr>
              <a:t>The strongest answer is often “it depends”, followed by a clear account of what it depends on.</a:t>
            </a:r>
            <a:endParaRPr lang="en-US" sz="1200" dirty="0"/>
          </a:p>
          <a:p>
            <a:r>
              <a:rPr lang="en-US" dirty="0"/>
              <a:t>
- https://www.cipd.org/uk/knowledge/factsheets/coaching-mentoring-factsheet/
- https://www.emerald.com/jmp/article/39/6/832/1233377/Advancing-the-future-of-workplace-development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Allow 10 minutes group work and 10 minutes debrief. Ask what additional information could change the decision.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D96C5F"/>
                </a:solidFill>
              </a:rPr>
              <a:t>Boundary question: when does using coaching skills become a formal coaching intervention?</a:t>
            </a:r>
            <a:endParaRPr lang="en-US" sz="1200" dirty="0"/>
          </a:p>
          <a:p>
            <a:endParaRPr lang="en-US" dirty="0"/>
          </a:p>
          <a:p>
            <a:r>
              <a:rPr lang="en-US" dirty="0"/>
              <a:t>Use workplace examples and emphasise contracting, competence and ethical oversight.
- https://www.cipd.org/uk/knowledge/factsheets/coaching-mentoring-factsheet/
- https://globalcodeofethics.org/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D96C5F"/>
                </a:solidFill>
              </a:rPr>
              <a:t>Do not choose an intervention because it is fashionable. Choose it because its mechanism fits the need.</a:t>
            </a:r>
            <a:endParaRPr lang="en-US" sz="1200" dirty="0"/>
          </a:p>
          <a:p>
            <a:endParaRPr lang="en-US" dirty="0"/>
          </a:p>
          <a:p>
            <a:r>
              <a:rPr lang="en-US" dirty="0"/>
              <a:t>Frame intervention choice as diagnosis, not preference.
- https://www.cipd.org/uk/topics/learning-development/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Clarify that counselling requires appropriate professional competence and is included to mark a boundary, not as a coaching technique.
- https://www.cipd.org/uk/topics/learning-development/
- https://globalcodeofethics.org/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Avoid claiming an external coach is completely impartial. Ask students which factors should carry greatest weight for a senior leadership assignment.
- https://www.cipd.org/uk/knowledge/factsheets/coaching-mentoring-factsheet/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Students apply the framework to a scenario</a:t>
            </a:r>
          </a:p>
          <a:p>
            <a:endParaRPr lang="en-US" dirty="0"/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Need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must change?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 students: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"What is the actual issue or desired outcome?"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Examples: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manager lacks confidence leading meetings.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graduate employee wants to progress their career.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 employee is struggling with a new software system.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 point:</a:t>
            </a:r>
          </a:p>
          <a:p>
            <a:pPr fontAlgn="t"/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"Be very clear about the change that is needed. If you can't clearly identify the need, you can't choose the right intervention."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Mechanism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will cause change?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"How do we believe improvement will happen?"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Situation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Likely Mechanism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Improve performance through self-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reflectionCoaching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Share expertise and career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wisdomMentoring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Learn a technical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skillTraining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Address wellbeing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concernsCounselling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/EAP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 message:</a:t>
            </a:r>
          </a:p>
          <a:p>
            <a:pPr fontAlgn="t"/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"Different interventions create change in different ways. Coaching helps people find their own solutions. Mentoring transfers experience and advice. Training develops specific knowledge and skills."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3. Fit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there readiness, choice and safety?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"Is this individual ready and willing to engage?"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Examples: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Coaching is unlikely to work if someone has been forced into it.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Mentoring requires trust and openness.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Learning is less effective if the person feels psychologically unsafe.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 point:</a:t>
            </a:r>
          </a:p>
          <a:p>
            <a:pPr fontAlgn="t"/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"Even the best intervention can fail if the individual isn't ready or doesn't feel safe enough to participate honestly."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 could bring in psychological safety here.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4. Boundary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competence or role risks exist?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is often the most challenging area.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"Am I the right person to help, and does this issue sit within my role and expertise?"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✅ Appropriate: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Coach helping someone improve leadership skills.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Mentor sharing career advice.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❌ Inappropriate: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Coach trying to provide therapy.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Mentor acting as a counsellor for a serious mental health issue.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 message:</a:t>
            </a:r>
          </a:p>
          <a:p>
            <a:pPr fontAlgn="t"/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"Knowing what not to do is just as important as knowing what to do. Effective practitioners recognise when a referral is needed."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links nicely to ethics and professional standards.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5. Evidence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will value and transfer be judged?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"How will we know if this has worked?"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Examples: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Improved performance metrics.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Achievement of goals.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Increased confidence.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Positive behavioural changes.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Promotion or career progression.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 point:</a:t>
            </a:r>
          </a:p>
          <a:p>
            <a:pPr fontAlgn="t"/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"If we don't define success at the start, it becomes difficult to demonstrate whether the intervention was worthwhile."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Pulling it together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 might finish with: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"The aim isn't to tick five boxes. The aim is to use the five questions to justify your recommendation. If somebody says 'I recommend mentoring', I want to know why mentoring is the best fit based on the need, mechanism, readiness, boundaries, and evidence."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17324D"/>
                </a:solidFill>
              </a:rPr>
              <a:t>Critical question: positive outcomes for whom, compared with what, and measured how?</a:t>
            </a:r>
            <a:endParaRPr lang="en-US" sz="1200" dirty="0"/>
          </a:p>
          <a:p>
            <a:endParaRPr lang="en-US" dirty="0"/>
          </a:p>
          <a:p>
            <a:r>
              <a:rPr lang="en-US" dirty="0"/>
              <a:t>Use this to challenge promotional claims and model evidence-based judgement.
- https://www.emerald.com/jmp/article/39/6/832/1233377/Advancing-the-future-of-workplace-development
- https://www.frontiersin.org/journals/psychology/articles/10.3389/fpsyg.2024.1484222/full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Invite students to change position and explain what changed their reasoning.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Collect as an exit ticket or set as preparation for Week 2.</a:t>
            </a:r>
          </a:p>
          <a:p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FFFFFF"/>
                </a:solidFill>
              </a:rPr>
              <a:t>Exit task: in 100 words, justify the best intervention for one workplace need and identify one factor that could make it ineffective.</a:t>
            </a:r>
            <a:endParaRPr lang="en-US" sz="12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55551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868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409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58AF0-E09E-CEFA-C2E5-87BCA01889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5F7A81-7AB0-DB9C-3B44-921885D9E9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7958C1-FC14-22AB-27F9-1145E7D63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675DF-F5A5-48CD-893D-5E6615A77BF6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3AFA2B-9FC0-E83D-5330-EFC2156BA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79B9B2-0C68-05B5-4162-AB920A4D5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AFA6-CA01-40FD-92EC-09926BE24D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32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60106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5642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36349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892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549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">
    <p:bg>
      <p:bgPr>
        <a:solidFill>
          <a:srgbClr val="F7F5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75B5"/>
          </a:solidFill>
          <a:ln w="12700">
            <a:solidFill>
              <a:srgbClr val="2F75B5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11480" y="256032"/>
            <a:ext cx="4572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2F75B5"/>
                </a:solidFill>
              </a:rPr>
              <a:t>BMSW6007 | COACHING AND MENTORING</a:t>
            </a:r>
            <a:endParaRPr lang="en-US" sz="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7727E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082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877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515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9675DF-F5A5-48CD-893D-5E6615A77BF6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F6AFA6-CA01-40FD-92EC-09926BE24D75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334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308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80" r:id="rId5"/>
    <p:sldLayoutId id="2147483682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04574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heatherhollick.com/2012/07/the-difference-between-a-coach-and-a-mentor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pd.org/uk/knowledge/factsheets/coaching-mentoring-factsheet/" TargetMode="Externa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4411887-1C80-260F-D87D-7AC07129A7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217985"/>
            <a:ext cx="9144000" cy="27432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Rhiannon Akers</a:t>
            </a:r>
          </a:p>
          <a:p>
            <a:r>
              <a:rPr lang="en-GB" dirty="0">
                <a:solidFill>
                  <a:schemeClr val="bg1"/>
                </a:solidFill>
              </a:rPr>
              <a:t>BMSW6007 Coaching and Mentoring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13307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SESSION OVERVIEW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Agenda for today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594360" y="1600200"/>
            <a:ext cx="1325880" cy="1325880"/>
          </a:xfrm>
          <a:prstGeom prst="ellipse">
            <a:avLst/>
          </a:prstGeom>
          <a:solidFill>
            <a:srgbClr val="D96C5F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051560" y="1911096"/>
            <a:ext cx="411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300" b="1" dirty="0">
                <a:solidFill>
                  <a:srgbClr val="FFFFFF"/>
                </a:solidFill>
              </a:rPr>
              <a:t>1</a:t>
            </a:r>
            <a:endParaRPr lang="en-US" sz="2300" dirty="0"/>
          </a:p>
        </p:txBody>
      </p:sp>
      <p:sp>
        <p:nvSpPr>
          <p:cNvPr id="6" name="Text 4"/>
          <p:cNvSpPr/>
          <p:nvPr/>
        </p:nvSpPr>
        <p:spPr>
          <a:xfrm>
            <a:off x="411480" y="3154680"/>
            <a:ext cx="1691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24D"/>
                </a:solidFill>
              </a:rPr>
              <a:t>Assessment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274320" y="3520440"/>
            <a:ext cx="19659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50" dirty="0">
                <a:solidFill>
                  <a:srgbClr val="67727E"/>
                </a:solidFill>
              </a:rPr>
              <a:t>Brief, expectations and groups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2898648" y="1600200"/>
            <a:ext cx="1325880" cy="1325880"/>
          </a:xfrm>
          <a:prstGeom prst="ellipse">
            <a:avLst/>
          </a:prstGeom>
          <a:solidFill>
            <a:srgbClr val="2F75B5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355848" y="1911096"/>
            <a:ext cx="411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300" b="1" dirty="0">
                <a:solidFill>
                  <a:srgbClr val="FFFFFF"/>
                </a:solidFill>
              </a:rPr>
              <a:t>2</a:t>
            </a:r>
            <a:endParaRPr lang="en-US" sz="2300" dirty="0"/>
          </a:p>
        </p:txBody>
      </p:sp>
      <p:sp>
        <p:nvSpPr>
          <p:cNvPr id="10" name="Text 8"/>
          <p:cNvSpPr/>
          <p:nvPr/>
        </p:nvSpPr>
        <p:spPr>
          <a:xfrm>
            <a:off x="2715768" y="3154680"/>
            <a:ext cx="1691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24D"/>
                </a:solidFill>
              </a:rPr>
              <a:t>Origins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2578608" y="3520440"/>
            <a:ext cx="19659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50" dirty="0">
                <a:solidFill>
                  <a:srgbClr val="67727E"/>
                </a:solidFill>
              </a:rPr>
              <a:t>Historical development and contemporary use</a:t>
            </a:r>
            <a:endParaRPr lang="en-US" sz="1250" dirty="0"/>
          </a:p>
        </p:txBody>
      </p:sp>
      <p:sp>
        <p:nvSpPr>
          <p:cNvPr id="12" name="Shape 10"/>
          <p:cNvSpPr/>
          <p:nvPr/>
        </p:nvSpPr>
        <p:spPr>
          <a:xfrm>
            <a:off x="5202936" y="1600200"/>
            <a:ext cx="1325880" cy="1325880"/>
          </a:xfrm>
          <a:prstGeom prst="ellipse">
            <a:avLst/>
          </a:prstGeom>
          <a:solidFill>
            <a:srgbClr val="D7A928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660136" y="1911096"/>
            <a:ext cx="411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300" b="1" dirty="0">
                <a:solidFill>
                  <a:srgbClr val="FFFFFF"/>
                </a:solidFill>
              </a:rPr>
              <a:t>3</a:t>
            </a:r>
            <a:endParaRPr lang="en-US" sz="2300" dirty="0"/>
          </a:p>
        </p:txBody>
      </p:sp>
      <p:sp>
        <p:nvSpPr>
          <p:cNvPr id="14" name="Text 12"/>
          <p:cNvSpPr/>
          <p:nvPr/>
        </p:nvSpPr>
        <p:spPr>
          <a:xfrm>
            <a:off x="5020056" y="3154680"/>
            <a:ext cx="1691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24D"/>
                </a:solidFill>
              </a:rPr>
              <a:t>Definitions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4882896" y="3520440"/>
            <a:ext cx="19659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50" dirty="0">
                <a:solidFill>
                  <a:srgbClr val="67727E"/>
                </a:solidFill>
              </a:rPr>
              <a:t>Coaching and mentoring</a:t>
            </a:r>
            <a:endParaRPr lang="en-US" sz="1250" dirty="0"/>
          </a:p>
        </p:txBody>
      </p:sp>
      <p:sp>
        <p:nvSpPr>
          <p:cNvPr id="16" name="Shape 14"/>
          <p:cNvSpPr/>
          <p:nvPr/>
        </p:nvSpPr>
        <p:spPr>
          <a:xfrm>
            <a:off x="7507224" y="1600200"/>
            <a:ext cx="1325880" cy="1325880"/>
          </a:xfrm>
          <a:prstGeom prst="ellipse">
            <a:avLst/>
          </a:prstGeom>
          <a:solidFill>
            <a:srgbClr val="2D7F7A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964424" y="1911096"/>
            <a:ext cx="411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300" b="1" dirty="0">
                <a:solidFill>
                  <a:srgbClr val="FFFFFF"/>
                </a:solidFill>
              </a:rPr>
              <a:t>4</a:t>
            </a:r>
            <a:endParaRPr lang="en-US" sz="2300" dirty="0"/>
          </a:p>
        </p:txBody>
      </p:sp>
      <p:sp>
        <p:nvSpPr>
          <p:cNvPr id="18" name="Text 16"/>
          <p:cNvSpPr/>
          <p:nvPr/>
        </p:nvSpPr>
        <p:spPr>
          <a:xfrm>
            <a:off x="7324344" y="3154680"/>
            <a:ext cx="1691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24D"/>
                </a:solidFill>
              </a:rPr>
              <a:t>Comparison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7187184" y="3520440"/>
            <a:ext cx="19659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50" dirty="0">
                <a:solidFill>
                  <a:srgbClr val="67727E"/>
                </a:solidFill>
              </a:rPr>
              <a:t>Similarities, differences and blurred boundaries</a:t>
            </a:r>
            <a:endParaRPr lang="en-US" sz="1250" dirty="0"/>
          </a:p>
        </p:txBody>
      </p:sp>
      <p:sp>
        <p:nvSpPr>
          <p:cNvPr id="20" name="Shape 18"/>
          <p:cNvSpPr/>
          <p:nvPr/>
        </p:nvSpPr>
        <p:spPr>
          <a:xfrm>
            <a:off x="9811512" y="1600200"/>
            <a:ext cx="1325880" cy="1325880"/>
          </a:xfrm>
          <a:prstGeom prst="ellipse">
            <a:avLst/>
          </a:prstGeom>
          <a:solidFill>
            <a:srgbClr val="D96C5F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10268712" y="1911096"/>
            <a:ext cx="411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300" b="1" dirty="0">
                <a:solidFill>
                  <a:srgbClr val="FFFFFF"/>
                </a:solidFill>
              </a:rPr>
              <a:t>5</a:t>
            </a:r>
            <a:endParaRPr lang="en-US" sz="2300" dirty="0"/>
          </a:p>
        </p:txBody>
      </p:sp>
      <p:sp>
        <p:nvSpPr>
          <p:cNvPr id="22" name="Text 20"/>
          <p:cNvSpPr/>
          <p:nvPr/>
        </p:nvSpPr>
        <p:spPr>
          <a:xfrm>
            <a:off x="9628632" y="3154680"/>
            <a:ext cx="1691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24D"/>
                </a:solidFill>
              </a:rPr>
              <a:t>Selection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9491472" y="3520440"/>
            <a:ext cx="19659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50" dirty="0">
                <a:solidFill>
                  <a:srgbClr val="67727E"/>
                </a:solidFill>
              </a:rPr>
              <a:t>Other L&amp;D interventions and organisational choices</a:t>
            </a:r>
            <a:endParaRPr lang="en-US" sz="1250" dirty="0"/>
          </a:p>
        </p:txBody>
      </p:sp>
      <p:sp>
        <p:nvSpPr>
          <p:cNvPr id="24" name="Text 22"/>
          <p:cNvSpPr/>
          <p:nvPr/>
        </p:nvSpPr>
        <p:spPr>
          <a:xfrm>
            <a:off x="2926080" y="5166360"/>
            <a:ext cx="63093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7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MODULE ORIENTATION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Module learning outcomes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777240" y="1325880"/>
            <a:ext cx="10652760" cy="3200400"/>
          </a:xfrm>
          <a:prstGeom prst="roundRect">
            <a:avLst>
              <a:gd name="adj" fmla="val 1714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  <a:effectLst>
            <a:outerShdw blurRad="12700" dist="508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77240" y="1325880"/>
            <a:ext cx="73152" cy="3200400"/>
          </a:xfrm>
          <a:prstGeom prst="rect">
            <a:avLst/>
          </a:prstGeom>
          <a:solidFill>
            <a:srgbClr val="2F75B5"/>
          </a:solidFill>
          <a:ln w="12700">
            <a:solidFill>
              <a:srgbClr val="2F75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96696" y="1490472"/>
            <a:ext cx="102412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By the end of the module, students will be able to…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996696" y="1892808"/>
            <a:ext cx="10241280" cy="24688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Critically evaluate the organisational role of coaching and mentoring and the effectiveness of relevant models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Critically analyse the skills, behaviours, attitudes, beliefs and values of an effective coach or mentor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Apply strategies to coach or mentor effectively at an appropriate level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WEEK 1 LEARNING OUTCOMES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By the end of today’s session, you should be able to…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640080" y="1371600"/>
            <a:ext cx="5394960" cy="3337560"/>
          </a:xfrm>
          <a:prstGeom prst="roundRect">
            <a:avLst>
              <a:gd name="adj" fmla="val 1644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  <a:effectLst>
            <a:outerShdw blurRad="12700" dist="508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40080" y="1371600"/>
            <a:ext cx="73152" cy="3337560"/>
          </a:xfrm>
          <a:prstGeom prst="rect">
            <a:avLst/>
          </a:prstGeom>
          <a:solidFill>
            <a:srgbClr val="2D7F7A"/>
          </a:solidFill>
          <a:ln w="12700">
            <a:solidFill>
              <a:srgbClr val="2D7F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59536" y="1536192"/>
            <a:ext cx="4983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Knowledge and critique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859536" y="1938528"/>
            <a:ext cx="4983480" cy="26060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Critically compare definitions of coaching and mentoring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Explain how historical developments shape contemporary workplace practice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6172200" y="1371600"/>
            <a:ext cx="5394960" cy="3337560"/>
          </a:xfrm>
          <a:prstGeom prst="roundRect">
            <a:avLst>
              <a:gd name="adj" fmla="val 1644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  <a:effectLst>
            <a:outerShdw blurRad="12700" dist="508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172200" y="1371600"/>
            <a:ext cx="73152" cy="3337560"/>
          </a:xfrm>
          <a:prstGeom prst="rect">
            <a:avLst/>
          </a:prstGeom>
          <a:solidFill>
            <a:srgbClr val="D96C5F"/>
          </a:solidFill>
          <a:ln w="12700">
            <a:solidFill>
              <a:srgbClr val="D96C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391656" y="1536192"/>
            <a:ext cx="4983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Application and judgement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6391656" y="1938528"/>
            <a:ext cx="4983480" cy="26060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Analyse similarities and differences in organisational contexts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Justify when coaching, mentoring or another learning intervention is appropriate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WHERE WEEK 1 FITS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Indicative content across the module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640080" y="1371600"/>
            <a:ext cx="3429000" cy="1188720"/>
          </a:xfrm>
          <a:prstGeom prst="roundRect">
            <a:avLst>
              <a:gd name="adj" fmla="val 3846"/>
            </a:avLst>
          </a:prstGeom>
          <a:solidFill>
            <a:srgbClr val="EAF1F3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68680" y="1691640"/>
            <a:ext cx="2971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24D"/>
                </a:solidFill>
              </a:rPr>
              <a:t>Definitions and distinctions</a:t>
            </a:r>
            <a:endParaRPr lang="en-US" sz="1700" dirty="0"/>
          </a:p>
        </p:txBody>
      </p:sp>
      <p:sp>
        <p:nvSpPr>
          <p:cNvPr id="6" name="Shape 4"/>
          <p:cNvSpPr/>
          <p:nvPr/>
        </p:nvSpPr>
        <p:spPr>
          <a:xfrm>
            <a:off x="4434840" y="1371600"/>
            <a:ext cx="3429000" cy="1188720"/>
          </a:xfrm>
          <a:prstGeom prst="roundRect">
            <a:avLst>
              <a:gd name="adj" fmla="val 3846"/>
            </a:avLst>
          </a:prstGeom>
          <a:solidFill>
            <a:srgbClr val="EAF1F3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663440" y="1691640"/>
            <a:ext cx="2971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24D"/>
                </a:solidFill>
              </a:rPr>
              <a:t>Benefits and organisational contribution</a:t>
            </a:r>
            <a:endParaRPr lang="en-US" sz="1700" dirty="0"/>
          </a:p>
        </p:txBody>
      </p:sp>
      <p:sp>
        <p:nvSpPr>
          <p:cNvPr id="8" name="Shape 6"/>
          <p:cNvSpPr/>
          <p:nvPr/>
        </p:nvSpPr>
        <p:spPr>
          <a:xfrm>
            <a:off x="8229600" y="1371600"/>
            <a:ext cx="3429000" cy="1188720"/>
          </a:xfrm>
          <a:prstGeom prst="roundRect">
            <a:avLst>
              <a:gd name="adj" fmla="val 3846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8458200" y="1691640"/>
            <a:ext cx="2971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24D"/>
                </a:solidFill>
              </a:rPr>
              <a:t>Costs, barriers and responses</a:t>
            </a:r>
            <a:endParaRPr lang="en-US" sz="1700" dirty="0"/>
          </a:p>
        </p:txBody>
      </p:sp>
      <p:sp>
        <p:nvSpPr>
          <p:cNvPr id="10" name="Shape 8"/>
          <p:cNvSpPr/>
          <p:nvPr/>
        </p:nvSpPr>
        <p:spPr>
          <a:xfrm>
            <a:off x="640080" y="3017520"/>
            <a:ext cx="3429000" cy="1188720"/>
          </a:xfrm>
          <a:prstGeom prst="roundRect">
            <a:avLst>
              <a:gd name="adj" fmla="val 3846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868680" y="3337560"/>
            <a:ext cx="2971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24D"/>
                </a:solidFill>
              </a:rPr>
              <a:t>Effective coach or mentor capabilities</a:t>
            </a:r>
            <a:endParaRPr lang="en-US" sz="1700" dirty="0"/>
          </a:p>
        </p:txBody>
      </p:sp>
      <p:sp>
        <p:nvSpPr>
          <p:cNvPr id="12" name="Shape 10"/>
          <p:cNvSpPr/>
          <p:nvPr/>
        </p:nvSpPr>
        <p:spPr>
          <a:xfrm>
            <a:off x="4434840" y="3017520"/>
            <a:ext cx="3429000" cy="1188720"/>
          </a:xfrm>
          <a:prstGeom prst="roundRect">
            <a:avLst>
              <a:gd name="adj" fmla="val 3846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663440" y="3337560"/>
            <a:ext cx="2971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24D"/>
                </a:solidFill>
              </a:rPr>
              <a:t>Theoretical models</a:t>
            </a:r>
            <a:endParaRPr lang="en-US" sz="1700" dirty="0"/>
          </a:p>
        </p:txBody>
      </p:sp>
      <p:sp>
        <p:nvSpPr>
          <p:cNvPr id="14" name="Shape 12"/>
          <p:cNvSpPr/>
          <p:nvPr/>
        </p:nvSpPr>
        <p:spPr>
          <a:xfrm>
            <a:off x="8229600" y="3017520"/>
            <a:ext cx="3429000" cy="1188720"/>
          </a:xfrm>
          <a:prstGeom prst="roundRect">
            <a:avLst>
              <a:gd name="adj" fmla="val 3846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8458200" y="3337560"/>
            <a:ext cx="2971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24D"/>
                </a:solidFill>
              </a:rPr>
              <a:t>Practical application and reflection</a:t>
            </a:r>
            <a:endParaRPr lang="en-US" sz="17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ASSESSMENT PREPARATION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Assessment overview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685800" y="1371600"/>
            <a:ext cx="5212080" cy="301752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  <a:effectLst>
            <a:outerShdw blurRad="12700" dist="508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85800" y="1371600"/>
            <a:ext cx="73152" cy="3017520"/>
          </a:xfrm>
          <a:prstGeom prst="rect">
            <a:avLst/>
          </a:prstGeom>
          <a:solidFill>
            <a:srgbClr val="2D7F7A"/>
          </a:solidFill>
          <a:ln w="12700">
            <a:solidFill>
              <a:srgbClr val="2D7F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05256" y="1536192"/>
            <a:ext cx="4800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Part A: Peer coaching exercise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905256" y="1938528"/>
            <a:ext cx="4800600" cy="22860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November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15 minutes per student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Practical demonstration of coaching capability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6263640" y="1371600"/>
            <a:ext cx="5212080" cy="301752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  <a:effectLst>
            <a:outerShdw blurRad="12700" dist="508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263640" y="1371600"/>
            <a:ext cx="73152" cy="3017520"/>
          </a:xfrm>
          <a:prstGeom prst="rect">
            <a:avLst/>
          </a:prstGeom>
          <a:solidFill>
            <a:srgbClr val="D96C5F"/>
          </a:solidFill>
          <a:ln w="12700">
            <a:solidFill>
              <a:srgbClr val="D96C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483096" y="1536192"/>
            <a:ext cx="4800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Part B: Written reflection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6483096" y="1938528"/>
            <a:ext cx="4800600" cy="22860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December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2,000 words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Critically reflect on practice using theory and evidence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1371600" y="4892040"/>
            <a:ext cx="9464040" cy="685800"/>
          </a:xfrm>
          <a:prstGeom prst="roundRect">
            <a:avLst>
              <a:gd name="adj" fmla="val 6667"/>
            </a:avLst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645920" y="5102352"/>
            <a:ext cx="8915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</a:rPr>
              <a:t>Parts A and B are assessed holistically and contribute to one overall module mark.</a:t>
            </a:r>
            <a:endParaRPr lang="en-US" sz="17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ACTIVITY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Decode the assessment before you plan it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2606040" cy="3200400"/>
          </a:xfrm>
          <a:prstGeom prst="roundRect">
            <a:avLst>
              <a:gd name="adj" fmla="val 2105"/>
            </a:avLst>
          </a:prstGeom>
          <a:solidFill>
            <a:srgbClr val="EAF1F3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371600" y="1691640"/>
            <a:ext cx="868680" cy="347472"/>
          </a:xfrm>
          <a:prstGeom prst="roundRect">
            <a:avLst>
              <a:gd name="adj" fmla="val 15789"/>
            </a:avLst>
          </a:prstGeom>
          <a:solidFill>
            <a:srgbClr val="2F75B5"/>
          </a:solidFill>
          <a:ln w="12700">
            <a:solidFill>
              <a:srgbClr val="2F75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426464" y="1755648"/>
            <a:ext cx="75895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1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685800" y="2331720"/>
            <a:ext cx="2240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24D"/>
                </a:solidFill>
              </a:rPr>
              <a:t>Command words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777240" y="2926080"/>
            <a:ext cx="205740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5313C"/>
                </a:solidFill>
              </a:rPr>
              <a:t>What level of thinking is required?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3364992" y="1417320"/>
            <a:ext cx="2606040" cy="3200400"/>
          </a:xfrm>
          <a:prstGeom prst="roundRect">
            <a:avLst>
              <a:gd name="adj" fmla="val 2105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233672" y="1691640"/>
            <a:ext cx="868680" cy="347472"/>
          </a:xfrm>
          <a:prstGeom prst="roundRect">
            <a:avLst>
              <a:gd name="adj" fmla="val 15789"/>
            </a:avLst>
          </a:prstGeom>
          <a:solidFill>
            <a:srgbClr val="2F75B5"/>
          </a:solidFill>
          <a:ln w="12700">
            <a:solidFill>
              <a:srgbClr val="2F75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288536" y="1755648"/>
            <a:ext cx="75895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2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3547872" y="2331720"/>
            <a:ext cx="2240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24D"/>
                </a:solidFill>
              </a:rPr>
              <a:t>Evidence</a:t>
            </a:r>
            <a:endParaRPr lang="en-US" sz="1700" dirty="0"/>
          </a:p>
        </p:txBody>
      </p:sp>
      <p:sp>
        <p:nvSpPr>
          <p:cNvPr id="13" name="Text 11"/>
          <p:cNvSpPr/>
          <p:nvPr/>
        </p:nvSpPr>
        <p:spPr>
          <a:xfrm>
            <a:off x="3639312" y="2926080"/>
            <a:ext cx="205740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5313C"/>
                </a:solidFill>
              </a:rPr>
              <a:t>Which theories, research and practice evidence are needed?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6227064" y="1417320"/>
            <a:ext cx="2606040" cy="3200400"/>
          </a:xfrm>
          <a:prstGeom prst="roundRect">
            <a:avLst>
              <a:gd name="adj" fmla="val 2105"/>
            </a:avLst>
          </a:prstGeom>
          <a:solidFill>
            <a:srgbClr val="EAF1F3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7095744" y="1691640"/>
            <a:ext cx="868680" cy="347472"/>
          </a:xfrm>
          <a:prstGeom prst="roundRect">
            <a:avLst>
              <a:gd name="adj" fmla="val 15789"/>
            </a:avLst>
          </a:prstGeom>
          <a:solidFill>
            <a:srgbClr val="2F75B5"/>
          </a:solidFill>
          <a:ln w="12700">
            <a:solidFill>
              <a:srgbClr val="2F75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7150608" y="1755648"/>
            <a:ext cx="75895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3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6409944" y="2331720"/>
            <a:ext cx="2240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24D"/>
                </a:solidFill>
              </a:rPr>
              <a:t>Performance</a:t>
            </a:r>
            <a:endParaRPr lang="en-US" sz="1700" dirty="0"/>
          </a:p>
        </p:txBody>
      </p:sp>
      <p:sp>
        <p:nvSpPr>
          <p:cNvPr id="18" name="Text 16"/>
          <p:cNvSpPr/>
          <p:nvPr/>
        </p:nvSpPr>
        <p:spPr>
          <a:xfrm>
            <a:off x="6501384" y="2926080"/>
            <a:ext cx="205740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5313C"/>
                </a:solidFill>
              </a:rPr>
              <a:t>What must be demonstrated in Part A?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9089136" y="1417320"/>
            <a:ext cx="2606040" cy="3200400"/>
          </a:xfrm>
          <a:prstGeom prst="roundRect">
            <a:avLst>
              <a:gd name="adj" fmla="val 2105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9957816" y="1691640"/>
            <a:ext cx="868680" cy="347472"/>
          </a:xfrm>
          <a:prstGeom prst="roundRect">
            <a:avLst>
              <a:gd name="adj" fmla="val 15789"/>
            </a:avLst>
          </a:prstGeom>
          <a:solidFill>
            <a:srgbClr val="D96C5F"/>
          </a:solidFill>
          <a:ln w="12700">
            <a:solidFill>
              <a:srgbClr val="D96C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10012680" y="1755648"/>
            <a:ext cx="75895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4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9272016" y="2331720"/>
            <a:ext cx="2240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24D"/>
                </a:solidFill>
              </a:rPr>
              <a:t>Challenges</a:t>
            </a:r>
            <a:endParaRPr lang="en-US" sz="1700" dirty="0"/>
          </a:p>
        </p:txBody>
      </p:sp>
      <p:sp>
        <p:nvSpPr>
          <p:cNvPr id="23" name="Text 21"/>
          <p:cNvSpPr/>
          <p:nvPr/>
        </p:nvSpPr>
        <p:spPr>
          <a:xfrm>
            <a:off x="9363456" y="2926080"/>
            <a:ext cx="205740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5313C"/>
                </a:solidFill>
              </a:rPr>
              <a:t>What needs clarification or early action?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2011680" y="5102352"/>
            <a:ext cx="8138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D96C5F"/>
                </a:solidFill>
              </a:rPr>
              <a:t>Create a four-column assessment map you can keep and update each week.</a:t>
            </a:r>
            <a:endParaRPr lang="en-US" sz="17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ASSESSMENT ORGANISATION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Practical groups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640080" y="1371600"/>
            <a:ext cx="5394960" cy="3429000"/>
          </a:xfrm>
          <a:prstGeom prst="roundRect">
            <a:avLst>
              <a:gd name="adj" fmla="val 1600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  <a:effectLst>
            <a:outerShdw blurRad="12700" dist="508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40080" y="1371600"/>
            <a:ext cx="73152" cy="3429000"/>
          </a:xfrm>
          <a:prstGeom prst="rect">
            <a:avLst/>
          </a:prstGeom>
          <a:solidFill>
            <a:srgbClr val="2D7F7A"/>
          </a:solidFill>
          <a:ln w="12700">
            <a:solidFill>
              <a:srgbClr val="2D7F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59536" y="1536192"/>
            <a:ext cx="4983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Agree and record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859536" y="1938528"/>
            <a:ext cx="4983480" cy="2697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Required group size: 3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Confirm today or email r.akers@uwtsd.ac.uk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Choose a communication method and initial practice date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6172200" y="1371600"/>
            <a:ext cx="5394960" cy="3429000"/>
          </a:xfrm>
          <a:prstGeom prst="roundRect">
            <a:avLst>
              <a:gd name="adj" fmla="val 1600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  <a:effectLst>
            <a:outerShdw blurRad="12700" dist="508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172200" y="1371600"/>
            <a:ext cx="73152" cy="3429000"/>
          </a:xfrm>
          <a:prstGeom prst="rect">
            <a:avLst/>
          </a:prstGeom>
          <a:solidFill>
            <a:srgbClr val="D96C5F"/>
          </a:solidFill>
          <a:ln w="12700">
            <a:solidFill>
              <a:srgbClr val="D96C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391656" y="1536192"/>
            <a:ext cx="4983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If a problem arises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6391656" y="1938528"/>
            <a:ext cx="4983480" cy="2697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Students unable to find a group should contact r.akers@uwtsd.ac.uk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Do not leave group arrangements until the assessment week</a:t>
            </a:r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Groups can work in a 2 or 4 as last resort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DIAGNOSTIC ACTIVITY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Start with your assumptions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731520" y="1325880"/>
            <a:ext cx="10744200" cy="640080"/>
          </a:xfrm>
          <a:prstGeom prst="roundRect">
            <a:avLst>
              <a:gd name="adj" fmla="val 5714"/>
            </a:avLst>
          </a:prstGeom>
          <a:solidFill>
            <a:srgbClr val="EAF1F3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960120" y="1481328"/>
            <a:ext cx="6766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A coach needs expertise in the coachee’s job.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7909560" y="1490472"/>
            <a:ext cx="3154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50" b="1" dirty="0">
                <a:solidFill>
                  <a:srgbClr val="D96C5F"/>
                </a:solidFill>
              </a:rPr>
              <a:t>AGREE  |  DISAGREE  |  IT DEPENDS</a:t>
            </a:r>
            <a:endParaRPr lang="en-US" sz="1150" dirty="0"/>
          </a:p>
        </p:txBody>
      </p:sp>
      <p:sp>
        <p:nvSpPr>
          <p:cNvPr id="7" name="Shape 5"/>
          <p:cNvSpPr/>
          <p:nvPr/>
        </p:nvSpPr>
        <p:spPr>
          <a:xfrm>
            <a:off x="731520" y="2221992"/>
            <a:ext cx="10744200" cy="64008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960120" y="2377440"/>
            <a:ext cx="6766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Mentoring is always informal.</a:t>
            </a:r>
            <a:endParaRPr lang="en-US" sz="1700" dirty="0"/>
          </a:p>
        </p:txBody>
      </p:sp>
      <p:sp>
        <p:nvSpPr>
          <p:cNvPr id="9" name="Text 7"/>
          <p:cNvSpPr/>
          <p:nvPr/>
        </p:nvSpPr>
        <p:spPr>
          <a:xfrm>
            <a:off x="7909560" y="2386584"/>
            <a:ext cx="3154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50" b="1" dirty="0">
                <a:solidFill>
                  <a:srgbClr val="D96C5F"/>
                </a:solidFill>
              </a:rPr>
              <a:t>AGREE  |  DISAGREE  |  IT DEPENDS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731520" y="3118104"/>
            <a:ext cx="10744200" cy="640080"/>
          </a:xfrm>
          <a:prstGeom prst="roundRect">
            <a:avLst>
              <a:gd name="adj" fmla="val 5714"/>
            </a:avLst>
          </a:prstGeom>
          <a:solidFill>
            <a:srgbClr val="EAF1F3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960120" y="3273552"/>
            <a:ext cx="6766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A line manager can coach a direct report effectively.</a:t>
            </a:r>
            <a:endParaRPr lang="en-US" sz="1700" dirty="0"/>
          </a:p>
        </p:txBody>
      </p:sp>
      <p:sp>
        <p:nvSpPr>
          <p:cNvPr id="12" name="Text 10"/>
          <p:cNvSpPr/>
          <p:nvPr/>
        </p:nvSpPr>
        <p:spPr>
          <a:xfrm>
            <a:off x="7909560" y="3282696"/>
            <a:ext cx="3154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50" b="1" dirty="0">
                <a:solidFill>
                  <a:srgbClr val="D96C5F"/>
                </a:solidFill>
              </a:rPr>
              <a:t>AGREE  |  DISAGREE  |  IT DEPENDS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731520" y="4014216"/>
            <a:ext cx="10744200" cy="64008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60120" y="4169664"/>
            <a:ext cx="6766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Coaching is mainly for people with performance problems.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7909560" y="4178808"/>
            <a:ext cx="3154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50" b="1" dirty="0">
                <a:solidFill>
                  <a:srgbClr val="D96C5F"/>
                </a:solidFill>
              </a:rPr>
              <a:t>AGREE  |  DISAGREE  |  IT DEPENDS</a:t>
            </a:r>
            <a:endParaRPr lang="en-US" sz="1150" dirty="0"/>
          </a:p>
        </p:txBody>
      </p:sp>
      <p:sp>
        <p:nvSpPr>
          <p:cNvPr id="16" name="Text 14"/>
          <p:cNvSpPr/>
          <p:nvPr/>
        </p:nvSpPr>
        <p:spPr>
          <a:xfrm>
            <a:off x="3154680" y="5166360"/>
            <a:ext cx="5943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i="1" dirty="0">
                <a:solidFill>
                  <a:srgbClr val="67727E"/>
                </a:solidFill>
              </a:rPr>
              <a:t>Keep your answers. You will revisit them at the end.</a:t>
            </a:r>
            <a:endParaRPr lang="en-US" sz="16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HISTORICAL DEVELOPMENT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From trusted guide to workplace development system</a:t>
            </a:r>
            <a:endParaRPr lang="en-US" sz="2700" dirty="0"/>
          </a:p>
        </p:txBody>
      </p:sp>
      <p:sp>
        <p:nvSpPr>
          <p:cNvPr id="5" name="Shape 2"/>
          <p:cNvSpPr/>
          <p:nvPr/>
        </p:nvSpPr>
        <p:spPr>
          <a:xfrm>
            <a:off x="658368" y="1371600"/>
            <a:ext cx="274320" cy="274320"/>
          </a:xfrm>
          <a:prstGeom prst="ellipse">
            <a:avLst/>
          </a:prstGeom>
          <a:solidFill>
            <a:srgbClr val="2F75B5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1115568" y="1298448"/>
            <a:ext cx="1600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7324D"/>
                </a:solidFill>
              </a:rPr>
              <a:t>Ancient narrative</a:t>
            </a:r>
            <a:endParaRPr lang="en-US" sz="1450" dirty="0"/>
          </a:p>
        </p:txBody>
      </p:sp>
      <p:sp>
        <p:nvSpPr>
          <p:cNvPr id="7" name="Text 4"/>
          <p:cNvSpPr/>
          <p:nvPr/>
        </p:nvSpPr>
        <p:spPr>
          <a:xfrm>
            <a:off x="2743200" y="1298448"/>
            <a:ext cx="28803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00" dirty="0">
                <a:solidFill>
                  <a:srgbClr val="67727E"/>
                </a:solidFill>
              </a:rPr>
              <a:t>Mentor as a trusted guide</a:t>
            </a:r>
            <a:endParaRPr lang="en-US" sz="1300" dirty="0"/>
          </a:p>
        </p:txBody>
      </p:sp>
      <p:sp>
        <p:nvSpPr>
          <p:cNvPr id="8" name="Shape 5"/>
          <p:cNvSpPr/>
          <p:nvPr/>
        </p:nvSpPr>
        <p:spPr>
          <a:xfrm>
            <a:off x="658368" y="2267712"/>
            <a:ext cx="274320" cy="274320"/>
          </a:xfrm>
          <a:prstGeom prst="ellipse">
            <a:avLst/>
          </a:prstGeom>
          <a:solidFill>
            <a:srgbClr val="2F75B5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1115568" y="2194560"/>
            <a:ext cx="1600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7324D"/>
                </a:solidFill>
              </a:rPr>
              <a:t>Craft traditions</a:t>
            </a:r>
            <a:endParaRPr lang="en-US" sz="1450" dirty="0"/>
          </a:p>
        </p:txBody>
      </p:sp>
      <p:sp>
        <p:nvSpPr>
          <p:cNvPr id="10" name="Text 7"/>
          <p:cNvSpPr/>
          <p:nvPr/>
        </p:nvSpPr>
        <p:spPr>
          <a:xfrm>
            <a:off x="2743200" y="2194560"/>
            <a:ext cx="28803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00" dirty="0">
                <a:solidFill>
                  <a:srgbClr val="67727E"/>
                </a:solidFill>
              </a:rPr>
              <a:t>Apprenticeship and tacit knowledge</a:t>
            </a:r>
            <a:endParaRPr lang="en-US" sz="1300" dirty="0"/>
          </a:p>
        </p:txBody>
      </p:sp>
      <p:sp>
        <p:nvSpPr>
          <p:cNvPr id="11" name="Shape 8"/>
          <p:cNvSpPr/>
          <p:nvPr/>
        </p:nvSpPr>
        <p:spPr>
          <a:xfrm>
            <a:off x="658368" y="3163824"/>
            <a:ext cx="274320" cy="274320"/>
          </a:xfrm>
          <a:prstGeom prst="ellipse">
            <a:avLst/>
          </a:prstGeom>
          <a:solidFill>
            <a:srgbClr val="2F75B5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1115568" y="3090672"/>
            <a:ext cx="1600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7324D"/>
                </a:solidFill>
              </a:rPr>
              <a:t>20th century</a:t>
            </a:r>
            <a:endParaRPr lang="en-US" sz="1450" dirty="0"/>
          </a:p>
        </p:txBody>
      </p:sp>
      <p:sp>
        <p:nvSpPr>
          <p:cNvPr id="13" name="Text 10"/>
          <p:cNvSpPr/>
          <p:nvPr/>
        </p:nvSpPr>
        <p:spPr>
          <a:xfrm>
            <a:off x="2743200" y="3090672"/>
            <a:ext cx="28803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00" dirty="0">
                <a:solidFill>
                  <a:srgbClr val="67727E"/>
                </a:solidFill>
              </a:rPr>
              <a:t>Sports coaching and humanistic psychology</a:t>
            </a:r>
            <a:endParaRPr lang="en-US" sz="1300" dirty="0"/>
          </a:p>
        </p:txBody>
      </p:sp>
      <p:sp>
        <p:nvSpPr>
          <p:cNvPr id="14" name="Shape 11"/>
          <p:cNvSpPr/>
          <p:nvPr/>
        </p:nvSpPr>
        <p:spPr>
          <a:xfrm>
            <a:off x="658368" y="4059936"/>
            <a:ext cx="274320" cy="274320"/>
          </a:xfrm>
          <a:prstGeom prst="ellipse">
            <a:avLst/>
          </a:prstGeom>
          <a:solidFill>
            <a:srgbClr val="2F75B5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1115568" y="3986784"/>
            <a:ext cx="1600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7324D"/>
                </a:solidFill>
              </a:rPr>
              <a:t>1980s–2000s</a:t>
            </a:r>
            <a:endParaRPr lang="en-US" sz="1450" dirty="0"/>
          </a:p>
        </p:txBody>
      </p:sp>
      <p:sp>
        <p:nvSpPr>
          <p:cNvPr id="16" name="Text 13"/>
          <p:cNvSpPr/>
          <p:nvPr/>
        </p:nvSpPr>
        <p:spPr>
          <a:xfrm>
            <a:off x="2743200" y="3986784"/>
            <a:ext cx="28803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00" dirty="0">
                <a:solidFill>
                  <a:srgbClr val="67727E"/>
                </a:solidFill>
              </a:rPr>
              <a:t>Executive coaching and formal programmes</a:t>
            </a:r>
            <a:endParaRPr lang="en-US" sz="1300" dirty="0"/>
          </a:p>
        </p:txBody>
      </p:sp>
      <p:sp>
        <p:nvSpPr>
          <p:cNvPr id="17" name="Shape 14"/>
          <p:cNvSpPr/>
          <p:nvPr/>
        </p:nvSpPr>
        <p:spPr>
          <a:xfrm>
            <a:off x="658368" y="4956048"/>
            <a:ext cx="274320" cy="274320"/>
          </a:xfrm>
          <a:prstGeom prst="ellipse">
            <a:avLst/>
          </a:prstGeom>
          <a:solidFill>
            <a:srgbClr val="D96C5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1115568" y="4882896"/>
            <a:ext cx="1600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7324D"/>
                </a:solidFill>
              </a:rPr>
              <a:t>Today</a:t>
            </a:r>
            <a:endParaRPr lang="en-US" sz="1450" dirty="0"/>
          </a:p>
        </p:txBody>
      </p:sp>
      <p:sp>
        <p:nvSpPr>
          <p:cNvPr id="19" name="Text 16"/>
          <p:cNvSpPr/>
          <p:nvPr/>
        </p:nvSpPr>
        <p:spPr>
          <a:xfrm>
            <a:off x="2743200" y="4882896"/>
            <a:ext cx="28803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00" dirty="0">
                <a:solidFill>
                  <a:srgbClr val="67727E"/>
                </a:solidFill>
              </a:rPr>
              <a:t>Virtual, peer, reverse, team and AI-supported formats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ACTIVITY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Research activity: definitions in the literature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640080" y="1371600"/>
            <a:ext cx="5257800" cy="3474720"/>
          </a:xfrm>
          <a:prstGeom prst="roundRect">
            <a:avLst>
              <a:gd name="adj" fmla="val 1579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  <a:effectLst>
            <a:outerShdw blurRad="12700" dist="508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40080" y="1371600"/>
            <a:ext cx="73152" cy="3474720"/>
          </a:xfrm>
          <a:prstGeom prst="rect">
            <a:avLst/>
          </a:prstGeom>
          <a:solidFill>
            <a:srgbClr val="2F75B5"/>
          </a:solidFill>
          <a:ln w="12700">
            <a:solidFill>
              <a:srgbClr val="2F75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59536" y="1536192"/>
            <a:ext cx="48463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Search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859536" y="1938528"/>
            <a:ext cx="4846320" cy="2743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Use your library catalogue or a relevant business database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Try: workplace coaching; developmental mentoring; manager as coach; digital coaching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Select one peer-reviewed source published from 2021 onwards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6263640" y="1371600"/>
            <a:ext cx="5257800" cy="3474720"/>
          </a:xfrm>
          <a:prstGeom prst="roundRect">
            <a:avLst>
              <a:gd name="adj" fmla="val 1579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  <a:effectLst>
            <a:outerShdw blurRad="12700" dist="508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263640" y="1371600"/>
            <a:ext cx="73152" cy="3474720"/>
          </a:xfrm>
          <a:prstGeom prst="rect">
            <a:avLst/>
          </a:prstGeom>
          <a:solidFill>
            <a:srgbClr val="D96C5F"/>
          </a:solidFill>
          <a:ln w="12700">
            <a:solidFill>
              <a:srgbClr val="D96C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483096" y="1536192"/>
            <a:ext cx="48463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Record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6483096" y="1938528"/>
            <a:ext cx="4846320" cy="2743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Full Harvard reference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Definition of coaching and/or mentoring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Organisational context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One assumption or limitation in the definition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1920240" y="5257800"/>
            <a:ext cx="8321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24D"/>
                </a:solidFill>
              </a:rPr>
              <a:t>Assessment reminder: use the exact source expectations stated in the assessment brief.</a:t>
            </a:r>
            <a:endParaRPr lang="en-US" sz="16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782568-F474-7CDB-8C15-F6D965CAD7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10763-07B1-39AE-6918-C6816DE7C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/>
              <a:t>Break</a:t>
            </a:r>
          </a:p>
        </p:txBody>
      </p:sp>
      <p:pic>
        <p:nvPicPr>
          <p:cNvPr id="8" name="Content Placeholder 7" descr="Blue and grey mugs with steam coming out">
            <a:extLst>
              <a:ext uri="{FF2B5EF4-FFF2-40B4-BE49-F238E27FC236}">
                <a16:creationId xmlns:a16="http://schemas.microsoft.com/office/drawing/2014/main" id="{D2B013A8-AF34-EC67-5EB7-ABDFFA7F76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881" b="11640"/>
          <a:stretch>
            <a:fillRect/>
          </a:stretch>
        </p:blipFill>
        <p:spPr>
          <a:xfrm>
            <a:off x="609600" y="1600201"/>
            <a:ext cx="10972800" cy="3917032"/>
          </a:xfrm>
          <a:noFill/>
        </p:spPr>
      </p:pic>
    </p:spTree>
    <p:extLst>
      <p:ext uri="{BB962C8B-B14F-4D97-AF65-F5344CB8AC3E}">
        <p14:creationId xmlns:p14="http://schemas.microsoft.com/office/powerpoint/2010/main" val="10724183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DEFINITION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What counts as coaching?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685800" y="1325880"/>
            <a:ext cx="4892040" cy="3474720"/>
          </a:xfrm>
          <a:prstGeom prst="roundRect">
            <a:avLst>
              <a:gd name="adj" fmla="val 1579"/>
            </a:avLst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005840" y="1874520"/>
            <a:ext cx="4251960" cy="1417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2300" b="1" dirty="0">
                <a:solidFill>
                  <a:srgbClr val="FFFFFF"/>
                </a:solidFill>
              </a:rPr>
              <a:t>“Coaching aims to produce optimal performance and improvement at work. It focuses on specific skills and goals…”</a:t>
            </a:r>
            <a:endParaRPr lang="en-US" sz="2300" dirty="0"/>
          </a:p>
        </p:txBody>
      </p:sp>
      <p:sp>
        <p:nvSpPr>
          <p:cNvPr id="6" name="Text 4"/>
          <p:cNvSpPr/>
          <p:nvPr/>
        </p:nvSpPr>
        <p:spPr>
          <a:xfrm>
            <a:off x="2103120" y="4123426"/>
            <a:ext cx="2011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D7A928"/>
                </a:solidFill>
              </a:rPr>
              <a:t>(CIPD, 2025)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5897880" y="1325880"/>
            <a:ext cx="5669280" cy="3474720"/>
          </a:xfrm>
          <a:prstGeom prst="roundRect">
            <a:avLst>
              <a:gd name="adj" fmla="val 1579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  <a:effectLst>
            <a:outerShdw blurRad="12700" dist="508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5897880" y="1325880"/>
            <a:ext cx="73152" cy="3474720"/>
          </a:xfrm>
          <a:prstGeom prst="rect">
            <a:avLst/>
          </a:prstGeom>
          <a:solidFill>
            <a:srgbClr val="2D7F7A"/>
          </a:solidFill>
          <a:ln w="12700">
            <a:solidFill>
              <a:srgbClr val="2D7F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117336" y="1490472"/>
            <a:ext cx="5257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Typical features</a:t>
            </a:r>
            <a:endParaRPr lang="en-US" sz="1700" dirty="0"/>
          </a:p>
        </p:txBody>
      </p:sp>
      <p:sp>
        <p:nvSpPr>
          <p:cNvPr id="10" name="Text 8"/>
          <p:cNvSpPr/>
          <p:nvPr/>
        </p:nvSpPr>
        <p:spPr>
          <a:xfrm>
            <a:off x="6117336" y="1892808"/>
            <a:ext cx="5257800" cy="2743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Agreed goals and a defined purpose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Reflection, questioning and action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Performance or development focus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The coach needs process skill; subject expertise depends on context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914400" y="5257800"/>
            <a:ext cx="10332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D96C5F"/>
                </a:solidFill>
              </a:rPr>
              <a:t>How non-directive can workplace coaching be when the </a:t>
            </a:r>
            <a:r>
              <a:rPr lang="en-US" sz="1700" b="1" dirty="0" err="1">
                <a:solidFill>
                  <a:srgbClr val="D96C5F"/>
                </a:solidFill>
              </a:rPr>
              <a:t>organisation</a:t>
            </a:r>
            <a:r>
              <a:rPr lang="en-US" sz="1700" b="1" dirty="0">
                <a:solidFill>
                  <a:srgbClr val="D96C5F"/>
                </a:solidFill>
              </a:rPr>
              <a:t> leads it?</a:t>
            </a:r>
            <a:endParaRPr lang="en-US" sz="17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DEFINITION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What counts as mentoring?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685800" y="1325880"/>
            <a:ext cx="4892040" cy="3474720"/>
          </a:xfrm>
          <a:prstGeom prst="roundRect">
            <a:avLst>
              <a:gd name="adj" fmla="val 1579"/>
            </a:avLst>
          </a:prstGeom>
          <a:solidFill>
            <a:srgbClr val="D96C5F"/>
          </a:solidFill>
          <a:ln w="12700">
            <a:solidFill>
              <a:srgbClr val="D96C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005840" y="1828800"/>
            <a:ext cx="4251960" cy="15087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</a:rPr>
              <a:t>A workplace relationship in which a more experienced colleague shares knowledge to support another person’s development.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1847088" y="4114800"/>
            <a:ext cx="2560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4F1"/>
                </a:solidFill>
              </a:rPr>
              <a:t>(CIPD, 2025)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5897880" y="1325880"/>
            <a:ext cx="5669280" cy="3474720"/>
          </a:xfrm>
          <a:prstGeom prst="roundRect">
            <a:avLst>
              <a:gd name="adj" fmla="val 1579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  <a:effectLst>
            <a:outerShdw blurRad="12700" dist="508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5897880" y="1325880"/>
            <a:ext cx="73152" cy="3474720"/>
          </a:xfrm>
          <a:prstGeom prst="rect">
            <a:avLst/>
          </a:prstGeom>
          <a:solidFill>
            <a:srgbClr val="2D7F7A"/>
          </a:solidFill>
          <a:ln w="12700">
            <a:solidFill>
              <a:srgbClr val="2D7F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117336" y="1490472"/>
            <a:ext cx="5257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Typical features</a:t>
            </a:r>
            <a:endParaRPr lang="en-US" sz="1700" dirty="0"/>
          </a:p>
        </p:txBody>
      </p:sp>
      <p:sp>
        <p:nvSpPr>
          <p:cNvPr id="10" name="Text 8"/>
          <p:cNvSpPr/>
          <p:nvPr/>
        </p:nvSpPr>
        <p:spPr>
          <a:xfrm>
            <a:off x="6117336" y="1892808"/>
            <a:ext cx="5257800" cy="2743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Contextual insight and experience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Broader career or identity development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Often longer term, but duration varies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May combine inquiry, advice, challenge and access to networks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914400" y="5257800"/>
            <a:ext cx="10332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24D"/>
                </a:solidFill>
              </a:rPr>
              <a:t>Does “more experienced” risk reproducing existing organisational assumptions and power structures?</a:t>
            </a:r>
            <a:endParaRPr lang="en-US" sz="17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LEVEL 6 CRITIQUE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Definitions are useful, but not neutral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640080" y="1325880"/>
            <a:ext cx="5257800" cy="1600200"/>
          </a:xfrm>
          <a:prstGeom prst="roundRect">
            <a:avLst>
              <a:gd name="adj" fmla="val 3429"/>
            </a:avLst>
          </a:prstGeom>
          <a:solidFill>
            <a:srgbClr val="EAF1F3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68680" y="1554480"/>
            <a:ext cx="1234440" cy="347472"/>
          </a:xfrm>
          <a:prstGeom prst="roundRect">
            <a:avLst>
              <a:gd name="adj" fmla="val 15789"/>
            </a:avLst>
          </a:prstGeom>
          <a:solidFill>
            <a:srgbClr val="2F75B5"/>
          </a:solidFill>
          <a:ln w="12700">
            <a:solidFill>
              <a:srgbClr val="2F75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23544" y="1618488"/>
            <a:ext cx="112471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Purpose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868680" y="2103120"/>
            <a:ext cx="47548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5313C"/>
                </a:solidFill>
              </a:rPr>
              <a:t>Performance, identity, career, learning or a combination?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6263640" y="1325880"/>
            <a:ext cx="5257800" cy="1600200"/>
          </a:xfrm>
          <a:prstGeom prst="roundRect">
            <a:avLst>
              <a:gd name="adj" fmla="val 3429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492240" y="1554480"/>
            <a:ext cx="1234440" cy="347472"/>
          </a:xfrm>
          <a:prstGeom prst="roundRect">
            <a:avLst>
              <a:gd name="adj" fmla="val 15789"/>
            </a:avLst>
          </a:prstGeom>
          <a:solidFill>
            <a:srgbClr val="D96C5F"/>
          </a:solidFill>
          <a:ln w="12700">
            <a:solidFill>
              <a:srgbClr val="D96C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547104" y="1618488"/>
            <a:ext cx="112471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Power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6492240" y="2103120"/>
            <a:ext cx="47548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5313C"/>
                </a:solidFill>
              </a:rPr>
              <a:t>Who controls goals, access, confidentiality and evaluation?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640080" y="3337560"/>
            <a:ext cx="5257800" cy="1600200"/>
          </a:xfrm>
          <a:prstGeom prst="roundRect">
            <a:avLst>
              <a:gd name="adj" fmla="val 3429"/>
            </a:avLst>
          </a:prstGeom>
          <a:solidFill>
            <a:srgbClr val="EAF1F3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868680" y="3566160"/>
            <a:ext cx="1234440" cy="347472"/>
          </a:xfrm>
          <a:prstGeom prst="roundRect">
            <a:avLst>
              <a:gd name="adj" fmla="val 15789"/>
            </a:avLst>
          </a:prstGeom>
          <a:solidFill>
            <a:srgbClr val="2F75B5"/>
          </a:solidFill>
          <a:ln w="12700">
            <a:solidFill>
              <a:srgbClr val="2F75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23544" y="3630168"/>
            <a:ext cx="112471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Context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868680" y="4114800"/>
            <a:ext cx="47548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5313C"/>
                </a:solidFill>
              </a:rPr>
              <a:t>Formal/informal, internal/external, manager/employee, peer/reverse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6263640" y="3337560"/>
            <a:ext cx="5257800" cy="1600200"/>
          </a:xfrm>
          <a:prstGeom prst="roundRect">
            <a:avLst>
              <a:gd name="adj" fmla="val 3429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492240" y="3566160"/>
            <a:ext cx="1234440" cy="347472"/>
          </a:xfrm>
          <a:prstGeom prst="roundRect">
            <a:avLst>
              <a:gd name="adj" fmla="val 15789"/>
            </a:avLst>
          </a:prstGeom>
          <a:solidFill>
            <a:srgbClr val="D96C5F"/>
          </a:solidFill>
          <a:ln w="12700">
            <a:solidFill>
              <a:srgbClr val="D96C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547104" y="3630168"/>
            <a:ext cx="112471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Evidence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6492240" y="4114800"/>
            <a:ext cx="47548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5313C"/>
                </a:solidFill>
              </a:rPr>
              <a:t>Which outcomes are claimed, measured and attributable?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1409700" y="5166360"/>
            <a:ext cx="9372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D96C5F"/>
                </a:solidFill>
              </a:rPr>
              <a:t>Pair discussion: which of these has the biggest impact  on how coaching or mentoring should be designed?</a:t>
            </a:r>
            <a:endParaRPr lang="en-US" sz="17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15</a:t>
            </a:fld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SIMILARITIES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Shared core, different emphases</a:t>
            </a:r>
            <a:endParaRPr lang="en-US" sz="2700" dirty="0"/>
          </a:p>
        </p:txBody>
      </p:sp>
      <p:sp>
        <p:nvSpPr>
          <p:cNvPr id="5" name="Shape 2"/>
          <p:cNvSpPr/>
          <p:nvPr/>
        </p:nvSpPr>
        <p:spPr>
          <a:xfrm>
            <a:off x="960120" y="4953715"/>
            <a:ext cx="10332720" cy="658368"/>
          </a:xfrm>
          <a:prstGeom prst="roundRect">
            <a:avLst>
              <a:gd name="adj" fmla="val 6944"/>
            </a:avLst>
          </a:prstGeom>
          <a:solidFill>
            <a:srgbClr val="17324D">
              <a:alpha val="95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Text 3"/>
          <p:cNvSpPr/>
          <p:nvPr/>
        </p:nvSpPr>
        <p:spPr>
          <a:xfrm>
            <a:off x="1234440" y="5239512"/>
            <a:ext cx="97840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50" b="1" dirty="0">
                <a:solidFill>
                  <a:srgbClr val="FFFFFF"/>
                </a:solidFill>
              </a:rPr>
              <a:t>Purposeful conversation • listening and questioning • reflection • feedback • appropriate confidentiality • action and development</a:t>
            </a:r>
            <a:endParaRPr lang="en-US" sz="15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16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CFAFDBA-9AAD-5C8C-9267-D54A6BCB90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883379" y="1245917"/>
            <a:ext cx="6394762" cy="3578319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COACHING AND MENTORING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Typical distinctions, not universal rules</a:t>
            </a:r>
            <a:endParaRPr lang="en-US" sz="2700" dirty="0"/>
          </a:p>
        </p:txBody>
      </p:sp>
      <p:graphicFrame>
        <p:nvGraphicFramePr>
          <p:cNvPr id="18" name="Table 0"/>
          <p:cNvGraphicFramePr>
            <a:graphicFrameLocks noGrp="1"/>
          </p:cNvGraphicFramePr>
          <p:nvPr/>
        </p:nvGraphicFramePr>
        <p:xfrm>
          <a:off x="594360" y="1234440"/>
          <a:ext cx="11018520" cy="4114800"/>
        </p:xfrm>
        <a:graphic>
          <a:graphicData uri="http://schemas.openxmlformats.org/drawingml/2006/table">
            <a:tbl>
              <a:tblPr/>
              <a:tblGrid>
                <a:gridCol w="19659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26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5262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50" dirty="0">
                          <a:solidFill>
                            <a:srgbClr val="25313C"/>
                          </a:solidFill>
                        </a:rPr>
                        <a:t>Dimension</a:t>
                      </a:r>
                      <a:endParaRPr lang="en-US" sz="135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50" dirty="0">
                          <a:solidFill>
                            <a:srgbClr val="25313C"/>
                          </a:solidFill>
                        </a:rPr>
                        <a:t>Coaching</a:t>
                      </a:r>
                      <a:endParaRPr lang="en-US" sz="135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50" dirty="0">
                          <a:solidFill>
                            <a:srgbClr val="25313C"/>
                          </a:solidFill>
                        </a:rPr>
                        <a:t>Mentoring</a:t>
                      </a:r>
                      <a:endParaRPr lang="en-US" sz="135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50" dirty="0">
                          <a:solidFill>
                            <a:srgbClr val="25313C"/>
                          </a:solidFill>
                        </a:rPr>
                        <a:t>Primary emphasis</a:t>
                      </a:r>
                      <a:endParaRPr lang="en-US" sz="135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50" dirty="0">
                          <a:solidFill>
                            <a:srgbClr val="25313C"/>
                          </a:solidFill>
                        </a:rPr>
                        <a:t>Goals, capability or performance</a:t>
                      </a:r>
                      <a:endParaRPr lang="en-US" sz="135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50" dirty="0">
                          <a:solidFill>
                            <a:srgbClr val="25313C"/>
                          </a:solidFill>
                        </a:rPr>
                        <a:t>Broader development and career navigation</a:t>
                      </a:r>
                      <a:endParaRPr lang="en-US" sz="135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50" dirty="0">
                          <a:solidFill>
                            <a:srgbClr val="25313C"/>
                          </a:solidFill>
                        </a:rPr>
                        <a:t>Expertise</a:t>
                      </a:r>
                      <a:endParaRPr lang="en-US" sz="135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50" dirty="0">
                          <a:solidFill>
                            <a:srgbClr val="25313C"/>
                          </a:solidFill>
                        </a:rPr>
                        <a:t>Subject expertise is not always necessary</a:t>
                      </a:r>
                      <a:endParaRPr lang="en-US" sz="135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50" dirty="0">
                          <a:solidFill>
                            <a:srgbClr val="25313C"/>
                          </a:solidFill>
                        </a:rPr>
                        <a:t>Relevant experience is often important</a:t>
                      </a:r>
                      <a:endParaRPr lang="en-US" sz="135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50" dirty="0">
                          <a:solidFill>
                            <a:srgbClr val="25313C"/>
                          </a:solidFill>
                        </a:rPr>
                        <a:t>Timescale</a:t>
                      </a:r>
                      <a:endParaRPr lang="en-US" sz="135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50" dirty="0">
                          <a:solidFill>
                            <a:srgbClr val="25313C"/>
                          </a:solidFill>
                        </a:rPr>
                        <a:t>Frequently bounded</a:t>
                      </a:r>
                      <a:endParaRPr lang="en-US" sz="135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50" dirty="0">
                          <a:solidFill>
                            <a:srgbClr val="25313C"/>
                          </a:solidFill>
                        </a:rPr>
                        <a:t>Frequently longer term</a:t>
                      </a:r>
                      <a:endParaRPr lang="en-US" sz="135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50" dirty="0">
                          <a:solidFill>
                            <a:srgbClr val="25313C"/>
                          </a:solidFill>
                        </a:rPr>
                        <a:t>Approach</a:t>
                      </a:r>
                      <a:endParaRPr lang="en-US" sz="135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50" dirty="0">
                          <a:solidFill>
                            <a:srgbClr val="25313C"/>
                          </a:solidFill>
                        </a:rPr>
                        <a:t>Often inquiry-led</a:t>
                      </a:r>
                      <a:endParaRPr lang="en-US" sz="135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50" dirty="0">
                          <a:solidFill>
                            <a:srgbClr val="25313C"/>
                          </a:solidFill>
                        </a:rPr>
                        <a:t>May combine inquiry, advice and perspective</a:t>
                      </a:r>
                      <a:endParaRPr lang="en-US" sz="135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50" dirty="0">
                          <a:solidFill>
                            <a:srgbClr val="25313C"/>
                          </a:solidFill>
                        </a:rPr>
                        <a:t>Relationship</a:t>
                      </a:r>
                      <a:endParaRPr lang="en-US" sz="135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50" dirty="0">
                          <a:solidFill>
                            <a:srgbClr val="25313C"/>
                          </a:solidFill>
                        </a:rPr>
                        <a:t>Contracted around agreed outcomes</a:t>
                      </a:r>
                      <a:endParaRPr lang="en-US" sz="135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50" dirty="0">
                          <a:solidFill>
                            <a:srgbClr val="25313C"/>
                          </a:solidFill>
                        </a:rPr>
                        <a:t>Built around development and contextual insight</a:t>
                      </a:r>
                      <a:endParaRPr lang="en-US" sz="1350" dirty="0"/>
                    </a:p>
                  </a:txBody>
                  <a:tcPr marL="64008" marR="64008" marT="64008" marB="64008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Shape 2"/>
          <p:cNvSpPr/>
          <p:nvPr/>
        </p:nvSpPr>
        <p:spPr>
          <a:xfrm>
            <a:off x="594360" y="1234440"/>
            <a:ext cx="11018520" cy="457200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Text 3"/>
          <p:cNvSpPr/>
          <p:nvPr/>
        </p:nvSpPr>
        <p:spPr>
          <a:xfrm>
            <a:off x="1097280" y="5806440"/>
            <a:ext cx="99669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6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17</a:t>
            </a:fld>
            <a:endParaRPr 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ACTIVITY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Scenario lab: choose and justify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658368" y="1298448"/>
            <a:ext cx="5212080" cy="1508760"/>
          </a:xfrm>
          <a:prstGeom prst="roundRect">
            <a:avLst>
              <a:gd name="adj" fmla="val 3030"/>
            </a:avLst>
          </a:prstGeom>
          <a:solidFill>
            <a:srgbClr val="EAF1F3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86968" y="1572768"/>
            <a:ext cx="640080" cy="347472"/>
          </a:xfrm>
          <a:prstGeom prst="roundRect">
            <a:avLst>
              <a:gd name="adj" fmla="val 15789"/>
            </a:avLst>
          </a:prstGeom>
          <a:solidFill>
            <a:srgbClr val="2F75B5"/>
          </a:solidFill>
          <a:ln w="12700">
            <a:solidFill>
              <a:srgbClr val="2F75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41832" y="1636776"/>
            <a:ext cx="53035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A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1709928" y="1554480"/>
            <a:ext cx="3840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25313C"/>
                </a:solidFill>
              </a:rPr>
              <a:t>A newly promoted manager needs to structure difficult performance conversations.</a:t>
            </a:r>
            <a:endParaRPr lang="en-US" sz="1550" dirty="0"/>
          </a:p>
        </p:txBody>
      </p:sp>
      <p:sp>
        <p:nvSpPr>
          <p:cNvPr id="8" name="Shape 6"/>
          <p:cNvSpPr/>
          <p:nvPr/>
        </p:nvSpPr>
        <p:spPr>
          <a:xfrm>
            <a:off x="6254496" y="1298448"/>
            <a:ext cx="5212080" cy="1508760"/>
          </a:xfrm>
          <a:prstGeom prst="roundRect">
            <a:avLst>
              <a:gd name="adj" fmla="val 3030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483096" y="1572768"/>
            <a:ext cx="640080" cy="347472"/>
          </a:xfrm>
          <a:prstGeom prst="roundRect">
            <a:avLst>
              <a:gd name="adj" fmla="val 15789"/>
            </a:avLst>
          </a:prstGeom>
          <a:solidFill>
            <a:srgbClr val="2F75B5"/>
          </a:solidFill>
          <a:ln w="12700">
            <a:solidFill>
              <a:srgbClr val="2F75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537960" y="1636776"/>
            <a:ext cx="53035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B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7306056" y="1554480"/>
            <a:ext cx="3840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25313C"/>
                </a:solidFill>
              </a:rPr>
              <a:t>An early-career employee wants insight into progression and informal organisational norms.</a:t>
            </a:r>
            <a:endParaRPr lang="en-US" sz="1550" dirty="0"/>
          </a:p>
        </p:txBody>
      </p:sp>
      <p:sp>
        <p:nvSpPr>
          <p:cNvPr id="12" name="Shape 10"/>
          <p:cNvSpPr/>
          <p:nvPr/>
        </p:nvSpPr>
        <p:spPr>
          <a:xfrm>
            <a:off x="658368" y="3200400"/>
            <a:ext cx="5212080" cy="1508760"/>
          </a:xfrm>
          <a:prstGeom prst="roundRect">
            <a:avLst>
              <a:gd name="adj" fmla="val 3030"/>
            </a:avLst>
          </a:prstGeom>
          <a:solidFill>
            <a:srgbClr val="EAF1F3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886968" y="3474720"/>
            <a:ext cx="640080" cy="347472"/>
          </a:xfrm>
          <a:prstGeom prst="roundRect">
            <a:avLst>
              <a:gd name="adj" fmla="val 15789"/>
            </a:avLst>
          </a:prstGeom>
          <a:solidFill>
            <a:srgbClr val="D96C5F"/>
          </a:solidFill>
          <a:ln w="12700">
            <a:solidFill>
              <a:srgbClr val="D96C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41832" y="3538728"/>
            <a:ext cx="53035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C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1709928" y="3456432"/>
            <a:ext cx="3840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25313C"/>
                </a:solidFill>
              </a:rPr>
              <a:t>A senior leader wants confidential challenge on strategic decision-making.</a:t>
            </a:r>
            <a:endParaRPr lang="en-US" sz="1550" dirty="0"/>
          </a:p>
        </p:txBody>
      </p:sp>
      <p:sp>
        <p:nvSpPr>
          <p:cNvPr id="16" name="Shape 14"/>
          <p:cNvSpPr/>
          <p:nvPr/>
        </p:nvSpPr>
        <p:spPr>
          <a:xfrm>
            <a:off x="6254496" y="3200400"/>
            <a:ext cx="5212080" cy="1508760"/>
          </a:xfrm>
          <a:prstGeom prst="roundRect">
            <a:avLst>
              <a:gd name="adj" fmla="val 3030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483096" y="3474720"/>
            <a:ext cx="640080" cy="347472"/>
          </a:xfrm>
          <a:prstGeom prst="roundRect">
            <a:avLst>
              <a:gd name="adj" fmla="val 15789"/>
            </a:avLst>
          </a:prstGeom>
          <a:solidFill>
            <a:srgbClr val="D96C5F"/>
          </a:solidFill>
          <a:ln w="12700">
            <a:solidFill>
              <a:srgbClr val="D96C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537960" y="3538728"/>
            <a:ext cx="53035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D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7306056" y="3456432"/>
            <a:ext cx="3840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25313C"/>
                </a:solidFill>
              </a:rPr>
              <a:t>An employee wants access to networks and sponsorship for career development.</a:t>
            </a:r>
            <a:endParaRPr lang="en-US" sz="1550" dirty="0"/>
          </a:p>
        </p:txBody>
      </p:sp>
      <p:sp>
        <p:nvSpPr>
          <p:cNvPr id="20" name="Text 18"/>
          <p:cNvSpPr/>
          <p:nvPr/>
        </p:nvSpPr>
        <p:spPr>
          <a:xfrm>
            <a:off x="886968" y="5006340"/>
            <a:ext cx="103327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24D"/>
                </a:solidFill>
              </a:rPr>
              <a:t>Choose coaching, mentoring, another intervention or a blend. Defend the choice using purpose, expertise, power and timescale.</a:t>
            </a:r>
            <a:endParaRPr lang="en-US" sz="17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18</a:t>
            </a:fld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CURRENT PRACTICE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Contemporary forms blur the boundary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658368" y="1234440"/>
            <a:ext cx="2148840" cy="347472"/>
          </a:xfrm>
          <a:prstGeom prst="roundRect">
            <a:avLst>
              <a:gd name="adj" fmla="val 15789"/>
            </a:avLst>
          </a:prstGeom>
          <a:solidFill>
            <a:srgbClr val="2F75B5"/>
          </a:solidFill>
          <a:ln w="12700">
            <a:solidFill>
              <a:srgbClr val="2F75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13232" y="1298448"/>
            <a:ext cx="203911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Manager as coach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3063240" y="1261872"/>
            <a:ext cx="81381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25313C"/>
                </a:solidFill>
              </a:rPr>
              <a:t>Accessible and embedded, but role power and confidentiality are complex</a:t>
            </a:r>
            <a:endParaRPr lang="en-US" sz="1550" dirty="0"/>
          </a:p>
        </p:txBody>
      </p:sp>
      <p:sp>
        <p:nvSpPr>
          <p:cNvPr id="7" name="Shape 5"/>
          <p:cNvSpPr/>
          <p:nvPr/>
        </p:nvSpPr>
        <p:spPr>
          <a:xfrm>
            <a:off x="658368" y="2130552"/>
            <a:ext cx="2148840" cy="347472"/>
          </a:xfrm>
          <a:prstGeom prst="roundRect">
            <a:avLst>
              <a:gd name="adj" fmla="val 15789"/>
            </a:avLst>
          </a:prstGeom>
          <a:solidFill>
            <a:srgbClr val="2F75B5"/>
          </a:solidFill>
          <a:ln w="12700">
            <a:solidFill>
              <a:srgbClr val="2F75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13232" y="2194560"/>
            <a:ext cx="203911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Peer coaching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3063240" y="2157984"/>
            <a:ext cx="81381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25313C"/>
                </a:solidFill>
              </a:rPr>
              <a:t>Reciprocal inquiry between colleagues</a:t>
            </a:r>
            <a:endParaRPr lang="en-US" sz="1550" dirty="0"/>
          </a:p>
        </p:txBody>
      </p:sp>
      <p:sp>
        <p:nvSpPr>
          <p:cNvPr id="10" name="Shape 8"/>
          <p:cNvSpPr/>
          <p:nvPr/>
        </p:nvSpPr>
        <p:spPr>
          <a:xfrm>
            <a:off x="658368" y="3026664"/>
            <a:ext cx="2148840" cy="347472"/>
          </a:xfrm>
          <a:prstGeom prst="roundRect">
            <a:avLst>
              <a:gd name="adj" fmla="val 15789"/>
            </a:avLst>
          </a:prstGeom>
          <a:solidFill>
            <a:srgbClr val="2F75B5"/>
          </a:solidFill>
          <a:ln w="12700">
            <a:solidFill>
              <a:srgbClr val="2F75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13232" y="3090672"/>
            <a:ext cx="203911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Reverse mentoring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3063240" y="3054096"/>
            <a:ext cx="81381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25313C"/>
                </a:solidFill>
              </a:rPr>
              <a:t>A less senior colleague shares insight that challenges established perspectives</a:t>
            </a:r>
            <a:endParaRPr lang="en-US" sz="1550" dirty="0"/>
          </a:p>
        </p:txBody>
      </p:sp>
      <p:sp>
        <p:nvSpPr>
          <p:cNvPr id="13" name="Shape 11"/>
          <p:cNvSpPr/>
          <p:nvPr/>
        </p:nvSpPr>
        <p:spPr>
          <a:xfrm>
            <a:off x="658368" y="3922776"/>
            <a:ext cx="2148840" cy="347472"/>
          </a:xfrm>
          <a:prstGeom prst="roundRect">
            <a:avLst>
              <a:gd name="adj" fmla="val 15789"/>
            </a:avLst>
          </a:prstGeom>
          <a:solidFill>
            <a:srgbClr val="2F75B5"/>
          </a:solidFill>
          <a:ln w="12700">
            <a:solidFill>
              <a:srgbClr val="2F75B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713232" y="3986784"/>
            <a:ext cx="203911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Group or team coaching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3063240" y="3950208"/>
            <a:ext cx="81381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25313C"/>
                </a:solidFill>
              </a:rPr>
              <a:t>Attention shifts to collective patterns and outcomes</a:t>
            </a:r>
            <a:endParaRPr lang="en-US" sz="1550" dirty="0"/>
          </a:p>
        </p:txBody>
      </p:sp>
      <p:sp>
        <p:nvSpPr>
          <p:cNvPr id="16" name="Shape 14"/>
          <p:cNvSpPr/>
          <p:nvPr/>
        </p:nvSpPr>
        <p:spPr>
          <a:xfrm>
            <a:off x="658368" y="4818888"/>
            <a:ext cx="2148840" cy="347472"/>
          </a:xfrm>
          <a:prstGeom prst="roundRect">
            <a:avLst>
              <a:gd name="adj" fmla="val 15789"/>
            </a:avLst>
          </a:prstGeom>
          <a:solidFill>
            <a:srgbClr val="D96C5F"/>
          </a:solidFill>
          <a:ln w="12700">
            <a:solidFill>
              <a:srgbClr val="D96C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13232" y="4882896"/>
            <a:ext cx="203911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Digital and AI-supported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3063240" y="4846320"/>
            <a:ext cx="81381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25313C"/>
                </a:solidFill>
              </a:rPr>
              <a:t>Scales access but raises quality, privacy and accountability questions</a:t>
            </a:r>
            <a:endParaRPr lang="en-US" sz="1550" dirty="0"/>
          </a:p>
        </p:txBody>
      </p:sp>
      <p:sp>
        <p:nvSpPr>
          <p:cNvPr id="19" name="Text 17"/>
          <p:cNvSpPr/>
          <p:nvPr/>
        </p:nvSpPr>
        <p:spPr>
          <a:xfrm>
            <a:off x="1463040" y="5669280"/>
            <a:ext cx="92811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6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19</a:t>
            </a:fld>
            <a:endParaRPr 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INTERVENTION CHOICE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Coaching and mentoring within the wider L&amp;D toolkit</a:t>
            </a:r>
            <a:endParaRPr lang="en-US" sz="2700" dirty="0"/>
          </a:p>
        </p:txBody>
      </p:sp>
      <p:pic>
        <p:nvPicPr>
          <p:cNvPr id="4" name="Image 0" descr="/mnt/data/generated_image_2B1BC4122359_03.png"/>
          <p:cNvPicPr>
            <a:picLocks noChangeAspect="1"/>
          </p:cNvPicPr>
          <p:nvPr/>
        </p:nvPicPr>
        <p:blipFill>
          <a:blip r:embed="rId3"/>
          <a:srcRect l="12925" r="12925"/>
          <a:stretch/>
        </p:blipFill>
        <p:spPr>
          <a:xfrm>
            <a:off x="6537960" y="1280160"/>
            <a:ext cx="4983480" cy="448056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640080" y="1371600"/>
            <a:ext cx="5440680" cy="4160520"/>
          </a:xfrm>
          <a:prstGeom prst="roundRect">
            <a:avLst>
              <a:gd name="adj" fmla="val 1319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  <a:effectLst>
            <a:outerShdw blurRad="12700" dist="508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640080" y="1371600"/>
            <a:ext cx="73152" cy="4160520"/>
          </a:xfrm>
          <a:prstGeom prst="rect">
            <a:avLst/>
          </a:prstGeom>
          <a:solidFill>
            <a:srgbClr val="2D7F7A"/>
          </a:solidFill>
          <a:ln w="12700">
            <a:solidFill>
              <a:srgbClr val="2D7F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59536" y="1536192"/>
            <a:ext cx="5029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Diagnose before choosing</a:t>
            </a:r>
            <a:endParaRPr lang="en-US" sz="1700" dirty="0"/>
          </a:p>
        </p:txBody>
      </p:sp>
      <p:sp>
        <p:nvSpPr>
          <p:cNvPr id="8" name="Text 5"/>
          <p:cNvSpPr/>
          <p:nvPr/>
        </p:nvSpPr>
        <p:spPr>
          <a:xfrm>
            <a:off x="859536" y="1938528"/>
            <a:ext cx="5029200" cy="34290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What outcome is needed?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Does the learner need knowledge, practice, reflection, expert advice, peer problem-solving or specialist support?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What risks and professional boundaries apply?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How will transfer and impact be evaluated?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1005840" y="5806440"/>
            <a:ext cx="10149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6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20</a:t>
            </a:fld>
            <a:endParaRPr 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COMPARISON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What mechanism does each intervention provide?</a:t>
            </a:r>
            <a:endParaRPr lang="en-US" sz="2700" dirty="0"/>
          </a:p>
        </p:txBody>
      </p:sp>
      <p:graphicFrame>
        <p:nvGraphicFramePr>
          <p:cNvPr id="23" name="Table 0"/>
          <p:cNvGraphicFramePr>
            <a:graphicFrameLocks noGrp="1"/>
          </p:cNvGraphicFramePr>
          <p:nvPr/>
        </p:nvGraphicFramePr>
        <p:xfrm>
          <a:off x="502920" y="1188720"/>
          <a:ext cx="11201400" cy="4992624"/>
        </p:xfrm>
        <a:graphic>
          <a:graphicData uri="http://schemas.openxmlformats.org/drawingml/2006/table">
            <a:tbl>
              <a:tblPr/>
              <a:tblGrid>
                <a:gridCol w="1828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86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Intervention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Primary mechanism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Best fit when…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60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Training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Teach or practise defined skills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A known capability gap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60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Teaching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Structure knowledge against outcomes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Conceptual and assessed learning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60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Facilitation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Enable group thinking and decisions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Collective ownership is needed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60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Consulting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Diagnose and recommend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Specialist answers are required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60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Counselling / EAP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Qualified support for distress or wellbeing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Needs exceed developmental boundaries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760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Action learning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Peer questioning around live problems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Learning through reflection and action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760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Coaching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Elicit reflection, goals and action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The learner can generate and test solutions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760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Mentoring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Share insight, networks and perspective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5313C"/>
                          </a:solidFill>
                        </a:rPr>
                        <a:t>Experience and navigation matter</a:t>
                      </a:r>
                      <a:endParaRPr lang="en-US" sz="1200" dirty="0"/>
                    </a:p>
                  </a:txBody>
                  <a:tcPr marL="45720" marR="45720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5" name="Shape 2"/>
          <p:cNvSpPr/>
          <p:nvPr/>
        </p:nvSpPr>
        <p:spPr>
          <a:xfrm>
            <a:off x="502920" y="1188720"/>
            <a:ext cx="11201400" cy="384048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21</a:t>
            </a:fld>
            <a:endParaRPr 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ORGANISATIONAL CHOICE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Internal or external coach?</a:t>
            </a:r>
            <a:endParaRPr lang="en-US" sz="2700" dirty="0"/>
          </a:p>
        </p:txBody>
      </p:sp>
      <p:graphicFrame>
        <p:nvGraphicFramePr>
          <p:cNvPr id="24" name="Table 0"/>
          <p:cNvGraphicFramePr>
            <a:graphicFrameLocks noGrp="1"/>
          </p:cNvGraphicFramePr>
          <p:nvPr/>
        </p:nvGraphicFramePr>
        <p:xfrm>
          <a:off x="594360" y="1234440"/>
          <a:ext cx="11018520" cy="4764024"/>
        </p:xfrm>
        <a:graphic>
          <a:graphicData uri="http://schemas.openxmlformats.org/drawingml/2006/table">
            <a:tbl>
              <a:tblPr/>
              <a:tblGrid>
                <a:gridCol w="23317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43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43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14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Consideration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Internal coach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External coach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179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Organisational knowledge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Usually stronger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Requires contextual briefing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179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Perceived independence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May be lower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Often higher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2179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Cost per participant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Usually lower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Usually higher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2179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Availability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May face workload pressures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Time is formally contracted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2179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Confidentiality concerns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Potential role conflict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Greater perceived separation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2179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Challenge and perspective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May share organisational assumptions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Can introduce outside perspective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2179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Quality assurance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Depends on internal capability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25313C"/>
                          </a:solidFill>
                        </a:rPr>
                        <a:t>Depends on procurement and credentials</a:t>
                      </a:r>
                      <a:endParaRPr lang="en-US" sz="1250" dirty="0"/>
                    </a:p>
                  </a:txBody>
                  <a:tcPr marL="54864" marR="54864" marT="54864" marB="54864">
                    <a:lnL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FD9D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5" name="Shape 2"/>
          <p:cNvSpPr/>
          <p:nvPr/>
        </p:nvSpPr>
        <p:spPr>
          <a:xfrm>
            <a:off x="594360" y="1234440"/>
            <a:ext cx="11018520" cy="411480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22</a:t>
            </a:fld>
            <a:endParaRPr 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DECISION FRAMEWORK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A practical selection test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2057400" cy="3611880"/>
          </a:xfrm>
          <a:prstGeom prst="roundRect">
            <a:avLst>
              <a:gd name="adj" fmla="val 2222"/>
            </a:avLst>
          </a:prstGeom>
          <a:solidFill>
            <a:srgbClr val="EAF1F3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161288" y="1737360"/>
            <a:ext cx="731520" cy="731520"/>
          </a:xfrm>
          <a:prstGeom prst="ellipse">
            <a:avLst/>
          </a:prstGeom>
          <a:solidFill>
            <a:srgbClr val="2F75B5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399032" y="1920240"/>
            <a:ext cx="2468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</a:rPr>
              <a:t>1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685800" y="2697480"/>
            <a:ext cx="1691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24D"/>
                </a:solidFill>
              </a:rPr>
              <a:t>Need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731520" y="3246120"/>
            <a:ext cx="160020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5313C"/>
                </a:solidFill>
              </a:rPr>
              <a:t>What must change? What is the actual issue or desired outcome?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2834640" y="1417320"/>
            <a:ext cx="2057400" cy="3611880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493008" y="1737360"/>
            <a:ext cx="731520" cy="731520"/>
          </a:xfrm>
          <a:prstGeom prst="ellipse">
            <a:avLst/>
          </a:prstGeom>
          <a:solidFill>
            <a:srgbClr val="2F75B5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730752" y="1920240"/>
            <a:ext cx="2468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</a:rPr>
              <a:t>2</a:t>
            </a:r>
            <a:endParaRPr lang="en-US" sz="1700" dirty="0"/>
          </a:p>
        </p:txBody>
      </p:sp>
      <p:sp>
        <p:nvSpPr>
          <p:cNvPr id="12" name="Text 10"/>
          <p:cNvSpPr/>
          <p:nvPr/>
        </p:nvSpPr>
        <p:spPr>
          <a:xfrm>
            <a:off x="3017520" y="2697480"/>
            <a:ext cx="1691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24D"/>
                </a:solidFill>
              </a:rPr>
              <a:t>Mechanism</a:t>
            </a:r>
            <a:endParaRPr lang="en-US" sz="1700" dirty="0"/>
          </a:p>
        </p:txBody>
      </p:sp>
      <p:sp>
        <p:nvSpPr>
          <p:cNvPr id="13" name="Text 11"/>
          <p:cNvSpPr/>
          <p:nvPr/>
        </p:nvSpPr>
        <p:spPr>
          <a:xfrm>
            <a:off x="3063240" y="3246120"/>
            <a:ext cx="160020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5313C"/>
                </a:solidFill>
              </a:rPr>
              <a:t>What will cause change? How do we believe improvement will happen?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5166360" y="1417320"/>
            <a:ext cx="2057400" cy="3611880"/>
          </a:xfrm>
          <a:prstGeom prst="roundRect">
            <a:avLst>
              <a:gd name="adj" fmla="val 2222"/>
            </a:avLst>
          </a:prstGeom>
          <a:solidFill>
            <a:srgbClr val="EAF1F3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5824728" y="1737360"/>
            <a:ext cx="731520" cy="731520"/>
          </a:xfrm>
          <a:prstGeom prst="ellipse">
            <a:avLst/>
          </a:prstGeom>
          <a:solidFill>
            <a:srgbClr val="2F75B5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062472" y="1920240"/>
            <a:ext cx="2468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</a:rPr>
              <a:t>3</a:t>
            </a:r>
            <a:endParaRPr lang="en-US" sz="1700" dirty="0"/>
          </a:p>
        </p:txBody>
      </p:sp>
      <p:sp>
        <p:nvSpPr>
          <p:cNvPr id="17" name="Text 15"/>
          <p:cNvSpPr/>
          <p:nvPr/>
        </p:nvSpPr>
        <p:spPr>
          <a:xfrm>
            <a:off x="5349240" y="2697480"/>
            <a:ext cx="1691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24D"/>
                </a:solidFill>
              </a:rPr>
              <a:t>Fit</a:t>
            </a:r>
            <a:endParaRPr lang="en-US" sz="1700" dirty="0"/>
          </a:p>
        </p:txBody>
      </p:sp>
      <p:sp>
        <p:nvSpPr>
          <p:cNvPr id="18" name="Text 16"/>
          <p:cNvSpPr/>
          <p:nvPr/>
        </p:nvSpPr>
        <p:spPr>
          <a:xfrm>
            <a:off x="5394960" y="3246120"/>
            <a:ext cx="160020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5313C"/>
                </a:solidFill>
              </a:rPr>
              <a:t>Is there readiness, choice and safety? Is this individual ready and willing to engage?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7498080" y="1417320"/>
            <a:ext cx="2057400" cy="3611880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8156448" y="1737360"/>
            <a:ext cx="731520" cy="731520"/>
          </a:xfrm>
          <a:prstGeom prst="ellipse">
            <a:avLst/>
          </a:prstGeom>
          <a:solidFill>
            <a:srgbClr val="D96C5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8394192" y="1920240"/>
            <a:ext cx="2468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</a:rPr>
              <a:t>4</a:t>
            </a:r>
            <a:endParaRPr lang="en-US" sz="1700" dirty="0"/>
          </a:p>
        </p:txBody>
      </p:sp>
      <p:sp>
        <p:nvSpPr>
          <p:cNvPr id="22" name="Text 20"/>
          <p:cNvSpPr/>
          <p:nvPr/>
        </p:nvSpPr>
        <p:spPr>
          <a:xfrm>
            <a:off x="7680960" y="2697480"/>
            <a:ext cx="1691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24D"/>
                </a:solidFill>
              </a:rPr>
              <a:t>Boundary</a:t>
            </a:r>
            <a:endParaRPr lang="en-US" sz="1700" dirty="0"/>
          </a:p>
        </p:txBody>
      </p:sp>
      <p:sp>
        <p:nvSpPr>
          <p:cNvPr id="23" name="Text 21"/>
          <p:cNvSpPr/>
          <p:nvPr/>
        </p:nvSpPr>
        <p:spPr>
          <a:xfrm>
            <a:off x="7726680" y="3246120"/>
            <a:ext cx="160020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5313C"/>
                </a:solidFill>
              </a:rPr>
              <a:t>What competence or role risks exist? Am I the right person to help?</a:t>
            </a:r>
            <a:endParaRPr lang="en-US" sz="1400" dirty="0"/>
          </a:p>
        </p:txBody>
      </p:sp>
      <p:sp>
        <p:nvSpPr>
          <p:cNvPr id="24" name="Shape 22"/>
          <p:cNvSpPr/>
          <p:nvPr/>
        </p:nvSpPr>
        <p:spPr>
          <a:xfrm>
            <a:off x="9829800" y="1417320"/>
            <a:ext cx="2057400" cy="3611880"/>
          </a:xfrm>
          <a:prstGeom prst="roundRect">
            <a:avLst>
              <a:gd name="adj" fmla="val 2222"/>
            </a:avLst>
          </a:prstGeom>
          <a:solidFill>
            <a:srgbClr val="EAF1F3"/>
          </a:solidFill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10488168" y="1737360"/>
            <a:ext cx="731520" cy="731520"/>
          </a:xfrm>
          <a:prstGeom prst="ellipse">
            <a:avLst/>
          </a:prstGeom>
          <a:solidFill>
            <a:srgbClr val="2F75B5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10725912" y="1920240"/>
            <a:ext cx="2468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</a:rPr>
              <a:t>5</a:t>
            </a:r>
            <a:endParaRPr lang="en-US" sz="1700" dirty="0"/>
          </a:p>
        </p:txBody>
      </p:sp>
      <p:sp>
        <p:nvSpPr>
          <p:cNvPr id="27" name="Text 25"/>
          <p:cNvSpPr/>
          <p:nvPr/>
        </p:nvSpPr>
        <p:spPr>
          <a:xfrm>
            <a:off x="10012680" y="2697480"/>
            <a:ext cx="1691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24D"/>
                </a:solidFill>
              </a:rPr>
              <a:t>Evidence</a:t>
            </a:r>
            <a:endParaRPr lang="en-US" sz="1700" dirty="0"/>
          </a:p>
        </p:txBody>
      </p:sp>
      <p:sp>
        <p:nvSpPr>
          <p:cNvPr id="28" name="Text 26"/>
          <p:cNvSpPr/>
          <p:nvPr/>
        </p:nvSpPr>
        <p:spPr>
          <a:xfrm>
            <a:off x="10058400" y="3246120"/>
            <a:ext cx="160020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5313C"/>
                </a:solidFill>
              </a:rPr>
              <a:t>How will value and transfer be judged? How will we know if this has worked?</a:t>
            </a:r>
            <a:endParaRPr lang="en-US" sz="1400" dirty="0"/>
          </a:p>
        </p:txBody>
      </p:sp>
      <p:sp>
        <p:nvSpPr>
          <p:cNvPr id="29" name="Text 27"/>
          <p:cNvSpPr/>
          <p:nvPr/>
        </p:nvSpPr>
        <p:spPr>
          <a:xfrm>
            <a:off x="1645920" y="5257800"/>
            <a:ext cx="88696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700" b="1" dirty="0"/>
              <a:t>Apply the test to the scenario provided. The task is to justify whether </a:t>
            </a:r>
            <a:r>
              <a:rPr lang="en-GB" b="1" dirty="0"/>
              <a:t>coaching, mentoring, training, or another intervention are required.</a:t>
            </a:r>
            <a:endParaRPr lang="en-GB" dirty="0"/>
          </a:p>
          <a:p>
            <a:pPr marL="0" indent="0" algn="ctr">
              <a:buNone/>
            </a:pPr>
            <a:r>
              <a:rPr lang="en-US" sz="1700" b="1" dirty="0">
                <a:solidFill>
                  <a:srgbClr val="D96C5F"/>
                </a:solidFill>
              </a:rPr>
              <a:t>.</a:t>
            </a:r>
            <a:endParaRPr lang="en-US" sz="1700" dirty="0"/>
          </a:p>
        </p:txBody>
      </p:sp>
      <p:sp>
        <p:nvSpPr>
          <p:cNvPr id="30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23</a:t>
            </a:fld>
            <a:endParaRPr 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EVIDENCE-BASED PRACTICE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What does the evidence allow us to claim?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640080" y="1325880"/>
            <a:ext cx="5349240" cy="3611880"/>
          </a:xfrm>
          <a:prstGeom prst="roundRect">
            <a:avLst>
              <a:gd name="adj" fmla="val 1519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  <a:effectLst>
            <a:outerShdw blurRad="12700" dist="508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40080" y="1325880"/>
            <a:ext cx="73152" cy="3611880"/>
          </a:xfrm>
          <a:prstGeom prst="rect">
            <a:avLst/>
          </a:prstGeom>
          <a:solidFill>
            <a:srgbClr val="2D7F7A"/>
          </a:solidFill>
          <a:ln w="12700">
            <a:solidFill>
              <a:srgbClr val="2D7F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59536" y="1490472"/>
            <a:ext cx="49377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Potential outcomes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859536" y="1892808"/>
            <a:ext cx="4937760" cy="28803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Goal attainment and performance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Leadership and capability development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Career support, confidence and resilience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Engagement, retention and knowledge transfer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6172200" y="1325880"/>
            <a:ext cx="5349240" cy="3611880"/>
          </a:xfrm>
          <a:prstGeom prst="roundRect">
            <a:avLst>
              <a:gd name="adj" fmla="val 1519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  <a:effectLst>
            <a:outerShdw blurRad="12700" dist="508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172200" y="1325880"/>
            <a:ext cx="73152" cy="3611880"/>
          </a:xfrm>
          <a:prstGeom prst="rect">
            <a:avLst/>
          </a:prstGeom>
          <a:solidFill>
            <a:srgbClr val="D96C5F"/>
          </a:solidFill>
          <a:ln w="12700">
            <a:solidFill>
              <a:srgbClr val="D96C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391656" y="1490472"/>
            <a:ext cx="49377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Reasons for caution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6391656" y="1892808"/>
            <a:ext cx="4937760" cy="28803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Self-report and selection bias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Variable programme and practitioner quality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Attribution problems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Effects depend on context, contracting and implementation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1508760" y="5349240"/>
            <a:ext cx="923544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24</a:t>
            </a:fld>
            <a:endParaRPr 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CONSOLIDATION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7324D"/>
                </a:solidFill>
              </a:rPr>
              <a:t>Revisit your assumptions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685800" y="1298448"/>
            <a:ext cx="6400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A coach needs expertise in the coachee’s job.</a:t>
            </a:r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7360920" y="1307592"/>
            <a:ext cx="40690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300" i="1" dirty="0">
                <a:solidFill>
                  <a:srgbClr val="D96C5F"/>
                </a:solidFill>
              </a:rPr>
              <a:t>What is your answer now, and what condition or evidence supports it?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685800" y="1901952"/>
            <a:ext cx="10744200" cy="0"/>
          </a:xfrm>
          <a:prstGeom prst="line">
            <a:avLst/>
          </a:prstGeom>
          <a:noFill/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685800" y="2212848"/>
            <a:ext cx="6400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Mentoring is always informal.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7360920" y="2221992"/>
            <a:ext cx="40690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300" i="1" dirty="0">
                <a:solidFill>
                  <a:srgbClr val="D96C5F"/>
                </a:solidFill>
              </a:rPr>
              <a:t>What is your answer now, and what condition or evidence supports it?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685800" y="2816352"/>
            <a:ext cx="10744200" cy="0"/>
          </a:xfrm>
          <a:prstGeom prst="line">
            <a:avLst/>
          </a:prstGeom>
          <a:noFill/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85800" y="3127248"/>
            <a:ext cx="6400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A line manager can coach a direct report effectively.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7360920" y="3136392"/>
            <a:ext cx="40690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300" i="1" dirty="0">
                <a:solidFill>
                  <a:srgbClr val="D96C5F"/>
                </a:solidFill>
              </a:rPr>
              <a:t>What is your answer now, and what condition or evidence supports it?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685800" y="3730752"/>
            <a:ext cx="10744200" cy="0"/>
          </a:xfrm>
          <a:prstGeom prst="line">
            <a:avLst/>
          </a:prstGeom>
          <a:noFill/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85800" y="4041648"/>
            <a:ext cx="6400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Coaching is mainly for people with performance problems.</a:t>
            </a:r>
            <a:endParaRPr lang="en-US" sz="1700" dirty="0"/>
          </a:p>
        </p:txBody>
      </p:sp>
      <p:sp>
        <p:nvSpPr>
          <p:cNvPr id="14" name="Text 12"/>
          <p:cNvSpPr/>
          <p:nvPr/>
        </p:nvSpPr>
        <p:spPr>
          <a:xfrm>
            <a:off x="7360920" y="4050792"/>
            <a:ext cx="40690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300" i="1" dirty="0">
                <a:solidFill>
                  <a:srgbClr val="D96C5F"/>
                </a:solidFill>
              </a:rPr>
              <a:t>What is your answer now, and what condition or evidence supports it?</a:t>
            </a:r>
            <a:endParaRPr lang="en-US" sz="1300" dirty="0"/>
          </a:p>
        </p:txBody>
      </p:sp>
      <p:sp>
        <p:nvSpPr>
          <p:cNvPr id="15" name="Shape 13"/>
          <p:cNvSpPr/>
          <p:nvPr/>
        </p:nvSpPr>
        <p:spPr>
          <a:xfrm>
            <a:off x="685800" y="4645152"/>
            <a:ext cx="10744200" cy="0"/>
          </a:xfrm>
          <a:prstGeom prst="line">
            <a:avLst/>
          </a:prstGeom>
          <a:noFill/>
          <a:ln w="12700">
            <a:solidFill>
              <a:srgbClr val="CFD9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25</a:t>
            </a:fld>
            <a:endParaRPr 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29768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10" dirty="0">
                <a:solidFill>
                  <a:srgbClr val="D96C5F"/>
                </a:solidFill>
              </a:rPr>
              <a:t>FROM TODAY TO YOUR ASSESSMENT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594360" y="722286"/>
            <a:ext cx="111556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>
                <a:solidFill>
                  <a:srgbClr val="17324D"/>
                </a:solidFill>
              </a:rPr>
              <a:t>Assessment connection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594360" y="1325880"/>
            <a:ext cx="3566160" cy="3520440"/>
          </a:xfrm>
          <a:prstGeom prst="roundRect">
            <a:avLst>
              <a:gd name="adj" fmla="val 1558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  <a:effectLst>
            <a:outerShdw blurRad="12700" dist="508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94360" y="1325880"/>
            <a:ext cx="73152" cy="3520440"/>
          </a:xfrm>
          <a:prstGeom prst="rect">
            <a:avLst/>
          </a:prstGeom>
          <a:solidFill>
            <a:srgbClr val="2D7F7A"/>
          </a:solidFill>
          <a:ln w="12700">
            <a:solidFill>
              <a:srgbClr val="2D7F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13816" y="1490472"/>
            <a:ext cx="3154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Use concepts accurately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813816" y="1892808"/>
            <a:ext cx="3154680" cy="2788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Define using credible sources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Acknowledge blurred boundaries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Avoid presenting tendencies as universal rules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4315968" y="1325880"/>
            <a:ext cx="3566160" cy="3520440"/>
          </a:xfrm>
          <a:prstGeom prst="roundRect">
            <a:avLst>
              <a:gd name="adj" fmla="val 1558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  <a:effectLst>
            <a:outerShdw blurRad="12700" dist="508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315968" y="1325880"/>
            <a:ext cx="73152" cy="3520440"/>
          </a:xfrm>
          <a:prstGeom prst="rect">
            <a:avLst/>
          </a:prstGeom>
          <a:solidFill>
            <a:srgbClr val="D96C5F"/>
          </a:solidFill>
          <a:ln w="12700">
            <a:solidFill>
              <a:srgbClr val="D96C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535424" y="1490472"/>
            <a:ext cx="3154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Analyse the context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4535424" y="1892808"/>
            <a:ext cx="3154680" cy="2788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Purpose and stakeholder interests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Power, ethics and confidentiality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Learner readiness and organisational setting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8037576" y="1325880"/>
            <a:ext cx="3566160" cy="3520440"/>
          </a:xfrm>
          <a:prstGeom prst="roundRect">
            <a:avLst>
              <a:gd name="adj" fmla="val 1558"/>
            </a:avLst>
          </a:prstGeom>
          <a:solidFill>
            <a:srgbClr val="FFFFFF"/>
          </a:solidFill>
          <a:ln w="12700">
            <a:solidFill>
              <a:srgbClr val="CFD9DE"/>
            </a:solidFill>
            <a:prstDash val="solid"/>
          </a:ln>
          <a:effectLst>
            <a:outerShdw blurRad="12700" dist="508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8037576" y="1325880"/>
            <a:ext cx="73152" cy="3520440"/>
          </a:xfrm>
          <a:prstGeom prst="rect">
            <a:avLst/>
          </a:prstGeom>
          <a:solidFill>
            <a:srgbClr val="D7A928"/>
          </a:solidFill>
          <a:ln w="12700">
            <a:solidFill>
              <a:srgbClr val="D7A92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257032" y="1490472"/>
            <a:ext cx="3154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7324D"/>
                </a:solidFill>
              </a:rPr>
              <a:t>Reach a judgement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8257032" y="1892808"/>
            <a:ext cx="3154680" cy="2788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Compare alternatives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Justify the intervention</a:t>
            </a:r>
            <a:endParaRPr lang="en-US" sz="1400" dirty="0"/>
          </a:p>
          <a:p>
            <a:pPr marL="190500" indent="-190500">
              <a:buSzPct val="100000"/>
              <a:buChar char="•"/>
            </a:pPr>
            <a:r>
              <a:rPr lang="en-US" sz="1400" dirty="0">
                <a:solidFill>
                  <a:srgbClr val="25313C"/>
                </a:solidFill>
              </a:rPr>
              <a:t>Identify limitations and evaluation evidence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1325880" y="5404104"/>
            <a:ext cx="9509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endParaRPr lang="en-US" sz="15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473952"/>
            <a:ext cx="36576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 marL="0" algn="l" defTabSz="914400" rtl="0" eaLnBrk="1" latinLnBrk="0" hangingPunct="1">
              <a:defRPr sz="900" kern="1200">
                <a:solidFill>
                  <a:srgbClr val="67727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F7021451-1387-4CA6-816F-3879F97B5CBC}" type="slidenum">
              <a:rPr lang="en-US" smtClean="0"/>
              <a:pPr algn="l"/>
              <a:t>26</a:t>
            </a:fld>
            <a:endParaRPr 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809E6-9005-90B6-E279-4AA61F489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Any questions?</a:t>
            </a:r>
          </a:p>
        </p:txBody>
      </p:sp>
      <p:pic>
        <p:nvPicPr>
          <p:cNvPr id="5" name="Content Placeholder 4" descr="Close-up of raised hands at office training with speaker out of focus in background">
            <a:extLst>
              <a:ext uri="{FF2B5EF4-FFF2-40B4-BE49-F238E27FC236}">
                <a16:creationId xmlns:a16="http://schemas.microsoft.com/office/drawing/2014/main" id="{110F3804-86D8-D38A-0260-6FEA669427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51" b="11769"/>
          <a:stretch>
            <a:fillRect/>
          </a:stretch>
        </p:blipFill>
        <p:spPr>
          <a:xfrm>
            <a:off x="609600" y="1600201"/>
            <a:ext cx="10972800" cy="3917032"/>
          </a:xfrm>
          <a:noFill/>
        </p:spPr>
      </p:pic>
    </p:spTree>
    <p:extLst>
      <p:ext uri="{BB962C8B-B14F-4D97-AF65-F5344CB8AC3E}">
        <p14:creationId xmlns:p14="http://schemas.microsoft.com/office/powerpoint/2010/main" val="15036560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32276-09F8-2226-647E-4035733DB7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5858F-D23B-142F-2D73-A2F63D5FA3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CIPD (2025) </a:t>
            </a:r>
            <a:r>
              <a:rPr lang="en-GB" i="1" dirty="0"/>
              <a:t>Coaching and Mentoring Factsheet.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https://www.cipd.org/uk/knowledge/factsheets/coaching-mentoring-factsheet/</a:t>
            </a:r>
            <a:r>
              <a:rPr lang="en-GB" dirty="0"/>
              <a:t> (Accessed: 21 September 2026)</a:t>
            </a:r>
          </a:p>
          <a:p>
            <a:r>
              <a:rPr lang="en-US" dirty="0">
                <a:solidFill>
                  <a:srgbClr val="25313C"/>
                </a:solidFill>
              </a:rPr>
              <a:t>Clutterbuck, D. (2014) </a:t>
            </a:r>
            <a:r>
              <a:rPr lang="en-US" i="1" dirty="0">
                <a:solidFill>
                  <a:srgbClr val="25313C"/>
                </a:solidFill>
              </a:rPr>
              <a:t>Everyone Needs a Mentor</a:t>
            </a:r>
            <a:r>
              <a:rPr lang="en-US" dirty="0">
                <a:solidFill>
                  <a:srgbClr val="25313C"/>
                </a:solidFill>
              </a:rPr>
              <a:t>. 5th ed. CIPD</a:t>
            </a:r>
          </a:p>
          <a:p>
            <a:r>
              <a:rPr lang="en-US" dirty="0">
                <a:solidFill>
                  <a:srgbClr val="25313C"/>
                </a:solidFill>
              </a:rPr>
              <a:t>Cox, E., </a:t>
            </a:r>
            <a:r>
              <a:rPr lang="en-US" dirty="0" err="1">
                <a:solidFill>
                  <a:srgbClr val="25313C"/>
                </a:solidFill>
              </a:rPr>
              <a:t>Bachkirova</a:t>
            </a:r>
            <a:r>
              <a:rPr lang="en-US" dirty="0">
                <a:solidFill>
                  <a:srgbClr val="25313C"/>
                </a:solidFill>
              </a:rPr>
              <a:t>, T. and Clutterbuck, D. (2018) </a:t>
            </a:r>
            <a:r>
              <a:rPr lang="en-US" i="1" dirty="0">
                <a:solidFill>
                  <a:srgbClr val="25313C"/>
                </a:solidFill>
              </a:rPr>
              <a:t>The Complete Handbook of Coaching. </a:t>
            </a:r>
            <a:r>
              <a:rPr lang="en-US" dirty="0">
                <a:solidFill>
                  <a:srgbClr val="25313C"/>
                </a:solidFill>
              </a:rPr>
              <a:t>3rd ed. SAGE</a:t>
            </a:r>
          </a:p>
          <a:p>
            <a:r>
              <a:rPr lang="en-US" dirty="0">
                <a:solidFill>
                  <a:srgbClr val="25313C"/>
                </a:solidFill>
              </a:rPr>
              <a:t>Weinberg, F.J. and Scandura, T.A. (2024) “Advancing the future of workplace development”, Journal of Managerial Psychology, 39(6), pp. 832–843. </a:t>
            </a:r>
            <a:r>
              <a:rPr lang="en-US" dirty="0" err="1">
                <a:solidFill>
                  <a:srgbClr val="25313C"/>
                </a:solidFill>
              </a:rPr>
              <a:t>doi</a:t>
            </a:r>
            <a:r>
              <a:rPr lang="en-US" dirty="0">
                <a:solidFill>
                  <a:srgbClr val="25313C"/>
                </a:solidFill>
              </a:rPr>
              <a:t>?</a:t>
            </a:r>
          </a:p>
          <a:p>
            <a:r>
              <a:rPr lang="en-US" dirty="0">
                <a:solidFill>
                  <a:srgbClr val="25313C"/>
                </a:solidFill>
              </a:rPr>
              <a:t>Whitmore, J. (2017) </a:t>
            </a:r>
            <a:r>
              <a:rPr lang="en-US" i="1" dirty="0">
                <a:solidFill>
                  <a:srgbClr val="25313C"/>
                </a:solidFill>
              </a:rPr>
              <a:t>Coaching for Performance. </a:t>
            </a:r>
            <a:r>
              <a:rPr lang="en-US" dirty="0">
                <a:solidFill>
                  <a:srgbClr val="25313C"/>
                </a:solidFill>
              </a:rPr>
              <a:t>5th ed. Nicholas Brealey</a:t>
            </a:r>
            <a:endParaRPr lang="en-US" dirty="0"/>
          </a:p>
          <a:p>
            <a:endParaRPr lang="en-GB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2687362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8BC233C5-51EC-479D-9954-BB2F19622AD4}" vid="{1AF3CB73-3F68-4CB4-A7F5-70C4C3B8968D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0</TotalTime>
  <Words>2958</Words>
  <Application>Microsoft Office PowerPoint</Application>
  <PresentationFormat>Widescreen</PresentationFormat>
  <Paragraphs>470</Paragraphs>
  <Slides>28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Aptos</vt:lpstr>
      <vt:lpstr>Arial</vt:lpstr>
      <vt:lpstr>Calibri</vt:lpstr>
      <vt:lpstr>Calibri Light</vt:lpstr>
      <vt:lpstr>Theme1</vt:lpstr>
      <vt:lpstr>UWTSD Text 2</vt:lpstr>
      <vt:lpstr>UWTSD Logo Variations place image in Background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Break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Julie Thomas</dc:creator>
  <cp:lastModifiedBy>Rhiannon Akers</cp:lastModifiedBy>
  <cp:revision>6</cp:revision>
  <dcterms:created xsi:type="dcterms:W3CDTF">2025-11-20T10:37:10Z</dcterms:created>
  <dcterms:modified xsi:type="dcterms:W3CDTF">2026-09-30T07:06:47Z</dcterms:modified>
</cp:coreProperties>
</file>