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</p:sldMasterIdLst>
  <p:sldIdLst>
    <p:sldId id="256" r:id="rId8"/>
    <p:sldId id="287" r:id="rId9"/>
    <p:sldId id="283" r:id="rId10"/>
    <p:sldId id="284" r:id="rId11"/>
    <p:sldId id="285" r:id="rId12"/>
    <p:sldId id="286" r:id="rId13"/>
    <p:sldId id="288" r:id="rId14"/>
    <p:sldId id="289" r:id="rId15"/>
    <p:sldId id="257" r:id="rId16"/>
    <p:sldId id="258" r:id="rId17"/>
    <p:sldId id="259" r:id="rId18"/>
    <p:sldId id="260" r:id="rId19"/>
    <p:sldId id="261" r:id="rId20"/>
    <p:sldId id="262" r:id="rId21"/>
    <p:sldId id="263" r:id="rId22"/>
    <p:sldId id="264" r:id="rId23"/>
    <p:sldId id="265" r:id="rId24"/>
    <p:sldId id="266" r:id="rId25"/>
    <p:sldId id="267" r:id="rId26"/>
    <p:sldId id="268" r:id="rId27"/>
    <p:sldId id="269" r:id="rId28"/>
    <p:sldId id="270" r:id="rId29"/>
    <p:sldId id="271" r:id="rId30"/>
    <p:sldId id="272" r:id="rId31"/>
    <p:sldId id="273" r:id="rId32"/>
    <p:sldId id="274" r:id="rId33"/>
    <p:sldId id="275" r:id="rId34"/>
    <p:sldId id="276" r:id="rId35"/>
    <p:sldId id="277" r:id="rId36"/>
    <p:sldId id="278" r:id="rId37"/>
    <p:sldId id="279" r:id="rId38"/>
    <p:sldId id="280" r:id="rId39"/>
    <p:sldId id="281" r:id="rId40"/>
    <p:sldId id="282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31" d="100"/>
          <a:sy n="31" d="100"/>
        </p:scale>
        <p:origin x="801" y="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41" Type="http://schemas.openxmlformats.org/officeDocument/2006/relationships/slide" Target="slides/slide3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898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170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58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012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733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359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744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48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147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50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4607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60450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83101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84085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23138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89945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24422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37489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69649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87544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18194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56261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36826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7435" y="1600201"/>
            <a:ext cx="1057496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276108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57534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59672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35400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26424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39339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280620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97152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60926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998945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94231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2222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92617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66822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881710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985969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902602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19614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449285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8792244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341752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46938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7435" y="1600201"/>
            <a:ext cx="1057496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104026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575609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46663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729459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80390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581129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976913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091762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6777667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01360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840993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843493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620274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098533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523713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086928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00478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140071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610522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804543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14694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172354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51645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152811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305405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2403869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373695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1440430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406906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81994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152136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37730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9AB29-FE3A-4628-94A7-9D4300040CAC}" type="datetimeFigureOut">
              <a:rPr lang="en-GB" smtClean="0"/>
              <a:t>25/03/2019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D9772-B31D-4046-B1AB-C2CD03E62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508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733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7975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1283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12AE56-3A16-4274-990F-9EAB55583E5B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BD1E893-5EE4-4C69-8BD5-C1C9E1B06B3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855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3132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00216-C810-4780-B936-CED83A8919A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25/03/2019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17315B1-78C0-40B2-B89E-7A211E34C38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3591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ategyexplorers.com/whitepapers/Culture-Web.pdf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inlesson.com/display.php?author=belloc&amp;book=more&amp;story=introduction&amp;PHPSESSID=179678588172858d6e2be1f3e0a89392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remote.co/qa-leading-remote-companies/how-do-you-measure-productivity-of-remote-workers/" TargetMode="Externa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Managing Remote Teams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600" dirty="0" smtClean="0"/>
              <a:t>Professor John Rees</a:t>
            </a:r>
          </a:p>
          <a:p>
            <a:r>
              <a:rPr lang="en-GB" sz="3600" dirty="0" smtClean="0"/>
              <a:t>25</a:t>
            </a:r>
            <a:r>
              <a:rPr lang="en-GB" sz="3600" baseline="30000" dirty="0" smtClean="0"/>
              <a:t>th</a:t>
            </a:r>
            <a:r>
              <a:rPr lang="en-GB" sz="3600" dirty="0" smtClean="0"/>
              <a:t> March, 2019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47919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Agenda:  Remote Teams </a:t>
            </a:r>
            <a:r>
              <a:rPr lang="en-GB" dirty="0" smtClean="0"/>
              <a:t>– </a:t>
            </a:r>
            <a:br>
              <a:rPr lang="en-GB" dirty="0" smtClean="0"/>
            </a:br>
            <a:r>
              <a:rPr lang="en-GB" dirty="0" smtClean="0"/>
              <a:t>Motivation</a:t>
            </a:r>
            <a:r>
              <a:rPr lang="en-GB" dirty="0"/>
              <a:t>, Culture and Retention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9576" y="1723975"/>
            <a:ext cx="7632848" cy="3688285"/>
          </a:xfrm>
        </p:spPr>
        <p:txBody>
          <a:bodyPr>
            <a:normAutofit/>
          </a:bodyPr>
          <a:lstStyle/>
          <a:p>
            <a:r>
              <a:rPr lang="en-GB" dirty="0" smtClean="0"/>
              <a:t>What we know</a:t>
            </a:r>
            <a:r>
              <a:rPr lang="en-GB" dirty="0" smtClean="0"/>
              <a:t>:  motivation (done previously)</a:t>
            </a:r>
            <a:endParaRPr lang="en-GB" dirty="0" smtClean="0"/>
          </a:p>
          <a:p>
            <a:pPr lvl="1"/>
            <a:r>
              <a:rPr lang="en-GB" dirty="0" smtClean="0"/>
              <a:t>Classical and modern motivation theories</a:t>
            </a:r>
          </a:p>
          <a:p>
            <a:pPr lvl="1"/>
            <a:r>
              <a:rPr lang="en-GB" dirty="0" smtClean="0"/>
              <a:t>Teamwork and motivation</a:t>
            </a:r>
          </a:p>
          <a:p>
            <a:pPr lvl="1"/>
            <a:r>
              <a:rPr lang="en-GB" dirty="0" smtClean="0"/>
              <a:t>Observations from the field – what works?</a:t>
            </a:r>
          </a:p>
          <a:p>
            <a:r>
              <a:rPr lang="en-GB" dirty="0" smtClean="0"/>
              <a:t>What we </a:t>
            </a:r>
            <a:r>
              <a:rPr lang="en-GB" dirty="0" smtClean="0"/>
              <a:t>know:  culture (done previously)</a:t>
            </a:r>
            <a:endParaRPr lang="en-GB" dirty="0" smtClean="0"/>
          </a:p>
          <a:p>
            <a:pPr lvl="1"/>
            <a:r>
              <a:rPr lang="en-GB" dirty="0" smtClean="0"/>
              <a:t>Organisational </a:t>
            </a:r>
            <a:r>
              <a:rPr lang="en-GB" dirty="0" smtClean="0"/>
              <a:t>culture </a:t>
            </a:r>
          </a:p>
          <a:p>
            <a:pPr lvl="1"/>
            <a:r>
              <a:rPr lang="en-GB" dirty="0" smtClean="0"/>
              <a:t>The </a:t>
            </a:r>
            <a:r>
              <a:rPr lang="en-GB" dirty="0" smtClean="0"/>
              <a:t>culture as an asset – </a:t>
            </a:r>
            <a:r>
              <a:rPr lang="en-GB" dirty="0" smtClean="0"/>
              <a:t>review of what </a:t>
            </a:r>
            <a:r>
              <a:rPr lang="en-GB" dirty="0" smtClean="0"/>
              <a:t>works?</a:t>
            </a:r>
          </a:p>
        </p:txBody>
      </p:sp>
    </p:spTree>
    <p:extLst>
      <p:ext uri="{BB962C8B-B14F-4D97-AF65-F5344CB8AC3E}">
        <p14:creationId xmlns:p14="http://schemas.microsoft.com/office/powerpoint/2010/main" val="799895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9576" y="1196753"/>
            <a:ext cx="7632848" cy="4669979"/>
          </a:xfrm>
        </p:spPr>
        <p:txBody>
          <a:bodyPr>
            <a:normAutofit/>
          </a:bodyPr>
          <a:lstStyle/>
          <a:p>
            <a:r>
              <a:rPr lang="en-GB" dirty="0" smtClean="0"/>
              <a:t>Some aspects of the ongoing research into managing remote teams</a:t>
            </a:r>
            <a:endParaRPr lang="en-GB" dirty="0"/>
          </a:p>
          <a:p>
            <a:pPr lvl="1"/>
            <a:r>
              <a:rPr lang="en-GB" dirty="0" smtClean="0"/>
              <a:t>The particular problems of distance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he team itself</a:t>
            </a:r>
          </a:p>
          <a:p>
            <a:pPr lvl="1"/>
            <a:r>
              <a:rPr lang="en-GB" dirty="0" smtClean="0"/>
              <a:t>Managing </a:t>
            </a:r>
            <a:r>
              <a:rPr lang="en-GB" dirty="0"/>
              <a:t>the remote </a:t>
            </a:r>
            <a:r>
              <a:rPr lang="en-GB" dirty="0" smtClean="0"/>
              <a:t>team – what works</a:t>
            </a:r>
          </a:p>
          <a:p>
            <a:pPr lvl="1"/>
            <a:r>
              <a:rPr lang="en-GB" dirty="0" smtClean="0"/>
              <a:t>Remote individuals, remote team</a:t>
            </a:r>
          </a:p>
          <a:p>
            <a:pPr lvl="1"/>
            <a:r>
              <a:rPr lang="en-GB" dirty="0" smtClean="0"/>
              <a:t>Observations on retention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81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“Leaders can develop cultures of high quality care by … 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reinforcing an inspiring vision of the work</a:t>
            </a:r>
          </a:p>
          <a:p>
            <a:r>
              <a:rPr lang="en-GB" dirty="0" smtClean="0"/>
              <a:t>seeking and acting on high quality intelligence</a:t>
            </a:r>
          </a:p>
          <a:p>
            <a:r>
              <a:rPr lang="en-GB" dirty="0" smtClean="0"/>
              <a:t>listening and responding to patient experiences</a:t>
            </a:r>
          </a:p>
          <a:p>
            <a:r>
              <a:rPr lang="en-GB" dirty="0" smtClean="0"/>
              <a:t>promoting positivity and staff health and wellbeing</a:t>
            </a:r>
          </a:p>
          <a:p>
            <a:r>
              <a:rPr lang="en-GB" dirty="0" smtClean="0"/>
              <a:t>involving staff in problem solving and innovation</a:t>
            </a:r>
          </a:p>
          <a:p>
            <a:r>
              <a:rPr lang="en-GB" dirty="0" smtClean="0"/>
              <a:t>giving helpful feedback and celebrating good performance</a:t>
            </a:r>
          </a:p>
          <a:p>
            <a:r>
              <a:rPr lang="en-GB" dirty="0" smtClean="0"/>
              <a:t>taking action to address systems problems</a:t>
            </a:r>
          </a:p>
          <a:p>
            <a:r>
              <a:rPr lang="en-GB" dirty="0" smtClean="0"/>
              <a:t>developing and modelling excellent teamwork</a:t>
            </a:r>
          </a:p>
          <a:p>
            <a:r>
              <a:rPr lang="en-GB" dirty="0" smtClean="0"/>
              <a:t>ensuring staff feel safe, supported, respected and valued</a:t>
            </a:r>
          </a:p>
          <a:p>
            <a:r>
              <a:rPr lang="en-GB" dirty="0" smtClean="0"/>
              <a:t>modelling values that inspire those in the organisation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38200" y="6127234"/>
            <a:ext cx="102209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©Aston Organisation Development Ltd. 2005 / Lancaster University Management School, from the work of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Professor Michael West, LUMS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20276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Bit of a Reshuffle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reinforcing an inspiring vision of the work</a:t>
            </a:r>
          </a:p>
          <a:p>
            <a:r>
              <a:rPr lang="en-GB" dirty="0" smtClean="0"/>
              <a:t>seeking and acting on high quality intelligence</a:t>
            </a:r>
          </a:p>
          <a:p>
            <a:r>
              <a:rPr lang="en-GB" dirty="0" smtClean="0"/>
              <a:t>listening and responding to patient experiences</a:t>
            </a:r>
          </a:p>
          <a:p>
            <a:r>
              <a:rPr lang="en-GB" dirty="0" smtClean="0"/>
              <a:t>giving helpful feedback </a:t>
            </a:r>
            <a:endParaRPr lang="en-GB" b="1" dirty="0" smtClean="0"/>
          </a:p>
          <a:p>
            <a:r>
              <a:rPr lang="en-GB" b="1" dirty="0" smtClean="0"/>
              <a:t>involving staff in problem solving and innovation</a:t>
            </a:r>
          </a:p>
          <a:p>
            <a:r>
              <a:rPr lang="en-GB" dirty="0" smtClean="0"/>
              <a:t>taking action to address systems problems</a:t>
            </a:r>
          </a:p>
          <a:p>
            <a:r>
              <a:rPr lang="en-GB" dirty="0" smtClean="0"/>
              <a:t>celebrating good performance</a:t>
            </a:r>
          </a:p>
          <a:p>
            <a:r>
              <a:rPr lang="en-GB" dirty="0" smtClean="0"/>
              <a:t>developing and modelling excellent teamwork</a:t>
            </a:r>
          </a:p>
          <a:p>
            <a:r>
              <a:rPr lang="en-GB" dirty="0" smtClean="0"/>
              <a:t>promoting positivity and staff health and wellbeing</a:t>
            </a:r>
          </a:p>
          <a:p>
            <a:r>
              <a:rPr lang="en-GB" dirty="0" smtClean="0"/>
              <a:t>ensuring staff feel safe, supported, respected and valued</a:t>
            </a:r>
          </a:p>
          <a:p>
            <a:r>
              <a:rPr lang="en-GB" dirty="0" smtClean="0"/>
              <a:t>modelling values that inspire those in the organisation</a:t>
            </a:r>
          </a:p>
          <a:p>
            <a:endParaRPr lang="en-GB" dirty="0"/>
          </a:p>
        </p:txBody>
      </p:sp>
      <p:sp>
        <p:nvSpPr>
          <p:cNvPr id="5" name="Right Brace 4"/>
          <p:cNvSpPr/>
          <p:nvPr/>
        </p:nvSpPr>
        <p:spPr>
          <a:xfrm>
            <a:off x="7208108" y="1861751"/>
            <a:ext cx="181233" cy="1771135"/>
          </a:xfrm>
          <a:prstGeom prst="rightBrac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ight Brace 5"/>
          <p:cNvSpPr/>
          <p:nvPr/>
        </p:nvSpPr>
        <p:spPr>
          <a:xfrm>
            <a:off x="7772401" y="3429000"/>
            <a:ext cx="139958" cy="1310951"/>
          </a:xfrm>
          <a:prstGeom prst="rightBrac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ight Brace 6"/>
          <p:cNvSpPr/>
          <p:nvPr/>
        </p:nvSpPr>
        <p:spPr>
          <a:xfrm>
            <a:off x="8291385" y="4473146"/>
            <a:ext cx="181233" cy="1610496"/>
          </a:xfrm>
          <a:prstGeom prst="rightBrac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727927" y="2565918"/>
            <a:ext cx="1489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Communicate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291385" y="3852904"/>
            <a:ext cx="1748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Make work </a:t>
            </a:r>
            <a:r>
              <a:rPr kumimoji="0" lang="en-GB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738743" y="5093728"/>
            <a:ext cx="2867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5B9BD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Value your productive assets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B9BD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938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Motivation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Motivation is literally the desire to do things</a:t>
            </a:r>
          </a:p>
          <a:p>
            <a:pPr lvl="1"/>
            <a:r>
              <a:rPr lang="en-GB" dirty="0" smtClean="0"/>
              <a:t>Crucial element in setting and attaining goals</a:t>
            </a:r>
          </a:p>
          <a:p>
            <a:r>
              <a:rPr lang="en-GB" dirty="0" smtClean="0"/>
              <a:t>How</a:t>
            </a:r>
            <a:r>
              <a:rPr lang="en-GB" dirty="0"/>
              <a:t> </a:t>
            </a:r>
            <a:r>
              <a:rPr lang="en-GB" dirty="0" smtClean="0"/>
              <a:t>is it driven?</a:t>
            </a:r>
          </a:p>
          <a:p>
            <a:pPr lvl="1"/>
            <a:r>
              <a:rPr lang="en-GB" dirty="0" smtClean="0"/>
              <a:t>Can be external to some extent</a:t>
            </a:r>
          </a:p>
          <a:p>
            <a:pPr lvl="1"/>
            <a:r>
              <a:rPr lang="en-GB" dirty="0" smtClean="0"/>
              <a:t>Incentives, esteem, approbation – more later!</a:t>
            </a:r>
          </a:p>
          <a:p>
            <a:pPr lvl="1"/>
            <a:r>
              <a:rPr lang="en-GB" dirty="0" smtClean="0"/>
              <a:t>Research also shows individual can influence own levels of motivation and self-control</a:t>
            </a:r>
          </a:p>
          <a:p>
            <a:r>
              <a:rPr lang="en-GB" dirty="0" smtClean="0"/>
              <a:t>Avoiding demotivation = motivation</a:t>
            </a:r>
            <a:r>
              <a:rPr lang="en-GB" dirty="0" smtClean="0"/>
              <a:t>?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Review your materials on motivation theorists</a:t>
            </a:r>
            <a:endParaRPr lang="en-GB" dirty="0" smtClean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5952" y="188258"/>
            <a:ext cx="1685365" cy="1685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04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 Performance – What Do We Know?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Motivation really matters</a:t>
            </a:r>
          </a:p>
          <a:p>
            <a:r>
              <a:rPr lang="en-GB" dirty="0" smtClean="0"/>
              <a:t>People are subject to group factors</a:t>
            </a:r>
          </a:p>
          <a:p>
            <a:pPr lvl="1"/>
            <a:r>
              <a:rPr lang="en-GB" dirty="0" smtClean="0"/>
              <a:t>Esteem, membership, recognition, aligned goals</a:t>
            </a:r>
          </a:p>
          <a:p>
            <a:pPr lvl="1"/>
            <a:r>
              <a:rPr lang="en-GB" dirty="0" smtClean="0"/>
              <a:t>Isolation, loneliness, role dissonance</a:t>
            </a:r>
          </a:p>
          <a:p>
            <a:pPr lvl="1"/>
            <a:r>
              <a:rPr lang="en-GB" dirty="0" smtClean="0"/>
              <a:t>Role definition and clarity (understanding)</a:t>
            </a:r>
          </a:p>
          <a:p>
            <a:r>
              <a:rPr lang="en-GB" dirty="0" smtClean="0"/>
              <a:t>People are subject to individual factors</a:t>
            </a:r>
          </a:p>
          <a:p>
            <a:pPr lvl="1"/>
            <a:r>
              <a:rPr lang="en-GB" dirty="0" smtClean="0"/>
              <a:t>Self-perception, values, commitment, desire</a:t>
            </a:r>
          </a:p>
          <a:p>
            <a:pPr lvl="1"/>
            <a:r>
              <a:rPr lang="en-GB" dirty="0" smtClean="0"/>
              <a:t>Loneliness, competitiveness, envy (and the rest of the “ seven deadly sins”)</a:t>
            </a:r>
          </a:p>
          <a:p>
            <a:r>
              <a:rPr lang="en-GB" dirty="0" smtClean="0"/>
              <a:t>People are affected by interpersonal factors</a:t>
            </a:r>
          </a:p>
          <a:p>
            <a:pPr lvl="1"/>
            <a:r>
              <a:rPr lang="en-GB" dirty="0" smtClean="0"/>
              <a:t>Gestalt, battle joy, factionalism, siloes</a:t>
            </a:r>
          </a:p>
          <a:p>
            <a:pPr lvl="1"/>
            <a:r>
              <a:rPr lang="en-GB" dirty="0" smtClean="0"/>
              <a:t>Schadenfreude, cliques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3369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Individuals move in a milieu</a:t>
            </a:r>
          </a:p>
          <a:p>
            <a:r>
              <a:rPr lang="en-GB" dirty="0" smtClean="0"/>
              <a:t>The medium influences the action</a:t>
            </a:r>
          </a:p>
          <a:p>
            <a:r>
              <a:rPr lang="en-GB" dirty="0" smtClean="0"/>
              <a:t>Motivation is situated</a:t>
            </a:r>
          </a:p>
          <a:p>
            <a:r>
              <a:rPr lang="en-GB" dirty="0" smtClean="0"/>
              <a:t>Rather than develop, can we enculturate team ethos?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7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 Tools:  Manipulating the Stories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</a:t>
            </a:r>
            <a:r>
              <a:rPr lang="en-GB" dirty="0" smtClean="0"/>
              <a:t>ow do we </a:t>
            </a:r>
            <a:r>
              <a:rPr lang="en-GB" i="1" dirty="0" smtClean="0"/>
              <a:t>use</a:t>
            </a:r>
            <a:r>
              <a:rPr lang="en-GB" dirty="0" smtClean="0"/>
              <a:t> it?</a:t>
            </a:r>
          </a:p>
          <a:p>
            <a:r>
              <a:rPr lang="en-GB" dirty="0" smtClean="0"/>
              <a:t>Typically, to reinforce good behaviours we try to build exemplars and reinforce aspirations</a:t>
            </a:r>
          </a:p>
          <a:p>
            <a:pPr lvl="1"/>
            <a:r>
              <a:rPr lang="en-GB" dirty="0"/>
              <a:t>Q</a:t>
            </a:r>
            <a:r>
              <a:rPr lang="en-GB" dirty="0" smtClean="0"/>
              <a:t>uality “champions”, six sigma black belts, “salesperson of the month” awards</a:t>
            </a:r>
          </a:p>
          <a:p>
            <a:pPr lvl="1"/>
            <a:r>
              <a:rPr lang="en-GB" dirty="0" smtClean="0"/>
              <a:t>“Nigel the MD started on the shop floor”</a:t>
            </a:r>
          </a:p>
          <a:p>
            <a:pPr lvl="1"/>
            <a:r>
              <a:rPr lang="en-GB" dirty="0" smtClean="0"/>
              <a:t>Eric stole the sales client database and the company made him unemployable (… </a:t>
            </a:r>
            <a:r>
              <a:rPr lang="en-GB" dirty="0" smtClean="0">
                <a:solidFill>
                  <a:srgbClr val="FF0000"/>
                </a:solidFill>
              </a:rPr>
              <a:t>why chase Edward Snowden?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99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Web Tools:  Symbols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NHS – tangible symbolism</a:t>
            </a:r>
          </a:p>
          <a:p>
            <a:pPr lvl="1"/>
            <a:r>
              <a:rPr lang="en-GB" dirty="0" smtClean="0"/>
              <a:t>Uniforms, titles, trappings</a:t>
            </a:r>
          </a:p>
          <a:p>
            <a:pPr lvl="1"/>
            <a:r>
              <a:rPr lang="en-GB" dirty="0" smtClean="0"/>
              <a:t>Buildings and offices</a:t>
            </a:r>
          </a:p>
          <a:p>
            <a:pPr lvl="1"/>
            <a:r>
              <a:rPr lang="en-GB" dirty="0" smtClean="0"/>
              <a:t>Systems “built by us, for us”</a:t>
            </a:r>
          </a:p>
          <a:p>
            <a:r>
              <a:rPr lang="en-GB" dirty="0" smtClean="0"/>
              <a:t>Intangibles</a:t>
            </a:r>
          </a:p>
          <a:p>
            <a:pPr lvl="1"/>
            <a:r>
              <a:rPr lang="en-GB" dirty="0" smtClean="0"/>
              <a:t>Posture and belief</a:t>
            </a:r>
          </a:p>
          <a:p>
            <a:pPr lvl="1"/>
            <a:r>
              <a:rPr lang="en-GB" dirty="0" smtClean="0"/>
              <a:t>Train hard, fight easy</a:t>
            </a:r>
          </a:p>
          <a:p>
            <a:pPr lvl="1"/>
            <a:r>
              <a:rPr lang="en-GB" dirty="0" smtClean="0"/>
              <a:t>The public – the gift that keeps on giving (and taking)</a:t>
            </a:r>
          </a:p>
          <a:p>
            <a:pPr lvl="1"/>
            <a:r>
              <a:rPr lang="en-GB" dirty="0" smtClean="0"/>
              <a:t>Team elite mentality – but is this the same as “elite team”?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78541" y="6185647"/>
            <a:ext cx="101237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xample of Cultural Web in strategic analysis in public sector IT: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http://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www.strategyexplorers.com/whitepapers/Culture-Web.pdf</a:t>
            </a: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(accessed 10.00, 03/11/2017)</a:t>
            </a:r>
          </a:p>
        </p:txBody>
      </p:sp>
    </p:spTree>
    <p:extLst>
      <p:ext uri="{BB962C8B-B14F-4D97-AF65-F5344CB8AC3E}">
        <p14:creationId xmlns:p14="http://schemas.microsoft.com/office/powerpoint/2010/main" val="2906256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Culture is the Bedrock of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misuse the work of Hilaire Belloc (from “More Beasts for Worse Children” Introduction*)</a:t>
            </a:r>
          </a:p>
          <a:p>
            <a:pPr marL="457200" lvl="1" indent="0">
              <a:buNone/>
            </a:pPr>
            <a:r>
              <a:rPr lang="en-GB" sz="2000" dirty="0" smtClean="0"/>
              <a:t>“An idle little child like this,</a:t>
            </a:r>
          </a:p>
          <a:p>
            <a:pPr marL="457200" lvl="1" indent="0">
              <a:buNone/>
            </a:pPr>
            <a:r>
              <a:rPr lang="en-GB" sz="2000" dirty="0" smtClean="0"/>
              <a:t>How is it that he knows</a:t>
            </a:r>
          </a:p>
          <a:p>
            <a:pPr marL="457200" lvl="1" indent="0">
              <a:buNone/>
            </a:pPr>
            <a:r>
              <a:rPr lang="en-GB" sz="2000" dirty="0" smtClean="0"/>
              <a:t>What years of close analysis</a:t>
            </a:r>
          </a:p>
          <a:p>
            <a:pPr marL="457200" lvl="1" indent="0">
              <a:buNone/>
            </a:pPr>
            <a:r>
              <a:rPr lang="en-GB" sz="2000" dirty="0" smtClean="0"/>
              <a:t>Are powerless to disclose?</a:t>
            </a:r>
          </a:p>
          <a:p>
            <a:pPr marL="457200" lvl="1" indent="0">
              <a:buNone/>
            </a:pPr>
            <a:endParaRPr lang="en-GB" sz="2000" dirty="0" smtClean="0"/>
          </a:p>
          <a:p>
            <a:pPr marL="457200" lvl="1" indent="0">
              <a:buNone/>
            </a:pPr>
            <a:r>
              <a:rPr lang="en-GB" sz="2000" dirty="0" smtClean="0"/>
              <a:t>Our brains are trained, our books are big,</a:t>
            </a:r>
          </a:p>
          <a:p>
            <a:pPr marL="457200" lvl="1" indent="0">
              <a:buNone/>
            </a:pPr>
            <a:r>
              <a:rPr lang="en-GB" sz="2000" dirty="0" smtClean="0"/>
              <a:t>And yet we always fail …”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Culture eats strategy for breakfast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23731" y="6176963"/>
            <a:ext cx="93991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http://www.mainlesson.com/display.php?author=belloc&amp;book=more&amp;story=introduction&amp;PHPSESSID=179678588172858d6e2be1f3e0a89392</a:t>
            </a:r>
            <a:endParaRPr kumimoji="0" lang="en-GB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2838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Remote – in the Mind?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Built Environment group in a South Coast University</a:t>
            </a:r>
          </a:p>
          <a:p>
            <a:pPr lvl="1"/>
            <a:r>
              <a:rPr lang="en-GB" dirty="0" smtClean="0"/>
              <a:t>400m away, in a separate building</a:t>
            </a:r>
          </a:p>
          <a:p>
            <a:pPr lvl="1"/>
            <a:r>
              <a:rPr lang="en-GB" dirty="0" smtClean="0"/>
              <a:t>Utterly separate culture</a:t>
            </a:r>
          </a:p>
          <a:p>
            <a:pPr lvl="1"/>
            <a:r>
              <a:rPr lang="en-GB" dirty="0" smtClean="0"/>
              <a:t>Problems?</a:t>
            </a:r>
          </a:p>
          <a:p>
            <a:pPr lvl="2"/>
            <a:r>
              <a:rPr lang="en-GB" dirty="0" smtClean="0"/>
              <a:t>Clannish, fierce opposition to “outsiders” – (self-)isolation </a:t>
            </a:r>
          </a:p>
          <a:p>
            <a:pPr lvl="2"/>
            <a:r>
              <a:rPr lang="en-GB" dirty="0" smtClean="0"/>
              <a:t>Minimum performance limit as a target goal</a:t>
            </a:r>
          </a:p>
          <a:p>
            <a:pPr lvl="2"/>
            <a:r>
              <a:rPr lang="en-GB" dirty="0" smtClean="0"/>
              <a:t>Peculiar work norms</a:t>
            </a:r>
          </a:p>
          <a:p>
            <a:pPr lvl="2"/>
            <a:r>
              <a:rPr lang="en-GB" dirty="0" smtClean="0"/>
              <a:t>Stories:  </a:t>
            </a:r>
          </a:p>
          <a:p>
            <a:pPr lvl="3"/>
            <a:r>
              <a:rPr lang="en-GB" dirty="0" smtClean="0"/>
              <a:t>“We work </a:t>
            </a:r>
            <a:r>
              <a:rPr lang="en-GB" b="1" i="1" dirty="0" smtClean="0"/>
              <a:t>at</a:t>
            </a:r>
            <a:r>
              <a:rPr lang="en-GB" dirty="0" smtClean="0"/>
              <a:t> the university, not </a:t>
            </a:r>
            <a:r>
              <a:rPr lang="en-GB" b="1" i="1" dirty="0" smtClean="0"/>
              <a:t>for</a:t>
            </a:r>
            <a:r>
              <a:rPr lang="en-GB" dirty="0" smtClean="0"/>
              <a:t> the university”</a:t>
            </a:r>
          </a:p>
          <a:p>
            <a:pPr lvl="3"/>
            <a:r>
              <a:rPr lang="en-GB" dirty="0" smtClean="0"/>
              <a:t>The university doesn’t like us (not wrong – but not likeable!) – heroic opposition</a:t>
            </a:r>
          </a:p>
          <a:p>
            <a:pPr lvl="2"/>
            <a:r>
              <a:rPr lang="en-GB" dirty="0" smtClean="0"/>
              <a:t>Compliance with the groupthink more important than with corporate goals</a:t>
            </a:r>
          </a:p>
          <a:p>
            <a:pPr lvl="2"/>
            <a:r>
              <a:rPr lang="en-GB" dirty="0" smtClean="0"/>
              <a:t>Wrong role models, wrong heroes, wrong aspirations</a:t>
            </a:r>
          </a:p>
          <a:p>
            <a:pPr lvl="2"/>
            <a:r>
              <a:rPr lang="en-GB" dirty="0" smtClean="0"/>
              <a:t>Fear/ennui</a:t>
            </a:r>
          </a:p>
          <a:p>
            <a:pPr lvl="2"/>
            <a:r>
              <a:rPr lang="en-GB" dirty="0"/>
              <a:t>N</a:t>
            </a:r>
            <a:r>
              <a:rPr lang="en-GB" dirty="0" smtClean="0"/>
              <a:t>ext bus syndrome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313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Initial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Observation and communication</a:t>
            </a:r>
          </a:p>
          <a:p>
            <a:pPr lvl="1"/>
            <a:r>
              <a:rPr lang="en-GB" dirty="0" smtClean="0"/>
              <a:t>Frequent visitor, informal communication</a:t>
            </a:r>
          </a:p>
          <a:p>
            <a:pPr lvl="1"/>
            <a:r>
              <a:rPr lang="en-GB" dirty="0" smtClean="0"/>
              <a:t>Analysis of inter-group communication</a:t>
            </a:r>
          </a:p>
          <a:p>
            <a:pPr lvl="1"/>
            <a:r>
              <a:rPr lang="en-GB" dirty="0" smtClean="0"/>
              <a:t>Work with the “5</a:t>
            </a:r>
            <a:r>
              <a:rPr lang="en-GB" baseline="30000" dirty="0" smtClean="0"/>
              <a:t>th</a:t>
            </a:r>
            <a:r>
              <a:rPr lang="en-GB" dirty="0" smtClean="0"/>
              <a:t> column” (the students)</a:t>
            </a:r>
          </a:p>
          <a:p>
            <a:pPr lvl="1"/>
            <a:r>
              <a:rPr lang="en-GB" dirty="0" smtClean="0"/>
              <a:t>Discussion with then team leader</a:t>
            </a:r>
          </a:p>
          <a:p>
            <a:pPr lvl="1"/>
            <a:r>
              <a:rPr lang="en-GB" dirty="0" smtClean="0"/>
              <a:t>Conversation with de facto opinion formers</a:t>
            </a:r>
          </a:p>
          <a:p>
            <a:pPr lvl="1"/>
            <a:r>
              <a:rPr lang="en-GB" dirty="0" smtClean="0"/>
              <a:t>Span of control</a:t>
            </a:r>
          </a:p>
          <a:p>
            <a:r>
              <a:rPr lang="en-GB" dirty="0" smtClean="0"/>
              <a:t>Met with suspicion, which was overcome by job focus (and, modestly, charm …)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2111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Decisions and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nuisance, but a profitable nuisance, even in initial position</a:t>
            </a:r>
          </a:p>
          <a:p>
            <a:r>
              <a:rPr lang="en-GB" dirty="0" smtClean="0"/>
              <a:t>Motivation a problem</a:t>
            </a:r>
          </a:p>
          <a:p>
            <a:pPr lvl="1"/>
            <a:r>
              <a:rPr lang="en-GB" dirty="0"/>
              <a:t>E</a:t>
            </a:r>
            <a:r>
              <a:rPr lang="en-GB" dirty="0" smtClean="0"/>
              <a:t>stablish keeping me happy as a motivation</a:t>
            </a:r>
          </a:p>
          <a:p>
            <a:pPr lvl="2"/>
            <a:r>
              <a:rPr lang="en-GB" dirty="0" smtClean="0"/>
              <a:t>Defence from other authority, arms length presence if content, supportive</a:t>
            </a:r>
          </a:p>
          <a:p>
            <a:pPr lvl="1"/>
            <a:r>
              <a:rPr lang="en-GB" dirty="0" smtClean="0"/>
              <a:t>Use identified esteem factors</a:t>
            </a:r>
          </a:p>
          <a:p>
            <a:pPr lvl="2"/>
            <a:r>
              <a:rPr lang="en-GB" dirty="0" smtClean="0"/>
              <a:t>Good behaviour-related rewards – conferences, training, specialist equipment</a:t>
            </a:r>
          </a:p>
          <a:p>
            <a:pPr lvl="2"/>
            <a:r>
              <a:rPr lang="en-GB" dirty="0" smtClean="0"/>
              <a:t>Divisive use of reward fractures groupthink</a:t>
            </a:r>
          </a:p>
          <a:p>
            <a:pPr lvl="1"/>
            <a:r>
              <a:rPr lang="en-GB" dirty="0" smtClean="0"/>
              <a:t>Sub-team leader role</a:t>
            </a:r>
          </a:p>
          <a:p>
            <a:pPr lvl="2"/>
            <a:r>
              <a:rPr lang="en-GB" dirty="0" smtClean="0"/>
              <a:t>Devolve authority to establish discipline</a:t>
            </a:r>
          </a:p>
          <a:p>
            <a:pPr lvl="2"/>
            <a:r>
              <a:rPr lang="en-GB" dirty="0" smtClean="0"/>
              <a:t>Mentor and coach leaders to establish performance expectations and norms</a:t>
            </a:r>
          </a:p>
        </p:txBody>
      </p:sp>
    </p:spTree>
    <p:extLst>
      <p:ext uri="{BB962C8B-B14F-4D97-AF65-F5344CB8AC3E}">
        <p14:creationId xmlns:p14="http://schemas.microsoft.com/office/powerpoint/2010/main" val="16576283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Decisions and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Culture a problem</a:t>
            </a:r>
          </a:p>
          <a:p>
            <a:pPr lvl="1"/>
            <a:r>
              <a:rPr lang="en-GB" dirty="0"/>
              <a:t>Break </a:t>
            </a:r>
            <a:r>
              <a:rPr lang="en-GB" dirty="0" smtClean="0"/>
              <a:t>it up</a:t>
            </a:r>
            <a:endParaRPr lang="en-GB" dirty="0"/>
          </a:p>
          <a:p>
            <a:pPr lvl="2"/>
            <a:r>
              <a:rPr lang="en-GB" dirty="0"/>
              <a:t>Physical relocation – place them in a context where “good” behaviours dominate</a:t>
            </a:r>
          </a:p>
          <a:p>
            <a:pPr lvl="2"/>
            <a:r>
              <a:rPr lang="en-GB" dirty="0"/>
              <a:t>Other eyes mean oddities are noticed (and noted</a:t>
            </a:r>
            <a:r>
              <a:rPr lang="en-GB" dirty="0" smtClean="0"/>
              <a:t>)</a:t>
            </a:r>
          </a:p>
          <a:p>
            <a:pPr lvl="2"/>
            <a:r>
              <a:rPr lang="en-GB" dirty="0" smtClean="0"/>
              <a:t>Don’t accept established role boundaries</a:t>
            </a:r>
          </a:p>
          <a:p>
            <a:pPr lvl="1"/>
            <a:r>
              <a:rPr lang="en-GB" dirty="0" smtClean="0"/>
              <a:t>Make leadership a part of the cultural mix</a:t>
            </a:r>
          </a:p>
          <a:p>
            <a:pPr lvl="2"/>
            <a:r>
              <a:rPr lang="en-GB" dirty="0" smtClean="0"/>
              <a:t>Availability, familiarity</a:t>
            </a:r>
          </a:p>
          <a:p>
            <a:pPr lvl="2"/>
            <a:r>
              <a:rPr lang="en-GB" dirty="0" smtClean="0"/>
              <a:t>Communication, formal and informal</a:t>
            </a:r>
          </a:p>
          <a:p>
            <a:pPr lvl="2"/>
            <a:r>
              <a:rPr lang="en-GB" dirty="0" smtClean="0"/>
              <a:t>Change the formal structure – Team Leader support and training, established sub-teams</a:t>
            </a:r>
          </a:p>
          <a:p>
            <a:pPr lvl="2"/>
            <a:r>
              <a:rPr lang="en-GB" dirty="0" smtClean="0"/>
              <a:t>Step back, but not too far</a:t>
            </a:r>
          </a:p>
          <a:p>
            <a:pPr lvl="1"/>
            <a:r>
              <a:rPr lang="en-GB" dirty="0" smtClean="0"/>
              <a:t>Take over all staff recruitment decisions</a:t>
            </a:r>
          </a:p>
          <a:p>
            <a:pPr lvl="2"/>
            <a:r>
              <a:rPr lang="en-GB" b="1" dirty="0" smtClean="0"/>
              <a:t>Choose your team</a:t>
            </a:r>
            <a:r>
              <a:rPr lang="en-GB" dirty="0" smtClean="0"/>
              <a:t> to deliver what you want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868751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Successful, within limits</a:t>
            </a:r>
          </a:p>
          <a:p>
            <a:pPr lvl="1"/>
            <a:r>
              <a:rPr lang="en-GB" dirty="0" smtClean="0"/>
              <a:t>Return to (broadly) organisational norms and expectations</a:t>
            </a:r>
          </a:p>
          <a:p>
            <a:pPr lvl="1"/>
            <a:r>
              <a:rPr lang="en-GB" dirty="0" smtClean="0"/>
              <a:t>No longer the “lost and the lonely”</a:t>
            </a:r>
          </a:p>
          <a:p>
            <a:pPr lvl="2"/>
            <a:r>
              <a:rPr lang="en-GB" dirty="0" smtClean="0"/>
              <a:t>Due respect accorded to those doing a difficult job</a:t>
            </a:r>
          </a:p>
          <a:p>
            <a:pPr lvl="2"/>
            <a:r>
              <a:rPr lang="en-GB" dirty="0" smtClean="0"/>
              <a:t>Reward elements in my gift consonant to alignment and achievement</a:t>
            </a:r>
          </a:p>
          <a:p>
            <a:pPr lvl="2"/>
            <a:r>
              <a:rPr lang="en-GB" dirty="0" smtClean="0"/>
              <a:t>Within the broader team web of communications</a:t>
            </a:r>
          </a:p>
          <a:p>
            <a:pPr lvl="1"/>
            <a:r>
              <a:rPr lang="en-GB" dirty="0" smtClean="0"/>
              <a:t>Delivery of expected performance</a:t>
            </a:r>
          </a:p>
          <a:p>
            <a:r>
              <a:rPr lang="en-GB" dirty="0" smtClean="0"/>
              <a:t>Mistakes</a:t>
            </a:r>
          </a:p>
          <a:p>
            <a:pPr lvl="1"/>
            <a:r>
              <a:rPr lang="en-GB" dirty="0" smtClean="0"/>
              <a:t>Didn’t change the Team Leader</a:t>
            </a:r>
          </a:p>
          <a:p>
            <a:pPr lvl="1"/>
            <a:r>
              <a:rPr lang="en-GB" dirty="0" smtClean="0"/>
              <a:t>Didn’t sustain the informal presence once success began to take off</a:t>
            </a:r>
          </a:p>
          <a:p>
            <a:pPr lvl="2"/>
            <a:r>
              <a:rPr lang="en-GB" dirty="0" smtClean="0"/>
              <a:t>Other calls, but no excuse!  Need to demonstrate engagement by participation</a:t>
            </a:r>
          </a:p>
          <a:p>
            <a:pPr lvl="2"/>
            <a:r>
              <a:rPr lang="en-GB" dirty="0" smtClean="0"/>
              <a:t>Had to go back in harder once change began to flag</a:t>
            </a:r>
          </a:p>
          <a:p>
            <a:pPr lvl="1"/>
            <a:r>
              <a:rPr lang="en-GB" dirty="0" smtClean="0"/>
              <a:t>Didn’t use top level management to reinforce perceived success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4506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Out There, In The Dark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Technomadics</a:t>
            </a:r>
            <a:r>
              <a:rPr lang="en-GB" dirty="0" smtClean="0"/>
              <a:t> is a solid reality</a:t>
            </a:r>
          </a:p>
          <a:p>
            <a:r>
              <a:rPr lang="en-GB" dirty="0" smtClean="0"/>
              <a:t>Remoteok.io – 10582 remote dev jobs on advert in September 2017</a:t>
            </a:r>
          </a:p>
          <a:p>
            <a:r>
              <a:rPr lang="en-GB" dirty="0" smtClean="0"/>
              <a:t>5,000+ people resident in Reading work in software development via remote working internationally (Development Agency data)</a:t>
            </a:r>
          </a:p>
          <a:p>
            <a:r>
              <a:rPr lang="en-GB" dirty="0" smtClean="0"/>
              <a:t>Centralisation of organisations leads to outstations – remote working is the result</a:t>
            </a:r>
          </a:p>
          <a:p>
            <a:endParaRPr lang="en-GB" dirty="0"/>
          </a:p>
          <a:p>
            <a:r>
              <a:rPr lang="en-GB" dirty="0" smtClean="0"/>
              <a:t>How, then, can we lead and manage remote teams and individuals?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399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How do remote teams measure their employees’ productivity?</a:t>
            </a:r>
            <a:r>
              <a:rPr lang="en-GB" b="1" dirty="0" smtClean="0">
                <a:hlinkClick r:id="rId2"/>
              </a:rPr>
              <a:t>  Remote.co study with “top” teams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Setting </a:t>
            </a:r>
            <a:r>
              <a:rPr lang="en-GB" b="1" dirty="0"/>
              <a:t>clear metrics </a:t>
            </a:r>
            <a:r>
              <a:rPr lang="en-GB" dirty="0"/>
              <a:t>for each team member</a:t>
            </a:r>
          </a:p>
          <a:p>
            <a:r>
              <a:rPr lang="en-GB" dirty="0" smtClean="0"/>
              <a:t>Hold </a:t>
            </a:r>
            <a:r>
              <a:rPr lang="en-GB" b="1" dirty="0" smtClean="0"/>
              <a:t>regular team meetings </a:t>
            </a:r>
            <a:r>
              <a:rPr lang="en-GB" dirty="0" smtClean="0"/>
              <a:t>to align on goals, plans, and problems</a:t>
            </a:r>
          </a:p>
          <a:p>
            <a:r>
              <a:rPr lang="en-GB" dirty="0" smtClean="0"/>
              <a:t>Feedback from </a:t>
            </a:r>
            <a:r>
              <a:rPr lang="en-GB" b="1" dirty="0" smtClean="0"/>
              <a:t>360-degree reviews</a:t>
            </a:r>
          </a:p>
          <a:p>
            <a:r>
              <a:rPr lang="en-GB" b="1" dirty="0" smtClean="0"/>
              <a:t>Feedback from clients</a:t>
            </a:r>
          </a:p>
          <a:p>
            <a:r>
              <a:rPr lang="en-GB" dirty="0" smtClean="0"/>
              <a:t>Receiving a </a:t>
            </a:r>
            <a:r>
              <a:rPr lang="en-GB" b="1" dirty="0" smtClean="0"/>
              <a:t>score on completed work</a:t>
            </a:r>
          </a:p>
          <a:p>
            <a:r>
              <a:rPr lang="en-GB" dirty="0" smtClean="0"/>
              <a:t>Setting </a:t>
            </a:r>
            <a:r>
              <a:rPr lang="en-GB" b="1" dirty="0"/>
              <a:t>short-term goals </a:t>
            </a:r>
            <a:r>
              <a:rPr lang="en-GB" dirty="0"/>
              <a:t>(daily or weekly)</a:t>
            </a:r>
          </a:p>
          <a:p>
            <a:r>
              <a:rPr lang="en-GB" dirty="0"/>
              <a:t>Monitoring if tasks are </a:t>
            </a:r>
            <a:r>
              <a:rPr lang="en-GB" b="1" dirty="0"/>
              <a:t>completed in time</a:t>
            </a:r>
          </a:p>
          <a:p>
            <a:r>
              <a:rPr lang="en-GB" b="1" dirty="0" smtClean="0"/>
              <a:t>Quality </a:t>
            </a:r>
            <a:r>
              <a:rPr lang="en-GB" b="1" dirty="0"/>
              <a:t>of the work</a:t>
            </a:r>
          </a:p>
          <a:p>
            <a:r>
              <a:rPr lang="en-GB" dirty="0" smtClean="0"/>
              <a:t>Tracking </a:t>
            </a:r>
            <a:r>
              <a:rPr lang="en-GB" b="1" dirty="0" smtClean="0"/>
              <a:t>activity levels and work screenshots</a:t>
            </a:r>
          </a:p>
          <a:p>
            <a:r>
              <a:rPr lang="en-GB" dirty="0" smtClean="0"/>
              <a:t>Focusing </a:t>
            </a:r>
            <a:r>
              <a:rPr lang="en-GB" dirty="0"/>
              <a:t>on </a:t>
            </a:r>
            <a:r>
              <a:rPr lang="en-GB" b="1" dirty="0"/>
              <a:t>results</a:t>
            </a:r>
            <a:r>
              <a:rPr lang="en-GB" dirty="0"/>
              <a:t> accomplished </a:t>
            </a:r>
            <a:r>
              <a:rPr lang="en-GB" b="1" dirty="0"/>
              <a:t>rather than time </a:t>
            </a:r>
            <a:r>
              <a:rPr lang="en-GB" dirty="0"/>
              <a:t>tracked</a:t>
            </a:r>
          </a:p>
          <a:p>
            <a:r>
              <a:rPr lang="en-GB" dirty="0" smtClean="0"/>
              <a:t>Tracking </a:t>
            </a:r>
            <a:r>
              <a:rPr lang="en-GB" b="1" dirty="0"/>
              <a:t>challenges</a:t>
            </a:r>
            <a:r>
              <a:rPr lang="en-GB" dirty="0"/>
              <a:t> that have been </a:t>
            </a:r>
            <a:r>
              <a:rPr lang="en-GB" b="1" dirty="0" smtClean="0"/>
              <a:t>overcome</a:t>
            </a:r>
          </a:p>
          <a:p>
            <a:r>
              <a:rPr lang="en-GB" b="1" dirty="0" smtClean="0"/>
              <a:t>Performance reviews</a:t>
            </a:r>
          </a:p>
          <a:p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9072002" y="2629609"/>
            <a:ext cx="1489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Communicate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866007" y="4310953"/>
            <a:ext cx="1748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Make work </a:t>
            </a:r>
            <a:r>
              <a:rPr kumimoji="0" lang="en-GB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work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869024" y="5570622"/>
            <a:ext cx="2867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5B9BD5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Value your productive assets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5B9BD5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ight Brace 6"/>
          <p:cNvSpPr/>
          <p:nvPr/>
        </p:nvSpPr>
        <p:spPr>
          <a:xfrm>
            <a:off x="8747410" y="1825625"/>
            <a:ext cx="118597" cy="1990595"/>
          </a:xfrm>
          <a:prstGeom prst="rightBrac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ight Brace 7"/>
          <p:cNvSpPr/>
          <p:nvPr/>
        </p:nvSpPr>
        <p:spPr>
          <a:xfrm>
            <a:off x="8403821" y="3392872"/>
            <a:ext cx="137594" cy="2205493"/>
          </a:xfrm>
          <a:prstGeom prst="rightBrace">
            <a:avLst/>
          </a:prstGeom>
          <a:ln w="254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ight Brace 8"/>
          <p:cNvSpPr/>
          <p:nvPr/>
        </p:nvSpPr>
        <p:spPr>
          <a:xfrm>
            <a:off x="8602824" y="5463060"/>
            <a:ext cx="86762" cy="584456"/>
          </a:xfrm>
          <a:prstGeom prst="rightBrac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9922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Commentary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</a:t>
            </a:r>
            <a:r>
              <a:rPr lang="en-GB" dirty="0" smtClean="0"/>
              <a:t>nstrumentalist:  “What can </a:t>
            </a:r>
            <a:r>
              <a:rPr lang="en-GB" b="1" i="1" dirty="0" smtClean="0">
                <a:solidFill>
                  <a:srgbClr val="FF0000"/>
                </a:solidFill>
              </a:rPr>
              <a:t>I</a:t>
            </a:r>
            <a:r>
              <a:rPr lang="en-GB" dirty="0" smtClean="0"/>
              <a:t> do to make </a:t>
            </a:r>
            <a:r>
              <a:rPr lang="en-GB" b="1" i="1" dirty="0" smtClean="0">
                <a:solidFill>
                  <a:srgbClr val="FF0000"/>
                </a:solidFill>
              </a:rPr>
              <a:t>you</a:t>
            </a:r>
            <a:r>
              <a:rPr lang="en-GB" dirty="0" smtClean="0"/>
              <a:t> better?”</a:t>
            </a:r>
          </a:p>
          <a:p>
            <a:r>
              <a:rPr lang="en-GB" dirty="0" smtClean="0"/>
              <a:t>Are there better questions?  </a:t>
            </a:r>
          </a:p>
          <a:p>
            <a:pPr lvl="1"/>
            <a:r>
              <a:rPr lang="en-GB" dirty="0" smtClean="0"/>
              <a:t>Yes, teams are individuals, but they are also teams</a:t>
            </a:r>
          </a:p>
          <a:p>
            <a:pPr lvl="1"/>
            <a:r>
              <a:rPr lang="en-GB" dirty="0" smtClean="0"/>
              <a:t>Perhaps “What can </a:t>
            </a:r>
            <a:r>
              <a:rPr lang="en-GB" b="1" i="1" dirty="0" smtClean="0">
                <a:solidFill>
                  <a:srgbClr val="FF0000"/>
                </a:solidFill>
              </a:rPr>
              <a:t>we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do to make </a:t>
            </a:r>
            <a:r>
              <a:rPr lang="en-GB" b="1" i="1" dirty="0" smtClean="0">
                <a:solidFill>
                  <a:srgbClr val="FF0000"/>
                </a:solidFill>
              </a:rPr>
              <a:t>us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better?” offers more utility?</a:t>
            </a:r>
          </a:p>
          <a:p>
            <a:r>
              <a:rPr lang="en-GB" dirty="0" smtClean="0"/>
              <a:t>Network analysis – manager/leader doesn’t have to be the “telephone exchange” for </a:t>
            </a:r>
            <a:r>
              <a:rPr lang="en-GB" dirty="0" err="1" smtClean="0"/>
              <a:t>teamly</a:t>
            </a:r>
            <a:r>
              <a:rPr lang="en-GB" dirty="0" smtClean="0"/>
              <a:t> converse</a:t>
            </a:r>
          </a:p>
          <a:p>
            <a:r>
              <a:rPr lang="en-GB" dirty="0" smtClean="0"/>
              <a:t>Good in that standards, norms, expectations are needed</a:t>
            </a:r>
          </a:p>
          <a:p>
            <a:r>
              <a:rPr lang="en-GB" dirty="0" smtClean="0"/>
              <a:t>Fine line between coaching and micromanagement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5806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Real People, Real Problems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Standard worries</a:t>
            </a:r>
          </a:p>
          <a:p>
            <a:pPr lvl="1"/>
            <a:r>
              <a:rPr lang="en-GB" dirty="0" smtClean="0"/>
              <a:t>Control</a:t>
            </a:r>
          </a:p>
          <a:p>
            <a:pPr lvl="1"/>
            <a:r>
              <a:rPr lang="en-GB" dirty="0" smtClean="0"/>
              <a:t>Communication</a:t>
            </a:r>
          </a:p>
          <a:p>
            <a:pPr lvl="1"/>
            <a:r>
              <a:rPr lang="en-GB" dirty="0" smtClean="0"/>
              <a:t>Alignment</a:t>
            </a:r>
          </a:p>
          <a:p>
            <a:pPr lvl="1"/>
            <a:r>
              <a:rPr lang="en-GB" dirty="0" smtClean="0"/>
              <a:t>Motivation</a:t>
            </a:r>
          </a:p>
          <a:p>
            <a:r>
              <a:rPr lang="en-GB" dirty="0" smtClean="0"/>
              <a:t>Extras</a:t>
            </a:r>
          </a:p>
          <a:p>
            <a:pPr lvl="1"/>
            <a:r>
              <a:rPr lang="en-GB" dirty="0" smtClean="0"/>
              <a:t>Isolation, team membership</a:t>
            </a:r>
          </a:p>
          <a:p>
            <a:pPr lvl="1"/>
            <a:r>
              <a:rPr lang="en-GB" dirty="0" smtClean="0"/>
              <a:t>Client exposure resilience</a:t>
            </a:r>
          </a:p>
          <a:p>
            <a:pPr lvl="1"/>
            <a:r>
              <a:rPr lang="en-GB" dirty="0" smtClean="0"/>
              <a:t>Facilities</a:t>
            </a:r>
          </a:p>
          <a:p>
            <a:pPr lvl="1"/>
            <a:r>
              <a:rPr lang="en-GB" dirty="0" smtClean="0"/>
              <a:t>Participation and contribution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550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What the Research Shows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28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Problem or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the levels of remuneration we are addressing, </a:t>
            </a:r>
            <a:r>
              <a:rPr lang="en-GB" b="1" dirty="0" smtClean="0"/>
              <a:t>money is a motivator</a:t>
            </a:r>
            <a:r>
              <a:rPr lang="en-GB" dirty="0" smtClean="0"/>
              <a:t> …</a:t>
            </a:r>
          </a:p>
          <a:p>
            <a:pPr lvl="1"/>
            <a:r>
              <a:rPr lang="en-GB" dirty="0" smtClean="0"/>
              <a:t>Fortunately, it’s not the only one</a:t>
            </a:r>
          </a:p>
          <a:p>
            <a:r>
              <a:rPr lang="en-GB" dirty="0" smtClean="0"/>
              <a:t>Staff turnover</a:t>
            </a:r>
          </a:p>
          <a:p>
            <a:r>
              <a:rPr lang="en-GB" dirty="0" smtClean="0"/>
              <a:t>Travel</a:t>
            </a:r>
          </a:p>
          <a:p>
            <a:r>
              <a:rPr lang="en-GB" dirty="0" smtClean="0"/>
              <a:t>Other influences are at play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12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Pick Your Team Carefully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Selection is key</a:t>
            </a:r>
          </a:p>
          <a:p>
            <a:pPr lvl="1"/>
            <a:r>
              <a:rPr lang="en-GB" dirty="0" smtClean="0"/>
              <a:t>The right people means fewer problems</a:t>
            </a:r>
          </a:p>
          <a:p>
            <a:pPr lvl="1"/>
            <a:r>
              <a:rPr lang="en-GB" dirty="0" smtClean="0"/>
              <a:t>Not just technical skills</a:t>
            </a:r>
          </a:p>
          <a:p>
            <a:r>
              <a:rPr lang="en-GB" dirty="0" smtClean="0"/>
              <a:t>Invest the time</a:t>
            </a:r>
          </a:p>
          <a:p>
            <a:pPr lvl="1"/>
            <a:r>
              <a:rPr lang="en-GB" dirty="0" smtClean="0"/>
              <a:t>Work examples, samples, portfolio</a:t>
            </a:r>
          </a:p>
          <a:p>
            <a:pPr lvl="1"/>
            <a:r>
              <a:rPr lang="en-GB" dirty="0" smtClean="0"/>
              <a:t>Trial work over two days/week with our team</a:t>
            </a:r>
          </a:p>
          <a:p>
            <a:pPr lvl="1"/>
            <a:r>
              <a:rPr lang="en-GB" dirty="0" smtClean="0"/>
              <a:t>Use the references</a:t>
            </a:r>
          </a:p>
          <a:p>
            <a:pPr lvl="1"/>
            <a:r>
              <a:rPr lang="en-GB" dirty="0" smtClean="0"/>
              <a:t>Get involved</a:t>
            </a:r>
          </a:p>
          <a:p>
            <a:r>
              <a:rPr lang="en-GB" dirty="0" smtClean="0"/>
              <a:t>Put effort in the </a:t>
            </a:r>
            <a:r>
              <a:rPr lang="en-GB" dirty="0" err="1" smtClean="0"/>
              <a:t>onboarding</a:t>
            </a:r>
            <a:endParaRPr lang="en-GB" dirty="0" smtClean="0"/>
          </a:p>
        </p:txBody>
      </p:sp>
      <p:pic>
        <p:nvPicPr>
          <p:cNvPr id="4" name="Picture 5" descr="Picture of interview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9788" y="1690688"/>
            <a:ext cx="2894012" cy="403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062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Communicate, Communicate, Communicate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Isolated teams develop their own norms and behaviours</a:t>
            </a:r>
          </a:p>
          <a:p>
            <a:pPr lvl="1"/>
            <a:r>
              <a:rPr lang="en-GB" dirty="0" smtClean="0"/>
              <a:t>South coast university’s Built Environment group</a:t>
            </a:r>
          </a:p>
          <a:p>
            <a:r>
              <a:rPr lang="en-GB" dirty="0" smtClean="0"/>
              <a:t>Build a culture of communication?</a:t>
            </a:r>
          </a:p>
          <a:p>
            <a:pPr lvl="1"/>
            <a:r>
              <a:rPr lang="en-GB" dirty="0" smtClean="0"/>
              <a:t>Regular</a:t>
            </a:r>
          </a:p>
          <a:p>
            <a:pPr lvl="1"/>
            <a:r>
              <a:rPr lang="en-GB" dirty="0" smtClean="0"/>
              <a:t>Systematic</a:t>
            </a:r>
          </a:p>
          <a:p>
            <a:pPr lvl="1"/>
            <a:r>
              <a:rPr lang="en-GB" dirty="0" smtClean="0"/>
              <a:t>Clear</a:t>
            </a:r>
          </a:p>
          <a:p>
            <a:r>
              <a:rPr lang="en-GB" b="1" i="1" dirty="0" smtClean="0"/>
              <a:t>Work on</a:t>
            </a:r>
            <a:r>
              <a:rPr lang="en-GB" dirty="0" smtClean="0"/>
              <a:t> a culture of communication</a:t>
            </a:r>
          </a:p>
          <a:p>
            <a:pPr lvl="1"/>
            <a:r>
              <a:rPr lang="en-GB" dirty="0" smtClean="0"/>
              <a:t>The tools are there – informal, frequent, casual, social is achievable</a:t>
            </a:r>
          </a:p>
          <a:p>
            <a:pPr lvl="1"/>
            <a:r>
              <a:rPr lang="en-GB" dirty="0" smtClean="0"/>
              <a:t>Not just the manager:  collegiality breeds contentment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18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Example:  Estonian Distributed IT Developer Hierarchy of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70+ employees, (30 HQ, 40+ across Europe, individual locations)</a:t>
            </a:r>
          </a:p>
          <a:p>
            <a:r>
              <a:rPr lang="en-GB" dirty="0" smtClean="0"/>
              <a:t>Basic dev strategy – JavaScript, agile SCRUM-type environment</a:t>
            </a:r>
          </a:p>
          <a:p>
            <a:r>
              <a:rPr lang="en-GB" dirty="0" smtClean="0"/>
              <a:t>Full toolsets, each employee required to use – serious effort in choice</a:t>
            </a:r>
          </a:p>
          <a:p>
            <a:r>
              <a:rPr lang="en-GB" dirty="0" smtClean="0"/>
              <a:t>Overlaid formal and informal communications</a:t>
            </a:r>
          </a:p>
          <a:p>
            <a:pPr lvl="1"/>
            <a:r>
              <a:rPr lang="en-GB" dirty="0" smtClean="0"/>
              <a:t>Planned</a:t>
            </a:r>
          </a:p>
          <a:p>
            <a:pPr lvl="1"/>
            <a:r>
              <a:rPr lang="en-GB" dirty="0" smtClean="0"/>
              <a:t>Scheduled down to daily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5114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Hierarchy of Communication - Formal</a:t>
            </a:r>
          </a:p>
        </p:txBody>
      </p:sp>
      <p:sp>
        <p:nvSpPr>
          <p:cNvPr id="7" name="Oval 6"/>
          <p:cNvSpPr/>
          <p:nvPr/>
        </p:nvSpPr>
        <p:spPr>
          <a:xfrm>
            <a:off x="1519041" y="2668469"/>
            <a:ext cx="3410465" cy="29738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9" name="Straight Connector 8"/>
          <p:cNvCxnSpPr>
            <a:stCxn id="7" idx="0"/>
            <a:endCxn id="7" idx="4"/>
          </p:cNvCxnSpPr>
          <p:nvPr/>
        </p:nvCxnSpPr>
        <p:spPr>
          <a:xfrm>
            <a:off x="3224274" y="2668469"/>
            <a:ext cx="0" cy="297385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stCxn id="7" idx="6"/>
            <a:endCxn id="7" idx="2"/>
          </p:cNvCxnSpPr>
          <p:nvPr/>
        </p:nvCxnSpPr>
        <p:spPr>
          <a:xfrm flipH="1">
            <a:off x="1519041" y="4155399"/>
            <a:ext cx="341046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2528596" y="2838605"/>
            <a:ext cx="1362270" cy="2677886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528596" y="2838605"/>
            <a:ext cx="1446245" cy="2677886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1744825" y="3337793"/>
            <a:ext cx="2967135" cy="160020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1744825" y="3337793"/>
            <a:ext cx="2967135" cy="160020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5962261" y="3135086"/>
            <a:ext cx="390805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Monthly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Team members-run training sessions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Full sub-team meetings (online)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962261" y="4189445"/>
            <a:ext cx="18370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Weekly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Sprint updates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5962261" y="5046475"/>
            <a:ext cx="51418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Daily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Manager – team member scheduled conversation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5962261" y="2104253"/>
            <a:ext cx="53401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Quarterly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 staff get-together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(part week team building, part-week </a:t>
            </a:r>
            <a:r>
              <a:rPr kumimoji="0" lang="en-GB" sz="18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product planning)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962261" y="5903505"/>
            <a:ext cx="34101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Ongoing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Formal informal “fun” activities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33" name="Straight Connector 32"/>
          <p:cNvCxnSpPr>
            <a:stCxn id="30" idx="1"/>
          </p:cNvCxnSpPr>
          <p:nvPr/>
        </p:nvCxnSpPr>
        <p:spPr>
          <a:xfrm flipH="1">
            <a:off x="3224275" y="2565918"/>
            <a:ext cx="2737986" cy="1866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H="1">
            <a:off x="4805265" y="3337793"/>
            <a:ext cx="11569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flipH="1">
            <a:off x="5029200" y="3337793"/>
            <a:ext cx="933061" cy="7206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>
            <a:stCxn id="28" idx="1"/>
          </p:cNvCxnSpPr>
          <p:nvPr/>
        </p:nvCxnSpPr>
        <p:spPr>
          <a:xfrm flipH="1" flipV="1">
            <a:off x="4711960" y="4376057"/>
            <a:ext cx="1250301" cy="136554"/>
          </a:xfrm>
          <a:prstGeom prst="lin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stCxn id="29" idx="1"/>
          </p:cNvCxnSpPr>
          <p:nvPr/>
        </p:nvCxnSpPr>
        <p:spPr>
          <a:xfrm flipH="1" flipV="1">
            <a:off x="4711960" y="4654588"/>
            <a:ext cx="1250301" cy="715053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Curved Down Arrow 44"/>
          <p:cNvSpPr/>
          <p:nvPr/>
        </p:nvSpPr>
        <p:spPr>
          <a:xfrm rot="10800000">
            <a:off x="1750038" y="5406993"/>
            <a:ext cx="2743199" cy="461665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47" name="Straight Connector 46"/>
          <p:cNvCxnSpPr>
            <a:stCxn id="31" idx="1"/>
          </p:cNvCxnSpPr>
          <p:nvPr/>
        </p:nvCxnSpPr>
        <p:spPr>
          <a:xfrm flipH="1" flipV="1">
            <a:off x="3704253" y="5903505"/>
            <a:ext cx="2258008" cy="32316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48859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Hierarchy of Communication - Formal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Quarterly all staff get-togethers</a:t>
            </a:r>
          </a:p>
          <a:p>
            <a:pPr lvl="1"/>
            <a:r>
              <a:rPr lang="en-GB" dirty="0" smtClean="0"/>
              <a:t>International venue, varied (</a:t>
            </a:r>
            <a:r>
              <a:rPr lang="en-GB" dirty="0" err="1" smtClean="0"/>
              <a:t>recents</a:t>
            </a:r>
            <a:r>
              <a:rPr lang="en-GB" dirty="0" smtClean="0"/>
              <a:t> include Barcelona, Edinburgh, Chicago, Riga)</a:t>
            </a:r>
          </a:p>
          <a:p>
            <a:pPr lvl="1"/>
            <a:r>
              <a:rPr lang="en-GB" dirty="0" smtClean="0"/>
              <a:t>Part week team building, part week formal development discussions</a:t>
            </a:r>
          </a:p>
          <a:p>
            <a:r>
              <a:rPr lang="en-GB" dirty="0" smtClean="0"/>
              <a:t>Ongoing formal “informal” activities (cartoons, stories, client-facing Facebook, social media) with targets and goals</a:t>
            </a:r>
          </a:p>
          <a:p>
            <a:r>
              <a:rPr lang="en-GB" dirty="0" smtClean="0"/>
              <a:t>Monthly training sessions run by team members (works out at around once per year per individual)</a:t>
            </a:r>
          </a:p>
          <a:p>
            <a:r>
              <a:rPr lang="en-GB" dirty="0" smtClean="0"/>
              <a:t>Monthly sub-team meetings (typical three-tier split)</a:t>
            </a:r>
          </a:p>
          <a:p>
            <a:r>
              <a:rPr lang="en-GB" dirty="0" smtClean="0"/>
              <a:t>Weekly “sprint” updates</a:t>
            </a:r>
          </a:p>
          <a:p>
            <a:r>
              <a:rPr lang="en-GB" dirty="0" smtClean="0"/>
              <a:t>Daily manager – team member discussion (SCRUM-</a:t>
            </a:r>
            <a:r>
              <a:rPr lang="en-GB" dirty="0" err="1" smtClean="0"/>
              <a:t>ish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6232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Hierarchy of Communication - </a:t>
            </a:r>
            <a:r>
              <a:rPr lang="en-GB" dirty="0" smtClean="0"/>
              <a:t>Informal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1519041" y="2668469"/>
            <a:ext cx="3410465" cy="297385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9" name="Straight Connector 8"/>
          <p:cNvCxnSpPr>
            <a:stCxn id="7" idx="0"/>
            <a:endCxn id="7" idx="4"/>
          </p:cNvCxnSpPr>
          <p:nvPr/>
        </p:nvCxnSpPr>
        <p:spPr>
          <a:xfrm>
            <a:off x="3224274" y="2668469"/>
            <a:ext cx="0" cy="297385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stCxn id="7" idx="6"/>
            <a:endCxn id="7" idx="2"/>
          </p:cNvCxnSpPr>
          <p:nvPr/>
        </p:nvCxnSpPr>
        <p:spPr>
          <a:xfrm flipH="1">
            <a:off x="1519041" y="4155399"/>
            <a:ext cx="3410465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2528596" y="2838605"/>
            <a:ext cx="1362270" cy="2677886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528596" y="2838605"/>
            <a:ext cx="1446245" cy="2677886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1744825" y="3337793"/>
            <a:ext cx="2967135" cy="160020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1744825" y="3337793"/>
            <a:ext cx="2967135" cy="1600200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5974533" y="3051773"/>
            <a:ext cx="34961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Monthly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Training and online get-together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5974533" y="4004814"/>
            <a:ext cx="532536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Daily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Sub-team member discussions – between members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Manager as participant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Peer mentoring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5962261" y="2172330"/>
            <a:ext cx="17863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Quarterly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Team Building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962261" y="5903505"/>
            <a:ext cx="34101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Ongoing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Formal informal “fun” activities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33" name="Straight Connector 32"/>
          <p:cNvCxnSpPr>
            <a:stCxn id="30" idx="1"/>
          </p:cNvCxnSpPr>
          <p:nvPr/>
        </p:nvCxnSpPr>
        <p:spPr>
          <a:xfrm flipH="1">
            <a:off x="3224275" y="2495496"/>
            <a:ext cx="2737986" cy="15716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flipH="1" flipV="1">
            <a:off x="4068147" y="2818661"/>
            <a:ext cx="1894114" cy="5191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flipH="1" flipV="1">
            <a:off x="4794381" y="3329023"/>
            <a:ext cx="1167881" cy="87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stCxn id="29" idx="1"/>
          </p:cNvCxnSpPr>
          <p:nvPr/>
        </p:nvCxnSpPr>
        <p:spPr>
          <a:xfrm flipH="1" flipV="1">
            <a:off x="4649209" y="4408706"/>
            <a:ext cx="1325324" cy="334772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Curved Down Arrow 44"/>
          <p:cNvSpPr/>
          <p:nvPr/>
        </p:nvSpPr>
        <p:spPr>
          <a:xfrm rot="10800000">
            <a:off x="1750038" y="5406993"/>
            <a:ext cx="2743199" cy="461665"/>
          </a:xfrm>
          <a:prstGeom prst="curved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47" name="Straight Connector 46"/>
          <p:cNvCxnSpPr>
            <a:stCxn id="31" idx="1"/>
          </p:cNvCxnSpPr>
          <p:nvPr/>
        </p:nvCxnSpPr>
        <p:spPr>
          <a:xfrm flipH="1" flipV="1">
            <a:off x="3704253" y="5903505"/>
            <a:ext cx="2258008" cy="32316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35139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Hierarchy of Communication - Informal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Quarterly team building</a:t>
            </a:r>
          </a:p>
          <a:p>
            <a:r>
              <a:rPr lang="en-GB" dirty="0" smtClean="0"/>
              <a:t>Monthly training and “online get-together”</a:t>
            </a:r>
          </a:p>
          <a:p>
            <a:r>
              <a:rPr lang="en-GB" dirty="0" smtClean="0"/>
              <a:t>“Fun” activities, social and client-facing</a:t>
            </a:r>
          </a:p>
          <a:p>
            <a:pPr lvl="1"/>
            <a:r>
              <a:rPr lang="en-GB" dirty="0" smtClean="0"/>
              <a:t>Sub-teams take responsibility for particular “fun” items</a:t>
            </a:r>
          </a:p>
          <a:p>
            <a:r>
              <a:rPr lang="en-GB" dirty="0" smtClean="0"/>
              <a:t>Sub-teams daily at least, usually more frequent, discussion through online </a:t>
            </a:r>
            <a:r>
              <a:rPr lang="en-GB" dirty="0" err="1" smtClean="0"/>
              <a:t>comms</a:t>
            </a:r>
            <a:endParaRPr lang="en-GB" dirty="0" smtClean="0"/>
          </a:p>
          <a:p>
            <a:pPr lvl="1"/>
            <a:r>
              <a:rPr lang="en-GB" dirty="0" smtClean="0"/>
              <a:t>Individual, personal relationships encouraged</a:t>
            </a:r>
          </a:p>
          <a:p>
            <a:pPr lvl="1"/>
            <a:r>
              <a:rPr lang="en-GB" dirty="0" smtClean="0"/>
              <a:t>Manager as participant, not mediator/observer</a:t>
            </a:r>
          </a:p>
          <a:p>
            <a:pPr lvl="1"/>
            <a:r>
              <a:rPr lang="en-GB" dirty="0" smtClean="0"/>
              <a:t>Strong peer mentoring in </a:t>
            </a:r>
            <a:r>
              <a:rPr lang="en-GB" dirty="0" err="1" smtClean="0"/>
              <a:t>onboarding</a:t>
            </a:r>
            <a:r>
              <a:rPr lang="en-GB" dirty="0" smtClean="0"/>
              <a:t> to establish </a:t>
            </a:r>
            <a:r>
              <a:rPr lang="en-GB" dirty="0" err="1" smtClean="0"/>
              <a:t>comms</a:t>
            </a:r>
            <a:r>
              <a:rPr lang="en-GB" dirty="0" smtClean="0"/>
              <a:t> culture</a:t>
            </a:r>
          </a:p>
        </p:txBody>
      </p:sp>
    </p:spTree>
    <p:extLst>
      <p:ext uri="{BB962C8B-B14F-4D97-AF65-F5344CB8AC3E}">
        <p14:creationId xmlns:p14="http://schemas.microsoft.com/office/powerpoint/2010/main" val="3532420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Elite 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Experts … Paladins?  Fine.  But </a:t>
            </a:r>
            <a:r>
              <a:rPr lang="en-GB" b="1" dirty="0" smtClean="0"/>
              <a:t>our</a:t>
            </a:r>
            <a:r>
              <a:rPr lang="en-GB" dirty="0" smtClean="0"/>
              <a:t> experts, </a:t>
            </a:r>
            <a:r>
              <a:rPr lang="en-GB" b="1" dirty="0" smtClean="0"/>
              <a:t>our</a:t>
            </a:r>
            <a:r>
              <a:rPr lang="en-GB" dirty="0" smtClean="0"/>
              <a:t> paladins - better</a:t>
            </a:r>
          </a:p>
          <a:p>
            <a:r>
              <a:rPr lang="en-GB" dirty="0" smtClean="0"/>
              <a:t>“Elite” is in the head.  How will you:</a:t>
            </a:r>
          </a:p>
          <a:p>
            <a:pPr lvl="1"/>
            <a:r>
              <a:rPr lang="en-GB" b="1" dirty="0" smtClean="0"/>
              <a:t>Affirm status?</a:t>
            </a:r>
          </a:p>
          <a:p>
            <a:pPr lvl="1"/>
            <a:r>
              <a:rPr lang="en-GB" b="1" dirty="0" smtClean="0"/>
              <a:t>Reinforce beliefs?</a:t>
            </a:r>
          </a:p>
          <a:p>
            <a:pPr lvl="1"/>
            <a:r>
              <a:rPr lang="en-GB" b="1" dirty="0" smtClean="0"/>
              <a:t>Manage competition?</a:t>
            </a:r>
          </a:p>
          <a:p>
            <a:pPr lvl="1"/>
            <a:r>
              <a:rPr lang="en-GB" b="1" dirty="0" smtClean="0"/>
              <a:t>Systematically develop and sustain excellences?</a:t>
            </a:r>
          </a:p>
          <a:p>
            <a:pPr lvl="1"/>
            <a:r>
              <a:rPr lang="en-GB" b="1" dirty="0" smtClean="0"/>
              <a:t>Establish and retain the organisation as the fount of elite status?</a:t>
            </a:r>
          </a:p>
          <a:p>
            <a:endParaRPr lang="en-GB" dirty="0" smtClean="0"/>
          </a:p>
          <a:p>
            <a:r>
              <a:rPr lang="en-GB" dirty="0" smtClean="0"/>
              <a:t>Beware the “Lone Gunmen”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32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Belonging 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Engagement in the team</a:t>
            </a:r>
          </a:p>
          <a:p>
            <a:r>
              <a:rPr lang="en-GB" dirty="0" smtClean="0"/>
              <a:t>Think culture</a:t>
            </a:r>
          </a:p>
          <a:p>
            <a:pPr lvl="1"/>
            <a:r>
              <a:rPr lang="en-GB" dirty="0" smtClean="0"/>
              <a:t>An “us” – but at what level?</a:t>
            </a:r>
          </a:p>
          <a:p>
            <a:pPr lvl="1"/>
            <a:r>
              <a:rPr lang="en-GB" dirty="0" smtClean="0"/>
              <a:t>Shared knowledge, shared beliefs</a:t>
            </a:r>
          </a:p>
          <a:p>
            <a:pPr lvl="2"/>
            <a:r>
              <a:rPr lang="en-GB" dirty="0" smtClean="0"/>
              <a:t>Distinctive/different?</a:t>
            </a:r>
          </a:p>
          <a:p>
            <a:pPr lvl="2"/>
            <a:r>
              <a:rPr lang="en-GB" dirty="0" smtClean="0"/>
              <a:t>Organisational, characteristic and the same?</a:t>
            </a:r>
          </a:p>
          <a:p>
            <a:pPr lvl="1"/>
            <a:r>
              <a:rPr lang="en-GB" dirty="0" smtClean="0"/>
              <a:t>How will the team demonstrate it needs </a:t>
            </a:r>
            <a:r>
              <a:rPr lang="en-GB" b="1" dirty="0" smtClean="0"/>
              <a:t>ME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Leadership – symbols, stories and routines</a:t>
            </a:r>
          </a:p>
          <a:p>
            <a:r>
              <a:rPr lang="en-GB" dirty="0" smtClean="0"/>
              <a:t>Use together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8886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Working 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Routines, work practices and systems that work for the client</a:t>
            </a:r>
          </a:p>
          <a:p>
            <a:r>
              <a:rPr lang="en-GB" dirty="0" smtClean="0"/>
              <a:t>Support when needed for every team member</a:t>
            </a:r>
          </a:p>
          <a:p>
            <a:r>
              <a:rPr lang="en-GB" dirty="0" smtClean="0"/>
              <a:t>Train, condition and implement best practice</a:t>
            </a:r>
          </a:p>
          <a:p>
            <a:r>
              <a:rPr lang="en-GB" dirty="0" smtClean="0"/>
              <a:t>Team ethos</a:t>
            </a:r>
          </a:p>
          <a:p>
            <a:r>
              <a:rPr lang="en-GB" dirty="0" smtClean="0"/>
              <a:t>Know that you are good</a:t>
            </a:r>
          </a:p>
          <a:p>
            <a:pPr lvl="1"/>
            <a:r>
              <a:rPr lang="en-GB" dirty="0" smtClean="0"/>
              <a:t>Celebrate individual and group successes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42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Precise – no room for casual, no room for throwaway</a:t>
            </a:r>
          </a:p>
          <a:p>
            <a:r>
              <a:rPr lang="en-GB" dirty="0" smtClean="0"/>
              <a:t>Deliver</a:t>
            </a:r>
          </a:p>
          <a:p>
            <a:pPr lvl="1"/>
            <a:r>
              <a:rPr lang="en-GB" dirty="0" smtClean="0"/>
              <a:t>Resources, tools, facilities</a:t>
            </a:r>
          </a:p>
          <a:p>
            <a:pPr lvl="1"/>
            <a:r>
              <a:rPr lang="en-GB" dirty="0" smtClean="0"/>
              <a:t>Decisions</a:t>
            </a:r>
          </a:p>
          <a:p>
            <a:pPr lvl="1"/>
            <a:r>
              <a:rPr lang="en-GB" dirty="0" smtClean="0"/>
              <a:t>Support</a:t>
            </a:r>
          </a:p>
          <a:p>
            <a:pPr lvl="1"/>
            <a:r>
              <a:rPr lang="en-GB" dirty="0" smtClean="0"/>
              <a:t>Such money as you can</a:t>
            </a:r>
          </a:p>
          <a:p>
            <a:r>
              <a:rPr lang="en-GB" dirty="0" smtClean="0"/>
              <a:t>Systematic and organised</a:t>
            </a:r>
          </a:p>
          <a:p>
            <a:r>
              <a:rPr lang="en-GB" dirty="0"/>
              <a:t>Real care in work design and task allocation</a:t>
            </a:r>
          </a:p>
          <a:p>
            <a:pPr lvl="1"/>
            <a:r>
              <a:rPr lang="en-GB" dirty="0"/>
              <a:t>Research suggests SCRUM and similar agile techniques fit well here in </a:t>
            </a:r>
            <a:r>
              <a:rPr lang="en-GB" dirty="0" smtClean="0"/>
              <a:t>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211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Leading 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Manage and reinforce your team ethos</a:t>
            </a:r>
          </a:p>
          <a:p>
            <a:r>
              <a:rPr lang="en-GB" dirty="0"/>
              <a:t>Being involved </a:t>
            </a:r>
            <a:r>
              <a:rPr lang="en-GB" dirty="0" smtClean="0"/>
              <a:t>matters</a:t>
            </a:r>
          </a:p>
          <a:p>
            <a:pPr lvl="1"/>
            <a:r>
              <a:rPr lang="en-GB" dirty="0" smtClean="0"/>
              <a:t>You and your team must be “the organisation” for your team</a:t>
            </a:r>
          </a:p>
          <a:p>
            <a:r>
              <a:rPr lang="en-GB" dirty="0" smtClean="0"/>
              <a:t>Get the basics right and communicate them</a:t>
            </a:r>
          </a:p>
          <a:p>
            <a:pPr lvl="1"/>
            <a:r>
              <a:rPr lang="en-GB" dirty="0" smtClean="0"/>
              <a:t>Vision</a:t>
            </a:r>
          </a:p>
          <a:p>
            <a:pPr lvl="1"/>
            <a:r>
              <a:rPr lang="en-GB" dirty="0" smtClean="0"/>
              <a:t>Communication</a:t>
            </a:r>
          </a:p>
          <a:p>
            <a:pPr lvl="1"/>
            <a:r>
              <a:rPr lang="en-GB" dirty="0" smtClean="0"/>
              <a:t>Commitment</a:t>
            </a:r>
          </a:p>
          <a:p>
            <a:pPr lvl="1"/>
            <a:r>
              <a:rPr lang="en-GB" dirty="0" smtClean="0"/>
              <a:t>Personal balanced with role definition</a:t>
            </a:r>
          </a:p>
          <a:p>
            <a:pPr lvl="1"/>
            <a:r>
              <a:rPr lang="en-GB" dirty="0" smtClean="0"/>
              <a:t>Demonstrable acumen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8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5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6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4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2046</Words>
  <Application>Microsoft Office PowerPoint</Application>
  <PresentationFormat>Widescreen</PresentationFormat>
  <Paragraphs>327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Arial</vt:lpstr>
      <vt:lpstr>Calibri</vt:lpstr>
      <vt:lpstr>Calibri Light</vt:lpstr>
      <vt:lpstr>Office Theme</vt:lpstr>
      <vt:lpstr>1_Office Theme</vt:lpstr>
      <vt:lpstr>5_Office Theme</vt:lpstr>
      <vt:lpstr>2_Office Theme</vt:lpstr>
      <vt:lpstr>6_Office Theme</vt:lpstr>
      <vt:lpstr>3_Office Theme</vt:lpstr>
      <vt:lpstr>4_Office Theme</vt:lpstr>
      <vt:lpstr>Managing Remote Teams</vt:lpstr>
      <vt:lpstr>Agenda:  Remote Teams –  Motivation, Culture and Retention </vt:lpstr>
      <vt:lpstr>Agenda</vt:lpstr>
      <vt:lpstr>“Leaders can develop cultures of high quality care by … ”</vt:lpstr>
      <vt:lpstr>A Bit of a Reshuffle</vt:lpstr>
      <vt:lpstr>Motivation</vt:lpstr>
      <vt:lpstr>Individual Performance – What Do We Know?</vt:lpstr>
      <vt:lpstr>Culture</vt:lpstr>
      <vt:lpstr>Cultural Web Tools:  Manipulating the Stories</vt:lpstr>
      <vt:lpstr>Cultural Web Tools:  Symbols</vt:lpstr>
      <vt:lpstr>Culture is the Bedrock of Performance</vt:lpstr>
      <vt:lpstr>Remote – in the Mind?</vt:lpstr>
      <vt:lpstr>Initial Review</vt:lpstr>
      <vt:lpstr>Decisions and Actions</vt:lpstr>
      <vt:lpstr>Decisions and Actions</vt:lpstr>
      <vt:lpstr>Outcomes</vt:lpstr>
      <vt:lpstr>So, Out There, In The Dark …</vt:lpstr>
      <vt:lpstr>How do remote teams measure their employees’ productivity?  Remote.co study with “top” teams </vt:lpstr>
      <vt:lpstr>Commentary</vt:lpstr>
      <vt:lpstr>Real People, Real Problems</vt:lpstr>
      <vt:lpstr>What the Research Shows …</vt:lpstr>
      <vt:lpstr>A Problem or Two</vt:lpstr>
      <vt:lpstr>Pick Your Team Carefully</vt:lpstr>
      <vt:lpstr>Communicate, Communicate, Communicate</vt:lpstr>
      <vt:lpstr>An Example:  Estonian Distributed IT Developer Hierarchy of Communication</vt:lpstr>
      <vt:lpstr>Hierarchy of Communication - Formal</vt:lpstr>
      <vt:lpstr>Hierarchy of Communication - Formal</vt:lpstr>
      <vt:lpstr>Hierarchy of Communication - Informal</vt:lpstr>
      <vt:lpstr>Hierarchy of Communication - Informal</vt:lpstr>
      <vt:lpstr>Elite Works</vt:lpstr>
      <vt:lpstr>Belonging Works</vt:lpstr>
      <vt:lpstr>Effective Working Works</vt:lpstr>
      <vt:lpstr>Managing Works</vt:lpstr>
      <vt:lpstr>Leading Works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Remote Teams</dc:title>
  <dc:creator>John Rees</dc:creator>
  <cp:lastModifiedBy>John Rees</cp:lastModifiedBy>
  <cp:revision>2</cp:revision>
  <dcterms:created xsi:type="dcterms:W3CDTF">2019-03-25T08:36:49Z</dcterms:created>
  <dcterms:modified xsi:type="dcterms:W3CDTF">2019-03-25T08:46:19Z</dcterms:modified>
</cp:coreProperties>
</file>