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2" r:id="rId4"/>
  </p:sldMasterIdLst>
  <p:notesMasterIdLst>
    <p:notesMasterId r:id="rId54"/>
  </p:notesMasterIdLst>
  <p:sldIdLst>
    <p:sldId id="259" r:id="rId5"/>
    <p:sldId id="345" r:id="rId6"/>
    <p:sldId id="346" r:id="rId7"/>
    <p:sldId id="353" r:id="rId8"/>
    <p:sldId id="354" r:id="rId9"/>
    <p:sldId id="352" r:id="rId10"/>
    <p:sldId id="355" r:id="rId11"/>
    <p:sldId id="357" r:id="rId12"/>
    <p:sldId id="361" r:id="rId13"/>
    <p:sldId id="382" r:id="rId14"/>
    <p:sldId id="365" r:id="rId15"/>
    <p:sldId id="383" r:id="rId16"/>
    <p:sldId id="366" r:id="rId17"/>
    <p:sldId id="384" r:id="rId18"/>
    <p:sldId id="367" r:id="rId19"/>
    <p:sldId id="385" r:id="rId20"/>
    <p:sldId id="368" r:id="rId21"/>
    <p:sldId id="386" r:id="rId22"/>
    <p:sldId id="370" r:id="rId23"/>
    <p:sldId id="387" r:id="rId24"/>
    <p:sldId id="371" r:id="rId25"/>
    <p:sldId id="358" r:id="rId26"/>
    <p:sldId id="362" r:id="rId27"/>
    <p:sldId id="347" r:id="rId28"/>
    <p:sldId id="356" r:id="rId29"/>
    <p:sldId id="351" r:id="rId30"/>
    <p:sldId id="348" r:id="rId31"/>
    <p:sldId id="363" r:id="rId32"/>
    <p:sldId id="388" r:id="rId33"/>
    <p:sldId id="364" r:id="rId34"/>
    <p:sldId id="389" r:id="rId35"/>
    <p:sldId id="305" r:id="rId36"/>
    <p:sldId id="310" r:id="rId37"/>
    <p:sldId id="276" r:id="rId38"/>
    <p:sldId id="332" r:id="rId39"/>
    <p:sldId id="279" r:id="rId40"/>
    <p:sldId id="333" r:id="rId41"/>
    <p:sldId id="280" r:id="rId42"/>
    <p:sldId id="314" r:id="rId43"/>
    <p:sldId id="318" r:id="rId44"/>
    <p:sldId id="334" r:id="rId45"/>
    <p:sldId id="282" r:id="rId46"/>
    <p:sldId id="335" r:id="rId47"/>
    <p:sldId id="283" r:id="rId48"/>
    <p:sldId id="374" r:id="rId49"/>
    <p:sldId id="320" r:id="rId50"/>
    <p:sldId id="344" r:id="rId51"/>
    <p:sldId id="285" r:id="rId52"/>
    <p:sldId id="369" r:id="rId5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31"/>
    <p:restoredTop sz="94811"/>
  </p:normalViewPr>
  <p:slideViewPr>
    <p:cSldViewPr snapToGrid="0" snapToObjects="1">
      <p:cViewPr varScale="1">
        <p:scale>
          <a:sx n="97" d="100"/>
          <a:sy n="97" d="100"/>
        </p:scale>
        <p:origin x="904" y="7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 Welton" userId="33867cc6-3c98-481e-a066-a55221f849bb" providerId="ADAL" clId="{7DCD6B17-FCAD-4BDD-95BC-B6B309404EF6}"/>
    <pc:docChg chg="modSld">
      <pc:chgData name="Nichola Welton" userId="33867cc6-3c98-481e-a066-a55221f849bb" providerId="ADAL" clId="{7DCD6B17-FCAD-4BDD-95BC-B6B309404EF6}" dt="2026-03-04T16:23:14.894" v="12" actId="20577"/>
      <pc:docMkLst>
        <pc:docMk/>
      </pc:docMkLst>
      <pc:sldChg chg="modSp mod">
        <pc:chgData name="Nichola Welton" userId="33867cc6-3c98-481e-a066-a55221f849bb" providerId="ADAL" clId="{7DCD6B17-FCAD-4BDD-95BC-B6B309404EF6}" dt="2026-03-04T16:23:04.484" v="5" actId="20577"/>
        <pc:sldMkLst>
          <pc:docMk/>
          <pc:sldMk cId="482226625" sldId="352"/>
        </pc:sldMkLst>
        <pc:spChg chg="mod">
          <ac:chgData name="Nichola Welton" userId="33867cc6-3c98-481e-a066-a55221f849bb" providerId="ADAL" clId="{7DCD6B17-FCAD-4BDD-95BC-B6B309404EF6}" dt="2026-03-04T16:23:04.484" v="5" actId="20577"/>
          <ac:spMkLst>
            <pc:docMk/>
            <pc:sldMk cId="482226625" sldId="352"/>
            <ac:spMk id="4" creationId="{F35A1544-3203-A6BF-9AAB-6A33BD165D44}"/>
          </ac:spMkLst>
        </pc:spChg>
      </pc:sldChg>
      <pc:sldChg chg="modSp mod">
        <pc:chgData name="Nichola Welton" userId="33867cc6-3c98-481e-a066-a55221f849bb" providerId="ADAL" clId="{7DCD6B17-FCAD-4BDD-95BC-B6B309404EF6}" dt="2026-03-04T16:23:14.894" v="12" actId="20577"/>
        <pc:sldMkLst>
          <pc:docMk/>
          <pc:sldMk cId="2042187300" sldId="355"/>
        </pc:sldMkLst>
        <pc:spChg chg="mod">
          <ac:chgData name="Nichola Welton" userId="33867cc6-3c98-481e-a066-a55221f849bb" providerId="ADAL" clId="{7DCD6B17-FCAD-4BDD-95BC-B6B309404EF6}" dt="2026-03-04T16:23:14.894" v="12" actId="20577"/>
          <ac:spMkLst>
            <pc:docMk/>
            <pc:sldMk cId="2042187300" sldId="355"/>
            <ac:spMk id="4" creationId="{A747BF0B-211F-ECC2-9456-19A52F7858D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3070DE-0F46-4B50-B551-F35A171B267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3D829BA-8276-4EA6-AB01-ED58E778F284}">
      <dgm:prSet/>
      <dgm:spPr/>
      <dgm:t>
        <a:bodyPr/>
        <a:lstStyle/>
        <a:p>
          <a:pPr rtl="0"/>
          <a:r>
            <a:rPr lang="cy-GB" b="1" noProof="0" dirty="0"/>
            <a:t>Nod</a:t>
          </a:r>
          <a:r>
            <a:rPr lang="cy-GB" noProof="0" dirty="0"/>
            <a:t> =  beth rydych yn gobeithio ei gyflawni.</a:t>
          </a:r>
          <a:r>
            <a:rPr lang="cy-GB" b="1" noProof="0" dirty="0"/>
            <a:t> </a:t>
          </a:r>
          <a:endParaRPr lang="cy-GB" noProof="0" dirty="0"/>
        </a:p>
      </dgm:t>
    </dgm:pt>
    <dgm:pt modelId="{60FF42AD-0DBA-4DB0-BDAF-6EC3FDFB464B}" type="parTrans" cxnId="{926D0466-E9A3-4B4A-ADF5-63E429C1A4B4}">
      <dgm:prSet/>
      <dgm:spPr/>
      <dgm:t>
        <a:bodyPr/>
        <a:lstStyle/>
        <a:p>
          <a:endParaRPr lang="en-US"/>
        </a:p>
      </dgm:t>
    </dgm:pt>
    <dgm:pt modelId="{4190D731-8083-481D-9826-E1BF4A9557CB}" type="sibTrans" cxnId="{926D0466-E9A3-4B4A-ADF5-63E429C1A4B4}">
      <dgm:prSet/>
      <dgm:spPr/>
      <dgm:t>
        <a:bodyPr/>
        <a:lstStyle/>
        <a:p>
          <a:endParaRPr lang="en-US"/>
        </a:p>
      </dgm:t>
    </dgm:pt>
    <dgm:pt modelId="{FDC2A689-BBB5-4A6F-B729-F611A7CDB2CA}">
      <dgm:prSet/>
      <dgm:spPr/>
      <dgm:t>
        <a:bodyPr/>
        <a:lstStyle/>
        <a:p>
          <a:pPr rtl="0"/>
          <a:r>
            <a:rPr lang="cy-GB" b="0" noProof="0" dirty="0"/>
            <a:t>Mae</a:t>
          </a:r>
          <a:r>
            <a:rPr lang="cy-GB" b="1" noProof="0" dirty="0"/>
            <a:t> nodau </a:t>
          </a:r>
          <a:r>
            <a:rPr lang="cy-GB" b="0" noProof="0" dirty="0"/>
            <a:t>yn ddatganiadau o fwriad</a:t>
          </a:r>
          <a:r>
            <a:rPr lang="cy-GB" noProof="0" dirty="0"/>
            <a:t>. Fel arfer maent wedi eu hysgrifennu mewn termau eang. Maent yn gosod allan beth rydych yn gobeithio ei gyflawni ar ddiwedd y prosiect.</a:t>
          </a:r>
        </a:p>
      </dgm:t>
    </dgm:pt>
    <dgm:pt modelId="{87FE66F4-EB42-401D-AB50-61F234A19CDD}" type="parTrans" cxnId="{E0C656A0-0A7C-44B8-841C-50EEB36651A2}">
      <dgm:prSet/>
      <dgm:spPr/>
      <dgm:t>
        <a:bodyPr/>
        <a:lstStyle/>
        <a:p>
          <a:endParaRPr lang="en-US"/>
        </a:p>
      </dgm:t>
    </dgm:pt>
    <dgm:pt modelId="{E3FA4BA0-EEBF-4C16-80DF-F57ACEE116CF}" type="sibTrans" cxnId="{E0C656A0-0A7C-44B8-841C-50EEB36651A2}">
      <dgm:prSet/>
      <dgm:spPr/>
      <dgm:t>
        <a:bodyPr/>
        <a:lstStyle/>
        <a:p>
          <a:endParaRPr lang="en-US"/>
        </a:p>
      </dgm:t>
    </dgm:pt>
    <dgm:pt modelId="{26011C69-552E-40DA-9DE3-891A24734E9D}">
      <dgm:prSet/>
      <dgm:spPr/>
      <dgm:t>
        <a:bodyPr/>
        <a:lstStyle/>
        <a:p>
          <a:pPr rtl="0"/>
          <a:r>
            <a:rPr lang="cy-GB" b="1" noProof="0" dirty="0"/>
            <a:t>Amcan</a:t>
          </a:r>
          <a:r>
            <a:rPr lang="cy-GB" noProof="0" dirty="0"/>
            <a:t> = y cam(</a:t>
          </a:r>
          <a:r>
            <a:rPr lang="cy-GB" noProof="1"/>
            <a:t>au</a:t>
          </a:r>
          <a:r>
            <a:rPr lang="cy-GB" noProof="0" dirty="0"/>
            <a:t>) byddwch yn eu cymryd er mwyn cyflawni’r nod.</a:t>
          </a:r>
        </a:p>
      </dgm:t>
    </dgm:pt>
    <dgm:pt modelId="{9CD631D9-4E92-4314-85CC-84E0A4873598}" type="parTrans" cxnId="{CD4550C6-B82A-4184-9B31-4A96DF23833D}">
      <dgm:prSet/>
      <dgm:spPr/>
      <dgm:t>
        <a:bodyPr/>
        <a:lstStyle/>
        <a:p>
          <a:endParaRPr lang="en-US"/>
        </a:p>
      </dgm:t>
    </dgm:pt>
    <dgm:pt modelId="{BC898871-B689-43A2-A9EE-07D7084437FF}" type="sibTrans" cxnId="{CD4550C6-B82A-4184-9B31-4A96DF23833D}">
      <dgm:prSet/>
      <dgm:spPr/>
      <dgm:t>
        <a:bodyPr/>
        <a:lstStyle/>
        <a:p>
          <a:endParaRPr lang="en-US"/>
        </a:p>
      </dgm:t>
    </dgm:pt>
    <dgm:pt modelId="{516B6F4B-09D4-4C6C-8162-547E5A5A29CC}">
      <dgm:prSet/>
      <dgm:spPr/>
      <dgm:t>
        <a:bodyPr/>
        <a:lstStyle/>
        <a:p>
          <a:pPr rtl="0"/>
          <a:r>
            <a:rPr lang="cy-GB" b="0" noProof="0" dirty="0"/>
            <a:t>Dylai</a:t>
          </a:r>
          <a:r>
            <a:rPr lang="cy-GB" b="1" noProof="0" dirty="0"/>
            <a:t> amcanion,</a:t>
          </a:r>
          <a:r>
            <a:rPr lang="cy-GB" noProof="0" dirty="0"/>
            <a:t> ar y llaw arall, fod yn ddatganiadau penodol sy’n diffinio deilliannau mesuradwy, e.e. pa gamau a gymerir i gyflawni’r deilliant/Nod a ddymunir.</a:t>
          </a:r>
          <a:br>
            <a:rPr lang="cy-GB" noProof="0" dirty="0"/>
          </a:br>
          <a:r>
            <a:rPr lang="cy-GB" noProof="0" dirty="0"/>
            <a:t>Wrth ysgrifennu’ch amcanion ceisiwch ddefnyddio datganiadau cadarn, cadarnhaol.</a:t>
          </a:r>
          <a:br>
            <a:rPr lang="cy-GB" noProof="0" dirty="0"/>
          </a:br>
          <a:endParaRPr lang="cy-GB" noProof="0" dirty="0"/>
        </a:p>
      </dgm:t>
    </dgm:pt>
    <dgm:pt modelId="{C49CD585-8903-4D17-BB60-9A44623AFEE7}" type="parTrans" cxnId="{E242543F-AEF6-4938-AE4A-2E8591F60D23}">
      <dgm:prSet/>
      <dgm:spPr/>
      <dgm:t>
        <a:bodyPr/>
        <a:lstStyle/>
        <a:p>
          <a:endParaRPr lang="en-US"/>
        </a:p>
      </dgm:t>
    </dgm:pt>
    <dgm:pt modelId="{81FFE1DC-3722-4948-990E-F6F7C539B2DF}" type="sibTrans" cxnId="{E242543F-AEF6-4938-AE4A-2E8591F60D23}">
      <dgm:prSet/>
      <dgm:spPr/>
      <dgm:t>
        <a:bodyPr/>
        <a:lstStyle/>
        <a:p>
          <a:endParaRPr lang="en-US"/>
        </a:p>
      </dgm:t>
    </dgm:pt>
    <dgm:pt modelId="{45194E5D-8389-42A3-8D18-5EE3098AB64A}" type="pres">
      <dgm:prSet presAssocID="{563070DE-0F46-4B50-B551-F35A171B2677}" presName="linear" presStyleCnt="0">
        <dgm:presLayoutVars>
          <dgm:animLvl val="lvl"/>
          <dgm:resizeHandles val="exact"/>
        </dgm:presLayoutVars>
      </dgm:prSet>
      <dgm:spPr/>
    </dgm:pt>
    <dgm:pt modelId="{E99B7152-9E3A-4682-BE5C-3F40F2124EFD}" type="pres">
      <dgm:prSet presAssocID="{D3D829BA-8276-4EA6-AB01-ED58E778F284}" presName="parentText" presStyleLbl="node1" presStyleIdx="0" presStyleCnt="2">
        <dgm:presLayoutVars>
          <dgm:chMax val="0"/>
          <dgm:bulletEnabled val="1"/>
        </dgm:presLayoutVars>
      </dgm:prSet>
      <dgm:spPr/>
    </dgm:pt>
    <dgm:pt modelId="{B3E7DC46-6697-4C7F-9251-83203EB27DA1}" type="pres">
      <dgm:prSet presAssocID="{D3D829BA-8276-4EA6-AB01-ED58E778F284}" presName="childText" presStyleLbl="revTx" presStyleIdx="0" presStyleCnt="2">
        <dgm:presLayoutVars>
          <dgm:bulletEnabled val="1"/>
        </dgm:presLayoutVars>
      </dgm:prSet>
      <dgm:spPr/>
    </dgm:pt>
    <dgm:pt modelId="{3997526B-0C44-4182-B07A-04EB27E13B1B}" type="pres">
      <dgm:prSet presAssocID="{26011C69-552E-40DA-9DE3-891A24734E9D}" presName="parentText" presStyleLbl="node1" presStyleIdx="1" presStyleCnt="2">
        <dgm:presLayoutVars>
          <dgm:chMax val="0"/>
          <dgm:bulletEnabled val="1"/>
        </dgm:presLayoutVars>
      </dgm:prSet>
      <dgm:spPr/>
    </dgm:pt>
    <dgm:pt modelId="{877F6B27-627D-41C5-96A6-97EC42F2577B}" type="pres">
      <dgm:prSet presAssocID="{26011C69-552E-40DA-9DE3-891A24734E9D}" presName="childText" presStyleLbl="revTx" presStyleIdx="1" presStyleCnt="2">
        <dgm:presLayoutVars>
          <dgm:bulletEnabled val="1"/>
        </dgm:presLayoutVars>
      </dgm:prSet>
      <dgm:spPr/>
    </dgm:pt>
  </dgm:ptLst>
  <dgm:cxnLst>
    <dgm:cxn modelId="{F871A004-3572-4B4E-9BD7-AA8881B1C815}" type="presOf" srcId="{516B6F4B-09D4-4C6C-8162-547E5A5A29CC}" destId="{877F6B27-627D-41C5-96A6-97EC42F2577B}" srcOrd="0" destOrd="0" presId="urn:microsoft.com/office/officeart/2005/8/layout/vList2"/>
    <dgm:cxn modelId="{E242543F-AEF6-4938-AE4A-2E8591F60D23}" srcId="{26011C69-552E-40DA-9DE3-891A24734E9D}" destId="{516B6F4B-09D4-4C6C-8162-547E5A5A29CC}" srcOrd="0" destOrd="0" parTransId="{C49CD585-8903-4D17-BB60-9A44623AFEE7}" sibTransId="{81FFE1DC-3722-4948-990E-F6F7C539B2DF}"/>
    <dgm:cxn modelId="{926D0466-E9A3-4B4A-ADF5-63E429C1A4B4}" srcId="{563070DE-0F46-4B50-B551-F35A171B2677}" destId="{D3D829BA-8276-4EA6-AB01-ED58E778F284}" srcOrd="0" destOrd="0" parTransId="{60FF42AD-0DBA-4DB0-BDAF-6EC3FDFB464B}" sibTransId="{4190D731-8083-481D-9826-E1BF4A9557CB}"/>
    <dgm:cxn modelId="{3CF9F178-BBF5-4416-94DB-CC581FC121DB}" type="presOf" srcId="{FDC2A689-BBB5-4A6F-B729-F611A7CDB2CA}" destId="{B3E7DC46-6697-4C7F-9251-83203EB27DA1}" srcOrd="0" destOrd="0" presId="urn:microsoft.com/office/officeart/2005/8/layout/vList2"/>
    <dgm:cxn modelId="{E0C656A0-0A7C-44B8-841C-50EEB36651A2}" srcId="{D3D829BA-8276-4EA6-AB01-ED58E778F284}" destId="{FDC2A689-BBB5-4A6F-B729-F611A7CDB2CA}" srcOrd="0" destOrd="0" parTransId="{87FE66F4-EB42-401D-AB50-61F234A19CDD}" sibTransId="{E3FA4BA0-EEBF-4C16-80DF-F57ACEE116CF}"/>
    <dgm:cxn modelId="{16C481A7-5258-428C-B1E9-B90BBC588DE0}" type="presOf" srcId="{26011C69-552E-40DA-9DE3-891A24734E9D}" destId="{3997526B-0C44-4182-B07A-04EB27E13B1B}" srcOrd="0" destOrd="0" presId="urn:microsoft.com/office/officeart/2005/8/layout/vList2"/>
    <dgm:cxn modelId="{CD4550C6-B82A-4184-9B31-4A96DF23833D}" srcId="{563070DE-0F46-4B50-B551-F35A171B2677}" destId="{26011C69-552E-40DA-9DE3-891A24734E9D}" srcOrd="1" destOrd="0" parTransId="{9CD631D9-4E92-4314-85CC-84E0A4873598}" sibTransId="{BC898871-B689-43A2-A9EE-07D7084437FF}"/>
    <dgm:cxn modelId="{8CE722CE-8F81-4636-9DDD-8372D70C2B83}" type="presOf" srcId="{563070DE-0F46-4B50-B551-F35A171B2677}" destId="{45194E5D-8389-42A3-8D18-5EE3098AB64A}" srcOrd="0" destOrd="0" presId="urn:microsoft.com/office/officeart/2005/8/layout/vList2"/>
    <dgm:cxn modelId="{A0F287F1-9DC1-4E24-A8E4-15D7CCF9E29D}" type="presOf" srcId="{D3D829BA-8276-4EA6-AB01-ED58E778F284}" destId="{E99B7152-9E3A-4682-BE5C-3F40F2124EFD}" srcOrd="0" destOrd="0" presId="urn:microsoft.com/office/officeart/2005/8/layout/vList2"/>
    <dgm:cxn modelId="{DFF05BB8-695F-4BED-9AEA-F20ED360A7EE}" type="presParOf" srcId="{45194E5D-8389-42A3-8D18-5EE3098AB64A}" destId="{E99B7152-9E3A-4682-BE5C-3F40F2124EFD}" srcOrd="0" destOrd="0" presId="urn:microsoft.com/office/officeart/2005/8/layout/vList2"/>
    <dgm:cxn modelId="{D9527442-9AF7-47CF-90BB-06D0B3ACA1CD}" type="presParOf" srcId="{45194E5D-8389-42A3-8D18-5EE3098AB64A}" destId="{B3E7DC46-6697-4C7F-9251-83203EB27DA1}" srcOrd="1" destOrd="0" presId="urn:microsoft.com/office/officeart/2005/8/layout/vList2"/>
    <dgm:cxn modelId="{112D0F20-3654-4D35-A143-9A5D671B8C21}" type="presParOf" srcId="{45194E5D-8389-42A3-8D18-5EE3098AB64A}" destId="{3997526B-0C44-4182-B07A-04EB27E13B1B}" srcOrd="2" destOrd="0" presId="urn:microsoft.com/office/officeart/2005/8/layout/vList2"/>
    <dgm:cxn modelId="{5B1C7ECC-352D-4287-8B3E-D799C0627BBE}" type="presParOf" srcId="{45194E5D-8389-42A3-8D18-5EE3098AB64A}" destId="{877F6B27-627D-41C5-96A6-97EC42F2577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3070DE-0F46-4B50-B551-F35A171B267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3D829BA-8276-4EA6-AB01-ED58E778F284}">
      <dgm:prSet/>
      <dgm:spPr/>
      <dgm:t>
        <a:bodyPr/>
        <a:lstStyle/>
        <a:p>
          <a:pPr rtl="0"/>
          <a:r>
            <a:rPr lang="en-GB" b="1"/>
            <a:t>Aim</a:t>
          </a:r>
          <a:r>
            <a:rPr lang="en-GB"/>
            <a:t> =  what you hope to achieve.</a:t>
          </a:r>
          <a:r>
            <a:rPr lang="en-GB" b="1"/>
            <a:t> </a:t>
          </a:r>
          <a:endParaRPr lang="en-GB"/>
        </a:p>
      </dgm:t>
    </dgm:pt>
    <dgm:pt modelId="{60FF42AD-0DBA-4DB0-BDAF-6EC3FDFB464B}" type="parTrans" cxnId="{926D0466-E9A3-4B4A-ADF5-63E429C1A4B4}">
      <dgm:prSet/>
      <dgm:spPr/>
      <dgm:t>
        <a:bodyPr/>
        <a:lstStyle/>
        <a:p>
          <a:endParaRPr lang="en-US"/>
        </a:p>
      </dgm:t>
    </dgm:pt>
    <dgm:pt modelId="{4190D731-8083-481D-9826-E1BF4A9557CB}" type="sibTrans" cxnId="{926D0466-E9A3-4B4A-ADF5-63E429C1A4B4}">
      <dgm:prSet/>
      <dgm:spPr/>
      <dgm:t>
        <a:bodyPr/>
        <a:lstStyle/>
        <a:p>
          <a:endParaRPr lang="en-US"/>
        </a:p>
      </dgm:t>
    </dgm:pt>
    <dgm:pt modelId="{FDC2A689-BBB5-4A6F-B729-F611A7CDB2CA}">
      <dgm:prSet/>
      <dgm:spPr/>
      <dgm:t>
        <a:bodyPr/>
        <a:lstStyle/>
        <a:p>
          <a:pPr rtl="0"/>
          <a:r>
            <a:rPr lang="en-GB" b="1" dirty="0"/>
            <a:t>Aims</a:t>
          </a:r>
          <a:r>
            <a:rPr lang="en-GB" dirty="0"/>
            <a:t> are statements of intent. They are usually written in broad terms. They set out what you hope to achieve at the end of the project.</a:t>
          </a:r>
        </a:p>
      </dgm:t>
    </dgm:pt>
    <dgm:pt modelId="{87FE66F4-EB42-401D-AB50-61F234A19CDD}" type="parTrans" cxnId="{E0C656A0-0A7C-44B8-841C-50EEB36651A2}">
      <dgm:prSet/>
      <dgm:spPr/>
      <dgm:t>
        <a:bodyPr/>
        <a:lstStyle/>
        <a:p>
          <a:endParaRPr lang="en-US"/>
        </a:p>
      </dgm:t>
    </dgm:pt>
    <dgm:pt modelId="{E3FA4BA0-EEBF-4C16-80DF-F57ACEE116CF}" type="sibTrans" cxnId="{E0C656A0-0A7C-44B8-841C-50EEB36651A2}">
      <dgm:prSet/>
      <dgm:spPr/>
      <dgm:t>
        <a:bodyPr/>
        <a:lstStyle/>
        <a:p>
          <a:endParaRPr lang="en-US"/>
        </a:p>
      </dgm:t>
    </dgm:pt>
    <dgm:pt modelId="{26011C69-552E-40DA-9DE3-891A24734E9D}">
      <dgm:prSet/>
      <dgm:spPr/>
      <dgm:t>
        <a:bodyPr/>
        <a:lstStyle/>
        <a:p>
          <a:pPr rtl="0"/>
          <a:r>
            <a:rPr lang="en-GB" b="1"/>
            <a:t>Objective</a:t>
          </a:r>
          <a:r>
            <a:rPr lang="en-GB"/>
            <a:t> = the action(s) you will take in order to achieve the aim.</a:t>
          </a:r>
        </a:p>
      </dgm:t>
    </dgm:pt>
    <dgm:pt modelId="{9CD631D9-4E92-4314-85CC-84E0A4873598}" type="parTrans" cxnId="{CD4550C6-B82A-4184-9B31-4A96DF23833D}">
      <dgm:prSet/>
      <dgm:spPr/>
      <dgm:t>
        <a:bodyPr/>
        <a:lstStyle/>
        <a:p>
          <a:endParaRPr lang="en-US"/>
        </a:p>
      </dgm:t>
    </dgm:pt>
    <dgm:pt modelId="{BC898871-B689-43A2-A9EE-07D7084437FF}" type="sibTrans" cxnId="{CD4550C6-B82A-4184-9B31-4A96DF23833D}">
      <dgm:prSet/>
      <dgm:spPr/>
      <dgm:t>
        <a:bodyPr/>
        <a:lstStyle/>
        <a:p>
          <a:endParaRPr lang="en-US"/>
        </a:p>
      </dgm:t>
    </dgm:pt>
    <dgm:pt modelId="{516B6F4B-09D4-4C6C-8162-547E5A5A29CC}">
      <dgm:prSet/>
      <dgm:spPr/>
      <dgm:t>
        <a:bodyPr/>
        <a:lstStyle/>
        <a:p>
          <a:pPr rtl="0"/>
          <a:r>
            <a:rPr lang="en-GB" b="1" dirty="0"/>
            <a:t>Objectives</a:t>
          </a:r>
          <a:r>
            <a:rPr lang="en-GB" dirty="0"/>
            <a:t>, on the other hand, should be specific statements that define measurable outcomes, e.g. what steps will be taken to achieve the desired outcome/Aim.</a:t>
          </a:r>
          <a:br>
            <a:rPr lang="en-GB" dirty="0"/>
          </a:br>
          <a:r>
            <a:rPr lang="en-GB" dirty="0"/>
            <a:t>When writing your objectives try to use strong positive statements.</a:t>
          </a:r>
          <a:br>
            <a:rPr lang="en-GB" dirty="0"/>
          </a:br>
          <a:endParaRPr lang="en-GB" dirty="0"/>
        </a:p>
      </dgm:t>
    </dgm:pt>
    <dgm:pt modelId="{C49CD585-8903-4D17-BB60-9A44623AFEE7}" type="parTrans" cxnId="{E242543F-AEF6-4938-AE4A-2E8591F60D23}">
      <dgm:prSet/>
      <dgm:spPr/>
      <dgm:t>
        <a:bodyPr/>
        <a:lstStyle/>
        <a:p>
          <a:endParaRPr lang="en-US"/>
        </a:p>
      </dgm:t>
    </dgm:pt>
    <dgm:pt modelId="{81FFE1DC-3722-4948-990E-F6F7C539B2DF}" type="sibTrans" cxnId="{E242543F-AEF6-4938-AE4A-2E8591F60D23}">
      <dgm:prSet/>
      <dgm:spPr/>
      <dgm:t>
        <a:bodyPr/>
        <a:lstStyle/>
        <a:p>
          <a:endParaRPr lang="en-US"/>
        </a:p>
      </dgm:t>
    </dgm:pt>
    <dgm:pt modelId="{45194E5D-8389-42A3-8D18-5EE3098AB64A}" type="pres">
      <dgm:prSet presAssocID="{563070DE-0F46-4B50-B551-F35A171B2677}" presName="linear" presStyleCnt="0">
        <dgm:presLayoutVars>
          <dgm:animLvl val="lvl"/>
          <dgm:resizeHandles val="exact"/>
        </dgm:presLayoutVars>
      </dgm:prSet>
      <dgm:spPr/>
    </dgm:pt>
    <dgm:pt modelId="{E99B7152-9E3A-4682-BE5C-3F40F2124EFD}" type="pres">
      <dgm:prSet presAssocID="{D3D829BA-8276-4EA6-AB01-ED58E778F284}" presName="parentText" presStyleLbl="node1" presStyleIdx="0" presStyleCnt="2">
        <dgm:presLayoutVars>
          <dgm:chMax val="0"/>
          <dgm:bulletEnabled val="1"/>
        </dgm:presLayoutVars>
      </dgm:prSet>
      <dgm:spPr/>
    </dgm:pt>
    <dgm:pt modelId="{B3E7DC46-6697-4C7F-9251-83203EB27DA1}" type="pres">
      <dgm:prSet presAssocID="{D3D829BA-8276-4EA6-AB01-ED58E778F284}" presName="childText" presStyleLbl="revTx" presStyleIdx="0" presStyleCnt="2">
        <dgm:presLayoutVars>
          <dgm:bulletEnabled val="1"/>
        </dgm:presLayoutVars>
      </dgm:prSet>
      <dgm:spPr/>
    </dgm:pt>
    <dgm:pt modelId="{3997526B-0C44-4182-B07A-04EB27E13B1B}" type="pres">
      <dgm:prSet presAssocID="{26011C69-552E-40DA-9DE3-891A24734E9D}" presName="parentText" presStyleLbl="node1" presStyleIdx="1" presStyleCnt="2">
        <dgm:presLayoutVars>
          <dgm:chMax val="0"/>
          <dgm:bulletEnabled val="1"/>
        </dgm:presLayoutVars>
      </dgm:prSet>
      <dgm:spPr/>
    </dgm:pt>
    <dgm:pt modelId="{877F6B27-627D-41C5-96A6-97EC42F2577B}" type="pres">
      <dgm:prSet presAssocID="{26011C69-552E-40DA-9DE3-891A24734E9D}" presName="childText" presStyleLbl="revTx" presStyleIdx="1" presStyleCnt="2">
        <dgm:presLayoutVars>
          <dgm:bulletEnabled val="1"/>
        </dgm:presLayoutVars>
      </dgm:prSet>
      <dgm:spPr/>
    </dgm:pt>
  </dgm:ptLst>
  <dgm:cxnLst>
    <dgm:cxn modelId="{F871A004-3572-4B4E-9BD7-AA8881B1C815}" type="presOf" srcId="{516B6F4B-09D4-4C6C-8162-547E5A5A29CC}" destId="{877F6B27-627D-41C5-96A6-97EC42F2577B}" srcOrd="0" destOrd="0" presId="urn:microsoft.com/office/officeart/2005/8/layout/vList2"/>
    <dgm:cxn modelId="{E242543F-AEF6-4938-AE4A-2E8591F60D23}" srcId="{26011C69-552E-40DA-9DE3-891A24734E9D}" destId="{516B6F4B-09D4-4C6C-8162-547E5A5A29CC}" srcOrd="0" destOrd="0" parTransId="{C49CD585-8903-4D17-BB60-9A44623AFEE7}" sibTransId="{81FFE1DC-3722-4948-990E-F6F7C539B2DF}"/>
    <dgm:cxn modelId="{926D0466-E9A3-4B4A-ADF5-63E429C1A4B4}" srcId="{563070DE-0F46-4B50-B551-F35A171B2677}" destId="{D3D829BA-8276-4EA6-AB01-ED58E778F284}" srcOrd="0" destOrd="0" parTransId="{60FF42AD-0DBA-4DB0-BDAF-6EC3FDFB464B}" sibTransId="{4190D731-8083-481D-9826-E1BF4A9557CB}"/>
    <dgm:cxn modelId="{3CF9F178-BBF5-4416-94DB-CC581FC121DB}" type="presOf" srcId="{FDC2A689-BBB5-4A6F-B729-F611A7CDB2CA}" destId="{B3E7DC46-6697-4C7F-9251-83203EB27DA1}" srcOrd="0" destOrd="0" presId="urn:microsoft.com/office/officeart/2005/8/layout/vList2"/>
    <dgm:cxn modelId="{E0C656A0-0A7C-44B8-841C-50EEB36651A2}" srcId="{D3D829BA-8276-4EA6-AB01-ED58E778F284}" destId="{FDC2A689-BBB5-4A6F-B729-F611A7CDB2CA}" srcOrd="0" destOrd="0" parTransId="{87FE66F4-EB42-401D-AB50-61F234A19CDD}" sibTransId="{E3FA4BA0-EEBF-4C16-80DF-F57ACEE116CF}"/>
    <dgm:cxn modelId="{16C481A7-5258-428C-B1E9-B90BBC588DE0}" type="presOf" srcId="{26011C69-552E-40DA-9DE3-891A24734E9D}" destId="{3997526B-0C44-4182-B07A-04EB27E13B1B}" srcOrd="0" destOrd="0" presId="urn:microsoft.com/office/officeart/2005/8/layout/vList2"/>
    <dgm:cxn modelId="{CD4550C6-B82A-4184-9B31-4A96DF23833D}" srcId="{563070DE-0F46-4B50-B551-F35A171B2677}" destId="{26011C69-552E-40DA-9DE3-891A24734E9D}" srcOrd="1" destOrd="0" parTransId="{9CD631D9-4E92-4314-85CC-84E0A4873598}" sibTransId="{BC898871-B689-43A2-A9EE-07D7084437FF}"/>
    <dgm:cxn modelId="{8CE722CE-8F81-4636-9DDD-8372D70C2B83}" type="presOf" srcId="{563070DE-0F46-4B50-B551-F35A171B2677}" destId="{45194E5D-8389-42A3-8D18-5EE3098AB64A}" srcOrd="0" destOrd="0" presId="urn:microsoft.com/office/officeart/2005/8/layout/vList2"/>
    <dgm:cxn modelId="{A0F287F1-9DC1-4E24-A8E4-15D7CCF9E29D}" type="presOf" srcId="{D3D829BA-8276-4EA6-AB01-ED58E778F284}" destId="{E99B7152-9E3A-4682-BE5C-3F40F2124EFD}" srcOrd="0" destOrd="0" presId="urn:microsoft.com/office/officeart/2005/8/layout/vList2"/>
    <dgm:cxn modelId="{DFF05BB8-695F-4BED-9AEA-F20ED360A7EE}" type="presParOf" srcId="{45194E5D-8389-42A3-8D18-5EE3098AB64A}" destId="{E99B7152-9E3A-4682-BE5C-3F40F2124EFD}" srcOrd="0" destOrd="0" presId="urn:microsoft.com/office/officeart/2005/8/layout/vList2"/>
    <dgm:cxn modelId="{D9527442-9AF7-47CF-90BB-06D0B3ACA1CD}" type="presParOf" srcId="{45194E5D-8389-42A3-8D18-5EE3098AB64A}" destId="{B3E7DC46-6697-4C7F-9251-83203EB27DA1}" srcOrd="1" destOrd="0" presId="urn:microsoft.com/office/officeart/2005/8/layout/vList2"/>
    <dgm:cxn modelId="{112D0F20-3654-4D35-A143-9A5D671B8C21}" type="presParOf" srcId="{45194E5D-8389-42A3-8D18-5EE3098AB64A}" destId="{3997526B-0C44-4182-B07A-04EB27E13B1B}" srcOrd="2" destOrd="0" presId="urn:microsoft.com/office/officeart/2005/8/layout/vList2"/>
    <dgm:cxn modelId="{5B1C7ECC-352D-4287-8B3E-D799C0627BBE}" type="presParOf" srcId="{45194E5D-8389-42A3-8D18-5EE3098AB64A}" destId="{877F6B27-627D-41C5-96A6-97EC42F2577B}"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D91AF7-1684-4056-A8BD-C99BD979C5FE}"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EEDF834D-FD42-429B-8210-B50A683490DA}">
      <dgm:prSet/>
      <dgm:spPr/>
      <dgm:t>
        <a:bodyPr/>
        <a:lstStyle/>
        <a:p>
          <a:r>
            <a:rPr lang="cy-GB" noProof="0" dirty="0"/>
            <a:t>Dylai amcanion hefyd fod yn rhai C.A.M.P.U.S. - sy’n golygu y dylent fod fel a ganlyn:</a:t>
          </a:r>
        </a:p>
      </dgm:t>
    </dgm:pt>
    <dgm:pt modelId="{296C9676-89F0-414F-9F8E-37636F386117}" type="parTrans" cxnId="{983C2D4B-86B1-4D1E-80B7-FB33BFD91497}">
      <dgm:prSet/>
      <dgm:spPr/>
      <dgm:t>
        <a:bodyPr/>
        <a:lstStyle/>
        <a:p>
          <a:endParaRPr lang="en-GB"/>
        </a:p>
      </dgm:t>
    </dgm:pt>
    <dgm:pt modelId="{28D56A3F-07A0-4547-91CB-21C95A62D23E}" type="sibTrans" cxnId="{983C2D4B-86B1-4D1E-80B7-FB33BFD91497}">
      <dgm:prSet/>
      <dgm:spPr/>
      <dgm:t>
        <a:bodyPr/>
        <a:lstStyle/>
        <a:p>
          <a:endParaRPr lang="en-GB"/>
        </a:p>
      </dgm:t>
    </dgm:pt>
    <dgm:pt modelId="{A06078D2-1953-4CCF-8395-5F684E0522EE}">
      <dgm:prSet/>
      <dgm:spPr/>
      <dgm:t>
        <a:bodyPr/>
        <a:lstStyle/>
        <a:p>
          <a:r>
            <a:rPr lang="cy-GB" b="1" noProof="0" dirty="0"/>
            <a:t>Cyraeddadwy – </a:t>
          </a:r>
          <a:r>
            <a:rPr lang="cy-GB" b="0" noProof="0" dirty="0"/>
            <a:t>Peidiwch â cheisio gwneud gormod – mae amcan llai uchelgeisiol ond un a gwblhawyd, yn well nag un sy’n or-uchelgeisiol nad oes modd ei gyflawni. </a:t>
          </a:r>
        </a:p>
      </dgm:t>
    </dgm:pt>
    <dgm:pt modelId="{ED9ADB87-64A8-4181-ACA1-0C8614E82FFD}" type="parTrans" cxnId="{A87AAEEF-CFD6-42FB-A8CB-950C9C1F8376}">
      <dgm:prSet/>
      <dgm:spPr/>
      <dgm:t>
        <a:bodyPr/>
        <a:lstStyle/>
        <a:p>
          <a:endParaRPr lang="en-GB"/>
        </a:p>
      </dgm:t>
    </dgm:pt>
    <dgm:pt modelId="{0A1BFFD7-62FD-4C2D-839D-9A8A813549D3}" type="sibTrans" cxnId="{A87AAEEF-CFD6-42FB-A8CB-950C9C1F8376}">
      <dgm:prSet/>
      <dgm:spPr/>
      <dgm:t>
        <a:bodyPr/>
        <a:lstStyle/>
        <a:p>
          <a:endParaRPr lang="en-GB"/>
        </a:p>
      </dgm:t>
    </dgm:pt>
    <dgm:pt modelId="{C522BBEC-D767-44C2-8DFF-2F2DB98DB43B}">
      <dgm:prSet/>
      <dgm:spPr/>
      <dgm:t>
        <a:bodyPr/>
        <a:lstStyle/>
        <a:p>
          <a:r>
            <a:rPr lang="cy-GB" b="1" noProof="0" dirty="0"/>
            <a:t>Amserol- </a:t>
          </a:r>
          <a:r>
            <a:rPr lang="cy-GB" b="0" noProof="0" dirty="0"/>
            <a:t>pennwch pryd mae angen cwblhau pob cam. Oes amser yn eich amserlen i ganiatáu am oedi annisgwyl? </a:t>
          </a:r>
          <a:endParaRPr lang="cy-GB" noProof="0" dirty="0"/>
        </a:p>
      </dgm:t>
    </dgm:pt>
    <dgm:pt modelId="{603E4501-07C8-491F-A629-F5F6D72E4B0A}" type="parTrans" cxnId="{7F71EFF6-1D1B-428D-9278-FEBDA1622E1B}">
      <dgm:prSet/>
      <dgm:spPr/>
    </dgm:pt>
    <dgm:pt modelId="{E0D8700B-A46D-4769-A7D7-139975AD34A9}" type="sibTrans" cxnId="{7F71EFF6-1D1B-428D-9278-FEBDA1622E1B}">
      <dgm:prSet/>
      <dgm:spPr/>
    </dgm:pt>
    <dgm:pt modelId="{762C89F6-92B0-4A76-822D-01A1385BDD26}">
      <dgm:prSet/>
      <dgm:spPr/>
      <dgm:t>
        <a:bodyPr/>
        <a:lstStyle/>
        <a:p>
          <a:r>
            <a:rPr lang="cy-GB" b="1" noProof="0" dirty="0"/>
            <a:t>Mesuradwy – </a:t>
          </a:r>
          <a:r>
            <a:rPr lang="cy-GB" b="0" noProof="0" dirty="0"/>
            <a:t>byddwch yn gwybod pan fyddwch wedi cyrraedd eich nod</a:t>
          </a:r>
          <a:endParaRPr lang="cy-GB" noProof="0" dirty="0"/>
        </a:p>
      </dgm:t>
    </dgm:pt>
    <dgm:pt modelId="{3CDE8808-43D3-4A94-8C6C-CDE6EC96241E}" type="parTrans" cxnId="{C218BA35-AA45-4CA8-9DC5-175BB0B1FCA5}">
      <dgm:prSet/>
      <dgm:spPr/>
    </dgm:pt>
    <dgm:pt modelId="{C9E15571-E48E-4691-BC20-A95353D8EDFD}" type="sibTrans" cxnId="{C218BA35-AA45-4CA8-9DC5-175BB0B1FCA5}">
      <dgm:prSet/>
      <dgm:spPr/>
    </dgm:pt>
    <dgm:pt modelId="{0088C14C-E367-4B73-AF77-15A2A8A4C0FE}">
      <dgm:prSet/>
      <dgm:spPr/>
      <dgm:t>
        <a:bodyPr/>
        <a:lstStyle/>
        <a:p>
          <a:r>
            <a:rPr lang="cy-GB" b="1" noProof="0" dirty="0"/>
            <a:t>Uchelgeisiol a Synhwyrol </a:t>
          </a:r>
          <a:r>
            <a:rPr lang="cy-GB" noProof="0" dirty="0"/>
            <a:t>– oes gennych chi’r adnoddau angenrheidiol i gyflawni’r amcan – amser, arian, sgiliau, ac ati.</a:t>
          </a:r>
        </a:p>
      </dgm:t>
    </dgm:pt>
    <dgm:pt modelId="{85A03C24-87F0-4395-BE72-82F47A139EF7}" type="parTrans" cxnId="{5B7A2701-EF17-4C41-BD95-6A24F62371A9}">
      <dgm:prSet/>
      <dgm:spPr/>
    </dgm:pt>
    <dgm:pt modelId="{16EDAC5E-0160-484D-BCB5-9A229C79715D}" type="sibTrans" cxnId="{5B7A2701-EF17-4C41-BD95-6A24F62371A9}">
      <dgm:prSet/>
      <dgm:spPr/>
    </dgm:pt>
    <dgm:pt modelId="{07DCC56D-5147-415E-B4F3-ACBD2EB5896B}">
      <dgm:prSet/>
      <dgm:spPr/>
      <dgm:t>
        <a:bodyPr/>
        <a:lstStyle/>
        <a:p>
          <a:r>
            <a:rPr lang="cy-GB" b="1" noProof="0" dirty="0"/>
            <a:t>Penodol </a:t>
          </a:r>
          <a:r>
            <a:rPr lang="cy-GB" noProof="0" dirty="0"/>
            <a:t>– byddwch yn benodol ynghylch beth rydych yn mynd i’w wneud</a:t>
          </a:r>
        </a:p>
      </dgm:t>
    </dgm:pt>
    <dgm:pt modelId="{04438EBD-BF02-45EB-A7CC-E96DD18984C0}" type="parTrans" cxnId="{FECFC20E-BA11-4F66-8539-97517781EF94}">
      <dgm:prSet/>
      <dgm:spPr/>
    </dgm:pt>
    <dgm:pt modelId="{69D4AAE4-0275-422A-A566-2B032E41996D}" type="sibTrans" cxnId="{FECFC20E-BA11-4F66-8539-97517781EF94}">
      <dgm:prSet/>
      <dgm:spPr/>
    </dgm:pt>
    <dgm:pt modelId="{C470AE6F-7325-42A1-8616-63A0954BF512}" type="pres">
      <dgm:prSet presAssocID="{A9D91AF7-1684-4056-A8BD-C99BD979C5FE}" presName="linearFlow" presStyleCnt="0">
        <dgm:presLayoutVars>
          <dgm:dir/>
          <dgm:animLvl val="lvl"/>
          <dgm:resizeHandles val="exact"/>
        </dgm:presLayoutVars>
      </dgm:prSet>
      <dgm:spPr/>
    </dgm:pt>
    <dgm:pt modelId="{60902610-88B6-4F15-9CF3-880A43103384}" type="pres">
      <dgm:prSet presAssocID="{EEDF834D-FD42-429B-8210-B50A683490DA}" presName="composite" presStyleCnt="0"/>
      <dgm:spPr/>
    </dgm:pt>
    <dgm:pt modelId="{908FA766-0C8C-402E-86E8-A15AD493BECD}" type="pres">
      <dgm:prSet presAssocID="{EEDF834D-FD42-429B-8210-B50A683490DA}" presName="parentText" presStyleLbl="alignNode1" presStyleIdx="0" presStyleCnt="1">
        <dgm:presLayoutVars>
          <dgm:chMax val="1"/>
          <dgm:bulletEnabled val="1"/>
        </dgm:presLayoutVars>
      </dgm:prSet>
      <dgm:spPr/>
    </dgm:pt>
    <dgm:pt modelId="{EA3A4DB9-7752-4C4E-85E8-4D5579DA2A9D}" type="pres">
      <dgm:prSet presAssocID="{EEDF834D-FD42-429B-8210-B50A683490DA}" presName="descendantText" presStyleLbl="alignAcc1" presStyleIdx="0" presStyleCnt="1">
        <dgm:presLayoutVars>
          <dgm:bulletEnabled val="1"/>
        </dgm:presLayoutVars>
      </dgm:prSet>
      <dgm:spPr/>
    </dgm:pt>
  </dgm:ptLst>
  <dgm:cxnLst>
    <dgm:cxn modelId="{5B7A2701-EF17-4C41-BD95-6A24F62371A9}" srcId="{EEDF834D-FD42-429B-8210-B50A683490DA}" destId="{0088C14C-E367-4B73-AF77-15A2A8A4C0FE}" srcOrd="4" destOrd="0" parTransId="{85A03C24-87F0-4395-BE72-82F47A139EF7}" sibTransId="{16EDAC5E-0160-484D-BCB5-9A229C79715D}"/>
    <dgm:cxn modelId="{7F221B0A-32E0-46D2-8C65-582AD2DEBDDB}" type="presOf" srcId="{A06078D2-1953-4CCF-8395-5F684E0522EE}" destId="{EA3A4DB9-7752-4C4E-85E8-4D5579DA2A9D}" srcOrd="0" destOrd="0" presId="urn:microsoft.com/office/officeart/2005/8/layout/chevron2"/>
    <dgm:cxn modelId="{FECFC20E-BA11-4F66-8539-97517781EF94}" srcId="{EEDF834D-FD42-429B-8210-B50A683490DA}" destId="{07DCC56D-5147-415E-B4F3-ACBD2EB5896B}" srcOrd="3" destOrd="0" parTransId="{04438EBD-BF02-45EB-A7CC-E96DD18984C0}" sibTransId="{69D4AAE4-0275-422A-A566-2B032E41996D}"/>
    <dgm:cxn modelId="{C218BA35-AA45-4CA8-9DC5-175BB0B1FCA5}" srcId="{EEDF834D-FD42-429B-8210-B50A683490DA}" destId="{762C89F6-92B0-4A76-822D-01A1385BDD26}" srcOrd="2" destOrd="0" parTransId="{3CDE8808-43D3-4A94-8C6C-CDE6EC96241E}" sibTransId="{C9E15571-E48E-4691-BC20-A95353D8EDFD}"/>
    <dgm:cxn modelId="{983C2D4B-86B1-4D1E-80B7-FB33BFD91497}" srcId="{A9D91AF7-1684-4056-A8BD-C99BD979C5FE}" destId="{EEDF834D-FD42-429B-8210-B50A683490DA}" srcOrd="0" destOrd="0" parTransId="{296C9676-89F0-414F-9F8E-37636F386117}" sibTransId="{28D56A3F-07A0-4547-91CB-21C95A62D23E}"/>
    <dgm:cxn modelId="{06CEA0A5-9689-40E9-ADA2-CF9823D836D6}" type="presOf" srcId="{A9D91AF7-1684-4056-A8BD-C99BD979C5FE}" destId="{C470AE6F-7325-42A1-8616-63A0954BF512}" srcOrd="0" destOrd="0" presId="urn:microsoft.com/office/officeart/2005/8/layout/chevron2"/>
    <dgm:cxn modelId="{165963BA-3BDA-4DFE-893A-143364B554C5}" type="presOf" srcId="{C522BBEC-D767-44C2-8DFF-2F2DB98DB43B}" destId="{EA3A4DB9-7752-4C4E-85E8-4D5579DA2A9D}" srcOrd="0" destOrd="1" presId="urn:microsoft.com/office/officeart/2005/8/layout/chevron2"/>
    <dgm:cxn modelId="{E799D0C6-6142-47B5-B008-EA514965E523}" type="presOf" srcId="{07DCC56D-5147-415E-B4F3-ACBD2EB5896B}" destId="{EA3A4DB9-7752-4C4E-85E8-4D5579DA2A9D}" srcOrd="0" destOrd="3" presId="urn:microsoft.com/office/officeart/2005/8/layout/chevron2"/>
    <dgm:cxn modelId="{BED147D7-4841-4745-94FE-AD89C09E9121}" type="presOf" srcId="{0088C14C-E367-4B73-AF77-15A2A8A4C0FE}" destId="{EA3A4DB9-7752-4C4E-85E8-4D5579DA2A9D}" srcOrd="0" destOrd="4" presId="urn:microsoft.com/office/officeart/2005/8/layout/chevron2"/>
    <dgm:cxn modelId="{5F8DE9D7-FB59-4B09-9811-0C281E9F48B2}" type="presOf" srcId="{EEDF834D-FD42-429B-8210-B50A683490DA}" destId="{908FA766-0C8C-402E-86E8-A15AD493BECD}" srcOrd="0" destOrd="0" presId="urn:microsoft.com/office/officeart/2005/8/layout/chevron2"/>
    <dgm:cxn modelId="{A87AAEEF-CFD6-42FB-A8CB-950C9C1F8376}" srcId="{EEDF834D-FD42-429B-8210-B50A683490DA}" destId="{A06078D2-1953-4CCF-8395-5F684E0522EE}" srcOrd="0" destOrd="0" parTransId="{ED9ADB87-64A8-4181-ACA1-0C8614E82FFD}" sibTransId="{0A1BFFD7-62FD-4C2D-839D-9A8A813549D3}"/>
    <dgm:cxn modelId="{88CD5DF5-95AA-45D1-A7BC-6409A39DCE6F}" type="presOf" srcId="{762C89F6-92B0-4A76-822D-01A1385BDD26}" destId="{EA3A4DB9-7752-4C4E-85E8-4D5579DA2A9D}" srcOrd="0" destOrd="2" presId="urn:microsoft.com/office/officeart/2005/8/layout/chevron2"/>
    <dgm:cxn modelId="{7F71EFF6-1D1B-428D-9278-FEBDA1622E1B}" srcId="{EEDF834D-FD42-429B-8210-B50A683490DA}" destId="{C522BBEC-D767-44C2-8DFF-2F2DB98DB43B}" srcOrd="1" destOrd="0" parTransId="{603E4501-07C8-491F-A629-F5F6D72E4B0A}" sibTransId="{E0D8700B-A46D-4769-A7D7-139975AD34A9}"/>
    <dgm:cxn modelId="{05314EBA-57AB-40DA-A312-DF28C933D814}" type="presParOf" srcId="{C470AE6F-7325-42A1-8616-63A0954BF512}" destId="{60902610-88B6-4F15-9CF3-880A43103384}" srcOrd="0" destOrd="0" presId="urn:microsoft.com/office/officeart/2005/8/layout/chevron2"/>
    <dgm:cxn modelId="{27C1590E-3471-4984-8A00-382CFE75C3C4}" type="presParOf" srcId="{60902610-88B6-4F15-9CF3-880A43103384}" destId="{908FA766-0C8C-402E-86E8-A15AD493BECD}" srcOrd="0" destOrd="0" presId="urn:microsoft.com/office/officeart/2005/8/layout/chevron2"/>
    <dgm:cxn modelId="{865B3CA4-8223-4B10-A45D-9141E6AE8DC9}" type="presParOf" srcId="{60902610-88B6-4F15-9CF3-880A43103384}" destId="{EA3A4DB9-7752-4C4E-85E8-4D5579DA2A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9D91AF7-1684-4056-A8BD-C99BD979C5FE}" type="doc">
      <dgm:prSet loTypeId="urn:microsoft.com/office/officeart/2005/8/layout/chevron2" loCatId="list" qsTypeId="urn:microsoft.com/office/officeart/2005/8/quickstyle/simple1" qsCatId="simple" csTypeId="urn:microsoft.com/office/officeart/2005/8/colors/accent1_2" csCatId="accent1"/>
      <dgm:spPr/>
      <dgm:t>
        <a:bodyPr/>
        <a:lstStyle/>
        <a:p>
          <a:endParaRPr lang="en-GB"/>
        </a:p>
      </dgm:t>
    </dgm:pt>
    <dgm:pt modelId="{EEDF834D-FD42-429B-8210-B50A683490DA}">
      <dgm:prSet/>
      <dgm:spPr/>
      <dgm:t>
        <a:bodyPr/>
        <a:lstStyle/>
        <a:p>
          <a:r>
            <a:rPr lang="en-GB"/>
            <a:t>Objectives should also be </a:t>
          </a:r>
          <a:r>
            <a:rPr lang="en-GB" b="1"/>
            <a:t>S.M.A.R.T.</a:t>
          </a:r>
          <a:r>
            <a:rPr lang="en-GB"/>
            <a:t> - which means they should be:</a:t>
          </a:r>
        </a:p>
      </dgm:t>
    </dgm:pt>
    <dgm:pt modelId="{296C9676-89F0-414F-9F8E-37636F386117}" type="parTrans" cxnId="{983C2D4B-86B1-4D1E-80B7-FB33BFD91497}">
      <dgm:prSet/>
      <dgm:spPr/>
      <dgm:t>
        <a:bodyPr/>
        <a:lstStyle/>
        <a:p>
          <a:endParaRPr lang="en-GB"/>
        </a:p>
      </dgm:t>
    </dgm:pt>
    <dgm:pt modelId="{28D56A3F-07A0-4547-91CB-21C95A62D23E}" type="sibTrans" cxnId="{983C2D4B-86B1-4D1E-80B7-FB33BFD91497}">
      <dgm:prSet/>
      <dgm:spPr/>
      <dgm:t>
        <a:bodyPr/>
        <a:lstStyle/>
        <a:p>
          <a:endParaRPr lang="en-GB"/>
        </a:p>
      </dgm:t>
    </dgm:pt>
    <dgm:pt modelId="{A06078D2-1953-4CCF-8395-5F684E0522EE}">
      <dgm:prSet/>
      <dgm:spPr/>
      <dgm:t>
        <a:bodyPr/>
        <a:lstStyle/>
        <a:p>
          <a:r>
            <a:rPr lang="en-GB" b="1"/>
            <a:t>Specific</a:t>
          </a:r>
          <a:r>
            <a:rPr lang="en-GB"/>
            <a:t> – be precise about what you are going to do</a:t>
          </a:r>
        </a:p>
      </dgm:t>
    </dgm:pt>
    <dgm:pt modelId="{ED9ADB87-64A8-4181-ACA1-0C8614E82FFD}" type="parTrans" cxnId="{A87AAEEF-CFD6-42FB-A8CB-950C9C1F8376}">
      <dgm:prSet/>
      <dgm:spPr/>
      <dgm:t>
        <a:bodyPr/>
        <a:lstStyle/>
        <a:p>
          <a:endParaRPr lang="en-GB"/>
        </a:p>
      </dgm:t>
    </dgm:pt>
    <dgm:pt modelId="{0A1BFFD7-62FD-4C2D-839D-9A8A813549D3}" type="sibTrans" cxnId="{A87AAEEF-CFD6-42FB-A8CB-950C9C1F8376}">
      <dgm:prSet/>
      <dgm:spPr/>
      <dgm:t>
        <a:bodyPr/>
        <a:lstStyle/>
        <a:p>
          <a:endParaRPr lang="en-GB"/>
        </a:p>
      </dgm:t>
    </dgm:pt>
    <dgm:pt modelId="{4B608898-FD54-4751-8A54-A13C510A6994}">
      <dgm:prSet/>
      <dgm:spPr/>
      <dgm:t>
        <a:bodyPr/>
        <a:lstStyle/>
        <a:p>
          <a:r>
            <a:rPr lang="en-GB" b="1"/>
            <a:t>Measureable</a:t>
          </a:r>
          <a:r>
            <a:rPr lang="en-GB"/>
            <a:t> –you will know when you have reached your goal</a:t>
          </a:r>
        </a:p>
      </dgm:t>
    </dgm:pt>
    <dgm:pt modelId="{DEC176A5-92E4-4D83-AC01-407C2A7DE03C}" type="parTrans" cxnId="{BCB4B14F-CB2F-4C49-85FC-00F6C962EC92}">
      <dgm:prSet/>
      <dgm:spPr/>
      <dgm:t>
        <a:bodyPr/>
        <a:lstStyle/>
        <a:p>
          <a:endParaRPr lang="en-GB"/>
        </a:p>
      </dgm:t>
    </dgm:pt>
    <dgm:pt modelId="{C6D6D03C-61C4-41EE-BAE6-717406430E7F}" type="sibTrans" cxnId="{BCB4B14F-CB2F-4C49-85FC-00F6C962EC92}">
      <dgm:prSet/>
      <dgm:spPr/>
      <dgm:t>
        <a:bodyPr/>
        <a:lstStyle/>
        <a:p>
          <a:endParaRPr lang="en-GB"/>
        </a:p>
      </dgm:t>
    </dgm:pt>
    <dgm:pt modelId="{EDA6EB4A-C783-41C1-93A0-B3C8CFD3006F}">
      <dgm:prSet/>
      <dgm:spPr/>
      <dgm:t>
        <a:bodyPr/>
        <a:lstStyle/>
        <a:p>
          <a:r>
            <a:rPr lang="en-GB" b="1"/>
            <a:t>Achievable</a:t>
          </a:r>
          <a:r>
            <a:rPr lang="en-GB"/>
            <a:t> – Don’t attempt too much – a less ambitious but completed objective is better than an over-ambitious one that you cannot possible achieve.</a:t>
          </a:r>
        </a:p>
      </dgm:t>
    </dgm:pt>
    <dgm:pt modelId="{86422FB2-A217-4777-AC7A-715B330DFD59}" type="parTrans" cxnId="{C82FCC63-C7ED-4F3C-B803-E451B8D836B3}">
      <dgm:prSet/>
      <dgm:spPr/>
      <dgm:t>
        <a:bodyPr/>
        <a:lstStyle/>
        <a:p>
          <a:endParaRPr lang="en-GB"/>
        </a:p>
      </dgm:t>
    </dgm:pt>
    <dgm:pt modelId="{44D48CBE-4F41-451F-B064-F657A9041787}" type="sibTrans" cxnId="{C82FCC63-C7ED-4F3C-B803-E451B8D836B3}">
      <dgm:prSet/>
      <dgm:spPr/>
      <dgm:t>
        <a:bodyPr/>
        <a:lstStyle/>
        <a:p>
          <a:endParaRPr lang="en-GB"/>
        </a:p>
      </dgm:t>
    </dgm:pt>
    <dgm:pt modelId="{21947A7D-6D3E-494A-A909-BF741250FB8D}">
      <dgm:prSet/>
      <dgm:spPr/>
      <dgm:t>
        <a:bodyPr/>
        <a:lstStyle/>
        <a:p>
          <a:r>
            <a:rPr lang="en-GB" b="1"/>
            <a:t>Realistic </a:t>
          </a:r>
          <a:r>
            <a:rPr lang="en-GB"/>
            <a:t>– do you have the necessary resources to achieve the objective – time, money, skills, etc.</a:t>
          </a:r>
        </a:p>
      </dgm:t>
    </dgm:pt>
    <dgm:pt modelId="{C8D79EAF-A0FA-4628-A432-AAEBDFFD181F}" type="parTrans" cxnId="{86CA8B9E-DF23-40AC-ADBA-88532CDDBA7D}">
      <dgm:prSet/>
      <dgm:spPr/>
      <dgm:t>
        <a:bodyPr/>
        <a:lstStyle/>
        <a:p>
          <a:endParaRPr lang="en-GB"/>
        </a:p>
      </dgm:t>
    </dgm:pt>
    <dgm:pt modelId="{9A5E8593-947F-44E8-A941-C4456533E029}" type="sibTrans" cxnId="{86CA8B9E-DF23-40AC-ADBA-88532CDDBA7D}">
      <dgm:prSet/>
      <dgm:spPr/>
      <dgm:t>
        <a:bodyPr/>
        <a:lstStyle/>
        <a:p>
          <a:endParaRPr lang="en-GB"/>
        </a:p>
      </dgm:t>
    </dgm:pt>
    <dgm:pt modelId="{6CD6C14E-7ADB-47C8-B040-09A5B19CA7AA}">
      <dgm:prSet/>
      <dgm:spPr/>
      <dgm:t>
        <a:bodyPr/>
        <a:lstStyle/>
        <a:p>
          <a:r>
            <a:rPr lang="en-GB" b="1"/>
            <a:t>Time constrained</a:t>
          </a:r>
          <a:r>
            <a:rPr lang="en-GB"/>
            <a:t> – determine when each stage needs to be completed. Is there time in your schedule to allow for unexpected delays.</a:t>
          </a:r>
        </a:p>
      </dgm:t>
    </dgm:pt>
    <dgm:pt modelId="{A0F857C7-EFB1-4007-B87C-1D038753F484}" type="parTrans" cxnId="{3BEC17D7-7766-41B8-ADE2-34489FFB1F04}">
      <dgm:prSet/>
      <dgm:spPr/>
      <dgm:t>
        <a:bodyPr/>
        <a:lstStyle/>
        <a:p>
          <a:endParaRPr lang="en-GB"/>
        </a:p>
      </dgm:t>
    </dgm:pt>
    <dgm:pt modelId="{2198F8F7-C4A4-457C-A458-D6A48E4A9438}" type="sibTrans" cxnId="{3BEC17D7-7766-41B8-ADE2-34489FFB1F04}">
      <dgm:prSet/>
      <dgm:spPr/>
      <dgm:t>
        <a:bodyPr/>
        <a:lstStyle/>
        <a:p>
          <a:endParaRPr lang="en-GB"/>
        </a:p>
      </dgm:t>
    </dgm:pt>
    <dgm:pt modelId="{C470AE6F-7325-42A1-8616-63A0954BF512}" type="pres">
      <dgm:prSet presAssocID="{A9D91AF7-1684-4056-A8BD-C99BD979C5FE}" presName="linearFlow" presStyleCnt="0">
        <dgm:presLayoutVars>
          <dgm:dir/>
          <dgm:animLvl val="lvl"/>
          <dgm:resizeHandles val="exact"/>
        </dgm:presLayoutVars>
      </dgm:prSet>
      <dgm:spPr/>
    </dgm:pt>
    <dgm:pt modelId="{60902610-88B6-4F15-9CF3-880A43103384}" type="pres">
      <dgm:prSet presAssocID="{EEDF834D-FD42-429B-8210-B50A683490DA}" presName="composite" presStyleCnt="0"/>
      <dgm:spPr/>
    </dgm:pt>
    <dgm:pt modelId="{908FA766-0C8C-402E-86E8-A15AD493BECD}" type="pres">
      <dgm:prSet presAssocID="{EEDF834D-FD42-429B-8210-B50A683490DA}" presName="parentText" presStyleLbl="alignNode1" presStyleIdx="0" presStyleCnt="1">
        <dgm:presLayoutVars>
          <dgm:chMax val="1"/>
          <dgm:bulletEnabled val="1"/>
        </dgm:presLayoutVars>
      </dgm:prSet>
      <dgm:spPr/>
    </dgm:pt>
    <dgm:pt modelId="{EA3A4DB9-7752-4C4E-85E8-4D5579DA2A9D}" type="pres">
      <dgm:prSet presAssocID="{EEDF834D-FD42-429B-8210-B50A683490DA}" presName="descendantText" presStyleLbl="alignAcc1" presStyleIdx="0" presStyleCnt="1">
        <dgm:presLayoutVars>
          <dgm:bulletEnabled val="1"/>
        </dgm:presLayoutVars>
      </dgm:prSet>
      <dgm:spPr/>
    </dgm:pt>
  </dgm:ptLst>
  <dgm:cxnLst>
    <dgm:cxn modelId="{B5B25803-A52D-4456-843D-E7FF22945152}" type="presOf" srcId="{6CD6C14E-7ADB-47C8-B040-09A5B19CA7AA}" destId="{EA3A4DB9-7752-4C4E-85E8-4D5579DA2A9D}" srcOrd="0" destOrd="4" presId="urn:microsoft.com/office/officeart/2005/8/layout/chevron2"/>
    <dgm:cxn modelId="{7F221B0A-32E0-46D2-8C65-582AD2DEBDDB}" type="presOf" srcId="{A06078D2-1953-4CCF-8395-5F684E0522EE}" destId="{EA3A4DB9-7752-4C4E-85E8-4D5579DA2A9D}" srcOrd="0" destOrd="0" presId="urn:microsoft.com/office/officeart/2005/8/layout/chevron2"/>
    <dgm:cxn modelId="{82E25B19-7105-4823-8C90-8125A15A7567}" type="presOf" srcId="{EDA6EB4A-C783-41C1-93A0-B3C8CFD3006F}" destId="{EA3A4DB9-7752-4C4E-85E8-4D5579DA2A9D}" srcOrd="0" destOrd="2" presId="urn:microsoft.com/office/officeart/2005/8/layout/chevron2"/>
    <dgm:cxn modelId="{C82FCC63-C7ED-4F3C-B803-E451B8D836B3}" srcId="{EEDF834D-FD42-429B-8210-B50A683490DA}" destId="{EDA6EB4A-C783-41C1-93A0-B3C8CFD3006F}" srcOrd="2" destOrd="0" parTransId="{86422FB2-A217-4777-AC7A-715B330DFD59}" sibTransId="{44D48CBE-4F41-451F-B064-F657A9041787}"/>
    <dgm:cxn modelId="{983C2D4B-86B1-4D1E-80B7-FB33BFD91497}" srcId="{A9D91AF7-1684-4056-A8BD-C99BD979C5FE}" destId="{EEDF834D-FD42-429B-8210-B50A683490DA}" srcOrd="0" destOrd="0" parTransId="{296C9676-89F0-414F-9F8E-37636F386117}" sibTransId="{28D56A3F-07A0-4547-91CB-21C95A62D23E}"/>
    <dgm:cxn modelId="{390DAA6E-4E5D-45D8-BEEA-22290AC81ED8}" type="presOf" srcId="{4B608898-FD54-4751-8A54-A13C510A6994}" destId="{EA3A4DB9-7752-4C4E-85E8-4D5579DA2A9D}" srcOrd="0" destOrd="1" presId="urn:microsoft.com/office/officeart/2005/8/layout/chevron2"/>
    <dgm:cxn modelId="{BCB4B14F-CB2F-4C49-85FC-00F6C962EC92}" srcId="{EEDF834D-FD42-429B-8210-B50A683490DA}" destId="{4B608898-FD54-4751-8A54-A13C510A6994}" srcOrd="1" destOrd="0" parTransId="{DEC176A5-92E4-4D83-AC01-407C2A7DE03C}" sibTransId="{C6D6D03C-61C4-41EE-BAE6-717406430E7F}"/>
    <dgm:cxn modelId="{86CA8B9E-DF23-40AC-ADBA-88532CDDBA7D}" srcId="{EEDF834D-FD42-429B-8210-B50A683490DA}" destId="{21947A7D-6D3E-494A-A909-BF741250FB8D}" srcOrd="3" destOrd="0" parTransId="{C8D79EAF-A0FA-4628-A432-AAEBDFFD181F}" sibTransId="{9A5E8593-947F-44E8-A941-C4456533E029}"/>
    <dgm:cxn modelId="{06CEA0A5-9689-40E9-ADA2-CF9823D836D6}" type="presOf" srcId="{A9D91AF7-1684-4056-A8BD-C99BD979C5FE}" destId="{C470AE6F-7325-42A1-8616-63A0954BF512}" srcOrd="0" destOrd="0" presId="urn:microsoft.com/office/officeart/2005/8/layout/chevron2"/>
    <dgm:cxn modelId="{085DADBF-0A02-43E4-B24A-D59DF9F2D27F}" type="presOf" srcId="{21947A7D-6D3E-494A-A909-BF741250FB8D}" destId="{EA3A4DB9-7752-4C4E-85E8-4D5579DA2A9D}" srcOrd="0" destOrd="3" presId="urn:microsoft.com/office/officeart/2005/8/layout/chevron2"/>
    <dgm:cxn modelId="{3BEC17D7-7766-41B8-ADE2-34489FFB1F04}" srcId="{EEDF834D-FD42-429B-8210-B50A683490DA}" destId="{6CD6C14E-7ADB-47C8-B040-09A5B19CA7AA}" srcOrd="4" destOrd="0" parTransId="{A0F857C7-EFB1-4007-B87C-1D038753F484}" sibTransId="{2198F8F7-C4A4-457C-A458-D6A48E4A9438}"/>
    <dgm:cxn modelId="{5F8DE9D7-FB59-4B09-9811-0C281E9F48B2}" type="presOf" srcId="{EEDF834D-FD42-429B-8210-B50A683490DA}" destId="{908FA766-0C8C-402E-86E8-A15AD493BECD}" srcOrd="0" destOrd="0" presId="urn:microsoft.com/office/officeart/2005/8/layout/chevron2"/>
    <dgm:cxn modelId="{A87AAEEF-CFD6-42FB-A8CB-950C9C1F8376}" srcId="{EEDF834D-FD42-429B-8210-B50A683490DA}" destId="{A06078D2-1953-4CCF-8395-5F684E0522EE}" srcOrd="0" destOrd="0" parTransId="{ED9ADB87-64A8-4181-ACA1-0C8614E82FFD}" sibTransId="{0A1BFFD7-62FD-4C2D-839D-9A8A813549D3}"/>
    <dgm:cxn modelId="{05314EBA-57AB-40DA-A312-DF28C933D814}" type="presParOf" srcId="{C470AE6F-7325-42A1-8616-63A0954BF512}" destId="{60902610-88B6-4F15-9CF3-880A43103384}" srcOrd="0" destOrd="0" presId="urn:microsoft.com/office/officeart/2005/8/layout/chevron2"/>
    <dgm:cxn modelId="{27C1590E-3471-4984-8A00-382CFE75C3C4}" type="presParOf" srcId="{60902610-88B6-4F15-9CF3-880A43103384}" destId="{908FA766-0C8C-402E-86E8-A15AD493BECD}" srcOrd="0" destOrd="0" presId="urn:microsoft.com/office/officeart/2005/8/layout/chevron2"/>
    <dgm:cxn modelId="{865B3CA4-8223-4B10-A45D-9141E6AE8DC9}" type="presParOf" srcId="{60902610-88B6-4F15-9CF3-880A43103384}" destId="{EA3A4DB9-7752-4C4E-85E8-4D5579DA2A9D}"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B7152-9E3A-4682-BE5C-3F40F2124EFD}">
      <dsp:nvSpPr>
        <dsp:cNvPr id="0" name=""/>
        <dsp:cNvSpPr/>
      </dsp:nvSpPr>
      <dsp:spPr>
        <a:xfrm>
          <a:off x="0" y="38672"/>
          <a:ext cx="8072005"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cy-GB" sz="2900" b="1" kern="1200" noProof="0" dirty="0"/>
            <a:t>Nod</a:t>
          </a:r>
          <a:r>
            <a:rPr lang="cy-GB" sz="2900" kern="1200" noProof="0" dirty="0"/>
            <a:t> =  beth rydych yn gobeithio ei gyflawni.</a:t>
          </a:r>
          <a:r>
            <a:rPr lang="cy-GB" sz="2900" b="1" kern="1200" noProof="0" dirty="0"/>
            <a:t> </a:t>
          </a:r>
          <a:endParaRPr lang="cy-GB" sz="2900" kern="1200" noProof="0" dirty="0"/>
        </a:p>
      </dsp:txBody>
      <dsp:txXfrm>
        <a:off x="56237" y="94909"/>
        <a:ext cx="7959531" cy="1039555"/>
      </dsp:txXfrm>
    </dsp:sp>
    <dsp:sp modelId="{B3E7DC46-6697-4C7F-9251-83203EB27DA1}">
      <dsp:nvSpPr>
        <dsp:cNvPr id="0" name=""/>
        <dsp:cNvSpPr/>
      </dsp:nvSpPr>
      <dsp:spPr>
        <a:xfrm>
          <a:off x="0" y="1190702"/>
          <a:ext cx="8072005" cy="105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286"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cy-GB" sz="2300" b="0" kern="1200" noProof="0" dirty="0"/>
            <a:t>Mae</a:t>
          </a:r>
          <a:r>
            <a:rPr lang="cy-GB" sz="2300" b="1" kern="1200" noProof="0" dirty="0"/>
            <a:t> nodau </a:t>
          </a:r>
          <a:r>
            <a:rPr lang="cy-GB" sz="2300" b="0" kern="1200" noProof="0" dirty="0"/>
            <a:t>yn ddatganiadau o fwriad</a:t>
          </a:r>
          <a:r>
            <a:rPr lang="cy-GB" sz="2300" kern="1200" noProof="0" dirty="0"/>
            <a:t>. Fel arfer maent wedi eu hysgrifennu mewn termau eang. Maent yn gosod allan beth rydych yn gobeithio ei gyflawni ar ddiwedd y prosiect.</a:t>
          </a:r>
        </a:p>
      </dsp:txBody>
      <dsp:txXfrm>
        <a:off x="0" y="1190702"/>
        <a:ext cx="8072005" cy="1050524"/>
      </dsp:txXfrm>
    </dsp:sp>
    <dsp:sp modelId="{3997526B-0C44-4182-B07A-04EB27E13B1B}">
      <dsp:nvSpPr>
        <dsp:cNvPr id="0" name=""/>
        <dsp:cNvSpPr/>
      </dsp:nvSpPr>
      <dsp:spPr>
        <a:xfrm>
          <a:off x="0" y="2241227"/>
          <a:ext cx="8072005"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cy-GB" sz="2900" b="1" kern="1200" noProof="0" dirty="0"/>
            <a:t>Amcan</a:t>
          </a:r>
          <a:r>
            <a:rPr lang="cy-GB" sz="2900" kern="1200" noProof="0" dirty="0"/>
            <a:t> = y cam(</a:t>
          </a:r>
          <a:r>
            <a:rPr lang="cy-GB" sz="2900" kern="1200" noProof="1"/>
            <a:t>au</a:t>
          </a:r>
          <a:r>
            <a:rPr lang="cy-GB" sz="2900" kern="1200" noProof="0" dirty="0"/>
            <a:t>) byddwch yn eu cymryd er mwyn cyflawni’r nod.</a:t>
          </a:r>
        </a:p>
      </dsp:txBody>
      <dsp:txXfrm>
        <a:off x="56237" y="2297464"/>
        <a:ext cx="7959531" cy="1039555"/>
      </dsp:txXfrm>
    </dsp:sp>
    <dsp:sp modelId="{877F6B27-627D-41C5-96A6-97EC42F2577B}">
      <dsp:nvSpPr>
        <dsp:cNvPr id="0" name=""/>
        <dsp:cNvSpPr/>
      </dsp:nvSpPr>
      <dsp:spPr>
        <a:xfrm>
          <a:off x="0" y="3393257"/>
          <a:ext cx="8072005" cy="204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286"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cy-GB" sz="2300" b="0" kern="1200" noProof="0" dirty="0"/>
            <a:t>Dylai</a:t>
          </a:r>
          <a:r>
            <a:rPr lang="cy-GB" sz="2300" b="1" kern="1200" noProof="0" dirty="0"/>
            <a:t> amcanion,</a:t>
          </a:r>
          <a:r>
            <a:rPr lang="cy-GB" sz="2300" kern="1200" noProof="0" dirty="0"/>
            <a:t> ar y llaw arall, fod yn ddatganiadau penodol sy’n diffinio deilliannau mesuradwy, e.e. pa gamau a gymerir i gyflawni’r deilliant/Nod a ddymunir.</a:t>
          </a:r>
          <a:br>
            <a:rPr lang="cy-GB" sz="2300" kern="1200" noProof="0" dirty="0"/>
          </a:br>
          <a:r>
            <a:rPr lang="cy-GB" sz="2300" kern="1200" noProof="0" dirty="0"/>
            <a:t>Wrth ysgrifennu’ch amcanion ceisiwch ddefnyddio datganiadau cadarn, cadarnhaol.</a:t>
          </a:r>
          <a:br>
            <a:rPr lang="cy-GB" sz="2300" kern="1200" noProof="0" dirty="0"/>
          </a:br>
          <a:endParaRPr lang="cy-GB" sz="2300" kern="1200" noProof="0" dirty="0"/>
        </a:p>
      </dsp:txBody>
      <dsp:txXfrm>
        <a:off x="0" y="3393257"/>
        <a:ext cx="8072005" cy="20410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B7152-9E3A-4682-BE5C-3F40F2124EFD}">
      <dsp:nvSpPr>
        <dsp:cNvPr id="0" name=""/>
        <dsp:cNvSpPr/>
      </dsp:nvSpPr>
      <dsp:spPr>
        <a:xfrm>
          <a:off x="0" y="38672"/>
          <a:ext cx="8072005"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1" kern="1200"/>
            <a:t>Aim</a:t>
          </a:r>
          <a:r>
            <a:rPr lang="en-GB" sz="2900" kern="1200"/>
            <a:t> =  what you hope to achieve.</a:t>
          </a:r>
          <a:r>
            <a:rPr lang="en-GB" sz="2900" b="1" kern="1200"/>
            <a:t> </a:t>
          </a:r>
          <a:endParaRPr lang="en-GB" sz="2900" kern="1200"/>
        </a:p>
      </dsp:txBody>
      <dsp:txXfrm>
        <a:off x="56237" y="94909"/>
        <a:ext cx="7959531" cy="1039555"/>
      </dsp:txXfrm>
    </dsp:sp>
    <dsp:sp modelId="{B3E7DC46-6697-4C7F-9251-83203EB27DA1}">
      <dsp:nvSpPr>
        <dsp:cNvPr id="0" name=""/>
        <dsp:cNvSpPr/>
      </dsp:nvSpPr>
      <dsp:spPr>
        <a:xfrm>
          <a:off x="0" y="1190702"/>
          <a:ext cx="8072005" cy="1050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286"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en-GB" sz="2300" b="1" kern="1200" dirty="0"/>
            <a:t>Aims</a:t>
          </a:r>
          <a:r>
            <a:rPr lang="en-GB" sz="2300" kern="1200" dirty="0"/>
            <a:t> are statements of intent. They are usually written in broad terms. They set out what you hope to achieve at the end of the project.</a:t>
          </a:r>
        </a:p>
      </dsp:txBody>
      <dsp:txXfrm>
        <a:off x="0" y="1190702"/>
        <a:ext cx="8072005" cy="1050524"/>
      </dsp:txXfrm>
    </dsp:sp>
    <dsp:sp modelId="{3997526B-0C44-4182-B07A-04EB27E13B1B}">
      <dsp:nvSpPr>
        <dsp:cNvPr id="0" name=""/>
        <dsp:cNvSpPr/>
      </dsp:nvSpPr>
      <dsp:spPr>
        <a:xfrm>
          <a:off x="0" y="2241227"/>
          <a:ext cx="8072005" cy="115202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rtl="0">
            <a:lnSpc>
              <a:spcPct val="90000"/>
            </a:lnSpc>
            <a:spcBef>
              <a:spcPct val="0"/>
            </a:spcBef>
            <a:spcAft>
              <a:spcPct val="35000"/>
            </a:spcAft>
            <a:buNone/>
          </a:pPr>
          <a:r>
            <a:rPr lang="en-GB" sz="2900" b="1" kern="1200"/>
            <a:t>Objective</a:t>
          </a:r>
          <a:r>
            <a:rPr lang="en-GB" sz="2900" kern="1200"/>
            <a:t> = the action(s) you will take in order to achieve the aim.</a:t>
          </a:r>
        </a:p>
      </dsp:txBody>
      <dsp:txXfrm>
        <a:off x="56237" y="2297464"/>
        <a:ext cx="7959531" cy="1039555"/>
      </dsp:txXfrm>
    </dsp:sp>
    <dsp:sp modelId="{877F6B27-627D-41C5-96A6-97EC42F2577B}">
      <dsp:nvSpPr>
        <dsp:cNvPr id="0" name=""/>
        <dsp:cNvSpPr/>
      </dsp:nvSpPr>
      <dsp:spPr>
        <a:xfrm>
          <a:off x="0" y="3393257"/>
          <a:ext cx="8072005" cy="2041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286" tIns="36830" rIns="206248" bIns="36830" numCol="1" spcCol="1270" anchor="t" anchorCtr="0">
          <a:noAutofit/>
        </a:bodyPr>
        <a:lstStyle/>
        <a:p>
          <a:pPr marL="228600" lvl="1" indent="-228600" algn="l" defTabSz="1022350" rtl="0">
            <a:lnSpc>
              <a:spcPct val="90000"/>
            </a:lnSpc>
            <a:spcBef>
              <a:spcPct val="0"/>
            </a:spcBef>
            <a:spcAft>
              <a:spcPct val="20000"/>
            </a:spcAft>
            <a:buChar char="•"/>
          </a:pPr>
          <a:r>
            <a:rPr lang="en-GB" sz="2300" b="1" kern="1200" dirty="0"/>
            <a:t>Objectives</a:t>
          </a:r>
          <a:r>
            <a:rPr lang="en-GB" sz="2300" kern="1200" dirty="0"/>
            <a:t>, on the other hand, should be specific statements that define measurable outcomes, e.g. what steps will be taken to achieve the desired outcome/Aim.</a:t>
          </a:r>
          <a:br>
            <a:rPr lang="en-GB" sz="2300" kern="1200" dirty="0"/>
          </a:br>
          <a:r>
            <a:rPr lang="en-GB" sz="2300" kern="1200" dirty="0"/>
            <a:t>When writing your objectives try to use strong positive statements.</a:t>
          </a:r>
          <a:br>
            <a:rPr lang="en-GB" sz="2300" kern="1200" dirty="0"/>
          </a:br>
          <a:endParaRPr lang="en-GB" sz="2300" kern="1200" dirty="0"/>
        </a:p>
      </dsp:txBody>
      <dsp:txXfrm>
        <a:off x="0" y="3393257"/>
        <a:ext cx="8072005" cy="20410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FA766-0C8C-402E-86E8-A15AD493BECD}">
      <dsp:nvSpPr>
        <dsp:cNvPr id="0" name=""/>
        <dsp:cNvSpPr/>
      </dsp:nvSpPr>
      <dsp:spPr>
        <a:xfrm rot="5400000">
          <a:off x="-1168818" y="1168818"/>
          <a:ext cx="5706931" cy="336929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cy-GB" sz="3200" kern="1200" noProof="0" dirty="0"/>
            <a:t>Dylai amcanion hefyd fod yn rhai C.A.M.P.U.S. - sy’n golygu y dylent fod fel a ganlyn:</a:t>
          </a:r>
        </a:p>
      </dsp:txBody>
      <dsp:txXfrm rot="-5400000">
        <a:off x="1" y="1684646"/>
        <a:ext cx="3369294" cy="2337637"/>
      </dsp:txXfrm>
    </dsp:sp>
    <dsp:sp modelId="{EA3A4DB9-7752-4C4E-85E8-4D5579DA2A9D}">
      <dsp:nvSpPr>
        <dsp:cNvPr id="0" name=""/>
        <dsp:cNvSpPr/>
      </dsp:nvSpPr>
      <dsp:spPr>
        <a:xfrm rot="5400000">
          <a:off x="3885124" y="-515829"/>
          <a:ext cx="4022283" cy="505394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cy-GB" sz="1700" b="1" kern="1200" noProof="0" dirty="0"/>
            <a:t>Cyraeddadwy – </a:t>
          </a:r>
          <a:r>
            <a:rPr lang="cy-GB" sz="1700" b="0" kern="1200" noProof="0" dirty="0"/>
            <a:t>Peidiwch â cheisio gwneud gormod – mae amcan llai uchelgeisiol ond un a gwblhawyd, yn well nag un sy’n or-uchelgeisiol nad oes modd ei gyflawni. </a:t>
          </a:r>
        </a:p>
        <a:p>
          <a:pPr marL="171450" lvl="1" indent="-171450" algn="l" defTabSz="755650">
            <a:lnSpc>
              <a:spcPct val="90000"/>
            </a:lnSpc>
            <a:spcBef>
              <a:spcPct val="0"/>
            </a:spcBef>
            <a:spcAft>
              <a:spcPct val="15000"/>
            </a:spcAft>
            <a:buChar char="•"/>
          </a:pPr>
          <a:r>
            <a:rPr lang="cy-GB" sz="1700" b="1" kern="1200" noProof="0" dirty="0"/>
            <a:t>Amserol- </a:t>
          </a:r>
          <a:r>
            <a:rPr lang="cy-GB" sz="1700" b="0" kern="1200" noProof="0" dirty="0"/>
            <a:t>pennwch pryd mae angen cwblhau pob cam. Oes amser yn eich amserlen i ganiatáu am oedi annisgwyl? </a:t>
          </a:r>
          <a:endParaRPr lang="cy-GB" sz="1700" kern="1200" noProof="0" dirty="0"/>
        </a:p>
        <a:p>
          <a:pPr marL="171450" lvl="1" indent="-171450" algn="l" defTabSz="755650">
            <a:lnSpc>
              <a:spcPct val="90000"/>
            </a:lnSpc>
            <a:spcBef>
              <a:spcPct val="0"/>
            </a:spcBef>
            <a:spcAft>
              <a:spcPct val="15000"/>
            </a:spcAft>
            <a:buChar char="•"/>
          </a:pPr>
          <a:r>
            <a:rPr lang="cy-GB" sz="1700" b="1" kern="1200" noProof="0" dirty="0"/>
            <a:t>Mesuradwy – </a:t>
          </a:r>
          <a:r>
            <a:rPr lang="cy-GB" sz="1700" b="0" kern="1200" noProof="0" dirty="0"/>
            <a:t>byddwch yn gwybod pan fyddwch wedi cyrraedd eich nod</a:t>
          </a:r>
          <a:endParaRPr lang="cy-GB" sz="1700" kern="1200" noProof="0" dirty="0"/>
        </a:p>
        <a:p>
          <a:pPr marL="171450" lvl="1" indent="-171450" algn="l" defTabSz="755650">
            <a:lnSpc>
              <a:spcPct val="90000"/>
            </a:lnSpc>
            <a:spcBef>
              <a:spcPct val="0"/>
            </a:spcBef>
            <a:spcAft>
              <a:spcPct val="15000"/>
            </a:spcAft>
            <a:buChar char="•"/>
          </a:pPr>
          <a:r>
            <a:rPr lang="cy-GB" sz="1700" b="1" kern="1200" noProof="0" dirty="0"/>
            <a:t>Penodol </a:t>
          </a:r>
          <a:r>
            <a:rPr lang="cy-GB" sz="1700" kern="1200" noProof="0" dirty="0"/>
            <a:t>– byddwch yn benodol ynghylch beth rydych yn mynd i’w wneud</a:t>
          </a:r>
        </a:p>
        <a:p>
          <a:pPr marL="171450" lvl="1" indent="-171450" algn="l" defTabSz="755650">
            <a:lnSpc>
              <a:spcPct val="90000"/>
            </a:lnSpc>
            <a:spcBef>
              <a:spcPct val="0"/>
            </a:spcBef>
            <a:spcAft>
              <a:spcPct val="15000"/>
            </a:spcAft>
            <a:buChar char="•"/>
          </a:pPr>
          <a:r>
            <a:rPr lang="cy-GB" sz="1700" b="1" kern="1200" noProof="0" dirty="0"/>
            <a:t>Uchelgeisiol a Synhwyrol </a:t>
          </a:r>
          <a:r>
            <a:rPr lang="cy-GB" sz="1700" kern="1200" noProof="0" dirty="0"/>
            <a:t>– oes gennych chi’r adnoddau angenrheidiol i gyflawni’r amcan – amser, arian, sgiliau, ac ati.</a:t>
          </a:r>
        </a:p>
      </dsp:txBody>
      <dsp:txXfrm rot="-5400000">
        <a:off x="3369295" y="196352"/>
        <a:ext cx="4857590" cy="36295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FA766-0C8C-402E-86E8-A15AD493BECD}">
      <dsp:nvSpPr>
        <dsp:cNvPr id="0" name=""/>
        <dsp:cNvSpPr/>
      </dsp:nvSpPr>
      <dsp:spPr>
        <a:xfrm rot="5400000">
          <a:off x="-1168818" y="1168818"/>
          <a:ext cx="5706931" cy="3369294"/>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1466850">
            <a:lnSpc>
              <a:spcPct val="90000"/>
            </a:lnSpc>
            <a:spcBef>
              <a:spcPct val="0"/>
            </a:spcBef>
            <a:spcAft>
              <a:spcPct val="35000"/>
            </a:spcAft>
            <a:buNone/>
          </a:pPr>
          <a:r>
            <a:rPr lang="en-GB" sz="3300" kern="1200"/>
            <a:t>Objectives should also be </a:t>
          </a:r>
          <a:r>
            <a:rPr lang="en-GB" sz="3300" b="1" kern="1200"/>
            <a:t>S.M.A.R.T.</a:t>
          </a:r>
          <a:r>
            <a:rPr lang="en-GB" sz="3300" kern="1200"/>
            <a:t> - which means they should be:</a:t>
          </a:r>
        </a:p>
      </dsp:txBody>
      <dsp:txXfrm rot="-5400000">
        <a:off x="1" y="1684646"/>
        <a:ext cx="3369294" cy="2337637"/>
      </dsp:txXfrm>
    </dsp:sp>
    <dsp:sp modelId="{EA3A4DB9-7752-4C4E-85E8-4D5579DA2A9D}">
      <dsp:nvSpPr>
        <dsp:cNvPr id="0" name=""/>
        <dsp:cNvSpPr/>
      </dsp:nvSpPr>
      <dsp:spPr>
        <a:xfrm rot="5400000">
          <a:off x="3885124" y="-515829"/>
          <a:ext cx="4022283" cy="5053942"/>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b="1" kern="1200"/>
            <a:t>Specific</a:t>
          </a:r>
          <a:r>
            <a:rPr lang="en-GB" sz="1700" kern="1200"/>
            <a:t> – be precise about what you are going to do</a:t>
          </a:r>
        </a:p>
        <a:p>
          <a:pPr marL="171450" lvl="1" indent="-171450" algn="l" defTabSz="755650">
            <a:lnSpc>
              <a:spcPct val="90000"/>
            </a:lnSpc>
            <a:spcBef>
              <a:spcPct val="0"/>
            </a:spcBef>
            <a:spcAft>
              <a:spcPct val="15000"/>
            </a:spcAft>
            <a:buChar char="•"/>
          </a:pPr>
          <a:r>
            <a:rPr lang="en-GB" sz="1700" b="1" kern="1200"/>
            <a:t>Measureable</a:t>
          </a:r>
          <a:r>
            <a:rPr lang="en-GB" sz="1700" kern="1200"/>
            <a:t> –you will know when you have reached your goal</a:t>
          </a:r>
        </a:p>
        <a:p>
          <a:pPr marL="171450" lvl="1" indent="-171450" algn="l" defTabSz="755650">
            <a:lnSpc>
              <a:spcPct val="90000"/>
            </a:lnSpc>
            <a:spcBef>
              <a:spcPct val="0"/>
            </a:spcBef>
            <a:spcAft>
              <a:spcPct val="15000"/>
            </a:spcAft>
            <a:buChar char="•"/>
          </a:pPr>
          <a:r>
            <a:rPr lang="en-GB" sz="1700" b="1" kern="1200"/>
            <a:t>Achievable</a:t>
          </a:r>
          <a:r>
            <a:rPr lang="en-GB" sz="1700" kern="1200"/>
            <a:t> – Don’t attempt too much – a less ambitious but completed objective is better than an over-ambitious one that you cannot possible achieve.</a:t>
          </a:r>
        </a:p>
        <a:p>
          <a:pPr marL="171450" lvl="1" indent="-171450" algn="l" defTabSz="755650">
            <a:lnSpc>
              <a:spcPct val="90000"/>
            </a:lnSpc>
            <a:spcBef>
              <a:spcPct val="0"/>
            </a:spcBef>
            <a:spcAft>
              <a:spcPct val="15000"/>
            </a:spcAft>
            <a:buChar char="•"/>
          </a:pPr>
          <a:r>
            <a:rPr lang="en-GB" sz="1700" b="1" kern="1200"/>
            <a:t>Realistic </a:t>
          </a:r>
          <a:r>
            <a:rPr lang="en-GB" sz="1700" kern="1200"/>
            <a:t>– do you have the necessary resources to achieve the objective – time, money, skills, etc.</a:t>
          </a:r>
        </a:p>
        <a:p>
          <a:pPr marL="171450" lvl="1" indent="-171450" algn="l" defTabSz="755650">
            <a:lnSpc>
              <a:spcPct val="90000"/>
            </a:lnSpc>
            <a:spcBef>
              <a:spcPct val="0"/>
            </a:spcBef>
            <a:spcAft>
              <a:spcPct val="15000"/>
            </a:spcAft>
            <a:buChar char="•"/>
          </a:pPr>
          <a:r>
            <a:rPr lang="en-GB" sz="1700" b="1" kern="1200"/>
            <a:t>Time constrained</a:t>
          </a:r>
          <a:r>
            <a:rPr lang="en-GB" sz="1700" kern="1200"/>
            <a:t> – determine when each stage needs to be completed. Is there time in your schedule to allow for unexpected delays.</a:t>
          </a:r>
        </a:p>
      </dsp:txBody>
      <dsp:txXfrm rot="-5400000">
        <a:off x="3369295" y="196352"/>
        <a:ext cx="4857590" cy="36295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3/4/2026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129845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01763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566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32934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83792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304308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3/4/2026</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2295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3/4/2026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618165146"/>
      </p:ext>
    </p:extLst>
  </p:cSld>
  <p:clrMap bg1="lt1" tx1="dk1" bg2="lt2" tx2="dk2" accent1="accent1" accent2="accent2" accent3="accent3" accent4="accent4" accent5="accent5" accent6="accent6" hlink="hlink" folHlink="folHlink"/>
  <p:sldLayoutIdLst>
    <p:sldLayoutId id="2147483783" r:id="rId1"/>
    <p:sldLayoutId id="2147483784" r:id="rId2"/>
    <p:sldLayoutId id="2147483785" r:id="rId3"/>
    <p:sldLayoutId id="2147483786" r:id="rId4"/>
    <p:sldLayoutId id="2147483787" r:id="rId5"/>
    <p:sldLayoutId id="2147483788" r:id="rId6"/>
    <p:sldLayoutId id="214748382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emerald.com/insight/content/doi/10.1108/14676370810842201/full/html#b1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emerald.com/insight/content/doi/10.1108/14676370810842201/full/html#b10"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hwb.uwtsd.ac.uk/pages/acknowledgmentaieng" TargetMode="External"/><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hyperlink" Target="https://hwb.uwtsd.ac.uk/pages/academic-support/deallusrwyddartiffisial_artificialintelligenc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qaa.ac.uk/docs/qaa/quality-code/doctoral-degree-characteristics-statement-2020.pdf"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qaa.ac.uk/docs/qaa/quality-code/doctoral-degree-characteristics-statement-2020.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3.xml"/><Relationship Id="rId1" Type="http://schemas.openxmlformats.org/officeDocument/2006/relationships/video" Target="about:blank" TargetMode="Externa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https://intranet.uwtsd.ac.uk/departments/library-and-learning-resources/academic-and-infoskills" TargetMode="External"/><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mailto:studyskillsdistance@uwtsd.ac.uk" TargetMode="External"/><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F933-F88F-4632-9695-080E7ACD6589}"/>
              </a:ext>
            </a:extLst>
          </p:cNvPr>
          <p:cNvSpPr>
            <a:spLocks noGrp="1"/>
          </p:cNvSpPr>
          <p:nvPr>
            <p:ph type="ctrTitle"/>
          </p:nvPr>
        </p:nvSpPr>
        <p:spPr/>
        <p:txBody>
          <a:bodyPr>
            <a:normAutofit fontScale="90000"/>
          </a:bodyPr>
          <a:lstStyle/>
          <a:p>
            <a:r>
              <a:rPr lang="cy-GB" b="1" dirty="0"/>
              <a:t>Cyflwyniad i'r Modwl</a:t>
            </a:r>
            <a:br>
              <a:rPr lang="en-GB" b="1" dirty="0">
                <a:solidFill>
                  <a:schemeClr val="accent1">
                    <a:lumMod val="75000"/>
                  </a:schemeClr>
                </a:solidFill>
              </a:rPr>
            </a:br>
            <a:r>
              <a:rPr lang="en-GB" b="1" dirty="0">
                <a:solidFill>
                  <a:schemeClr val="accent1">
                    <a:lumMod val="75000"/>
                  </a:schemeClr>
                </a:solidFill>
              </a:rPr>
              <a:t>Introduction to Module </a:t>
            </a:r>
          </a:p>
        </p:txBody>
      </p:sp>
      <p:sp>
        <p:nvSpPr>
          <p:cNvPr id="3" name="Subtitle 2">
            <a:extLst>
              <a:ext uri="{FF2B5EF4-FFF2-40B4-BE49-F238E27FC236}">
                <a16:creationId xmlns:a16="http://schemas.microsoft.com/office/drawing/2014/main" id="{0B093274-6B36-4383-9A8B-5257AE1E734F}"/>
              </a:ext>
            </a:extLst>
          </p:cNvPr>
          <p:cNvSpPr>
            <a:spLocks noGrp="1"/>
          </p:cNvSpPr>
          <p:nvPr>
            <p:ph type="subTitle" idx="1"/>
          </p:nvPr>
        </p:nvSpPr>
        <p:spPr/>
        <p:txBody>
          <a:bodyPr/>
          <a:lstStyle/>
          <a:p>
            <a:r>
              <a:rPr lang="en-GB" b="1" dirty="0"/>
              <a:t>ECCP7003/C</a:t>
            </a:r>
          </a:p>
        </p:txBody>
      </p:sp>
    </p:spTree>
    <p:extLst>
      <p:ext uri="{BB962C8B-B14F-4D97-AF65-F5344CB8AC3E}">
        <p14:creationId xmlns:p14="http://schemas.microsoft.com/office/powerpoint/2010/main" val="25375980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C51747-7F27-8688-80A7-41324686807D}"/>
              </a:ext>
            </a:extLst>
          </p:cNvPr>
          <p:cNvSpPr>
            <a:spLocks noGrp="1"/>
          </p:cNvSpPr>
          <p:nvPr>
            <p:ph type="title"/>
          </p:nvPr>
        </p:nvSpPr>
        <p:spPr/>
        <p:txBody>
          <a:bodyPr/>
          <a:lstStyle/>
          <a:p>
            <a:r>
              <a:rPr lang="en-GB" dirty="0"/>
              <a:t>Agenda </a:t>
            </a:r>
          </a:p>
        </p:txBody>
      </p:sp>
      <p:sp>
        <p:nvSpPr>
          <p:cNvPr id="5" name="Content Placeholder 4">
            <a:extLst>
              <a:ext uri="{FF2B5EF4-FFF2-40B4-BE49-F238E27FC236}">
                <a16:creationId xmlns:a16="http://schemas.microsoft.com/office/drawing/2014/main" id="{5B526862-CB11-62E7-32FA-7B8A346D86FF}"/>
              </a:ext>
            </a:extLst>
          </p:cNvPr>
          <p:cNvSpPr>
            <a:spLocks noGrp="1"/>
          </p:cNvSpPr>
          <p:nvPr>
            <p:ph sz="half" idx="1"/>
          </p:nvPr>
        </p:nvSpPr>
        <p:spPr/>
        <p:txBody>
          <a:bodyPr>
            <a:normAutofit/>
          </a:bodyPr>
          <a:lstStyle/>
          <a:p>
            <a:r>
              <a:rPr lang="cy-GB" dirty="0"/>
              <a:t>Trosolwg o’r modiwl a’r asesu</a:t>
            </a:r>
          </a:p>
          <a:p>
            <a:r>
              <a:rPr lang="cy-GB" dirty="0"/>
              <a:t>Eich disgwyliadau</a:t>
            </a:r>
          </a:p>
          <a:p>
            <a:r>
              <a:rPr lang="cy-GB" dirty="0"/>
              <a:t>Dechrau arni</a:t>
            </a:r>
          </a:p>
        </p:txBody>
      </p:sp>
      <p:sp>
        <p:nvSpPr>
          <p:cNvPr id="6" name="Content Placeholder 5">
            <a:extLst>
              <a:ext uri="{FF2B5EF4-FFF2-40B4-BE49-F238E27FC236}">
                <a16:creationId xmlns:a16="http://schemas.microsoft.com/office/drawing/2014/main" id="{E0701656-1404-15DF-06C3-C23214B15BD7}"/>
              </a:ext>
            </a:extLst>
          </p:cNvPr>
          <p:cNvSpPr>
            <a:spLocks noGrp="1"/>
          </p:cNvSpPr>
          <p:nvPr>
            <p:ph sz="half" idx="2"/>
          </p:nvPr>
        </p:nvSpPr>
        <p:spPr/>
        <p:txBody>
          <a:bodyPr>
            <a:normAutofit/>
          </a:bodyPr>
          <a:lstStyle/>
          <a:p>
            <a:r>
              <a:rPr lang="en-GB" dirty="0">
                <a:solidFill>
                  <a:schemeClr val="accent1"/>
                </a:solidFill>
              </a:rPr>
              <a:t>Overview of module and assessment </a:t>
            </a:r>
          </a:p>
          <a:p>
            <a:r>
              <a:rPr lang="en-GB" dirty="0">
                <a:solidFill>
                  <a:schemeClr val="accent1"/>
                </a:solidFill>
              </a:rPr>
              <a:t>Your expectations </a:t>
            </a:r>
          </a:p>
          <a:p>
            <a:r>
              <a:rPr lang="en-GB" dirty="0">
                <a:solidFill>
                  <a:schemeClr val="accent1"/>
                </a:solidFill>
              </a:rPr>
              <a:t>Getting started </a:t>
            </a:r>
          </a:p>
        </p:txBody>
      </p:sp>
    </p:spTree>
    <p:extLst>
      <p:ext uri="{BB962C8B-B14F-4D97-AF65-F5344CB8AC3E}">
        <p14:creationId xmlns:p14="http://schemas.microsoft.com/office/powerpoint/2010/main" val="1145599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8D68-DAEA-4B8B-63D0-2869C45DC60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5134273-94B0-855B-0061-35C3A828D8E2}"/>
              </a:ext>
            </a:extLst>
          </p:cNvPr>
          <p:cNvSpPr>
            <a:spLocks noGrp="1"/>
          </p:cNvSpPr>
          <p:nvPr>
            <p:ph sz="half" idx="1"/>
          </p:nvPr>
        </p:nvSpPr>
        <p:spPr/>
        <p:txBody>
          <a:bodyPr/>
          <a:lstStyle/>
          <a:p>
            <a:r>
              <a:rPr lang="cy-GB" noProof="0" dirty="0"/>
              <a:t>Beth sy’n mynd i fod yn ddefnyddiol i chi ar hyn o bryd?</a:t>
            </a:r>
          </a:p>
          <a:p>
            <a:endParaRPr lang="en-GB" dirty="0"/>
          </a:p>
        </p:txBody>
      </p:sp>
      <p:sp>
        <p:nvSpPr>
          <p:cNvPr id="4" name="Content Placeholder 3">
            <a:extLst>
              <a:ext uri="{FF2B5EF4-FFF2-40B4-BE49-F238E27FC236}">
                <a16:creationId xmlns:a16="http://schemas.microsoft.com/office/drawing/2014/main" id="{75BF9DE9-D2D8-5B57-6E0D-612C387AC7F9}"/>
              </a:ext>
            </a:extLst>
          </p:cNvPr>
          <p:cNvSpPr>
            <a:spLocks noGrp="1"/>
          </p:cNvSpPr>
          <p:nvPr>
            <p:ph sz="half" idx="2"/>
          </p:nvPr>
        </p:nvSpPr>
        <p:spPr/>
        <p:txBody>
          <a:bodyPr/>
          <a:lstStyle/>
          <a:p>
            <a:r>
              <a:rPr lang="en-GB" dirty="0">
                <a:solidFill>
                  <a:schemeClr val="accent1"/>
                </a:solidFill>
              </a:rPr>
              <a:t>What is going to be useful for you at this stage?</a:t>
            </a:r>
          </a:p>
          <a:p>
            <a:endParaRPr lang="en-GB" dirty="0"/>
          </a:p>
        </p:txBody>
      </p:sp>
    </p:spTree>
    <p:extLst>
      <p:ext uri="{BB962C8B-B14F-4D97-AF65-F5344CB8AC3E}">
        <p14:creationId xmlns:p14="http://schemas.microsoft.com/office/powerpoint/2010/main" val="4224657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6C230-C8A5-8286-8799-FAF3F98554D3}"/>
              </a:ext>
            </a:extLst>
          </p:cNvPr>
          <p:cNvSpPr>
            <a:spLocks noGrp="1"/>
          </p:cNvSpPr>
          <p:nvPr>
            <p:ph type="title"/>
          </p:nvPr>
        </p:nvSpPr>
        <p:spPr/>
        <p:txBody>
          <a:bodyPr/>
          <a:lstStyle/>
          <a:p>
            <a:r>
              <a:rPr lang="cy-GB" dirty="0"/>
              <a:t>Modwl </a:t>
            </a:r>
            <a:r>
              <a:rPr lang="en-GB" dirty="0"/>
              <a:t>/ </a:t>
            </a:r>
            <a:r>
              <a:rPr lang="en-GB" dirty="0">
                <a:solidFill>
                  <a:schemeClr val="accent1">
                    <a:lumMod val="75000"/>
                  </a:schemeClr>
                </a:solidFill>
              </a:rPr>
              <a:t>Module</a:t>
            </a:r>
          </a:p>
        </p:txBody>
      </p:sp>
      <p:sp>
        <p:nvSpPr>
          <p:cNvPr id="3" name="Content Placeholder 2">
            <a:extLst>
              <a:ext uri="{FF2B5EF4-FFF2-40B4-BE49-F238E27FC236}">
                <a16:creationId xmlns:a16="http://schemas.microsoft.com/office/drawing/2014/main" id="{07BB1296-6734-FD10-F3F6-12D56ECB923A}"/>
              </a:ext>
            </a:extLst>
          </p:cNvPr>
          <p:cNvSpPr>
            <a:spLocks noGrp="1"/>
          </p:cNvSpPr>
          <p:nvPr>
            <p:ph sz="half" idx="1"/>
          </p:nvPr>
        </p:nvSpPr>
        <p:spPr/>
        <p:txBody>
          <a:bodyPr/>
          <a:lstStyle/>
          <a:p>
            <a:pPr algn="just"/>
            <a:r>
              <a:rPr lang="en-US" sz="1800" b="1" dirty="0">
                <a:solidFill>
                  <a:srgbClr val="000000"/>
                </a:solidFill>
                <a:effectLst/>
                <a:latin typeface="Arial" panose="020B0604020202020204" pitchFamily="34" charset="0"/>
                <a:ea typeface="Arial" panose="020B0604020202020204" pitchFamily="34" charset="0"/>
              </a:rPr>
              <a:t>Nod</a:t>
            </a:r>
            <a:r>
              <a:rPr lang="en-GB" sz="1800" b="1" dirty="0">
                <a:solidFill>
                  <a:srgbClr val="000000"/>
                </a:solidFill>
                <a:effectLst/>
                <a:latin typeface="Arial" panose="020B0604020202020204" pitchFamily="34" charset="0"/>
                <a:ea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cy-GB" sz="1800" dirty="0">
                <a:effectLst/>
                <a:latin typeface="Arial" panose="020B0604020202020204" pitchFamily="34" charset="0"/>
                <a:ea typeface="Arial" panose="020B0604020202020204" pitchFamily="34" charset="0"/>
              </a:rPr>
              <a:t>Datblygu’r sgiliau beirniadol a dadansoddol lefel uwch sy’n ofynnol i lunio dadl mewn adolygiad llenyddiaeth</a:t>
            </a:r>
            <a:r>
              <a:rPr lang="en-US" sz="1800" dirty="0">
                <a:effectLst/>
                <a:latin typeface="Arial" panose="020B0604020202020204" pitchFamily="34" charset="0"/>
                <a:ea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00211A8F-D186-9AB6-856E-CFD0C4CDE1F4}"/>
              </a:ext>
            </a:extLst>
          </p:cNvPr>
          <p:cNvSpPr>
            <a:spLocks noGrp="1"/>
          </p:cNvSpPr>
          <p:nvPr>
            <p:ph sz="half" idx="2"/>
          </p:nvPr>
        </p:nvSpPr>
        <p:spPr/>
        <p:txBody>
          <a:bodyPr/>
          <a:lstStyle/>
          <a:p>
            <a:r>
              <a:rPr lang="en-GB" dirty="0">
                <a:solidFill>
                  <a:schemeClr val="accent1">
                    <a:lumMod val="75000"/>
                  </a:schemeClr>
                </a:solidFill>
              </a:rPr>
              <a:t>Aim </a:t>
            </a:r>
          </a:p>
          <a:p>
            <a:r>
              <a:rPr lang="en-GB" sz="1800" dirty="0">
                <a:solidFill>
                  <a:schemeClr val="accent1">
                    <a:lumMod val="75000"/>
                  </a:schemeClr>
                </a:solidFill>
                <a:effectLst/>
                <a:latin typeface="Arial" panose="020B0604020202020204" pitchFamily="34" charset="0"/>
                <a:ea typeface="Calibri" panose="020F0502020204030204" pitchFamily="34" charset="0"/>
              </a:rPr>
              <a:t>To develop the higher-level critical and analytical skills required to build argument within a literature review.</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627153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35E14-0FE2-12E4-547D-941B2ED865D7}"/>
              </a:ext>
            </a:extLst>
          </p:cNvPr>
          <p:cNvSpPr>
            <a:spLocks noGrp="1"/>
          </p:cNvSpPr>
          <p:nvPr>
            <p:ph type="title"/>
          </p:nvPr>
        </p:nvSpPr>
        <p:spPr/>
        <p:txBody>
          <a:bodyPr/>
          <a:lstStyle/>
          <a:p>
            <a:r>
              <a:rPr lang="cy-GB" dirty="0"/>
              <a:t>Modwl </a:t>
            </a:r>
            <a:r>
              <a:rPr lang="en-GB" dirty="0"/>
              <a:t>/ </a:t>
            </a:r>
            <a:r>
              <a:rPr lang="en-GB" dirty="0">
                <a:solidFill>
                  <a:schemeClr val="accent1">
                    <a:lumMod val="75000"/>
                  </a:schemeClr>
                </a:solidFill>
              </a:rPr>
              <a:t>Module</a:t>
            </a:r>
            <a:endParaRPr lang="en-GB" dirty="0"/>
          </a:p>
        </p:txBody>
      </p:sp>
      <p:sp>
        <p:nvSpPr>
          <p:cNvPr id="3" name="Content Placeholder 2">
            <a:extLst>
              <a:ext uri="{FF2B5EF4-FFF2-40B4-BE49-F238E27FC236}">
                <a16:creationId xmlns:a16="http://schemas.microsoft.com/office/drawing/2014/main" id="{B4D34A8A-774B-3CD2-D398-32534771AE04}"/>
              </a:ext>
            </a:extLst>
          </p:cNvPr>
          <p:cNvSpPr>
            <a:spLocks noGrp="1"/>
          </p:cNvSpPr>
          <p:nvPr>
            <p:ph sz="half" idx="1"/>
          </p:nvPr>
        </p:nvSpPr>
        <p:spPr>
          <a:xfrm>
            <a:off x="144087" y="1600777"/>
            <a:ext cx="4351713" cy="4043160"/>
          </a:xfrm>
        </p:spPr>
        <p:txBody>
          <a:bodyPr>
            <a:normAutofit fontScale="85000" lnSpcReduction="10000"/>
          </a:bodyPr>
          <a:lstStyle/>
          <a:p>
            <a:pPr algn="just"/>
            <a:r>
              <a:rPr lang="en-US" sz="1800" b="1" dirty="0">
                <a:solidFill>
                  <a:srgbClr val="000000"/>
                </a:solidFill>
                <a:effectLst/>
                <a:latin typeface="Arial" panose="020B0604020202020204" pitchFamily="34" charset="0"/>
                <a:ea typeface="Arial" panose="020B0604020202020204" pitchFamily="34" charset="0"/>
              </a:rPr>
              <a:t>DEILLIANNAU DYSGU</a:t>
            </a:r>
            <a:endParaRPr lang="en-GB" sz="1800" dirty="0">
              <a:effectLst/>
              <a:latin typeface="Times New Roman" panose="02020603050405020304" pitchFamily="18" charset="0"/>
              <a:ea typeface="Times New Roman" panose="02020603050405020304" pitchFamily="18" charset="0"/>
            </a:endParaRPr>
          </a:p>
          <a:p>
            <a:pPr algn="just"/>
            <a:r>
              <a:rPr lang="cy-GB" sz="1700" dirty="0">
                <a:solidFill>
                  <a:srgbClr val="000000"/>
                </a:solidFill>
                <a:effectLst/>
                <a:latin typeface="Arial" panose="020B0604020202020204" pitchFamily="34" charset="0"/>
                <a:ea typeface="Arial" panose="020B0604020202020204" pitchFamily="34" charset="0"/>
              </a:rPr>
              <a:t>Ar ôl cwblhau’r modwl hwn yn llwyddiannus, dylai’r myfyriwr allu: </a:t>
            </a:r>
          </a:p>
          <a:p>
            <a:pPr algn="just"/>
            <a:endParaRPr lang="cy-GB" sz="1700" dirty="0">
              <a:solidFill>
                <a:srgbClr val="000000"/>
              </a:solidFill>
              <a:effectLst/>
              <a:latin typeface="Arial" panose="020B0604020202020204" pitchFamily="34" charset="0"/>
              <a:ea typeface="Arial" panose="020B0604020202020204" pitchFamily="34" charset="0"/>
            </a:endParaRPr>
          </a:p>
          <a:p>
            <a:pPr lvl="1" algn="just"/>
            <a:r>
              <a:rPr lang="cy-GB" sz="1700" dirty="0">
                <a:effectLst/>
                <a:latin typeface="Arial" panose="020B0604020202020204" pitchFamily="34" charset="0"/>
                <a:ea typeface="Arial" panose="020B0604020202020204" pitchFamily="34" charset="0"/>
              </a:rPr>
              <a:t>Dangos a mynegi dadl glir a beirniadol sy’n briodol i ymchwil gyda phlant, pobl ifanc a chymunedau.</a:t>
            </a:r>
          </a:p>
          <a:p>
            <a:pPr lvl="1" algn="just"/>
            <a:endParaRPr lang="cy-GB" sz="1700" dirty="0">
              <a:latin typeface="Arial" panose="020B0604020202020204" pitchFamily="34" charset="0"/>
              <a:ea typeface="Arial" panose="020B0604020202020204" pitchFamily="34" charset="0"/>
            </a:endParaRPr>
          </a:p>
          <a:p>
            <a:pPr lvl="1" algn="just"/>
            <a:r>
              <a:rPr lang="cy-GB" sz="1700" dirty="0">
                <a:effectLst/>
                <a:latin typeface="Arial" panose="020B0604020202020204" pitchFamily="34" charset="0"/>
                <a:ea typeface="Arial" panose="020B0604020202020204" pitchFamily="34" charset="0"/>
              </a:rPr>
              <a:t>Gwerthuso’n feirniadol lenyddiaeth o amrywiaeth o ffynonellau gan ddefnyddio sgiliau lefel uwch i ddatblygu dadl, a nodi bwlch/bylchau ymchwil i gefnogi pynciau ymchwil penodol. </a:t>
            </a:r>
          </a:p>
          <a:p>
            <a:pPr lvl="1" algn="just"/>
            <a:endParaRPr lang="cy-GB" sz="1700" dirty="0">
              <a:latin typeface="Times New Roman" panose="02020603050405020304" pitchFamily="18" charset="0"/>
              <a:ea typeface="Arial" panose="020B0604020202020204" pitchFamily="34" charset="0"/>
            </a:endParaRPr>
          </a:p>
          <a:p>
            <a:pPr lvl="1" algn="just"/>
            <a:r>
              <a:rPr lang="cy-GB" sz="1700" dirty="0">
                <a:effectLst/>
                <a:latin typeface="Arial" panose="020B0604020202020204" pitchFamily="34" charset="0"/>
                <a:ea typeface="Arial" panose="020B0604020202020204" pitchFamily="34" charset="0"/>
              </a:rPr>
              <a:t>Llunio adolygiad llenyddiaeth sydd â dadl, beirniadaeth ac eglurder gan ganolbwyntio ar faes ymchwil penodol </a:t>
            </a:r>
            <a:r>
              <a:rPr lang="cy-GB" sz="1700" dirty="0">
                <a:latin typeface="Arial" panose="020B0604020202020204" pitchFamily="34" charset="0"/>
                <a:ea typeface="Arial" panose="020B0604020202020204" pitchFamily="34" charset="0"/>
              </a:rPr>
              <a:t>s</a:t>
            </a:r>
            <a:r>
              <a:rPr lang="cy-GB" sz="1700" dirty="0">
                <a:effectLst/>
                <a:latin typeface="Arial" panose="020B0604020202020204" pitchFamily="34" charset="0"/>
                <a:ea typeface="Arial" panose="020B0604020202020204" pitchFamily="34" charset="0"/>
              </a:rPr>
              <a:t>y’n ymwneud â phlant, pobl ifanc a chymunedau.</a:t>
            </a:r>
            <a:endParaRPr lang="cy-GB" sz="1700" dirty="0">
              <a:effectLst/>
              <a:latin typeface="Times New Roman" panose="02020603050405020304" pitchFamily="18" charset="0"/>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CD651AFE-D26A-C9D2-A249-B19236DD4221}"/>
              </a:ext>
            </a:extLst>
          </p:cNvPr>
          <p:cNvSpPr>
            <a:spLocks noGrp="1"/>
          </p:cNvSpPr>
          <p:nvPr>
            <p:ph sz="half" idx="2"/>
          </p:nvPr>
        </p:nvSpPr>
        <p:spPr>
          <a:xfrm>
            <a:off x="4572000" y="1576243"/>
            <a:ext cx="4235335" cy="4043160"/>
          </a:xfrm>
        </p:spPr>
        <p:txBody>
          <a:bodyPr>
            <a:normAutofit fontScale="85000" lnSpcReduction="10000"/>
          </a:bodyPr>
          <a:lstStyle/>
          <a:p>
            <a:r>
              <a:rPr lang="en-GB" sz="1700" b="1" dirty="0">
                <a:solidFill>
                  <a:schemeClr val="accent1">
                    <a:lumMod val="75000"/>
                  </a:schemeClr>
                </a:solidFill>
                <a:effectLst/>
                <a:latin typeface="Arial" panose="020B0604020202020204" pitchFamily="34" charset="0"/>
                <a:ea typeface="Arial" panose="020B0604020202020204" pitchFamily="34" charset="0"/>
              </a:rPr>
              <a:t>LEARNING OUTCOMES</a:t>
            </a:r>
            <a:endParaRPr lang="en-GB" sz="1700" dirty="0">
              <a:solidFill>
                <a:schemeClr val="accent1">
                  <a:lumMod val="75000"/>
                </a:schemeClr>
              </a:solidFill>
              <a:effectLst/>
              <a:latin typeface="Times New Roman" panose="02020603050405020304" pitchFamily="18" charset="0"/>
              <a:ea typeface="Times New Roman" panose="02020603050405020304" pitchFamily="18" charset="0"/>
            </a:endParaRPr>
          </a:p>
          <a:p>
            <a:r>
              <a:rPr lang="en-GB" sz="1700" dirty="0">
                <a:solidFill>
                  <a:schemeClr val="accent1">
                    <a:lumMod val="75000"/>
                  </a:schemeClr>
                </a:solidFill>
                <a:effectLst/>
                <a:latin typeface="Arial" panose="020B0604020202020204" pitchFamily="34" charset="0"/>
                <a:ea typeface="Arial" panose="020B0604020202020204" pitchFamily="34" charset="0"/>
              </a:rPr>
              <a:t>Upon the successful completion of this module, the student should be able to:</a:t>
            </a:r>
            <a:endParaRPr lang="en-GB" sz="1700" dirty="0">
              <a:solidFill>
                <a:schemeClr val="accent1">
                  <a:lumMod val="75000"/>
                </a:schemeClr>
              </a:solidFill>
              <a:effectLst/>
              <a:latin typeface="Times New Roman" panose="02020603050405020304" pitchFamily="18" charset="0"/>
              <a:ea typeface="Times New Roman" panose="02020603050405020304" pitchFamily="18" charset="0"/>
            </a:endParaRPr>
          </a:p>
          <a:p>
            <a:pPr marL="0" indent="0">
              <a:buNone/>
            </a:pPr>
            <a:endParaRPr lang="en-GB" sz="17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nSpc>
                <a:spcPct val="107000"/>
              </a:lnSpc>
              <a:spcAft>
                <a:spcPts val="800"/>
              </a:spcAft>
              <a:buFont typeface="Symbol" panose="05050102010706020507" pitchFamily="18" charset="2"/>
              <a:buChar char="·"/>
            </a:pPr>
            <a:r>
              <a:rPr lang="en-GB" sz="1700" dirty="0">
                <a:solidFill>
                  <a:schemeClr val="accent1">
                    <a:lumMod val="75000"/>
                  </a:schemeClr>
                </a:solidFill>
                <a:effectLst/>
                <a:latin typeface="Arial" panose="020B0604020202020204" pitchFamily="34" charset="0"/>
                <a:ea typeface="Calibri" panose="020F0502020204030204" pitchFamily="34" charset="0"/>
              </a:rPr>
              <a:t>Demonstrate and articulate clarity of argument and criticality appropriate to research with children, young people and communities.</a:t>
            </a:r>
            <a:endParaRPr lang="en-GB" sz="17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nSpc>
                <a:spcPct val="107000"/>
              </a:lnSpc>
              <a:buFont typeface="Symbol" panose="05050102010706020507" pitchFamily="18" charset="2"/>
              <a:buChar char="·"/>
            </a:pPr>
            <a:r>
              <a:rPr lang="en-GB" sz="1700" dirty="0">
                <a:solidFill>
                  <a:schemeClr val="accent1">
                    <a:lumMod val="75000"/>
                  </a:schemeClr>
                </a:solidFill>
                <a:effectLst/>
                <a:latin typeface="Arial" panose="020B0604020202020204" pitchFamily="34" charset="0"/>
                <a:ea typeface="Calibri" panose="020F0502020204030204" pitchFamily="34" charset="0"/>
              </a:rPr>
              <a:t>Critically evaluate literature from a variety of sources using higher order skills to develop argument, and identify research gap(s) in support of specified research topics.</a:t>
            </a:r>
            <a:endParaRPr lang="en-GB" sz="17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nSpc>
                <a:spcPct val="107000"/>
              </a:lnSpc>
              <a:buFont typeface="Symbol" panose="05050102010706020507" pitchFamily="18" charset="2"/>
              <a:buChar char="·"/>
            </a:pPr>
            <a:r>
              <a:rPr lang="en-GB" sz="1700" dirty="0">
                <a:solidFill>
                  <a:schemeClr val="accent1">
                    <a:lumMod val="75000"/>
                  </a:schemeClr>
                </a:solidFill>
                <a:effectLst/>
                <a:latin typeface="Arial" panose="020B0604020202020204" pitchFamily="34" charset="0"/>
                <a:ea typeface="Calibri" panose="020F0502020204030204" pitchFamily="34" charset="0"/>
              </a:rPr>
              <a:t>Compose a literature review which has argument, criticality and clarity focusing on a specific research area relating to children, young people and communities.</a:t>
            </a:r>
            <a:endParaRPr lang="en-GB" sz="1700" dirty="0">
              <a:solidFill>
                <a:schemeClr val="accent1">
                  <a:lumMod val="75000"/>
                </a:schemeClr>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310609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5405-9E20-1681-1E86-0DA24A157A19}"/>
              </a:ext>
            </a:extLst>
          </p:cNvPr>
          <p:cNvSpPr>
            <a:spLocks noGrp="1"/>
          </p:cNvSpPr>
          <p:nvPr>
            <p:ph type="title"/>
          </p:nvPr>
        </p:nvSpPr>
        <p:spPr/>
        <p:txBody>
          <a:bodyPr/>
          <a:lstStyle/>
          <a:p>
            <a:r>
              <a:rPr lang="cy-GB" dirty="0"/>
              <a:t>Asesiad</a:t>
            </a:r>
            <a:r>
              <a:rPr lang="en-GB" dirty="0"/>
              <a:t> / </a:t>
            </a:r>
            <a:r>
              <a:rPr lang="en-GB" dirty="0">
                <a:solidFill>
                  <a:schemeClr val="accent1">
                    <a:lumMod val="75000"/>
                  </a:schemeClr>
                </a:solidFill>
              </a:rPr>
              <a:t>Assessment 1</a:t>
            </a:r>
          </a:p>
        </p:txBody>
      </p:sp>
      <p:sp>
        <p:nvSpPr>
          <p:cNvPr id="3" name="Content Placeholder 2">
            <a:extLst>
              <a:ext uri="{FF2B5EF4-FFF2-40B4-BE49-F238E27FC236}">
                <a16:creationId xmlns:a16="http://schemas.microsoft.com/office/drawing/2014/main" id="{F0015E52-062C-C76C-3C7E-3055F64B6322}"/>
              </a:ext>
            </a:extLst>
          </p:cNvPr>
          <p:cNvSpPr>
            <a:spLocks noGrp="1"/>
          </p:cNvSpPr>
          <p:nvPr>
            <p:ph sz="half" idx="1"/>
          </p:nvPr>
        </p:nvSpPr>
        <p:spPr/>
        <p:txBody>
          <a:bodyPr/>
          <a:lstStyle/>
          <a:p>
            <a:r>
              <a:rPr lang="cy-GB" sz="1800" b="1" dirty="0">
                <a:effectLst/>
                <a:latin typeface="Arial" panose="020B0604020202020204" pitchFamily="34" charset="0"/>
                <a:ea typeface="Times New Roman" panose="02020603050405020304" pitchFamily="18" charset="0"/>
              </a:rPr>
              <a:t>Cyflwyniad</a:t>
            </a:r>
            <a:r>
              <a:rPr lang="en-GB" sz="1800" b="1" dirty="0">
                <a:effectLst/>
                <a:latin typeface="Arial" panose="020B0604020202020204" pitchFamily="34" charset="0"/>
                <a:ea typeface="Times New Roman" panose="02020603050405020304" pitchFamily="18" charset="0"/>
              </a:rPr>
              <a:t>: </a:t>
            </a:r>
          </a:p>
          <a:p>
            <a:endParaRPr lang="en-GB" sz="1800" b="1" dirty="0">
              <a:effectLst/>
              <a:latin typeface="Arial" panose="020B0604020202020204" pitchFamily="34" charset="0"/>
              <a:ea typeface="Times New Roman" panose="02020603050405020304" pitchFamily="18" charset="0"/>
            </a:endParaRPr>
          </a:p>
          <a:p>
            <a:pPr lvl="1"/>
            <a:r>
              <a:rPr lang="cy-GB" sz="1800" b="1" dirty="0">
                <a:effectLst/>
                <a:latin typeface="Arial" panose="020B0604020202020204" pitchFamily="34" charset="0"/>
                <a:ea typeface="Times New Roman" panose="02020603050405020304" pitchFamily="18" charset="0"/>
              </a:rPr>
              <a:t>Cyflwynwch gyflwyniad poster ar eich adolygiad beirniadol o lenyddiaeth sy’n cyfuno ac sy’n cyflwyno’ch prif ddadleuon</a:t>
            </a:r>
            <a:r>
              <a:rPr lang="en-GB" sz="1800" b="1" dirty="0">
                <a:effectLst/>
                <a:latin typeface="Arial" panose="020B0604020202020204" pitchFamily="34" charset="0"/>
                <a:ea typeface="Times New Roman" panose="02020603050405020304" pitchFamily="18" charset="0"/>
              </a:rPr>
              <a:t>.</a:t>
            </a:r>
          </a:p>
          <a:p>
            <a:pPr lvl="1"/>
            <a:endParaRPr lang="en-GB" sz="1800" b="1" dirty="0">
              <a:latin typeface="Arial" panose="020B0604020202020204" pitchFamily="34" charset="0"/>
            </a:endParaRPr>
          </a:p>
          <a:p>
            <a:pPr marL="457200" lvl="1" indent="0">
              <a:buNone/>
            </a:pPr>
            <a:endParaRPr lang="en-GB" sz="1800" b="1" dirty="0">
              <a:latin typeface="Arial" panose="020B0604020202020204" pitchFamily="34" charset="0"/>
            </a:endParaRPr>
          </a:p>
          <a:p>
            <a:pPr lvl="1"/>
            <a:r>
              <a:rPr lang="cy-GB" sz="1800" b="1" dirty="0"/>
              <a:t>Dyddiad cau</a:t>
            </a:r>
            <a:r>
              <a:rPr lang="en-GB" sz="1800" b="1" dirty="0"/>
              <a:t>: 6 Mai 2025</a:t>
            </a:r>
          </a:p>
          <a:p>
            <a:pPr lvl="1"/>
            <a:r>
              <a:rPr lang="en-GB" sz="1800" b="1" dirty="0"/>
              <a:t>Online </a:t>
            </a:r>
          </a:p>
        </p:txBody>
      </p:sp>
      <p:sp>
        <p:nvSpPr>
          <p:cNvPr id="4" name="Content Placeholder 3">
            <a:extLst>
              <a:ext uri="{FF2B5EF4-FFF2-40B4-BE49-F238E27FC236}">
                <a16:creationId xmlns:a16="http://schemas.microsoft.com/office/drawing/2014/main" id="{F35A1544-3203-A6BF-9AAB-6A33BD165D44}"/>
              </a:ext>
            </a:extLst>
          </p:cNvPr>
          <p:cNvSpPr>
            <a:spLocks noGrp="1"/>
          </p:cNvSpPr>
          <p:nvPr>
            <p:ph sz="half" idx="2"/>
          </p:nvPr>
        </p:nvSpPr>
        <p:spPr>
          <a:xfrm>
            <a:off x="4648202" y="1642745"/>
            <a:ext cx="3867150" cy="3809862"/>
          </a:xfrm>
        </p:spPr>
        <p:txBody>
          <a:bodyPr/>
          <a:lstStyle/>
          <a:p>
            <a:r>
              <a:rPr lang="en-GB" sz="1800" dirty="0">
                <a:solidFill>
                  <a:schemeClr val="accent1">
                    <a:lumMod val="75000"/>
                  </a:schemeClr>
                </a:solidFill>
                <a:effectLst/>
                <a:latin typeface="Arial" panose="020B0604020202020204" pitchFamily="34" charset="0"/>
                <a:ea typeface="Times New Roman" panose="02020603050405020304" pitchFamily="18" charset="0"/>
              </a:rPr>
              <a:t>Presentation: </a:t>
            </a:r>
          </a:p>
          <a:p>
            <a:endParaRPr lang="en-GB" sz="1800" dirty="0">
              <a:solidFill>
                <a:srgbClr val="000000"/>
              </a:solidFill>
              <a:effectLst/>
              <a:latin typeface="Arial" panose="020B0604020202020204" pitchFamily="34" charset="0"/>
              <a:ea typeface="Times New Roman" panose="02020603050405020304" pitchFamily="18" charset="0"/>
            </a:endParaRPr>
          </a:p>
          <a:p>
            <a:r>
              <a:rPr lang="en-GB" sz="1800" dirty="0">
                <a:solidFill>
                  <a:schemeClr val="accent1">
                    <a:lumMod val="75000"/>
                  </a:schemeClr>
                </a:solidFill>
                <a:effectLst/>
                <a:latin typeface="Arial" panose="020B0604020202020204" pitchFamily="34" charset="0"/>
                <a:ea typeface="Times New Roman" panose="02020603050405020304" pitchFamily="18" charset="0"/>
              </a:rPr>
              <a:t>Present a poster presentation on your critical literature review that synthesises and presents your key arguments. </a:t>
            </a:r>
          </a:p>
          <a:p>
            <a:endParaRPr lang="en-GB" sz="1800" dirty="0">
              <a:solidFill>
                <a:schemeClr val="accent1">
                  <a:lumMod val="75000"/>
                </a:schemeClr>
              </a:solidFill>
              <a:latin typeface="Arial" panose="020B0604020202020204" pitchFamily="34" charset="0"/>
            </a:endParaRPr>
          </a:p>
          <a:p>
            <a:endParaRPr lang="en-GB" sz="1800" dirty="0">
              <a:solidFill>
                <a:schemeClr val="accent1">
                  <a:lumMod val="75000"/>
                </a:schemeClr>
              </a:solidFill>
              <a:latin typeface="Arial" panose="020B0604020202020204" pitchFamily="34" charset="0"/>
            </a:endParaRPr>
          </a:p>
          <a:p>
            <a:endParaRPr lang="en-GB" sz="1800" dirty="0">
              <a:solidFill>
                <a:schemeClr val="accent1">
                  <a:lumMod val="75000"/>
                </a:schemeClr>
              </a:solidFill>
              <a:latin typeface="Arial" panose="020B0604020202020204" pitchFamily="34" charset="0"/>
            </a:endParaRPr>
          </a:p>
          <a:p>
            <a:r>
              <a:rPr lang="en-GB" sz="1800" dirty="0">
                <a:solidFill>
                  <a:schemeClr val="accent1">
                    <a:lumMod val="75000"/>
                  </a:schemeClr>
                </a:solidFill>
                <a:latin typeface="Arial" panose="020B0604020202020204" pitchFamily="34" charset="0"/>
              </a:rPr>
              <a:t>Deadline 19 May 2026 </a:t>
            </a:r>
          </a:p>
          <a:p>
            <a:r>
              <a:rPr lang="en-GB" sz="1800" dirty="0">
                <a:solidFill>
                  <a:schemeClr val="accent1">
                    <a:lumMod val="75000"/>
                  </a:schemeClr>
                </a:solidFill>
                <a:latin typeface="Arial" panose="020B0604020202020204" pitchFamily="34" charset="0"/>
              </a:rPr>
              <a:t>Online </a:t>
            </a:r>
            <a:endParaRPr lang="en-GB" dirty="0">
              <a:solidFill>
                <a:schemeClr val="accent1">
                  <a:lumMod val="75000"/>
                </a:schemeClr>
              </a:solidFill>
            </a:endParaRPr>
          </a:p>
        </p:txBody>
      </p:sp>
    </p:spTree>
    <p:extLst>
      <p:ext uri="{BB962C8B-B14F-4D97-AF65-F5344CB8AC3E}">
        <p14:creationId xmlns:p14="http://schemas.microsoft.com/office/powerpoint/2010/main" val="4822266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CC50-2DA8-5F8D-0435-CB197ECADAAC}"/>
              </a:ext>
            </a:extLst>
          </p:cNvPr>
          <p:cNvSpPr>
            <a:spLocks noGrp="1"/>
          </p:cNvSpPr>
          <p:nvPr>
            <p:ph type="title"/>
          </p:nvPr>
        </p:nvSpPr>
        <p:spPr/>
        <p:txBody>
          <a:bodyPr/>
          <a:lstStyle/>
          <a:p>
            <a:r>
              <a:rPr lang="cy-GB" dirty="0"/>
              <a:t>Asesiad</a:t>
            </a:r>
            <a:r>
              <a:rPr lang="en-GB" dirty="0"/>
              <a:t> / </a:t>
            </a:r>
            <a:r>
              <a:rPr lang="en-GB" dirty="0">
                <a:solidFill>
                  <a:schemeClr val="accent1">
                    <a:lumMod val="75000"/>
                  </a:schemeClr>
                </a:solidFill>
              </a:rPr>
              <a:t>Assessment 2</a:t>
            </a:r>
            <a:endParaRPr lang="en-GB" dirty="0"/>
          </a:p>
        </p:txBody>
      </p:sp>
      <p:sp>
        <p:nvSpPr>
          <p:cNvPr id="3" name="Content Placeholder 2">
            <a:extLst>
              <a:ext uri="{FF2B5EF4-FFF2-40B4-BE49-F238E27FC236}">
                <a16:creationId xmlns:a16="http://schemas.microsoft.com/office/drawing/2014/main" id="{479EDC0D-8B77-6107-AE25-A3EC4CEAF900}"/>
              </a:ext>
            </a:extLst>
          </p:cNvPr>
          <p:cNvSpPr>
            <a:spLocks noGrp="1"/>
          </p:cNvSpPr>
          <p:nvPr>
            <p:ph sz="half" idx="1"/>
          </p:nvPr>
        </p:nvSpPr>
        <p:spPr/>
        <p:txBody>
          <a:bodyPr/>
          <a:lstStyle/>
          <a:p>
            <a:r>
              <a:rPr lang="cy-GB" sz="1800" dirty="0">
                <a:effectLst/>
                <a:latin typeface="Arial" panose="020B0604020202020204" pitchFamily="34" charset="0"/>
                <a:ea typeface="Times New Roman" panose="02020603050405020304" pitchFamily="18" charset="0"/>
              </a:rPr>
              <a:t>Asesiad Ysgrifenedig:</a:t>
            </a:r>
            <a:endParaRPr lang="cy-GB" sz="1800" dirty="0">
              <a:effectLst/>
              <a:latin typeface="Times New Roman" panose="02020603050405020304" pitchFamily="18"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Lluniwch adolygiad llenyddiaeth sydd â dadl, beirniadaeth ac eglurder sy'n canolbwyntio ar faes ymchwil penodol yn eich ymarfer sy'n ymwneud â phlant, pobl ifanc a chymunedau (yn dibynnu ar eich maes ymarfer / ymchwil</a:t>
            </a:r>
            <a:r>
              <a:rPr lang="en-GB" sz="1800" dirty="0">
                <a:effectLst/>
                <a:latin typeface="Arial" panose="020B0604020202020204" pitchFamily="34" charset="0"/>
                <a:ea typeface="Times New Roman" panose="02020603050405020304" pitchFamily="18" charset="0"/>
              </a:rPr>
              <a:t>).</a:t>
            </a:r>
          </a:p>
          <a:p>
            <a:endParaRPr lang="en-GB" sz="1800" dirty="0">
              <a:latin typeface="Arial" panose="020B0604020202020204" pitchFamily="34" charset="0"/>
            </a:endParaRPr>
          </a:p>
          <a:p>
            <a:r>
              <a:rPr lang="cy-GB" sz="1800" b="1" dirty="0"/>
              <a:t>Dyddiad cau</a:t>
            </a:r>
            <a:r>
              <a:rPr lang="en-GB" sz="1800" b="1" dirty="0"/>
              <a:t>: 15 Mai 2025</a:t>
            </a:r>
            <a:endParaRPr lang="en-GB" sz="1800" dirty="0"/>
          </a:p>
        </p:txBody>
      </p:sp>
      <p:sp>
        <p:nvSpPr>
          <p:cNvPr id="4" name="Content Placeholder 3">
            <a:extLst>
              <a:ext uri="{FF2B5EF4-FFF2-40B4-BE49-F238E27FC236}">
                <a16:creationId xmlns:a16="http://schemas.microsoft.com/office/drawing/2014/main" id="{A747BF0B-211F-ECC2-9456-19A52F7858DF}"/>
              </a:ext>
            </a:extLst>
          </p:cNvPr>
          <p:cNvSpPr>
            <a:spLocks noGrp="1"/>
          </p:cNvSpPr>
          <p:nvPr>
            <p:ph sz="half" idx="2"/>
          </p:nvPr>
        </p:nvSpPr>
        <p:spPr/>
        <p:txBody>
          <a:bodyPr/>
          <a:lstStyle/>
          <a:p>
            <a:r>
              <a:rPr lang="en-GB" sz="1800" dirty="0">
                <a:solidFill>
                  <a:schemeClr val="accent1">
                    <a:lumMod val="75000"/>
                  </a:schemeClr>
                </a:solidFill>
                <a:effectLst/>
                <a:latin typeface="Arial" panose="020B0604020202020204" pitchFamily="34" charset="0"/>
                <a:ea typeface="Times New Roman" panose="02020603050405020304" pitchFamily="18" charset="0"/>
              </a:rPr>
              <a:t>Written Assessment: </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r>
              <a:rPr lang="en-US" sz="1800" dirty="0">
                <a:solidFill>
                  <a:schemeClr val="accent1">
                    <a:lumMod val="75000"/>
                  </a:schemeClr>
                </a:solidFill>
                <a:effectLst/>
                <a:latin typeface="Arial" panose="020B0604020202020204" pitchFamily="34" charset="0"/>
                <a:ea typeface="Calibri" panose="020F0502020204030204" pitchFamily="34" charset="0"/>
              </a:rPr>
              <a:t>Compose a literature review which has argument, criticality and clarity focusing on a specific research area in your practice that relates to children, young people and communities (depending on your practice / research area).</a:t>
            </a:r>
          </a:p>
          <a:p>
            <a:endParaRPr lang="en-US" sz="1800" dirty="0">
              <a:solidFill>
                <a:schemeClr val="accent1">
                  <a:lumMod val="75000"/>
                </a:schemeClr>
              </a:solidFill>
              <a:latin typeface="Arial" panose="020B0604020202020204" pitchFamily="34" charset="0"/>
              <a:ea typeface="Times New Roman" panose="02020603050405020304" pitchFamily="18" charset="0"/>
            </a:endParaRPr>
          </a:p>
          <a:p>
            <a:r>
              <a:rPr lang="en-US" sz="1800" b="1" dirty="0">
                <a:solidFill>
                  <a:schemeClr val="accent1">
                    <a:lumMod val="75000"/>
                  </a:schemeClr>
                </a:solidFill>
                <a:effectLst/>
                <a:latin typeface="Arial" panose="020B0604020202020204" pitchFamily="34" charset="0"/>
                <a:ea typeface="Times New Roman" panose="02020603050405020304" pitchFamily="18" charset="0"/>
              </a:rPr>
              <a:t>Deadline: </a:t>
            </a:r>
            <a:r>
              <a:rPr lang="en-US" sz="1800" b="1" dirty="0">
                <a:solidFill>
                  <a:schemeClr val="accent1">
                    <a:lumMod val="75000"/>
                  </a:schemeClr>
                </a:solidFill>
                <a:latin typeface="Arial" panose="020B0604020202020204" pitchFamily="34" charset="0"/>
                <a:ea typeface="Times New Roman" panose="02020603050405020304" pitchFamily="18" charset="0"/>
              </a:rPr>
              <a:t>9th</a:t>
            </a:r>
            <a:r>
              <a:rPr lang="en-US" sz="1800" b="1" dirty="0">
                <a:solidFill>
                  <a:schemeClr val="accent1">
                    <a:lumMod val="75000"/>
                  </a:schemeClr>
                </a:solidFill>
                <a:effectLst/>
                <a:latin typeface="Arial" panose="020B0604020202020204" pitchFamily="34" charset="0"/>
                <a:ea typeface="Times New Roman" panose="02020603050405020304" pitchFamily="18" charset="0"/>
              </a:rPr>
              <a:t> May 2026</a:t>
            </a:r>
            <a:endParaRPr lang="en-GB" sz="1800" b="1" dirty="0">
              <a:solidFill>
                <a:schemeClr val="accent1">
                  <a:lumMod val="75000"/>
                </a:schemeClr>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042187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286B5-B47F-ED13-5F57-AC55CEB1696F}"/>
              </a:ext>
            </a:extLst>
          </p:cNvPr>
          <p:cNvSpPr>
            <a:spLocks noGrp="1"/>
          </p:cNvSpPr>
          <p:nvPr>
            <p:ph type="title"/>
          </p:nvPr>
        </p:nvSpPr>
        <p:spPr/>
        <p:txBody>
          <a:bodyPr>
            <a:normAutofit/>
          </a:bodyPr>
          <a:lstStyle/>
          <a:p>
            <a:r>
              <a:rPr lang="cy-GB" sz="3600" dirty="0"/>
              <a:t>Ffocws Eich Astudiaeth </a:t>
            </a:r>
            <a:r>
              <a:rPr lang="en-GB" sz="3600" dirty="0"/>
              <a:t>/</a:t>
            </a:r>
            <a:br>
              <a:rPr lang="en-GB" sz="3600" dirty="0">
                <a:solidFill>
                  <a:schemeClr val="accent1"/>
                </a:solidFill>
              </a:rPr>
            </a:br>
            <a:r>
              <a:rPr lang="en-GB" sz="3600" dirty="0">
                <a:solidFill>
                  <a:schemeClr val="accent1"/>
                </a:solidFill>
              </a:rPr>
              <a:t>Your Study Focus </a:t>
            </a:r>
          </a:p>
        </p:txBody>
      </p:sp>
      <p:sp>
        <p:nvSpPr>
          <p:cNvPr id="3" name="Content Placeholder 2">
            <a:extLst>
              <a:ext uri="{FF2B5EF4-FFF2-40B4-BE49-F238E27FC236}">
                <a16:creationId xmlns:a16="http://schemas.microsoft.com/office/drawing/2014/main" id="{510ECB06-9DDB-E351-0C76-36AFED90D4D3}"/>
              </a:ext>
            </a:extLst>
          </p:cNvPr>
          <p:cNvSpPr>
            <a:spLocks noGrp="1"/>
          </p:cNvSpPr>
          <p:nvPr>
            <p:ph sz="half" idx="1"/>
          </p:nvPr>
        </p:nvSpPr>
        <p:spPr>
          <a:xfrm>
            <a:off x="552450" y="1662545"/>
            <a:ext cx="3943350" cy="4172447"/>
          </a:xfrm>
        </p:spPr>
        <p:txBody>
          <a:bodyPr>
            <a:normAutofit fontScale="77500" lnSpcReduction="20000"/>
          </a:bodyPr>
          <a:lstStyle/>
          <a:p>
            <a:r>
              <a:rPr lang="cy-GB" dirty="0"/>
              <a:t>Gallwch chi ddefnyddio’r adolygiad llenyddiaeth hwn ar gyfer eich traethawd ymchwil yn rhan 2</a:t>
            </a:r>
          </a:p>
          <a:p>
            <a:endParaRPr lang="cy-GB" dirty="0"/>
          </a:p>
          <a:p>
            <a:r>
              <a:rPr lang="cy-GB" dirty="0"/>
              <a:t>Gall ddatblygu ymhellach yn y traethawd ymchwil ond gall fod yn sail i'ch astudiaeth.</a:t>
            </a:r>
          </a:p>
          <a:p>
            <a:endParaRPr lang="cy-GB" dirty="0"/>
          </a:p>
          <a:p>
            <a:r>
              <a:rPr lang="cy-GB" dirty="0"/>
              <a:t>Mae angen i ni felly feddwl am y nodau / amcanion / RQ ar gyfer eich astudiaeth yn gynnar.</a:t>
            </a:r>
          </a:p>
        </p:txBody>
      </p:sp>
      <p:sp>
        <p:nvSpPr>
          <p:cNvPr id="4" name="Content Placeholder 3">
            <a:extLst>
              <a:ext uri="{FF2B5EF4-FFF2-40B4-BE49-F238E27FC236}">
                <a16:creationId xmlns:a16="http://schemas.microsoft.com/office/drawing/2014/main" id="{05A005F1-EC41-18D7-5817-84E2B8B69ED1}"/>
              </a:ext>
            </a:extLst>
          </p:cNvPr>
          <p:cNvSpPr>
            <a:spLocks noGrp="1"/>
          </p:cNvSpPr>
          <p:nvPr>
            <p:ph sz="half" idx="2"/>
          </p:nvPr>
        </p:nvSpPr>
        <p:spPr>
          <a:xfrm>
            <a:off x="4572000" y="1640378"/>
            <a:ext cx="3943350" cy="3995109"/>
          </a:xfrm>
        </p:spPr>
        <p:txBody>
          <a:bodyPr>
            <a:normAutofit fontScale="77500" lnSpcReduction="20000"/>
          </a:bodyPr>
          <a:lstStyle/>
          <a:p>
            <a:r>
              <a:rPr lang="en-GB" dirty="0">
                <a:solidFill>
                  <a:schemeClr val="accent1"/>
                </a:solidFill>
              </a:rPr>
              <a:t>You can use this literature review for your thesis in part 2 </a:t>
            </a:r>
          </a:p>
          <a:p>
            <a:endParaRPr lang="en-GB" dirty="0">
              <a:solidFill>
                <a:schemeClr val="accent1"/>
              </a:solidFill>
            </a:endParaRPr>
          </a:p>
          <a:p>
            <a:r>
              <a:rPr lang="en-GB" dirty="0">
                <a:solidFill>
                  <a:schemeClr val="accent1"/>
                </a:solidFill>
              </a:rPr>
              <a:t>It may develop further in your  thesis but can form the basis of your study. </a:t>
            </a:r>
          </a:p>
          <a:p>
            <a:endParaRPr lang="en-GB" dirty="0">
              <a:solidFill>
                <a:schemeClr val="accent1"/>
              </a:solidFill>
            </a:endParaRPr>
          </a:p>
          <a:p>
            <a:r>
              <a:rPr lang="en-GB" dirty="0">
                <a:solidFill>
                  <a:schemeClr val="accent1"/>
                </a:solidFill>
              </a:rPr>
              <a:t>We need therefore to think about the aims / objectives / RQ for your study early on. </a:t>
            </a:r>
          </a:p>
        </p:txBody>
      </p:sp>
    </p:spTree>
    <p:extLst>
      <p:ext uri="{BB962C8B-B14F-4D97-AF65-F5344CB8AC3E}">
        <p14:creationId xmlns:p14="http://schemas.microsoft.com/office/powerpoint/2010/main" val="1835349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07EEF-9A71-550F-FA26-D8BC3214F709}"/>
              </a:ext>
            </a:extLst>
          </p:cNvPr>
          <p:cNvSpPr>
            <a:spLocks noGrp="1"/>
          </p:cNvSpPr>
          <p:nvPr>
            <p:ph type="title"/>
          </p:nvPr>
        </p:nvSpPr>
        <p:spPr/>
        <p:txBody>
          <a:bodyPr/>
          <a:lstStyle/>
          <a:p>
            <a:r>
              <a:rPr lang="en-GB" dirty="0"/>
              <a:t>Higher Order skills</a:t>
            </a:r>
          </a:p>
        </p:txBody>
      </p:sp>
      <p:sp>
        <p:nvSpPr>
          <p:cNvPr id="4" name="Content Placeholder 3">
            <a:extLst>
              <a:ext uri="{FF2B5EF4-FFF2-40B4-BE49-F238E27FC236}">
                <a16:creationId xmlns:a16="http://schemas.microsoft.com/office/drawing/2014/main" id="{C6AA704C-041B-120F-C586-2158B24C07B5}"/>
              </a:ext>
            </a:extLst>
          </p:cNvPr>
          <p:cNvSpPr>
            <a:spLocks noGrp="1"/>
          </p:cNvSpPr>
          <p:nvPr>
            <p:ph idx="1"/>
          </p:nvPr>
        </p:nvSpPr>
        <p:spPr/>
        <p:txBody>
          <a:bodyPr/>
          <a:lstStyle/>
          <a:p>
            <a:r>
              <a:rPr lang="en-GB" dirty="0"/>
              <a:t>Doctoral degrees are qualifications rooted in original research - the creation of new knowledge or originality in the application of knowledge</a:t>
            </a:r>
          </a:p>
          <a:p>
            <a:pPr lvl="1"/>
            <a:r>
              <a:rPr lang="en-GB" dirty="0">
                <a:hlinkClick r:id="rId2"/>
              </a:rPr>
              <a:t>UK Quality Code, Advice and Guidance: Research Degrees</a:t>
            </a:r>
            <a:endParaRPr lang="en-GB" dirty="0"/>
          </a:p>
        </p:txBody>
      </p:sp>
    </p:spTree>
    <p:extLst>
      <p:ext uri="{BB962C8B-B14F-4D97-AF65-F5344CB8AC3E}">
        <p14:creationId xmlns:p14="http://schemas.microsoft.com/office/powerpoint/2010/main" val="188366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D59E7E-EC26-F838-629D-CBA4F71F71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9C5F32-7FC4-F7E4-AA31-F69A72D91ABB}"/>
              </a:ext>
            </a:extLst>
          </p:cNvPr>
          <p:cNvSpPr>
            <a:spLocks noGrp="1"/>
          </p:cNvSpPr>
          <p:nvPr>
            <p:ph type="title"/>
          </p:nvPr>
        </p:nvSpPr>
        <p:spPr/>
        <p:txBody>
          <a:bodyPr/>
          <a:lstStyle/>
          <a:p>
            <a:r>
              <a:rPr lang="cy-GB" dirty="0"/>
              <a:t>Sgiliau Lefel Uwch</a:t>
            </a:r>
          </a:p>
        </p:txBody>
      </p:sp>
      <p:sp>
        <p:nvSpPr>
          <p:cNvPr id="4" name="Content Placeholder 3">
            <a:extLst>
              <a:ext uri="{FF2B5EF4-FFF2-40B4-BE49-F238E27FC236}">
                <a16:creationId xmlns:a16="http://schemas.microsoft.com/office/drawing/2014/main" id="{14BFDFF7-D7E2-1328-9B44-E27DC2BAF4E2}"/>
              </a:ext>
            </a:extLst>
          </p:cNvPr>
          <p:cNvSpPr>
            <a:spLocks noGrp="1"/>
          </p:cNvSpPr>
          <p:nvPr>
            <p:ph idx="1"/>
          </p:nvPr>
        </p:nvSpPr>
        <p:spPr/>
        <p:txBody>
          <a:bodyPr/>
          <a:lstStyle/>
          <a:p>
            <a:r>
              <a:rPr lang="cy-GB" dirty="0"/>
              <a:t>Mae graddau doethuriaeth yn gymwysterau sydd wedi'u gwreiddio mewn ymchwil wreiddiol - creu gwybodaeth neu wreiddioldeb newydd wrth gymhwyso gwybodaeth</a:t>
            </a:r>
          </a:p>
          <a:p>
            <a:r>
              <a:rPr lang="en-GB" dirty="0">
                <a:hlinkClick r:id="rId2"/>
              </a:rPr>
              <a:t>Cod </a:t>
            </a:r>
            <a:r>
              <a:rPr lang="en-GB" dirty="0" err="1">
                <a:hlinkClick r:id="rId2"/>
              </a:rPr>
              <a:t>Ansawdd</a:t>
            </a:r>
            <a:r>
              <a:rPr lang="en-GB" dirty="0">
                <a:hlinkClick r:id="rId2"/>
              </a:rPr>
              <a:t> y DU, </a:t>
            </a:r>
            <a:r>
              <a:rPr lang="en-GB" dirty="0" err="1">
                <a:hlinkClick r:id="rId2"/>
              </a:rPr>
              <a:t>Cyngor</a:t>
            </a:r>
            <a:r>
              <a:rPr lang="en-GB" dirty="0">
                <a:hlinkClick r:id="rId2"/>
              </a:rPr>
              <a:t> ac </a:t>
            </a:r>
            <a:r>
              <a:rPr lang="en-GB" dirty="0" err="1">
                <a:hlinkClick r:id="rId2"/>
              </a:rPr>
              <a:t>Arweiniad</a:t>
            </a:r>
            <a:r>
              <a:rPr lang="en-GB" dirty="0">
                <a:hlinkClick r:id="rId2"/>
              </a:rPr>
              <a:t>: </a:t>
            </a:r>
            <a:r>
              <a:rPr lang="en-GB" dirty="0" err="1">
                <a:hlinkClick r:id="rId2"/>
              </a:rPr>
              <a:t>Graddau</a:t>
            </a:r>
            <a:r>
              <a:rPr lang="en-GB" dirty="0">
                <a:hlinkClick r:id="rId2"/>
              </a:rPr>
              <a:t> </a:t>
            </a:r>
            <a:r>
              <a:rPr lang="en-GB" dirty="0" err="1">
                <a:hlinkClick r:id="rId2"/>
              </a:rPr>
              <a:t>Ymchwil</a:t>
            </a:r>
            <a:endParaRPr lang="en-GB" dirty="0"/>
          </a:p>
        </p:txBody>
      </p:sp>
    </p:spTree>
    <p:extLst>
      <p:ext uri="{BB962C8B-B14F-4D97-AF65-F5344CB8AC3E}">
        <p14:creationId xmlns:p14="http://schemas.microsoft.com/office/powerpoint/2010/main" val="193418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41054-DB95-4BB0-628A-140EAADE83C6}"/>
              </a:ext>
            </a:extLst>
          </p:cNvPr>
          <p:cNvSpPr>
            <a:spLocks noGrp="1"/>
          </p:cNvSpPr>
          <p:nvPr>
            <p:ph type="title"/>
          </p:nvPr>
        </p:nvSpPr>
        <p:spPr/>
        <p:txBody>
          <a:bodyPr/>
          <a:lstStyle/>
          <a:p>
            <a:r>
              <a:rPr lang="en-GB" dirty="0"/>
              <a:t>Higher order academic skills : Cognitive Skills </a:t>
            </a:r>
          </a:p>
        </p:txBody>
      </p:sp>
      <p:sp>
        <p:nvSpPr>
          <p:cNvPr id="3" name="Content Placeholder 2">
            <a:extLst>
              <a:ext uri="{FF2B5EF4-FFF2-40B4-BE49-F238E27FC236}">
                <a16:creationId xmlns:a16="http://schemas.microsoft.com/office/drawing/2014/main" id="{B97ED372-77E5-3C03-325A-1077081E568D}"/>
              </a:ext>
            </a:extLst>
          </p:cNvPr>
          <p:cNvSpPr>
            <a:spLocks noGrp="1"/>
          </p:cNvSpPr>
          <p:nvPr>
            <p:ph idx="1"/>
          </p:nvPr>
        </p:nvSpPr>
        <p:spPr/>
        <p:txBody>
          <a:bodyPr>
            <a:normAutofit fontScale="70000" lnSpcReduction="20000"/>
          </a:bodyPr>
          <a:lstStyle/>
          <a:p>
            <a:pPr marL="342900" lvl="0" indent="-342900">
              <a:lnSpc>
                <a:spcPct val="115000"/>
              </a:lnSpc>
              <a:spcAft>
                <a:spcPts val="800"/>
              </a:spcAft>
              <a:buFont typeface="+mj-lt"/>
              <a:buAutoNum type="arabicPeriod"/>
              <a:tabLst>
                <a:tab pos="457200" algn="l"/>
              </a:tabLst>
            </a:pPr>
            <a:r>
              <a:rPr lang="en-GB" sz="1800" b="1" kern="100" dirty="0">
                <a:effectLst/>
                <a:latin typeface="Arial" panose="020B0604020202020204" pitchFamily="34" charset="0"/>
                <a:ea typeface="DengXian" panose="02010600030101010101" pitchFamily="2" charset="-122"/>
                <a:cs typeface="Arial" panose="020B0604020202020204" pitchFamily="34" charset="0"/>
              </a:rPr>
              <a:t>Analysis</a:t>
            </a:r>
            <a:r>
              <a:rPr lang="en-GB" sz="1800" kern="100" dirty="0">
                <a:effectLst/>
                <a:latin typeface="Arial" panose="020B0604020202020204" pitchFamily="34" charset="0"/>
                <a:ea typeface="DengXian" panose="02010600030101010101" pitchFamily="2" charset="-122"/>
                <a:cs typeface="Arial" panose="020B0604020202020204" pitchFamily="34" charset="0"/>
              </a:rPr>
              <a:t>: Breaking down information into parts to understand its structure and relationships.</a:t>
            </a:r>
          </a:p>
          <a:p>
            <a:pPr marL="342900" lvl="0" indent="-342900">
              <a:lnSpc>
                <a:spcPct val="115000"/>
              </a:lnSpc>
              <a:spcAft>
                <a:spcPts val="800"/>
              </a:spcAft>
              <a:buFont typeface="+mj-lt"/>
              <a:buAutoNum type="arabicPeriod"/>
              <a:tabLst>
                <a:tab pos="457200" algn="l"/>
              </a:tabLst>
            </a:pPr>
            <a:r>
              <a:rPr lang="en-GB" sz="1800" b="1" kern="100" dirty="0">
                <a:effectLst/>
                <a:latin typeface="Arial" panose="020B0604020202020204" pitchFamily="34" charset="0"/>
                <a:ea typeface="DengXian" panose="02010600030101010101" pitchFamily="2" charset="-122"/>
                <a:cs typeface="Arial" panose="020B0604020202020204" pitchFamily="34" charset="0"/>
              </a:rPr>
              <a:t>Evaluation</a:t>
            </a:r>
            <a:r>
              <a:rPr lang="en-GB" sz="1800" kern="100" dirty="0">
                <a:effectLst/>
                <a:latin typeface="Arial" panose="020B0604020202020204" pitchFamily="34" charset="0"/>
                <a:ea typeface="DengXian" panose="02010600030101010101" pitchFamily="2" charset="-122"/>
                <a:cs typeface="Arial" panose="020B0604020202020204" pitchFamily="34" charset="0"/>
              </a:rPr>
              <a:t>: Making judgments based on criteria and standards, such as assessing the credibility of sources or the quality of arguments.</a:t>
            </a:r>
          </a:p>
          <a:p>
            <a:pPr marL="342900" lvl="0" indent="-342900">
              <a:lnSpc>
                <a:spcPct val="115000"/>
              </a:lnSpc>
              <a:spcAft>
                <a:spcPts val="800"/>
              </a:spcAft>
              <a:buFont typeface="+mj-lt"/>
              <a:buAutoNum type="arabicPeriod"/>
              <a:tabLst>
                <a:tab pos="457200" algn="l"/>
              </a:tabLst>
            </a:pPr>
            <a:r>
              <a:rPr lang="en-GB" sz="1800" b="1" kern="100" dirty="0">
                <a:effectLst/>
                <a:latin typeface="Arial" panose="020B0604020202020204" pitchFamily="34" charset="0"/>
                <a:ea typeface="DengXian" panose="02010600030101010101" pitchFamily="2" charset="-122"/>
                <a:cs typeface="Arial" panose="020B0604020202020204" pitchFamily="34" charset="0"/>
              </a:rPr>
              <a:t>Synthesis</a:t>
            </a:r>
            <a:r>
              <a:rPr lang="en-GB" sz="1800" kern="100" dirty="0">
                <a:effectLst/>
                <a:latin typeface="Arial" panose="020B0604020202020204" pitchFamily="34" charset="0"/>
                <a:ea typeface="DengXian" panose="02010600030101010101" pitchFamily="2" charset="-122"/>
                <a:cs typeface="Arial" panose="020B0604020202020204" pitchFamily="34" charset="0"/>
              </a:rPr>
              <a:t>: Combining different ideas to form a new whole, such as creating a new theory or model.</a:t>
            </a:r>
          </a:p>
          <a:p>
            <a:pPr marL="342900" lvl="0" indent="-342900">
              <a:lnSpc>
                <a:spcPct val="115000"/>
              </a:lnSpc>
              <a:spcAft>
                <a:spcPts val="800"/>
              </a:spcAft>
              <a:buFont typeface="+mj-lt"/>
              <a:buAutoNum type="arabicPeriod"/>
              <a:tabLst>
                <a:tab pos="457200" algn="l"/>
              </a:tabLst>
            </a:pPr>
            <a:r>
              <a:rPr lang="en-GB" sz="1800" b="1" kern="100" dirty="0">
                <a:effectLst/>
                <a:latin typeface="Arial" panose="020B0604020202020204" pitchFamily="34" charset="0"/>
                <a:ea typeface="DengXian" panose="02010600030101010101" pitchFamily="2" charset="-122"/>
                <a:cs typeface="Arial" panose="020B0604020202020204" pitchFamily="34" charset="0"/>
              </a:rPr>
              <a:t>Application</a:t>
            </a:r>
            <a:r>
              <a:rPr lang="en-GB" sz="1800" kern="100" dirty="0">
                <a:effectLst/>
                <a:latin typeface="Arial" panose="020B0604020202020204" pitchFamily="34" charset="0"/>
                <a:ea typeface="DengXian" panose="02010600030101010101" pitchFamily="2" charset="-122"/>
                <a:cs typeface="Arial" panose="020B0604020202020204" pitchFamily="34" charset="0"/>
              </a:rPr>
              <a:t>: Using knowledge in new situations, such as applying theoretical concepts to practical problems.</a:t>
            </a:r>
          </a:p>
          <a:p>
            <a:pPr marL="342900" lvl="0" indent="-342900">
              <a:lnSpc>
                <a:spcPct val="115000"/>
              </a:lnSpc>
              <a:spcAft>
                <a:spcPts val="800"/>
              </a:spcAft>
              <a:buFont typeface="+mj-lt"/>
              <a:buAutoNum type="arabicPeriod"/>
              <a:tabLst>
                <a:tab pos="457200" algn="l"/>
              </a:tabLst>
            </a:pPr>
            <a:r>
              <a:rPr lang="en-GB" sz="1800" b="1" kern="100" dirty="0">
                <a:effectLst/>
                <a:latin typeface="Arial" panose="020B0604020202020204" pitchFamily="34" charset="0"/>
                <a:ea typeface="DengXian" panose="02010600030101010101" pitchFamily="2" charset="-122"/>
                <a:cs typeface="Arial" panose="020B0604020202020204" pitchFamily="34" charset="0"/>
              </a:rPr>
              <a:t>Critical Thinking</a:t>
            </a:r>
            <a:r>
              <a:rPr lang="en-GB" sz="1800" kern="100" dirty="0">
                <a:effectLst/>
                <a:latin typeface="Arial" panose="020B0604020202020204" pitchFamily="34" charset="0"/>
                <a:ea typeface="DengXian" panose="02010600030101010101" pitchFamily="2" charset="-122"/>
                <a:cs typeface="Arial" panose="020B0604020202020204" pitchFamily="34" charset="0"/>
              </a:rPr>
              <a:t>: Questioning assumptions, evaluating evidence, and drawing conclusions based on logical reasoning.</a:t>
            </a:r>
          </a:p>
          <a:p>
            <a:pPr marL="342900" lvl="0" indent="-342900">
              <a:lnSpc>
                <a:spcPct val="115000"/>
              </a:lnSpc>
              <a:spcAft>
                <a:spcPts val="800"/>
              </a:spcAft>
              <a:buFont typeface="+mj-lt"/>
              <a:buAutoNum type="arabicPeriod"/>
              <a:tabLst>
                <a:tab pos="457200" algn="l"/>
              </a:tabLst>
            </a:pPr>
            <a:r>
              <a:rPr lang="en-GB" sz="1800" b="1" kern="100" dirty="0">
                <a:effectLst/>
                <a:latin typeface="Arial" panose="020B0604020202020204" pitchFamily="34" charset="0"/>
                <a:ea typeface="DengXian" panose="02010600030101010101" pitchFamily="2" charset="-122"/>
                <a:cs typeface="Arial" panose="020B0604020202020204" pitchFamily="34" charset="0"/>
              </a:rPr>
              <a:t>Problem-Solving</a:t>
            </a:r>
            <a:r>
              <a:rPr lang="en-GB" sz="1800" kern="100" dirty="0">
                <a:effectLst/>
                <a:latin typeface="Arial" panose="020B0604020202020204" pitchFamily="34" charset="0"/>
                <a:ea typeface="DengXian" panose="02010600030101010101" pitchFamily="2" charset="-122"/>
                <a:cs typeface="Arial" panose="020B0604020202020204" pitchFamily="34" charset="0"/>
              </a:rPr>
              <a:t>: Identifying problems, generating solutions, and evaluating their effectiveness.</a:t>
            </a:r>
          </a:p>
          <a:p>
            <a:pPr marL="342900" lvl="0" indent="-342900">
              <a:lnSpc>
                <a:spcPct val="115000"/>
              </a:lnSpc>
              <a:spcAft>
                <a:spcPts val="800"/>
              </a:spcAft>
              <a:buFont typeface="+mj-lt"/>
              <a:buAutoNum type="arabicPeriod"/>
              <a:tabLst>
                <a:tab pos="457200" algn="l"/>
              </a:tabLst>
            </a:pPr>
            <a:r>
              <a:rPr lang="en-GB" sz="1800" b="1" kern="100" dirty="0">
                <a:effectLst/>
                <a:latin typeface="Arial" panose="020B0604020202020204" pitchFamily="34" charset="0"/>
                <a:ea typeface="DengXian" panose="02010600030101010101" pitchFamily="2" charset="-122"/>
                <a:cs typeface="Arial" panose="020B0604020202020204" pitchFamily="34" charset="0"/>
              </a:rPr>
              <a:t>Creativity</a:t>
            </a:r>
            <a:r>
              <a:rPr lang="en-GB" sz="1800" kern="100" dirty="0">
                <a:effectLst/>
                <a:latin typeface="Arial" panose="020B0604020202020204" pitchFamily="34" charset="0"/>
                <a:ea typeface="DengXian" panose="02010600030101010101" pitchFamily="2" charset="-122"/>
                <a:cs typeface="Arial" panose="020B0604020202020204" pitchFamily="34" charset="0"/>
              </a:rPr>
              <a:t>: Generating new ideas and approaches, often by thinking outside the box.</a:t>
            </a:r>
          </a:p>
          <a:p>
            <a:endParaRPr lang="en-GB" dirty="0"/>
          </a:p>
        </p:txBody>
      </p:sp>
    </p:spTree>
    <p:extLst>
      <p:ext uri="{BB962C8B-B14F-4D97-AF65-F5344CB8AC3E}">
        <p14:creationId xmlns:p14="http://schemas.microsoft.com/office/powerpoint/2010/main" val="2819370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5D6DA1-021C-C837-3BDA-7BE99C0C91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88E241-3BDF-5D49-B41A-901E470AE2B6}"/>
              </a:ext>
            </a:extLst>
          </p:cNvPr>
          <p:cNvSpPr>
            <a:spLocks noGrp="1"/>
          </p:cNvSpPr>
          <p:nvPr>
            <p:ph type="title"/>
          </p:nvPr>
        </p:nvSpPr>
        <p:spPr/>
        <p:txBody>
          <a:bodyPr/>
          <a:lstStyle/>
          <a:p>
            <a:r>
              <a:rPr lang="cy-GB" dirty="0"/>
              <a:t>Sgiliau academaidd lefel uwch: Sgiliau Gwybyddol</a:t>
            </a:r>
          </a:p>
        </p:txBody>
      </p:sp>
      <p:sp>
        <p:nvSpPr>
          <p:cNvPr id="3" name="Content Placeholder 2">
            <a:extLst>
              <a:ext uri="{FF2B5EF4-FFF2-40B4-BE49-F238E27FC236}">
                <a16:creationId xmlns:a16="http://schemas.microsoft.com/office/drawing/2014/main" id="{D9144B54-A6BC-D29E-790B-3D0A2D8E4B05}"/>
              </a:ext>
            </a:extLst>
          </p:cNvPr>
          <p:cNvSpPr>
            <a:spLocks noGrp="1"/>
          </p:cNvSpPr>
          <p:nvPr>
            <p:ph idx="1"/>
          </p:nvPr>
        </p:nvSpPr>
        <p:spPr/>
        <p:txBody>
          <a:bodyPr>
            <a:normAutofit fontScale="62500" lnSpcReduction="20000"/>
          </a:bodyPr>
          <a:lstStyle/>
          <a:p>
            <a:pPr marL="342900" lvl="0" indent="-342900">
              <a:lnSpc>
                <a:spcPct val="115000"/>
              </a:lnSpc>
              <a:spcAft>
                <a:spcPts val="800"/>
              </a:spcAft>
              <a:buFont typeface="+mj-lt"/>
              <a:buAutoNum type="arabicPeriod"/>
              <a:tabLst>
                <a:tab pos="457200" algn="l"/>
              </a:tabLst>
            </a:pPr>
            <a:r>
              <a:rPr lang="cy-GB" sz="1800" b="1" kern="100" dirty="0">
                <a:latin typeface="Arial" panose="020B0604020202020204" pitchFamily="34" charset="0"/>
                <a:ea typeface="DengXian" panose="02010600030101010101" pitchFamily="2" charset="-122"/>
                <a:cs typeface="Arial" panose="020B0604020202020204" pitchFamily="34" charset="0"/>
              </a:rPr>
              <a:t>Dadansoddi</a:t>
            </a:r>
            <a:r>
              <a:rPr lang="cy-GB" sz="1800" kern="100" dirty="0">
                <a:effectLst/>
                <a:latin typeface="Arial" panose="020B0604020202020204" pitchFamily="34" charset="0"/>
                <a:ea typeface="DengXian" panose="02010600030101010101" pitchFamily="2" charset="-122"/>
                <a:cs typeface="Arial" panose="020B0604020202020204" pitchFamily="34" charset="0"/>
              </a:rPr>
              <a:t>: </a:t>
            </a:r>
            <a:r>
              <a:rPr lang="cy-GB" sz="1800" kern="100" dirty="0">
                <a:latin typeface="Arial" panose="020B0604020202020204" pitchFamily="34" charset="0"/>
                <a:ea typeface="DengXian" panose="02010600030101010101" pitchFamily="2" charset="-122"/>
                <a:cs typeface="Arial" panose="020B0604020202020204" pitchFamily="34" charset="0"/>
              </a:rPr>
              <a:t>Torri gwybodaeth yn rhannau i ddeall ei strwythur a’r perthnasoedd rhyngddyn nhw</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cy-GB" sz="1800" b="1" kern="100" dirty="0">
                <a:latin typeface="Arial" panose="020B0604020202020204" pitchFamily="34" charset="0"/>
                <a:ea typeface="DengXian" panose="02010600030101010101" pitchFamily="2" charset="-122"/>
                <a:cs typeface="Arial" panose="020B0604020202020204" pitchFamily="34" charset="0"/>
              </a:rPr>
              <a:t>Gwerthuso</a:t>
            </a:r>
            <a:r>
              <a:rPr lang="cy-GB" sz="1800" kern="100" dirty="0">
                <a:effectLst/>
                <a:latin typeface="Arial" panose="020B0604020202020204" pitchFamily="34" charset="0"/>
                <a:ea typeface="DengXian" panose="02010600030101010101" pitchFamily="2" charset="-122"/>
                <a:cs typeface="Arial" panose="020B0604020202020204" pitchFamily="34" charset="0"/>
              </a:rPr>
              <a:t>: </a:t>
            </a:r>
            <a:r>
              <a:rPr lang="cy-GB" sz="1800" kern="100" dirty="0">
                <a:latin typeface="Arial" panose="020B0604020202020204" pitchFamily="34" charset="0"/>
                <a:ea typeface="DengXian" panose="02010600030101010101" pitchFamily="2" charset="-122"/>
                <a:cs typeface="Arial" panose="020B0604020202020204" pitchFamily="34" charset="0"/>
              </a:rPr>
              <a:t>Gwneud dyfarniadau yn seiliedig ar feini prawf a safonau, megis asesu hygrededd ffynonellau neu ansawdd dadleuon</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cy-GB" sz="1800" b="1" kern="100" dirty="0">
                <a:effectLst/>
                <a:latin typeface="Arial" panose="020B0604020202020204" pitchFamily="34" charset="0"/>
                <a:ea typeface="DengXian" panose="02010600030101010101" pitchFamily="2" charset="-122"/>
                <a:cs typeface="Arial" panose="020B0604020202020204" pitchFamily="34" charset="0"/>
              </a:rPr>
              <a:t>Cyfuno</a:t>
            </a:r>
            <a:r>
              <a:rPr lang="cy-GB" sz="1800" kern="100" dirty="0">
                <a:effectLst/>
                <a:latin typeface="Arial" panose="020B0604020202020204" pitchFamily="34" charset="0"/>
                <a:ea typeface="DengXian" panose="02010600030101010101" pitchFamily="2" charset="-122"/>
                <a:cs typeface="Arial" panose="020B0604020202020204" pitchFamily="34" charset="0"/>
              </a:rPr>
              <a:t>: </a:t>
            </a:r>
            <a:r>
              <a:rPr lang="cy-GB" sz="1800" kern="100" dirty="0">
                <a:latin typeface="Arial" panose="020B0604020202020204" pitchFamily="34" charset="0"/>
                <a:ea typeface="DengXian" panose="02010600030101010101" pitchFamily="2" charset="-122"/>
                <a:cs typeface="Arial" panose="020B0604020202020204" pitchFamily="34" charset="0"/>
              </a:rPr>
              <a:t>Cyfuno syniadau gwahanol i ffurfio cyfanwaith newydd, megis creu damcaniaeth neu fodel newydd</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cy-GB" sz="1800" b="1" kern="100" dirty="0">
                <a:effectLst/>
                <a:latin typeface="Arial" panose="020B0604020202020204" pitchFamily="34" charset="0"/>
                <a:ea typeface="DengXian" panose="02010600030101010101" pitchFamily="2" charset="-122"/>
                <a:cs typeface="Arial" panose="020B0604020202020204" pitchFamily="34" charset="0"/>
              </a:rPr>
              <a:t>Cymhwyso</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r>
              <a:rPr lang="cy-GB" sz="1800" kern="100" dirty="0">
                <a:latin typeface="Arial" panose="020B0604020202020204" pitchFamily="34" charset="0"/>
                <a:ea typeface="DengXian" panose="02010600030101010101" pitchFamily="2" charset="-122"/>
                <a:cs typeface="Arial" panose="020B0604020202020204" pitchFamily="34" charset="0"/>
              </a:rPr>
              <a:t> Defnyddio gwybodaeth mewn sefyllfaoedd newydd, megis cymhwyso cysyniadau damcaniaethol i broblemau ymarferol</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cy-GB" sz="1800" b="1" kern="100" dirty="0">
                <a:latin typeface="Arial" panose="020B0604020202020204" pitchFamily="34" charset="0"/>
                <a:ea typeface="DengXian" panose="02010600030101010101" pitchFamily="2" charset="-122"/>
                <a:cs typeface="Arial" panose="020B0604020202020204" pitchFamily="34" charset="0"/>
              </a:rPr>
              <a:t>Meddwl yn Feirniadol</a:t>
            </a:r>
            <a:r>
              <a:rPr lang="cy-GB" sz="1800" kern="100" dirty="0">
                <a:effectLst/>
                <a:latin typeface="Arial" panose="020B0604020202020204" pitchFamily="34" charset="0"/>
                <a:ea typeface="DengXian" panose="02010600030101010101" pitchFamily="2" charset="-122"/>
                <a:cs typeface="Arial" panose="020B0604020202020204" pitchFamily="34" charset="0"/>
              </a:rPr>
              <a:t>: </a:t>
            </a:r>
            <a:r>
              <a:rPr lang="cy-GB" sz="1800" kern="100" dirty="0">
                <a:latin typeface="Arial" panose="020B0604020202020204" pitchFamily="34" charset="0"/>
                <a:ea typeface="DengXian" panose="02010600030101010101" pitchFamily="2" charset="-122"/>
                <a:cs typeface="Arial" panose="020B0604020202020204" pitchFamily="34" charset="0"/>
              </a:rPr>
              <a:t>Cwestiynu rhagdybiaethau, gwerthuso tystiolaeth, a dod i gasgliadau yn seiliedig ar resymwaith rhesymegol</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cy-GB" sz="1800" b="1" kern="100" dirty="0">
                <a:latin typeface="Arial" panose="020B0604020202020204" pitchFamily="34" charset="0"/>
                <a:ea typeface="DengXian" panose="02010600030101010101" pitchFamily="2" charset="-122"/>
                <a:cs typeface="Arial" panose="020B0604020202020204" pitchFamily="34" charset="0"/>
              </a:rPr>
              <a:t>Datrys Problemau</a:t>
            </a:r>
            <a:r>
              <a:rPr lang="cy-GB" sz="1800" kern="100" dirty="0">
                <a:effectLst/>
                <a:latin typeface="Arial" panose="020B0604020202020204" pitchFamily="34" charset="0"/>
                <a:ea typeface="DengXian" panose="02010600030101010101" pitchFamily="2" charset="-122"/>
                <a:cs typeface="Arial" panose="020B0604020202020204" pitchFamily="34" charset="0"/>
              </a:rPr>
              <a:t>: </a:t>
            </a:r>
            <a:r>
              <a:rPr lang="cy-GB" sz="1800" kern="100" dirty="0">
                <a:latin typeface="Arial" panose="020B0604020202020204" pitchFamily="34" charset="0"/>
                <a:ea typeface="DengXian" panose="02010600030101010101" pitchFamily="2" charset="-122"/>
                <a:cs typeface="Arial" panose="020B0604020202020204" pitchFamily="34" charset="0"/>
              </a:rPr>
              <a:t>Nodi problemau, creu atebion, a gwerthuso eu heffeithiolrwydd</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p>
          <a:p>
            <a:pPr marL="342900" lvl="0" indent="-342900">
              <a:lnSpc>
                <a:spcPct val="115000"/>
              </a:lnSpc>
              <a:spcAft>
                <a:spcPts val="800"/>
              </a:spcAft>
              <a:buFont typeface="+mj-lt"/>
              <a:buAutoNum type="arabicPeriod"/>
              <a:tabLst>
                <a:tab pos="457200" algn="l"/>
              </a:tabLst>
            </a:pPr>
            <a:r>
              <a:rPr lang="cy-GB" sz="1800" b="1" kern="100" dirty="0">
                <a:latin typeface="Arial" panose="020B0604020202020204" pitchFamily="34" charset="0"/>
                <a:ea typeface="DengXian" panose="02010600030101010101" pitchFamily="2" charset="-122"/>
                <a:cs typeface="Arial" panose="020B0604020202020204" pitchFamily="34" charset="0"/>
              </a:rPr>
              <a:t>Creadigrwydd</a:t>
            </a:r>
            <a:r>
              <a:rPr lang="cy-GB" sz="1800" kern="100" dirty="0">
                <a:effectLst/>
                <a:latin typeface="Arial" panose="020B0604020202020204" pitchFamily="34" charset="0"/>
                <a:ea typeface="DengXian" panose="02010600030101010101" pitchFamily="2" charset="-122"/>
                <a:cs typeface="Arial" panose="020B0604020202020204" pitchFamily="34" charset="0"/>
              </a:rPr>
              <a:t>: </a:t>
            </a:r>
            <a:r>
              <a:rPr lang="cy-GB" sz="1800" kern="100" dirty="0">
                <a:latin typeface="Arial" panose="020B0604020202020204" pitchFamily="34" charset="0"/>
                <a:ea typeface="DengXian" panose="02010600030101010101" pitchFamily="2" charset="-122"/>
                <a:cs typeface="Arial" panose="020B0604020202020204" pitchFamily="34" charset="0"/>
              </a:rPr>
              <a:t>Cynhyrchu syniadau a dulliau gweithredu newydd, yn aml drwy feddwl y tu allan i'r bocs</a:t>
            </a:r>
            <a:r>
              <a:rPr lang="cy-GB" sz="1800" kern="100" dirty="0">
                <a:effectLst/>
                <a:latin typeface="Arial" panose="020B0604020202020204" pitchFamily="34" charset="0"/>
                <a:ea typeface="DengXian" panose="02010600030101010101" pitchFamily="2" charset="-122"/>
                <a:cs typeface="Arial" panose="020B0604020202020204" pitchFamily="34" charset="0"/>
              </a:rPr>
              <a:t>.</a:t>
            </a:r>
          </a:p>
          <a:p>
            <a:endParaRPr lang="en-GB" dirty="0"/>
          </a:p>
        </p:txBody>
      </p:sp>
    </p:spTree>
    <p:extLst>
      <p:ext uri="{BB962C8B-B14F-4D97-AF65-F5344CB8AC3E}">
        <p14:creationId xmlns:p14="http://schemas.microsoft.com/office/powerpoint/2010/main" val="950879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72AC54-689B-EF03-8213-D40DFDDA1092}"/>
              </a:ext>
            </a:extLst>
          </p:cNvPr>
          <p:cNvSpPr>
            <a:spLocks noGrp="1"/>
          </p:cNvSpPr>
          <p:nvPr>
            <p:ph type="title"/>
          </p:nvPr>
        </p:nvSpPr>
        <p:spPr/>
        <p:txBody>
          <a:bodyPr/>
          <a:lstStyle/>
          <a:p>
            <a:r>
              <a:rPr lang="en-GB" dirty="0"/>
              <a:t>Bloom’s Taxonomy </a:t>
            </a:r>
            <a:r>
              <a:rPr lang="en-GB" sz="1800" b="0" i="0" u="sng" dirty="0">
                <a:solidFill>
                  <a:srgbClr val="00292B"/>
                </a:solidFill>
                <a:effectLst/>
                <a:latin typeface="Open Sans" panose="020B0606030504020204" pitchFamily="34" charset="0"/>
                <a:hlinkClick r:id="rId2"/>
              </a:rPr>
              <a:t>Bloom and </a:t>
            </a:r>
            <a:r>
              <a:rPr lang="en-GB" sz="1800" b="0" i="0" u="sng" dirty="0" err="1">
                <a:solidFill>
                  <a:srgbClr val="00292B"/>
                </a:solidFill>
                <a:effectLst/>
                <a:latin typeface="Open Sans" panose="020B0606030504020204" pitchFamily="34" charset="0"/>
                <a:hlinkClick r:id="rId2"/>
              </a:rPr>
              <a:t>Krathwol</a:t>
            </a:r>
            <a:r>
              <a:rPr lang="en-GB" sz="1800" b="0" i="0" u="sng" dirty="0">
                <a:solidFill>
                  <a:srgbClr val="00292B"/>
                </a:solidFill>
                <a:effectLst/>
                <a:latin typeface="Open Sans" panose="020B0606030504020204" pitchFamily="34" charset="0"/>
                <a:hlinkClick r:id="rId2"/>
              </a:rPr>
              <a:t> (1956)</a:t>
            </a:r>
            <a:r>
              <a:rPr lang="en-GB" sz="1800" dirty="0"/>
              <a:t> </a:t>
            </a:r>
          </a:p>
        </p:txBody>
      </p:sp>
      <p:pic>
        <p:nvPicPr>
          <p:cNvPr id="3074" name="Picture 2" descr="BLOOM'S TAXONOMY">
            <a:extLst>
              <a:ext uri="{FF2B5EF4-FFF2-40B4-BE49-F238E27FC236}">
                <a16:creationId xmlns:a16="http://schemas.microsoft.com/office/drawing/2014/main" id="{590155EE-3CD6-DDF7-12C2-61D05442A53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5389" y="1333920"/>
            <a:ext cx="8113222" cy="5410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47095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1DCDAB-41D8-D920-DE7F-B57716CBEF7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E18BC1C-AC71-0CCB-E65E-4305889261BF}"/>
              </a:ext>
            </a:extLst>
          </p:cNvPr>
          <p:cNvSpPr>
            <a:spLocks noGrp="1"/>
          </p:cNvSpPr>
          <p:nvPr>
            <p:ph type="title"/>
          </p:nvPr>
        </p:nvSpPr>
        <p:spPr/>
        <p:txBody>
          <a:bodyPr/>
          <a:lstStyle/>
          <a:p>
            <a:r>
              <a:rPr lang="en-GB" dirty="0" err="1"/>
              <a:t>Tacsonomeg</a:t>
            </a:r>
            <a:r>
              <a:rPr lang="en-GB" dirty="0"/>
              <a:t> Bloom </a:t>
            </a:r>
            <a:r>
              <a:rPr lang="en-GB" sz="1800" b="0" i="0" u="sng" dirty="0" err="1">
                <a:solidFill>
                  <a:srgbClr val="00292B"/>
                </a:solidFill>
                <a:effectLst/>
                <a:latin typeface="Open Sans" panose="020B0606030504020204" pitchFamily="34" charset="0"/>
                <a:hlinkClick r:id="rId2"/>
              </a:rPr>
              <a:t>Bloom</a:t>
            </a:r>
            <a:r>
              <a:rPr lang="en-GB" sz="1800" b="0" i="0" u="sng" dirty="0">
                <a:solidFill>
                  <a:srgbClr val="00292B"/>
                </a:solidFill>
                <a:effectLst/>
                <a:latin typeface="Open Sans" panose="020B0606030504020204" pitchFamily="34" charset="0"/>
                <a:hlinkClick r:id="rId2"/>
              </a:rPr>
              <a:t> a </a:t>
            </a:r>
            <a:r>
              <a:rPr lang="en-GB" sz="1800" b="0" i="0" u="sng" dirty="0" err="1">
                <a:solidFill>
                  <a:srgbClr val="00292B"/>
                </a:solidFill>
                <a:effectLst/>
                <a:latin typeface="Open Sans" panose="020B0606030504020204" pitchFamily="34" charset="0"/>
                <a:hlinkClick r:id="rId2"/>
              </a:rPr>
              <a:t>Krathwol</a:t>
            </a:r>
            <a:r>
              <a:rPr lang="en-GB" sz="1800" b="0" i="0" u="sng" dirty="0">
                <a:solidFill>
                  <a:srgbClr val="00292B"/>
                </a:solidFill>
                <a:effectLst/>
                <a:latin typeface="Open Sans" panose="020B0606030504020204" pitchFamily="34" charset="0"/>
                <a:hlinkClick r:id="rId2"/>
              </a:rPr>
              <a:t> (1956)</a:t>
            </a:r>
            <a:r>
              <a:rPr lang="en-GB" sz="1800" dirty="0"/>
              <a:t> </a:t>
            </a:r>
          </a:p>
        </p:txBody>
      </p:sp>
      <p:pic>
        <p:nvPicPr>
          <p:cNvPr id="3074" name="Picture 2" descr="BLOOM'S TAXONOMY">
            <a:extLst>
              <a:ext uri="{FF2B5EF4-FFF2-40B4-BE49-F238E27FC236}">
                <a16:creationId xmlns:a16="http://schemas.microsoft.com/office/drawing/2014/main" id="{D0E16051-6B11-CBB0-67EB-BA593398738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15389" y="1333920"/>
            <a:ext cx="8113222" cy="5410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6727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516CD-A97E-9085-A29E-3CF68015B5B3}"/>
              </a:ext>
            </a:extLst>
          </p:cNvPr>
          <p:cNvSpPr>
            <a:spLocks noGrp="1"/>
          </p:cNvSpPr>
          <p:nvPr>
            <p:ph type="title"/>
          </p:nvPr>
        </p:nvSpPr>
        <p:spPr/>
        <p:txBody>
          <a:bodyPr/>
          <a:lstStyle/>
          <a:p>
            <a:r>
              <a:rPr lang="en-GB" dirty="0"/>
              <a:t>Critical Reading / Writing </a:t>
            </a:r>
          </a:p>
        </p:txBody>
      </p:sp>
      <p:sp>
        <p:nvSpPr>
          <p:cNvPr id="3" name="Content Placeholder 2">
            <a:extLst>
              <a:ext uri="{FF2B5EF4-FFF2-40B4-BE49-F238E27FC236}">
                <a16:creationId xmlns:a16="http://schemas.microsoft.com/office/drawing/2014/main" id="{B4BC58B4-6E68-607F-F9C5-6F8D1B65D59C}"/>
              </a:ext>
            </a:extLst>
          </p:cNvPr>
          <p:cNvSpPr>
            <a:spLocks noGrp="1"/>
          </p:cNvSpPr>
          <p:nvPr>
            <p:ph idx="1"/>
          </p:nvPr>
        </p:nvSpPr>
        <p:spPr/>
        <p:txBody>
          <a:bodyPr/>
          <a:lstStyle/>
          <a:p>
            <a:r>
              <a:rPr lang="en-GB" b="0" i="0" u="sng" dirty="0">
                <a:solidFill>
                  <a:srgbClr val="00292B"/>
                </a:solidFill>
                <a:effectLst/>
                <a:latin typeface="Open Sans" panose="020B0606030504020204" pitchFamily="34" charset="0"/>
                <a:hlinkClick r:id="rId2"/>
              </a:rPr>
              <a:t>Bloom and </a:t>
            </a:r>
            <a:r>
              <a:rPr lang="en-GB" b="0" i="0" u="sng" dirty="0" err="1">
                <a:solidFill>
                  <a:srgbClr val="00292B"/>
                </a:solidFill>
                <a:effectLst/>
                <a:latin typeface="Open Sans" panose="020B0606030504020204" pitchFamily="34" charset="0"/>
                <a:hlinkClick r:id="rId2"/>
              </a:rPr>
              <a:t>Krathwol</a:t>
            </a:r>
            <a:r>
              <a:rPr lang="en-GB" b="0" i="0" u="sng" dirty="0">
                <a:solidFill>
                  <a:srgbClr val="00292B"/>
                </a:solidFill>
                <a:effectLst/>
                <a:latin typeface="Open Sans" panose="020B0606030504020204" pitchFamily="34" charset="0"/>
                <a:hlinkClick r:id="rId2"/>
              </a:rPr>
              <a:t> (1956)</a:t>
            </a:r>
            <a:r>
              <a:rPr lang="en-GB" b="0" i="0" u="sng" dirty="0">
                <a:solidFill>
                  <a:srgbClr val="00292B"/>
                </a:solidFill>
                <a:effectLst/>
                <a:latin typeface="Open Sans" panose="020B0606030504020204" pitchFamily="34" charset="0"/>
              </a:rPr>
              <a:t>: </a:t>
            </a:r>
          </a:p>
          <a:p>
            <a:pPr lvl="1"/>
            <a:r>
              <a:rPr lang="en-GB" b="0" i="0" dirty="0">
                <a:effectLst/>
                <a:latin typeface="Open Sans" panose="020B0606030504020204" pitchFamily="34" charset="0"/>
              </a:rPr>
              <a:t>cognitive domains of learning; what we know and understand, and how we describe, comprehend, apply, analyse, synthesise and evaluate this knowledge and understanding.</a:t>
            </a:r>
            <a:endParaRPr lang="en-GB" dirty="0"/>
          </a:p>
        </p:txBody>
      </p:sp>
    </p:spTree>
    <p:extLst>
      <p:ext uri="{BB962C8B-B14F-4D97-AF65-F5344CB8AC3E}">
        <p14:creationId xmlns:p14="http://schemas.microsoft.com/office/powerpoint/2010/main" val="13814003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9F191-DC4D-6D5E-18F7-684E45324E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9F21E6-7DD5-BD5B-6F6C-69A8B15818A4}"/>
              </a:ext>
            </a:extLst>
          </p:cNvPr>
          <p:cNvSpPr>
            <a:spLocks noGrp="1"/>
          </p:cNvSpPr>
          <p:nvPr>
            <p:ph type="title"/>
          </p:nvPr>
        </p:nvSpPr>
        <p:spPr>
          <a:xfrm>
            <a:off x="628650" y="434137"/>
            <a:ext cx="7886700" cy="1325563"/>
          </a:xfrm>
        </p:spPr>
        <p:txBody>
          <a:bodyPr/>
          <a:lstStyle/>
          <a:p>
            <a:r>
              <a:rPr lang="cy-GB" dirty="0"/>
              <a:t>Darllen / Ysgrifennu Beirniadol </a:t>
            </a:r>
          </a:p>
        </p:txBody>
      </p:sp>
      <p:sp>
        <p:nvSpPr>
          <p:cNvPr id="3" name="Content Placeholder 2">
            <a:extLst>
              <a:ext uri="{FF2B5EF4-FFF2-40B4-BE49-F238E27FC236}">
                <a16:creationId xmlns:a16="http://schemas.microsoft.com/office/drawing/2014/main" id="{E4F66714-91A9-3CB1-D62C-1E19BFF63868}"/>
              </a:ext>
            </a:extLst>
          </p:cNvPr>
          <p:cNvSpPr>
            <a:spLocks noGrp="1"/>
          </p:cNvSpPr>
          <p:nvPr>
            <p:ph idx="1"/>
          </p:nvPr>
        </p:nvSpPr>
        <p:spPr/>
        <p:txBody>
          <a:bodyPr/>
          <a:lstStyle/>
          <a:p>
            <a:r>
              <a:rPr lang="en-GB" b="0" i="0" u="sng" dirty="0">
                <a:solidFill>
                  <a:srgbClr val="00292B"/>
                </a:solidFill>
                <a:effectLst/>
                <a:latin typeface="Open Sans" panose="020B0606030504020204" pitchFamily="34" charset="0"/>
                <a:hlinkClick r:id="rId2"/>
              </a:rPr>
              <a:t>Bloom a </a:t>
            </a:r>
            <a:r>
              <a:rPr lang="en-GB" b="0" i="0" u="sng" dirty="0" err="1">
                <a:solidFill>
                  <a:srgbClr val="00292B"/>
                </a:solidFill>
                <a:effectLst/>
                <a:latin typeface="Open Sans" panose="020B0606030504020204" pitchFamily="34" charset="0"/>
                <a:hlinkClick r:id="rId2"/>
              </a:rPr>
              <a:t>Krathwol</a:t>
            </a:r>
            <a:r>
              <a:rPr lang="en-GB" b="0" i="0" u="sng" dirty="0">
                <a:solidFill>
                  <a:srgbClr val="00292B"/>
                </a:solidFill>
                <a:effectLst/>
                <a:latin typeface="Open Sans" panose="020B0606030504020204" pitchFamily="34" charset="0"/>
                <a:hlinkClick r:id="rId2"/>
              </a:rPr>
              <a:t> (1956)</a:t>
            </a:r>
            <a:r>
              <a:rPr lang="en-GB" b="0" i="0" u="sng" dirty="0">
                <a:solidFill>
                  <a:srgbClr val="00292B"/>
                </a:solidFill>
                <a:effectLst/>
                <a:latin typeface="Open Sans" panose="020B0606030504020204" pitchFamily="34" charset="0"/>
              </a:rPr>
              <a:t>: </a:t>
            </a:r>
          </a:p>
          <a:p>
            <a:pPr lvl="1"/>
            <a:r>
              <a:rPr lang="cy-GB" dirty="0">
                <a:latin typeface="Open Sans" panose="020B0606030504020204" pitchFamily="34" charset="0"/>
              </a:rPr>
              <a:t>meysydd dysgu gwybyddol; yr hyn rydyn ni’n ei wybod a'i ddeall, a sut rydyn ni’n disgrifio, yn deall, yn cymhwyso, dadansoddi, cyfosod a gwerthuso'r wybodaeth a'r ddealltwriaeth hon</a:t>
            </a:r>
            <a:r>
              <a:rPr lang="en-GB" b="0" i="0" dirty="0">
                <a:effectLst/>
                <a:latin typeface="Open Sans" panose="020B0606030504020204" pitchFamily="34" charset="0"/>
              </a:rPr>
              <a:t>.</a:t>
            </a:r>
            <a:endParaRPr lang="en-GB" dirty="0"/>
          </a:p>
        </p:txBody>
      </p:sp>
    </p:spTree>
    <p:extLst>
      <p:ext uri="{BB962C8B-B14F-4D97-AF65-F5344CB8AC3E}">
        <p14:creationId xmlns:p14="http://schemas.microsoft.com/office/powerpoint/2010/main" val="6018001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46952-3504-3774-F423-B7504801330A}"/>
              </a:ext>
            </a:extLst>
          </p:cNvPr>
          <p:cNvSpPr>
            <a:spLocks noGrp="1"/>
          </p:cNvSpPr>
          <p:nvPr>
            <p:ph type="title"/>
          </p:nvPr>
        </p:nvSpPr>
        <p:spPr/>
        <p:txBody>
          <a:bodyPr/>
          <a:lstStyle/>
          <a:p>
            <a:r>
              <a:rPr lang="en-GB" dirty="0"/>
              <a:t>Affective Skills </a:t>
            </a:r>
          </a:p>
        </p:txBody>
      </p:sp>
      <p:sp>
        <p:nvSpPr>
          <p:cNvPr id="3" name="Content Placeholder 2">
            <a:extLst>
              <a:ext uri="{FF2B5EF4-FFF2-40B4-BE49-F238E27FC236}">
                <a16:creationId xmlns:a16="http://schemas.microsoft.com/office/drawing/2014/main" id="{115559FE-B9DC-B7BA-7EAD-BC1F66238CB9}"/>
              </a:ext>
            </a:extLst>
          </p:cNvPr>
          <p:cNvSpPr>
            <a:spLocks noGrp="1"/>
          </p:cNvSpPr>
          <p:nvPr>
            <p:ph idx="1"/>
          </p:nvPr>
        </p:nvSpPr>
        <p:spPr>
          <a:xfrm>
            <a:off x="526473" y="1474125"/>
            <a:ext cx="7988877" cy="3992398"/>
          </a:xfrm>
        </p:spPr>
        <p:txBody>
          <a:bodyPr>
            <a:normAutofit fontScale="77500" lnSpcReduction="20000"/>
          </a:bodyPr>
          <a:lstStyle/>
          <a:p>
            <a:r>
              <a:rPr lang="en-GB" b="0" i="0" dirty="0">
                <a:effectLst/>
                <a:latin typeface="Arial" panose="020B0604020202020204" pitchFamily="34" charset="0"/>
                <a:cs typeface="Arial" panose="020B0604020202020204" pitchFamily="34" charset="0"/>
              </a:rPr>
              <a:t>But Bloom </a:t>
            </a:r>
            <a:r>
              <a:rPr lang="en-GB" b="0" i="1" dirty="0">
                <a:effectLst/>
                <a:latin typeface="Arial" panose="020B0604020202020204" pitchFamily="34" charset="0"/>
                <a:cs typeface="Arial" panose="020B0604020202020204" pitchFamily="34" charset="0"/>
              </a:rPr>
              <a:t>et al.</a:t>
            </a:r>
            <a:r>
              <a:rPr lang="en-GB" b="0" i="0" dirty="0">
                <a:effectLst/>
                <a:latin typeface="Arial" panose="020B0604020202020204" pitchFamily="34" charset="0"/>
                <a:cs typeface="Arial" panose="020B0604020202020204" pitchFamily="34" charset="0"/>
              </a:rPr>
              <a:t> also identified levels of learning in the affective domain: </a:t>
            </a:r>
          </a:p>
          <a:p>
            <a:r>
              <a:rPr lang="en-GB" b="0" i="0" dirty="0">
                <a:effectLst/>
                <a:latin typeface="Arial" panose="020B0604020202020204" pitchFamily="34" charset="0"/>
                <a:cs typeface="Arial" panose="020B0604020202020204" pitchFamily="34" charset="0"/>
              </a:rPr>
              <a:t>The affective domain is about our values, attitudes and behaviours</a:t>
            </a:r>
            <a:r>
              <a:rPr lang="en-GB" dirty="0">
                <a:latin typeface="Arial" panose="020B0604020202020204" pitchFamily="34" charset="0"/>
                <a:cs typeface="Arial" panose="020B0604020202020204" pitchFamily="34" charset="0"/>
              </a:rPr>
              <a:t>.</a:t>
            </a:r>
            <a:r>
              <a:rPr lang="en-GB" b="0" i="0" dirty="0">
                <a:effectLst/>
                <a:latin typeface="Arial" panose="020B0604020202020204" pitchFamily="34" charset="0"/>
                <a:cs typeface="Arial" panose="020B0604020202020204" pitchFamily="34" charset="0"/>
              </a:rPr>
              <a:t> It includes, </a:t>
            </a:r>
          </a:p>
          <a:p>
            <a:pPr lvl="1"/>
            <a:r>
              <a:rPr lang="en-GB" b="0" i="0" dirty="0">
                <a:effectLst/>
                <a:latin typeface="Arial" panose="020B0604020202020204" pitchFamily="34" charset="0"/>
                <a:cs typeface="Arial" panose="020B0604020202020204" pitchFamily="34" charset="0"/>
              </a:rPr>
              <a:t>in a hierarchy, an ability to listen, </a:t>
            </a:r>
          </a:p>
          <a:p>
            <a:pPr lvl="1"/>
            <a:r>
              <a:rPr lang="en-GB" b="0" i="0" dirty="0">
                <a:effectLst/>
                <a:latin typeface="Arial" panose="020B0604020202020204" pitchFamily="34" charset="0"/>
                <a:cs typeface="Arial" panose="020B0604020202020204" pitchFamily="34" charset="0"/>
              </a:rPr>
              <a:t>to respond in interactions with others, </a:t>
            </a:r>
          </a:p>
          <a:p>
            <a:pPr lvl="1"/>
            <a:r>
              <a:rPr lang="en-GB" b="0" i="0" dirty="0">
                <a:effectLst/>
                <a:latin typeface="Arial" panose="020B0604020202020204" pitchFamily="34" charset="0"/>
                <a:cs typeface="Arial" panose="020B0604020202020204" pitchFamily="34" charset="0"/>
              </a:rPr>
              <a:t>to demonstrate attitudes or values appropriate to particular situations, </a:t>
            </a:r>
          </a:p>
          <a:p>
            <a:pPr lvl="1"/>
            <a:r>
              <a:rPr lang="en-GB" b="0" i="0" dirty="0">
                <a:effectLst/>
                <a:latin typeface="Arial" panose="020B0604020202020204" pitchFamily="34" charset="0"/>
                <a:cs typeface="Arial" panose="020B0604020202020204" pitchFamily="34" charset="0"/>
              </a:rPr>
              <a:t>to demonstrate balance and consideration, </a:t>
            </a:r>
          </a:p>
          <a:p>
            <a:pPr lvl="1"/>
            <a:r>
              <a:rPr lang="en-GB" b="0" i="0" dirty="0">
                <a:effectLst/>
                <a:latin typeface="Arial" panose="020B0604020202020204" pitchFamily="34" charset="0"/>
                <a:cs typeface="Arial" panose="020B0604020202020204" pitchFamily="34" charset="0"/>
              </a:rPr>
              <a:t>and at the highest level, to display a commitment to principled practice on a day‐to‐day basis, alongside a willingness to revise judgement and change behaviour in the light of new evidence.</a:t>
            </a:r>
          </a:p>
          <a:p>
            <a:r>
              <a:rPr lang="en-GB" dirty="0">
                <a:solidFill>
                  <a:srgbClr val="0070C0"/>
                </a:solidFill>
                <a:latin typeface="Arial" panose="020B0604020202020204" pitchFamily="34" charset="0"/>
                <a:cs typeface="Arial" panose="020B0604020202020204" pitchFamily="34" charset="0"/>
              </a:rPr>
              <a:t>Students’ motivation to learn and their emotional state whilst learning are also elements of the affective domain (Beard et al., 2007).</a:t>
            </a:r>
            <a:endParaRPr lang="en-GB" b="0" i="0" dirty="0">
              <a:solidFill>
                <a:srgbClr val="0070C0"/>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794133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A1D991-4CA7-41BE-C0C2-99FFF1427A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C76180-3DCE-B252-FD4F-88ECDC9B26B6}"/>
              </a:ext>
            </a:extLst>
          </p:cNvPr>
          <p:cNvSpPr>
            <a:spLocks noGrp="1"/>
          </p:cNvSpPr>
          <p:nvPr>
            <p:ph type="title"/>
          </p:nvPr>
        </p:nvSpPr>
        <p:spPr/>
        <p:txBody>
          <a:bodyPr/>
          <a:lstStyle/>
          <a:p>
            <a:r>
              <a:rPr lang="cy-GB" dirty="0"/>
              <a:t>Sgiliau Affeithiol</a:t>
            </a:r>
          </a:p>
        </p:txBody>
      </p:sp>
      <p:sp>
        <p:nvSpPr>
          <p:cNvPr id="3" name="Content Placeholder 2">
            <a:extLst>
              <a:ext uri="{FF2B5EF4-FFF2-40B4-BE49-F238E27FC236}">
                <a16:creationId xmlns:a16="http://schemas.microsoft.com/office/drawing/2014/main" id="{8570A853-D95D-1BA9-55A4-8016F5E7F17D}"/>
              </a:ext>
            </a:extLst>
          </p:cNvPr>
          <p:cNvSpPr>
            <a:spLocks noGrp="1"/>
          </p:cNvSpPr>
          <p:nvPr>
            <p:ph idx="1"/>
          </p:nvPr>
        </p:nvSpPr>
        <p:spPr>
          <a:xfrm>
            <a:off x="526473" y="1474125"/>
            <a:ext cx="7988877" cy="3992398"/>
          </a:xfrm>
        </p:spPr>
        <p:txBody>
          <a:bodyPr>
            <a:normAutofit fontScale="77500" lnSpcReduction="20000"/>
          </a:bodyPr>
          <a:lstStyle/>
          <a:p>
            <a:r>
              <a:rPr lang="cy-GB" dirty="0">
                <a:latin typeface="Arial" panose="020B0604020202020204" pitchFamily="34" charset="0"/>
                <a:cs typeface="Arial" panose="020B0604020202020204" pitchFamily="34" charset="0"/>
              </a:rPr>
              <a:t>Ond nododd </a:t>
            </a:r>
            <a:r>
              <a:rPr lang="cy-GB" dirty="0" err="1">
                <a:latin typeface="Arial" panose="020B0604020202020204" pitchFamily="34" charset="0"/>
                <a:cs typeface="Arial" panose="020B0604020202020204" pitchFamily="34" charset="0"/>
              </a:rPr>
              <a:t>Bloom</a:t>
            </a:r>
            <a:r>
              <a:rPr lang="cy-GB"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et</a:t>
            </a:r>
            <a:r>
              <a:rPr lang="cy-GB" i="1" dirty="0">
                <a:latin typeface="Arial" panose="020B0604020202020204" pitchFamily="34" charset="0"/>
                <a:cs typeface="Arial" panose="020B0604020202020204" pitchFamily="34" charset="0"/>
              </a:rPr>
              <a:t> </a:t>
            </a:r>
            <a:r>
              <a:rPr lang="cy-GB" i="1" dirty="0" err="1">
                <a:latin typeface="Arial" panose="020B0604020202020204" pitchFamily="34" charset="0"/>
                <a:cs typeface="Arial" panose="020B0604020202020204" pitchFamily="34" charset="0"/>
              </a:rPr>
              <a:t>al</a:t>
            </a:r>
            <a:r>
              <a:rPr lang="cy-GB" i="1"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hefyd lefelau dysgu yn y parth affeithiol</a:t>
            </a:r>
            <a:r>
              <a:rPr lang="cy-GB" b="0" i="0" dirty="0">
                <a:effectLst/>
                <a:latin typeface="Arial" panose="020B0604020202020204" pitchFamily="34" charset="0"/>
                <a:cs typeface="Arial" panose="020B0604020202020204" pitchFamily="34" charset="0"/>
              </a:rPr>
              <a:t>: </a:t>
            </a:r>
          </a:p>
          <a:p>
            <a:r>
              <a:rPr lang="cy-GB" dirty="0">
                <a:latin typeface="Arial" panose="020B0604020202020204" pitchFamily="34" charset="0"/>
                <a:cs typeface="Arial" panose="020B0604020202020204" pitchFamily="34" charset="0"/>
              </a:rPr>
              <a:t>Mae'r parth affeithiol yn golygu ein gwerthoedd, ein hagweddau a'n hymddygiad. Mae'n cynnwys</a:t>
            </a:r>
            <a:r>
              <a:rPr lang="cy-GB" b="0" i="0" dirty="0">
                <a:effectLst/>
                <a:latin typeface="Arial" panose="020B0604020202020204" pitchFamily="34" charset="0"/>
                <a:cs typeface="Arial" panose="020B0604020202020204" pitchFamily="34" charset="0"/>
              </a:rPr>
              <a:t>, </a:t>
            </a:r>
          </a:p>
          <a:p>
            <a:pPr lvl="1"/>
            <a:r>
              <a:rPr lang="cy-GB" dirty="0">
                <a:latin typeface="Arial" panose="020B0604020202020204" pitchFamily="34" charset="0"/>
                <a:cs typeface="Arial" panose="020B0604020202020204" pitchFamily="34" charset="0"/>
              </a:rPr>
              <a:t>mewn hierarchaeth, y gallu i wrando</a:t>
            </a:r>
            <a:r>
              <a:rPr lang="cy-GB" b="0" i="0" dirty="0">
                <a:effectLst/>
                <a:latin typeface="Arial" panose="020B0604020202020204" pitchFamily="34" charset="0"/>
                <a:cs typeface="Arial" panose="020B0604020202020204" pitchFamily="34" charset="0"/>
              </a:rPr>
              <a:t>, </a:t>
            </a:r>
          </a:p>
          <a:p>
            <a:pPr lvl="1"/>
            <a:r>
              <a:rPr lang="cy-GB" dirty="0">
                <a:latin typeface="Arial" panose="020B0604020202020204" pitchFamily="34" charset="0"/>
                <a:cs typeface="Arial" panose="020B0604020202020204" pitchFamily="34" charset="0"/>
              </a:rPr>
              <a:t>ymateb i ryngweithio ag eraill</a:t>
            </a:r>
            <a:r>
              <a:rPr lang="cy-GB" b="0" i="0" dirty="0">
                <a:effectLst/>
                <a:latin typeface="Arial" panose="020B0604020202020204" pitchFamily="34" charset="0"/>
                <a:cs typeface="Arial" panose="020B0604020202020204" pitchFamily="34" charset="0"/>
              </a:rPr>
              <a:t>, </a:t>
            </a:r>
          </a:p>
          <a:p>
            <a:pPr lvl="1"/>
            <a:r>
              <a:rPr lang="cy-GB" dirty="0">
                <a:latin typeface="Arial" panose="020B0604020202020204" pitchFamily="34" charset="0"/>
                <a:cs typeface="Arial" panose="020B0604020202020204" pitchFamily="34" charset="0"/>
              </a:rPr>
              <a:t>dangos agweddau neu werthoedd sy'n briodol i sefyllfaoedd penodol</a:t>
            </a:r>
            <a:r>
              <a:rPr lang="cy-GB" b="0" i="0" dirty="0">
                <a:effectLst/>
                <a:latin typeface="Arial" panose="020B0604020202020204" pitchFamily="34" charset="0"/>
                <a:cs typeface="Arial" panose="020B0604020202020204" pitchFamily="34" charset="0"/>
              </a:rPr>
              <a:t>, </a:t>
            </a:r>
          </a:p>
          <a:p>
            <a:pPr lvl="1"/>
            <a:r>
              <a:rPr lang="cy-GB" dirty="0">
                <a:latin typeface="Arial" panose="020B0604020202020204" pitchFamily="34" charset="0"/>
                <a:cs typeface="Arial" panose="020B0604020202020204" pitchFamily="34" charset="0"/>
              </a:rPr>
              <a:t>dangos cydbwysedd ac ystyriaeth</a:t>
            </a:r>
            <a:r>
              <a:rPr lang="cy-GB" b="0" i="0" dirty="0">
                <a:effectLst/>
                <a:latin typeface="Arial" panose="020B0604020202020204" pitchFamily="34" charset="0"/>
                <a:cs typeface="Arial" panose="020B0604020202020204" pitchFamily="34" charset="0"/>
              </a:rPr>
              <a:t>, </a:t>
            </a:r>
          </a:p>
          <a:p>
            <a:pPr lvl="1"/>
            <a:r>
              <a:rPr lang="cy-GB" dirty="0">
                <a:latin typeface="Arial" panose="020B0604020202020204" pitchFamily="34" charset="0"/>
                <a:cs typeface="Arial" panose="020B0604020202020204" pitchFamily="34" charset="0"/>
              </a:rPr>
              <a:t>ac ar y lefel uchaf, dangos ymrwymiad i ymarfer egwyddorol o ddydd i ddydd, ochr yn ochr â pharodrwydd i adolygu barn a newid ymddygiad yng ngoleuni tystiolaeth newydd</a:t>
            </a:r>
            <a:r>
              <a:rPr lang="cy-GB" b="0" i="0" dirty="0">
                <a:effectLst/>
                <a:latin typeface="Arial" panose="020B0604020202020204" pitchFamily="34" charset="0"/>
                <a:cs typeface="Arial" panose="020B0604020202020204" pitchFamily="34" charset="0"/>
              </a:rPr>
              <a:t>.</a:t>
            </a:r>
          </a:p>
          <a:p>
            <a:r>
              <a:rPr lang="cy-GB" dirty="0">
                <a:solidFill>
                  <a:srgbClr val="0070C0"/>
                </a:solidFill>
                <a:latin typeface="Arial" panose="020B0604020202020204" pitchFamily="34" charset="0"/>
                <a:cs typeface="Arial" panose="020B0604020202020204" pitchFamily="34" charset="0"/>
              </a:rPr>
              <a:t>Mae cymhelliant myfyrwyr i ddysgu a'u cyflwr emosiynol wrth ddysgu hefyd yn elfennau o'r parth affeithiol(</a:t>
            </a:r>
            <a:r>
              <a:rPr lang="cy-GB" dirty="0" err="1">
                <a:solidFill>
                  <a:srgbClr val="0070C0"/>
                </a:solidFill>
                <a:latin typeface="Arial" panose="020B0604020202020204" pitchFamily="34" charset="0"/>
                <a:cs typeface="Arial" panose="020B0604020202020204" pitchFamily="34" charset="0"/>
              </a:rPr>
              <a:t>Beard</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et</a:t>
            </a:r>
            <a:r>
              <a:rPr lang="cy-GB" dirty="0">
                <a:solidFill>
                  <a:srgbClr val="0070C0"/>
                </a:solidFill>
                <a:latin typeface="Arial" panose="020B0604020202020204" pitchFamily="34" charset="0"/>
                <a:cs typeface="Arial" panose="020B0604020202020204" pitchFamily="34" charset="0"/>
              </a:rPr>
              <a:t> </a:t>
            </a:r>
            <a:r>
              <a:rPr lang="cy-GB" dirty="0" err="1">
                <a:solidFill>
                  <a:srgbClr val="0070C0"/>
                </a:solidFill>
                <a:latin typeface="Arial" panose="020B0604020202020204" pitchFamily="34" charset="0"/>
                <a:cs typeface="Arial" panose="020B0604020202020204" pitchFamily="34" charset="0"/>
              </a:rPr>
              <a:t>al</a:t>
            </a:r>
            <a:r>
              <a:rPr lang="cy-GB" dirty="0">
                <a:solidFill>
                  <a:srgbClr val="0070C0"/>
                </a:solidFill>
                <a:latin typeface="Arial" panose="020B0604020202020204" pitchFamily="34" charset="0"/>
                <a:cs typeface="Arial" panose="020B0604020202020204" pitchFamily="34" charset="0"/>
              </a:rPr>
              <a:t>., 2007).</a:t>
            </a:r>
            <a:endParaRPr lang="cy-GB" b="0" i="0" dirty="0">
              <a:solidFill>
                <a:srgbClr val="0070C0"/>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9915777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4B144-57D1-EBAF-82DE-64C1DED3624B}"/>
              </a:ext>
            </a:extLst>
          </p:cNvPr>
          <p:cNvSpPr>
            <a:spLocks noGrp="1"/>
          </p:cNvSpPr>
          <p:nvPr>
            <p:ph type="title"/>
          </p:nvPr>
        </p:nvSpPr>
        <p:spPr/>
        <p:txBody>
          <a:bodyPr/>
          <a:lstStyle/>
          <a:p>
            <a:r>
              <a:rPr lang="en-GB" dirty="0"/>
              <a:t>Affective Skills </a:t>
            </a:r>
          </a:p>
        </p:txBody>
      </p:sp>
      <p:sp>
        <p:nvSpPr>
          <p:cNvPr id="3" name="Content Placeholder 2">
            <a:extLst>
              <a:ext uri="{FF2B5EF4-FFF2-40B4-BE49-F238E27FC236}">
                <a16:creationId xmlns:a16="http://schemas.microsoft.com/office/drawing/2014/main" id="{CEAFBF35-5C15-2D0B-41B4-B82E731FF3A8}"/>
              </a:ext>
            </a:extLst>
          </p:cNvPr>
          <p:cNvSpPr>
            <a:spLocks noGrp="1"/>
          </p:cNvSpPr>
          <p:nvPr>
            <p:ph idx="1"/>
          </p:nvPr>
        </p:nvSpPr>
        <p:spPr/>
        <p:txBody>
          <a:bodyPr>
            <a:normAutofit/>
          </a:bodyPr>
          <a:lstStyle/>
          <a:p>
            <a:pPr algn="l"/>
            <a:r>
              <a:rPr lang="en-GB" b="0" i="0" dirty="0">
                <a:solidFill>
                  <a:srgbClr val="111111"/>
                </a:solidFill>
                <a:effectLst/>
                <a:latin typeface="-apple-system"/>
              </a:rPr>
              <a:t>By fostering positive emotions like curiosity and enthusiasm, affective learning can improve student engagement, critical thinking, and overall academic performance. </a:t>
            </a:r>
            <a:r>
              <a:rPr lang="en-GB" dirty="0">
                <a:solidFill>
                  <a:srgbClr val="111111"/>
                </a:solidFill>
                <a:latin typeface="-apple-system"/>
              </a:rPr>
              <a:t>It also helps create a supportive and inclusive learning environment where students feel valued and motivated to participate</a:t>
            </a:r>
          </a:p>
          <a:p>
            <a:pPr lvl="1"/>
            <a:r>
              <a:rPr lang="en-GB" baseline="30000" dirty="0">
                <a:solidFill>
                  <a:srgbClr val="111111"/>
                </a:solidFill>
                <a:latin typeface="-apple-system"/>
              </a:rPr>
              <a:t>(</a:t>
            </a:r>
            <a:r>
              <a:rPr lang="en-GB" dirty="0">
                <a:hlinkClick r:id="rId2"/>
              </a:rPr>
              <a:t>2023 | Using affective learning to foster engagement and critical thinking - University of Wollongong – UOW</a:t>
            </a:r>
            <a:r>
              <a:rPr lang="en-GB" dirty="0"/>
              <a:t>)</a:t>
            </a:r>
            <a:r>
              <a:rPr lang="en-GB" b="0" i="0" dirty="0">
                <a:solidFill>
                  <a:srgbClr val="111111"/>
                </a:solidFill>
                <a:effectLst/>
                <a:latin typeface="-apple-system"/>
              </a:rPr>
              <a:t>.</a:t>
            </a:r>
          </a:p>
          <a:p>
            <a:endParaRPr lang="en-GB" dirty="0"/>
          </a:p>
        </p:txBody>
      </p:sp>
    </p:spTree>
    <p:extLst>
      <p:ext uri="{BB962C8B-B14F-4D97-AF65-F5344CB8AC3E}">
        <p14:creationId xmlns:p14="http://schemas.microsoft.com/office/powerpoint/2010/main" val="3960472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E60DF9-D2AA-2369-B153-254E3E8301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2CE0D4-AD05-21BC-9929-BB374995A83A}"/>
              </a:ext>
            </a:extLst>
          </p:cNvPr>
          <p:cNvSpPr>
            <a:spLocks noGrp="1"/>
          </p:cNvSpPr>
          <p:nvPr>
            <p:ph type="title"/>
          </p:nvPr>
        </p:nvSpPr>
        <p:spPr/>
        <p:txBody>
          <a:bodyPr/>
          <a:lstStyle/>
          <a:p>
            <a:r>
              <a:rPr lang="cy-GB" dirty="0"/>
              <a:t>Sgiliau Affeithiol</a:t>
            </a:r>
          </a:p>
        </p:txBody>
      </p:sp>
      <p:sp>
        <p:nvSpPr>
          <p:cNvPr id="3" name="Content Placeholder 2">
            <a:extLst>
              <a:ext uri="{FF2B5EF4-FFF2-40B4-BE49-F238E27FC236}">
                <a16:creationId xmlns:a16="http://schemas.microsoft.com/office/drawing/2014/main" id="{C2FDCD31-8719-7BB3-1BCC-BC44B11F2439}"/>
              </a:ext>
            </a:extLst>
          </p:cNvPr>
          <p:cNvSpPr>
            <a:spLocks noGrp="1"/>
          </p:cNvSpPr>
          <p:nvPr>
            <p:ph idx="1"/>
          </p:nvPr>
        </p:nvSpPr>
        <p:spPr/>
        <p:txBody>
          <a:bodyPr>
            <a:normAutofit fontScale="92500" lnSpcReduction="10000"/>
          </a:bodyPr>
          <a:lstStyle/>
          <a:p>
            <a:r>
              <a:rPr lang="cy-GB" dirty="0">
                <a:solidFill>
                  <a:srgbClr val="111111"/>
                </a:solidFill>
                <a:latin typeface="-apple-system"/>
              </a:rPr>
              <a:t>Trwy feithrin emosiynau cadarnhaol megis chwilfrydedd a brwdfrydedd, gall dysgu affeithiol wella ymgysylltiad myfyrwyr, meddwl beirniadol, a pherfformiad academaidd cyffredinol. Mae hefyd yn helpu i greu amgylchedd dysgu cefnogol a chynhwysol lle mae myfyrwyr yn teimlo eu bod nhw’n cael eu gwerthfawrogi a'u cymell i gymryd rhan.</a:t>
            </a:r>
          </a:p>
          <a:p>
            <a:r>
              <a:rPr lang="en-GB" baseline="30000" dirty="0">
                <a:solidFill>
                  <a:srgbClr val="111111"/>
                </a:solidFill>
                <a:latin typeface="-apple-system"/>
              </a:rPr>
              <a:t>(</a:t>
            </a:r>
            <a:r>
              <a:rPr lang="en-GB" dirty="0">
                <a:hlinkClick r:id="rId2"/>
              </a:rPr>
              <a:t>2023 | Using affective learning to foster engagement and critical thinking - University of Wollongong – UOW</a:t>
            </a:r>
            <a:r>
              <a:rPr lang="en-GB" dirty="0"/>
              <a:t>)</a:t>
            </a:r>
            <a:r>
              <a:rPr lang="en-GB" b="0" i="0" dirty="0">
                <a:solidFill>
                  <a:srgbClr val="111111"/>
                </a:solidFill>
                <a:effectLst/>
                <a:latin typeface="-apple-system"/>
              </a:rPr>
              <a:t>.</a:t>
            </a:r>
          </a:p>
          <a:p>
            <a:endParaRPr lang="en-GB" dirty="0"/>
          </a:p>
        </p:txBody>
      </p:sp>
    </p:spTree>
    <p:extLst>
      <p:ext uri="{BB962C8B-B14F-4D97-AF65-F5344CB8AC3E}">
        <p14:creationId xmlns:p14="http://schemas.microsoft.com/office/powerpoint/2010/main" val="953566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31382-6D8A-8526-619C-434FC9A23A02}"/>
              </a:ext>
            </a:extLst>
          </p:cNvPr>
          <p:cNvSpPr>
            <a:spLocks noGrp="1"/>
          </p:cNvSpPr>
          <p:nvPr>
            <p:ph type="title"/>
          </p:nvPr>
        </p:nvSpPr>
        <p:spPr/>
        <p:txBody>
          <a:bodyPr/>
          <a:lstStyle/>
          <a:p>
            <a:r>
              <a:rPr lang="cy-GB" i="0" dirty="0">
                <a:solidFill>
                  <a:srgbClr val="000000"/>
                </a:solidFill>
                <a:effectLst/>
              </a:rPr>
              <a:t>Tasg mewn parau</a:t>
            </a:r>
            <a:r>
              <a:rPr lang="cy-GB" i="0" dirty="0">
                <a:solidFill>
                  <a:srgbClr val="000000"/>
                </a:solidFill>
                <a:effectLst/>
                <a:latin typeface="Segoe UI Web (West European)"/>
              </a:rPr>
              <a:t> </a:t>
            </a:r>
            <a:r>
              <a:rPr lang="en-GB" dirty="0"/>
              <a:t>Task in pairs</a:t>
            </a:r>
          </a:p>
        </p:txBody>
      </p:sp>
      <p:sp>
        <p:nvSpPr>
          <p:cNvPr id="3" name="Content Placeholder 2">
            <a:extLst>
              <a:ext uri="{FF2B5EF4-FFF2-40B4-BE49-F238E27FC236}">
                <a16:creationId xmlns:a16="http://schemas.microsoft.com/office/drawing/2014/main" id="{7D382B43-C02E-790C-9648-FB190447F6BA}"/>
              </a:ext>
            </a:extLst>
          </p:cNvPr>
          <p:cNvSpPr>
            <a:spLocks noGrp="1"/>
          </p:cNvSpPr>
          <p:nvPr>
            <p:ph sz="half" idx="1"/>
          </p:nvPr>
        </p:nvSpPr>
        <p:spPr/>
        <p:txBody>
          <a:bodyPr>
            <a:normAutofit fontScale="85000" lnSpcReduction="20000"/>
          </a:bodyPr>
          <a:lstStyle/>
          <a:p>
            <a:pPr marL="514350" indent="-514350">
              <a:buFont typeface="+mj-lt"/>
              <a:buAutoNum type="arabicPeriod"/>
            </a:pPr>
            <a:r>
              <a:rPr lang="cy-GB" dirty="0">
                <a:solidFill>
                  <a:srgbClr val="0070C0"/>
                </a:solidFill>
              </a:rPr>
              <a:t>Atgoffwch eich hun o’r gwaith ysgrifen a ddarperir ymlaen llaw(Adolygiad llenyddiaeth PhD)</a:t>
            </a:r>
          </a:p>
          <a:p>
            <a:pPr marL="514350" indent="-514350">
              <a:buFont typeface="+mj-lt"/>
              <a:buAutoNum type="arabicPeriod"/>
            </a:pPr>
            <a:r>
              <a:rPr lang="cy-GB" dirty="0">
                <a:solidFill>
                  <a:srgbClr val="0070C0"/>
                </a:solidFill>
              </a:rPr>
              <a:t>Rhannwch eich argraffiadau cyffredinol o'r arddull ysgrifennu a sut mae'n cysylltu â Thacsonomeg </a:t>
            </a:r>
            <a:r>
              <a:rPr lang="cy-GB" dirty="0" err="1">
                <a:solidFill>
                  <a:srgbClr val="0070C0"/>
                </a:solidFill>
              </a:rPr>
              <a:t>Bloom</a:t>
            </a:r>
            <a:r>
              <a:rPr lang="cy-GB" dirty="0">
                <a:solidFill>
                  <a:srgbClr val="0070C0"/>
                </a:solidFill>
              </a:rPr>
              <a:t>, / a meini prawf L8, allwch chi nodi'r sgiliau lefel uwch? </a:t>
            </a:r>
            <a:endParaRPr lang="cy-GB" dirty="0"/>
          </a:p>
          <a:p>
            <a:pPr marL="0" indent="0">
              <a:buNone/>
            </a:pPr>
            <a:endParaRPr lang="en-GB" dirty="0"/>
          </a:p>
        </p:txBody>
      </p:sp>
      <p:sp>
        <p:nvSpPr>
          <p:cNvPr id="4" name="Content Placeholder 3">
            <a:extLst>
              <a:ext uri="{FF2B5EF4-FFF2-40B4-BE49-F238E27FC236}">
                <a16:creationId xmlns:a16="http://schemas.microsoft.com/office/drawing/2014/main" id="{5F9721B2-5BF4-A138-95E3-84640E4B0A5E}"/>
              </a:ext>
            </a:extLst>
          </p:cNvPr>
          <p:cNvSpPr>
            <a:spLocks noGrp="1"/>
          </p:cNvSpPr>
          <p:nvPr>
            <p:ph sz="half" idx="2"/>
          </p:nvPr>
        </p:nvSpPr>
        <p:spPr/>
        <p:txBody>
          <a:bodyPr>
            <a:normAutofit fontScale="85000" lnSpcReduction="20000"/>
          </a:bodyPr>
          <a:lstStyle/>
          <a:p>
            <a:pPr marL="514350" indent="-514350">
              <a:buFont typeface="+mj-lt"/>
              <a:buAutoNum type="arabicPeriod"/>
            </a:pPr>
            <a:r>
              <a:rPr lang="en-US" dirty="0">
                <a:solidFill>
                  <a:srgbClr val="0070C0"/>
                </a:solidFill>
              </a:rPr>
              <a:t>Remind yourself of the writing  provided in advance (PhD lit Review)</a:t>
            </a:r>
          </a:p>
          <a:p>
            <a:pPr marL="514350" indent="-514350">
              <a:buFont typeface="+mj-lt"/>
              <a:buAutoNum type="arabicPeriod"/>
            </a:pPr>
            <a:r>
              <a:rPr lang="en-US" dirty="0">
                <a:solidFill>
                  <a:srgbClr val="0070C0"/>
                </a:solidFill>
              </a:rPr>
              <a:t>Share your overall impressions of the writing style and how it links to Blooms Taxonomy,/ and L8 criteria, can you identify the higher level skills? </a:t>
            </a:r>
            <a:endParaRPr lang="en-GB" dirty="0"/>
          </a:p>
        </p:txBody>
      </p:sp>
    </p:spTree>
    <p:extLst>
      <p:ext uri="{BB962C8B-B14F-4D97-AF65-F5344CB8AC3E}">
        <p14:creationId xmlns:p14="http://schemas.microsoft.com/office/powerpoint/2010/main" val="1581246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25D3B-8AE7-3B9C-8D08-A648272081FD}"/>
              </a:ext>
            </a:extLst>
          </p:cNvPr>
          <p:cNvSpPr>
            <a:spLocks noGrp="1"/>
          </p:cNvSpPr>
          <p:nvPr>
            <p:ph type="title"/>
          </p:nvPr>
        </p:nvSpPr>
        <p:spPr/>
        <p:txBody>
          <a:bodyPr/>
          <a:lstStyle/>
          <a:p>
            <a:r>
              <a:rPr lang="cy-GB" dirty="0"/>
              <a:t>Ysgrifennu / Golygu </a:t>
            </a:r>
            <a:br>
              <a:rPr lang="en-GB" dirty="0"/>
            </a:br>
            <a:r>
              <a:rPr lang="en-GB" dirty="0"/>
              <a:t>Writing / Editing </a:t>
            </a:r>
          </a:p>
        </p:txBody>
      </p:sp>
      <p:sp>
        <p:nvSpPr>
          <p:cNvPr id="4" name="Rectangle 1">
            <a:extLst>
              <a:ext uri="{FF2B5EF4-FFF2-40B4-BE49-F238E27FC236}">
                <a16:creationId xmlns:a16="http://schemas.microsoft.com/office/drawing/2014/main" id="{9FA911B4-3563-A67A-9E2F-301819D0E197}"/>
              </a:ext>
            </a:extLst>
          </p:cNvPr>
          <p:cNvSpPr>
            <a:spLocks noGrp="1" noChangeArrowheads="1"/>
          </p:cNvSpPr>
          <p:nvPr>
            <p:ph idx="1"/>
          </p:nvPr>
        </p:nvSpPr>
        <p:spPr bwMode="auto">
          <a:xfrm>
            <a:off x="955618" y="1959442"/>
            <a:ext cx="6819554" cy="208354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1267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600" b="1" i="1" u="none" strike="noStrike" cap="none" normalizeH="0" baseline="0" dirty="0">
                <a:ln>
                  <a:noFill/>
                </a:ln>
                <a:solidFill>
                  <a:srgbClr val="333333"/>
                </a:solidFill>
                <a:effectLst/>
                <a:latin typeface="Open Sans" panose="020B0606030504020204" pitchFamily="34" charset="0"/>
                <a:cs typeface="Open Sans" panose="020B0606030504020204" pitchFamily="34" charset="0"/>
              </a:rPr>
              <a:t>So the writer who breeds more words than he needs, is making a chore for the reader who reads.</a:t>
            </a:r>
            <a:endParaRPr kumimoji="0" lang="en-US" altLang="en-US" sz="1600" b="1" i="1" u="none" strike="noStrike" cap="none" normalizeH="0" baseline="0" dirty="0">
              <a:ln>
                <a:noFill/>
              </a:ln>
              <a:solidFill>
                <a:srgbClr val="428BCA"/>
              </a:solidFill>
              <a:effectLst/>
              <a:latin typeface="Open Sans" panose="020B0606030504020204" pitchFamily="34" charset="0"/>
              <a:cs typeface="Open Sans" panose="020B0606030504020204" pitchFamily="34" charset="0"/>
              <a:hlinkClick r:id="rId2"/>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1" u="none" strike="noStrike" cap="none" normalizeH="0" baseline="0" dirty="0">
                <a:ln>
                  <a:noFill/>
                </a:ln>
                <a:solidFill>
                  <a:srgbClr val="428BCA"/>
                </a:solidFill>
                <a:effectLst/>
                <a:latin typeface="Open Sans" panose="020B0606030504020204" pitchFamily="34" charset="0"/>
                <a:cs typeface="Open Sans" panose="020B0606030504020204" pitchFamily="34" charset="0"/>
                <a:hlinkClick r:id="rId2"/>
              </a:rPr>
              <a:t>Dr. Seuss</a:t>
            </a:r>
            <a:endParaRPr kumimoji="0" lang="en-US" altLang="en-US" sz="1600" b="1" i="1" u="none" strike="noStrike" cap="none" normalizeH="0" baseline="0" dirty="0">
              <a:ln>
                <a:noFill/>
              </a:ln>
              <a:solidFill>
                <a:srgbClr val="333333"/>
              </a:solidFill>
              <a:effectLst/>
              <a:latin typeface="Open Sans" panose="020B0606030504020204" pitchFamily="34" charset="0"/>
              <a:cs typeface="Open Sans" panose="020B0606030504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1"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i="1" dirty="0">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1600" b="1" i="1" dirty="0">
                <a:solidFill>
                  <a:srgbClr val="333333"/>
                </a:solidFill>
                <a:effectLst/>
                <a:latin typeface="Open Sans" panose="020B0606030504020204" pitchFamily="34" charset="0"/>
              </a:rPr>
              <a:t>Writing without revising is the literary equivalent of waltzing gaily out of the house in your underwear.</a:t>
            </a:r>
          </a:p>
          <a:p>
            <a:pPr marL="0" marR="0" lvl="0" indent="0" algn="l" defTabSz="914400" rtl="0" eaLnBrk="0" fontAlgn="base" latinLnBrk="0" hangingPunct="0">
              <a:lnSpc>
                <a:spcPct val="100000"/>
              </a:lnSpc>
              <a:spcBef>
                <a:spcPct val="0"/>
              </a:spcBef>
              <a:spcAft>
                <a:spcPct val="0"/>
              </a:spcAft>
              <a:buClrTx/>
              <a:buSzTx/>
              <a:buFontTx/>
              <a:buNone/>
              <a:tabLst/>
            </a:pPr>
            <a:r>
              <a:rPr lang="en-GB" sz="1600" b="1" i="1" u="sng" dirty="0">
                <a:solidFill>
                  <a:srgbClr val="2A6496"/>
                </a:solidFill>
                <a:effectLst/>
                <a:latin typeface="Open Sans" panose="020B0606030504020204" pitchFamily="34" charset="0"/>
                <a:hlinkClick r:id="rId2"/>
              </a:rPr>
              <a:t>Patricia Fuller</a:t>
            </a:r>
            <a:endParaRPr kumimoji="0" lang="en-US" altLang="en-US" sz="1600" b="1" i="1"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2203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4B87D-688B-DAF8-E685-C9398D0A039F}"/>
              </a:ext>
            </a:extLst>
          </p:cNvPr>
          <p:cNvSpPr>
            <a:spLocks noGrp="1"/>
          </p:cNvSpPr>
          <p:nvPr>
            <p:ph type="title"/>
          </p:nvPr>
        </p:nvSpPr>
        <p:spPr/>
        <p:txBody>
          <a:bodyPr/>
          <a:lstStyle/>
          <a:p>
            <a:pPr algn="ctr"/>
            <a:r>
              <a:rPr lang="en-GB" dirty="0"/>
              <a:t>DEFNYDDIO AI</a:t>
            </a:r>
            <a:br>
              <a:rPr lang="en-GB" dirty="0">
                <a:solidFill>
                  <a:schemeClr val="accent1"/>
                </a:solidFill>
              </a:rPr>
            </a:br>
            <a:r>
              <a:rPr lang="en-GB" dirty="0">
                <a:solidFill>
                  <a:schemeClr val="accent1"/>
                </a:solidFill>
              </a:rPr>
              <a:t>/ USE OF AI </a:t>
            </a:r>
          </a:p>
        </p:txBody>
      </p:sp>
      <p:sp>
        <p:nvSpPr>
          <p:cNvPr id="4" name="Text Placeholder 3">
            <a:extLst>
              <a:ext uri="{FF2B5EF4-FFF2-40B4-BE49-F238E27FC236}">
                <a16:creationId xmlns:a16="http://schemas.microsoft.com/office/drawing/2014/main" id="{DC597D71-36F5-0C78-09D7-B07ABD33B5E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1348476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473A288-370C-FC50-0EDF-FFC536E30018}"/>
              </a:ext>
            </a:extLst>
          </p:cNvPr>
          <p:cNvSpPr>
            <a:spLocks noGrp="1"/>
          </p:cNvSpPr>
          <p:nvPr>
            <p:ph type="title"/>
          </p:nvPr>
        </p:nvSpPr>
        <p:spPr>
          <a:xfrm>
            <a:off x="168676" y="365125"/>
            <a:ext cx="1083075" cy="5188826"/>
          </a:xfrm>
        </p:spPr>
        <p:txBody>
          <a:bodyPr>
            <a:normAutofit/>
          </a:bodyPr>
          <a:lstStyle/>
          <a:p>
            <a:r>
              <a:rPr lang="en-GB" sz="1600" b="1" dirty="0">
                <a:solidFill>
                  <a:srgbClr val="0070C0"/>
                </a:solidFill>
              </a:rPr>
              <a:t>AI USE </a:t>
            </a:r>
          </a:p>
        </p:txBody>
      </p:sp>
      <p:graphicFrame>
        <p:nvGraphicFramePr>
          <p:cNvPr id="4" name="Content Placeholder 3">
            <a:extLst>
              <a:ext uri="{FF2B5EF4-FFF2-40B4-BE49-F238E27FC236}">
                <a16:creationId xmlns:a16="http://schemas.microsoft.com/office/drawing/2014/main" id="{F80BFEDA-8802-C478-FB8F-FD87DE46434B}"/>
              </a:ext>
            </a:extLst>
          </p:cNvPr>
          <p:cNvGraphicFramePr>
            <a:graphicFrameLocks noGrp="1"/>
          </p:cNvGraphicFramePr>
          <p:nvPr>
            <p:ph idx="1"/>
            <p:extLst>
              <p:ext uri="{D42A27DB-BD31-4B8C-83A1-F6EECF244321}">
                <p14:modId xmlns:p14="http://schemas.microsoft.com/office/powerpoint/2010/main" val="3328952977"/>
              </p:ext>
            </p:extLst>
          </p:nvPr>
        </p:nvGraphicFramePr>
        <p:xfrm>
          <a:off x="1607127" y="276939"/>
          <a:ext cx="6301049" cy="5797965"/>
        </p:xfrm>
        <a:graphic>
          <a:graphicData uri="http://schemas.openxmlformats.org/drawingml/2006/table">
            <a:tbl>
              <a:tblPr firstRow="1" firstCol="1" bandRow="1">
                <a:tableStyleId>{5C22544A-7EE6-4342-B048-85BDC9FD1C3A}</a:tableStyleId>
              </a:tblPr>
              <a:tblGrid>
                <a:gridCol w="1564140">
                  <a:extLst>
                    <a:ext uri="{9D8B030D-6E8A-4147-A177-3AD203B41FA5}">
                      <a16:colId xmlns:a16="http://schemas.microsoft.com/office/drawing/2014/main" val="3153014075"/>
                    </a:ext>
                  </a:extLst>
                </a:gridCol>
                <a:gridCol w="3751848">
                  <a:extLst>
                    <a:ext uri="{9D8B030D-6E8A-4147-A177-3AD203B41FA5}">
                      <a16:colId xmlns:a16="http://schemas.microsoft.com/office/drawing/2014/main" val="3843833814"/>
                    </a:ext>
                  </a:extLst>
                </a:gridCol>
                <a:gridCol w="985061">
                  <a:extLst>
                    <a:ext uri="{9D8B030D-6E8A-4147-A177-3AD203B41FA5}">
                      <a16:colId xmlns:a16="http://schemas.microsoft.com/office/drawing/2014/main" val="334342755"/>
                    </a:ext>
                  </a:extLst>
                </a:gridCol>
              </a:tblGrid>
              <a:tr h="1015001">
                <a:tc>
                  <a:txBody>
                    <a:bodyPr/>
                    <a:lstStyle/>
                    <a:p>
                      <a:r>
                        <a:rPr lang="en-GB" sz="1400">
                          <a:effectLst/>
                        </a:rPr>
                        <a:t>RESEARCH</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For this assessment, you can use Generative AI to support you in research, including searching for bibliography, using tools to summarise, compare and interrogate materials.</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Yes ☒</a:t>
                      </a:r>
                    </a:p>
                    <a:p>
                      <a:r>
                        <a:rPr lang="en-GB" sz="1400">
                          <a:effectLst/>
                        </a:rPr>
                        <a:t> </a:t>
                      </a:r>
                    </a:p>
                    <a:p>
                      <a:r>
                        <a:rPr lang="en-GB" sz="1400">
                          <a:effectLst/>
                        </a:rPr>
                        <a:t>No  ☐</a:t>
                      </a:r>
                      <a:endParaRPr lang="en-GB" sz="1400">
                        <a:effectLst/>
                        <a:latin typeface="Times New Roman" panose="02020603050405020304" pitchFamily="18" charset="0"/>
                        <a:ea typeface="Times New Roman" panose="02020603050405020304" pitchFamily="18" charset="0"/>
                      </a:endParaRPr>
                    </a:p>
                  </a:txBody>
                  <a:tcPr marL="25279" marR="25279" marT="0" marB="0"/>
                </a:tc>
                <a:extLst>
                  <a:ext uri="{0D108BD9-81ED-4DB2-BD59-A6C34878D82A}">
                    <a16:rowId xmlns:a16="http://schemas.microsoft.com/office/drawing/2014/main" val="2020725537"/>
                  </a:ext>
                </a:extLst>
              </a:tr>
              <a:tr h="1015001">
                <a:tc>
                  <a:txBody>
                    <a:bodyPr/>
                    <a:lstStyle/>
                    <a:p>
                      <a:r>
                        <a:rPr lang="en-GB" sz="1400">
                          <a:effectLst/>
                        </a:rPr>
                        <a:t>STRUCTURE</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For this assessment, you can use Generative AI to support you in structuring your submission, including creating a draft argument structure, identifying parts and headings, etc.</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dirty="0">
                          <a:effectLst/>
                        </a:rPr>
                        <a:t>Yes ☒</a:t>
                      </a:r>
                    </a:p>
                    <a:p>
                      <a:r>
                        <a:rPr lang="en-GB" sz="1400" dirty="0">
                          <a:effectLst/>
                        </a:rPr>
                        <a:t> </a:t>
                      </a:r>
                    </a:p>
                    <a:p>
                      <a:r>
                        <a:rPr lang="en-GB" sz="1400" dirty="0">
                          <a:effectLst/>
                        </a:rPr>
                        <a:t>No  ☐</a:t>
                      </a:r>
                      <a:endParaRPr lang="en-GB" sz="1400" dirty="0">
                        <a:effectLst/>
                        <a:latin typeface="Times New Roman" panose="02020603050405020304" pitchFamily="18" charset="0"/>
                        <a:ea typeface="Times New Roman" panose="02020603050405020304" pitchFamily="18" charset="0"/>
                      </a:endParaRPr>
                    </a:p>
                  </a:txBody>
                  <a:tcPr marL="25279" marR="25279" marT="0" marB="0"/>
                </a:tc>
                <a:extLst>
                  <a:ext uri="{0D108BD9-81ED-4DB2-BD59-A6C34878D82A}">
                    <a16:rowId xmlns:a16="http://schemas.microsoft.com/office/drawing/2014/main" val="1726725321"/>
                  </a:ext>
                </a:extLst>
              </a:tr>
              <a:tr h="913502">
                <a:tc>
                  <a:txBody>
                    <a:bodyPr/>
                    <a:lstStyle/>
                    <a:p>
                      <a:r>
                        <a:rPr lang="en-GB" sz="1400">
                          <a:effectLst/>
                        </a:rPr>
                        <a:t>PROOFREADING</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For this assessment, you can use Generative AI to check your own text/creation for grammatical and syntactical mistakes, including rephrasing of your own work within specific standards.</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Yes ☒</a:t>
                      </a:r>
                    </a:p>
                    <a:p>
                      <a:r>
                        <a:rPr lang="en-GB" sz="1400">
                          <a:effectLst/>
                        </a:rPr>
                        <a:t> </a:t>
                      </a:r>
                    </a:p>
                    <a:p>
                      <a:r>
                        <a:rPr lang="en-GB" sz="1400">
                          <a:effectLst/>
                        </a:rPr>
                        <a:t>No  ☐</a:t>
                      </a:r>
                      <a:endParaRPr lang="en-GB" sz="1400">
                        <a:effectLst/>
                        <a:latin typeface="Times New Roman" panose="02020603050405020304" pitchFamily="18" charset="0"/>
                        <a:ea typeface="Times New Roman" panose="02020603050405020304" pitchFamily="18" charset="0"/>
                      </a:endParaRPr>
                    </a:p>
                  </a:txBody>
                  <a:tcPr marL="25279" marR="25279" marT="0" marB="0"/>
                </a:tc>
                <a:extLst>
                  <a:ext uri="{0D108BD9-81ED-4DB2-BD59-A6C34878D82A}">
                    <a16:rowId xmlns:a16="http://schemas.microsoft.com/office/drawing/2014/main" val="2532388955"/>
                  </a:ext>
                </a:extLst>
              </a:tr>
              <a:tr h="507501">
                <a:tc>
                  <a:txBody>
                    <a:bodyPr/>
                    <a:lstStyle/>
                    <a:p>
                      <a:r>
                        <a:rPr lang="en-GB" sz="1400">
                          <a:effectLst/>
                        </a:rPr>
                        <a:t>WRITING</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For this assessment, you can use Generative AI to create text for submission.</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Yes ☐</a:t>
                      </a:r>
                    </a:p>
                    <a:p>
                      <a:r>
                        <a:rPr lang="en-GB" sz="1400">
                          <a:effectLst/>
                        </a:rPr>
                        <a:t> </a:t>
                      </a:r>
                    </a:p>
                    <a:p>
                      <a:r>
                        <a:rPr lang="en-GB" sz="1400">
                          <a:effectLst/>
                        </a:rPr>
                        <a:t>No  ☒</a:t>
                      </a:r>
                      <a:endParaRPr lang="en-GB" sz="1400">
                        <a:effectLst/>
                        <a:latin typeface="Times New Roman" panose="02020603050405020304" pitchFamily="18" charset="0"/>
                        <a:ea typeface="Times New Roman" panose="02020603050405020304" pitchFamily="18" charset="0"/>
                      </a:endParaRPr>
                    </a:p>
                  </a:txBody>
                  <a:tcPr marL="25279" marR="25279" marT="0" marB="0"/>
                </a:tc>
                <a:extLst>
                  <a:ext uri="{0D108BD9-81ED-4DB2-BD59-A6C34878D82A}">
                    <a16:rowId xmlns:a16="http://schemas.microsoft.com/office/drawing/2014/main" val="2359134690"/>
                  </a:ext>
                </a:extLst>
              </a:tr>
              <a:tr h="507501">
                <a:tc>
                  <a:txBody>
                    <a:bodyPr/>
                    <a:lstStyle/>
                    <a:p>
                      <a:r>
                        <a:rPr lang="en-GB" sz="1400">
                          <a:effectLst/>
                        </a:rPr>
                        <a:t>CREATIVE</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For this assessment, you can use Generative AI to create creative materials, such as images.</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dirty="0">
                          <a:effectLst/>
                        </a:rPr>
                        <a:t>Yes  </a:t>
                      </a:r>
                    </a:p>
                    <a:p>
                      <a:r>
                        <a:rPr lang="en-GB" sz="1400" dirty="0">
                          <a:effectLst/>
                        </a:rPr>
                        <a:t>No x </a:t>
                      </a:r>
                      <a:endParaRPr lang="en-GB" sz="1400" dirty="0">
                        <a:effectLst/>
                        <a:latin typeface="Times New Roman" panose="02020603050405020304" pitchFamily="18" charset="0"/>
                        <a:ea typeface="Times New Roman" panose="02020603050405020304" pitchFamily="18" charset="0"/>
                      </a:endParaRPr>
                    </a:p>
                  </a:txBody>
                  <a:tcPr marL="25279" marR="25279" marT="0" marB="0"/>
                </a:tc>
                <a:extLst>
                  <a:ext uri="{0D108BD9-81ED-4DB2-BD59-A6C34878D82A}">
                    <a16:rowId xmlns:a16="http://schemas.microsoft.com/office/drawing/2014/main" val="1092800952"/>
                  </a:ext>
                </a:extLst>
              </a:tr>
              <a:tr h="507501">
                <a:tc>
                  <a:txBody>
                    <a:bodyPr/>
                    <a:lstStyle/>
                    <a:p>
                      <a:r>
                        <a:rPr lang="en-GB" sz="1400">
                          <a:effectLst/>
                        </a:rPr>
                        <a:t>PROGRAMING</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For this assessment, you can use Generative AI to create and check code.</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Yes ☐</a:t>
                      </a:r>
                    </a:p>
                    <a:p>
                      <a:r>
                        <a:rPr lang="en-GB" sz="1400">
                          <a:effectLst/>
                        </a:rPr>
                        <a:t> </a:t>
                      </a:r>
                    </a:p>
                    <a:p>
                      <a:r>
                        <a:rPr lang="en-GB" sz="1400">
                          <a:effectLst/>
                        </a:rPr>
                        <a:t>No  ☒</a:t>
                      </a:r>
                      <a:endParaRPr lang="en-GB" sz="1400">
                        <a:effectLst/>
                        <a:latin typeface="Times New Roman" panose="02020603050405020304" pitchFamily="18" charset="0"/>
                        <a:ea typeface="Times New Roman" panose="02020603050405020304" pitchFamily="18" charset="0"/>
                      </a:endParaRPr>
                    </a:p>
                  </a:txBody>
                  <a:tcPr marL="25279" marR="25279" marT="0" marB="0"/>
                </a:tc>
                <a:extLst>
                  <a:ext uri="{0D108BD9-81ED-4DB2-BD59-A6C34878D82A}">
                    <a16:rowId xmlns:a16="http://schemas.microsoft.com/office/drawing/2014/main" val="171402450"/>
                  </a:ext>
                </a:extLst>
              </a:tr>
              <a:tr h="1015001">
                <a:tc>
                  <a:txBody>
                    <a:bodyPr/>
                    <a:lstStyle/>
                    <a:p>
                      <a:r>
                        <a:rPr lang="en-GB" sz="1400">
                          <a:effectLst/>
                        </a:rPr>
                        <a:t>NONE</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a:effectLst/>
                        </a:rPr>
                        <a:t>For this assessment, you are not allowed to use any type of Generative AI support. This includes research support, structure support, writing/proofreading support and creative support.</a:t>
                      </a:r>
                      <a:endParaRPr lang="en-GB" sz="1400">
                        <a:effectLst/>
                        <a:latin typeface="Times New Roman" panose="02020603050405020304" pitchFamily="18" charset="0"/>
                        <a:ea typeface="Times New Roman" panose="02020603050405020304" pitchFamily="18" charset="0"/>
                      </a:endParaRPr>
                    </a:p>
                  </a:txBody>
                  <a:tcPr marL="24577" marR="24577" marT="0" marB="0"/>
                </a:tc>
                <a:tc>
                  <a:txBody>
                    <a:bodyPr/>
                    <a:lstStyle/>
                    <a:p>
                      <a:r>
                        <a:rPr lang="en-GB" sz="1400" dirty="0">
                          <a:effectLst/>
                        </a:rPr>
                        <a:t>Yes ☐</a:t>
                      </a:r>
                    </a:p>
                    <a:p>
                      <a:r>
                        <a:rPr lang="en-GB" sz="1400" dirty="0">
                          <a:effectLst/>
                        </a:rPr>
                        <a:t> </a:t>
                      </a:r>
                    </a:p>
                    <a:p>
                      <a:r>
                        <a:rPr lang="en-GB" sz="1400" dirty="0">
                          <a:effectLst/>
                        </a:rPr>
                        <a:t>No  ☐</a:t>
                      </a:r>
                      <a:endParaRPr lang="en-GB" sz="1400" dirty="0">
                        <a:effectLst/>
                        <a:latin typeface="Times New Roman" panose="02020603050405020304" pitchFamily="18" charset="0"/>
                        <a:ea typeface="Times New Roman" panose="02020603050405020304" pitchFamily="18" charset="0"/>
                      </a:endParaRPr>
                    </a:p>
                  </a:txBody>
                  <a:tcPr marL="25279" marR="25279" marT="0" marB="0"/>
                </a:tc>
                <a:extLst>
                  <a:ext uri="{0D108BD9-81ED-4DB2-BD59-A6C34878D82A}">
                    <a16:rowId xmlns:a16="http://schemas.microsoft.com/office/drawing/2014/main" val="1319520577"/>
                  </a:ext>
                </a:extLst>
              </a:tr>
            </a:tbl>
          </a:graphicData>
        </a:graphic>
      </p:graphicFrame>
    </p:spTree>
    <p:extLst>
      <p:ext uri="{BB962C8B-B14F-4D97-AF65-F5344CB8AC3E}">
        <p14:creationId xmlns:p14="http://schemas.microsoft.com/office/powerpoint/2010/main" val="15399117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F3537-B4BC-CA1E-E982-9B37A1166C3F}"/>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1886070D-29E7-6994-4079-7F57DB9FCE0C}"/>
              </a:ext>
            </a:extLst>
          </p:cNvPr>
          <p:cNvGraphicFramePr>
            <a:graphicFrameLocks noGrp="1"/>
          </p:cNvGraphicFramePr>
          <p:nvPr>
            <p:ph idx="1"/>
            <p:extLst>
              <p:ext uri="{D42A27DB-BD31-4B8C-83A1-F6EECF244321}">
                <p14:modId xmlns:p14="http://schemas.microsoft.com/office/powerpoint/2010/main" val="3231022136"/>
              </p:ext>
            </p:extLst>
          </p:nvPr>
        </p:nvGraphicFramePr>
        <p:xfrm>
          <a:off x="1371600" y="809105"/>
          <a:ext cx="6314903" cy="4976553"/>
        </p:xfrm>
        <a:graphic>
          <a:graphicData uri="http://schemas.openxmlformats.org/drawingml/2006/table">
            <a:tbl>
              <a:tblPr firstRow="1" firstCol="1" bandRow="1">
                <a:tableStyleId>{5C22544A-7EE6-4342-B048-85BDC9FD1C3A}</a:tableStyleId>
              </a:tblPr>
              <a:tblGrid>
                <a:gridCol w="862642">
                  <a:extLst>
                    <a:ext uri="{9D8B030D-6E8A-4147-A177-3AD203B41FA5}">
                      <a16:colId xmlns:a16="http://schemas.microsoft.com/office/drawing/2014/main" val="1512005783"/>
                    </a:ext>
                  </a:extLst>
                </a:gridCol>
                <a:gridCol w="4366881">
                  <a:extLst>
                    <a:ext uri="{9D8B030D-6E8A-4147-A177-3AD203B41FA5}">
                      <a16:colId xmlns:a16="http://schemas.microsoft.com/office/drawing/2014/main" val="162168844"/>
                    </a:ext>
                  </a:extLst>
                </a:gridCol>
                <a:gridCol w="1085380">
                  <a:extLst>
                    <a:ext uri="{9D8B030D-6E8A-4147-A177-3AD203B41FA5}">
                      <a16:colId xmlns:a16="http://schemas.microsoft.com/office/drawing/2014/main" val="3739118895"/>
                    </a:ext>
                  </a:extLst>
                </a:gridCol>
              </a:tblGrid>
              <a:tr h="796248">
                <a:tc>
                  <a:txBody>
                    <a:bodyPr/>
                    <a:lstStyle/>
                    <a:p>
                      <a:r>
                        <a:rPr lang="cy-GB" sz="1000">
                          <a:effectLst/>
                        </a:rPr>
                        <a:t>YMCHWIL</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Ar gyfer yr asesiad hwn, gallwch chi ddefnyddio Deallusrwydd Artiffisial Cynhyrchiol i’ch cefnogi wrth ymchwilio, yn cynnwys chwilio am lyfryddiaeth, defnyddio offer i grynhoi, cymharu deunyddiau a’u dadansoddi. </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Gallwch ☒</a:t>
                      </a:r>
                      <a:endParaRPr lang="en-GB" sz="1000">
                        <a:effectLst/>
                      </a:endParaRPr>
                    </a:p>
                    <a:p>
                      <a:r>
                        <a:rPr lang="cy-GB" sz="1000">
                          <a:effectLst/>
                        </a:rPr>
                        <a:t> </a:t>
                      </a:r>
                      <a:endParaRPr lang="en-GB" sz="1000">
                        <a:effectLst/>
                      </a:endParaRPr>
                    </a:p>
                    <a:p>
                      <a:r>
                        <a:rPr lang="cy-GB" sz="1000">
                          <a:effectLst/>
                        </a:rPr>
                        <a:t>Na allwch ☐</a:t>
                      </a:r>
                      <a:endParaRPr lang="en-GB" sz="1000">
                        <a:effectLst/>
                        <a:latin typeface="Times New Roman" panose="02020603050405020304" pitchFamily="18" charset="0"/>
                        <a:ea typeface="Times New Roman" panose="02020603050405020304" pitchFamily="18" charset="0"/>
                      </a:endParaRPr>
                    </a:p>
                  </a:txBody>
                  <a:tcPr marL="59566" marR="59566" marT="0" marB="0"/>
                </a:tc>
                <a:extLst>
                  <a:ext uri="{0D108BD9-81ED-4DB2-BD59-A6C34878D82A}">
                    <a16:rowId xmlns:a16="http://schemas.microsoft.com/office/drawing/2014/main" val="2425846998"/>
                  </a:ext>
                </a:extLst>
              </a:tr>
              <a:tr h="796248">
                <a:tc>
                  <a:txBody>
                    <a:bodyPr/>
                    <a:lstStyle/>
                    <a:p>
                      <a:r>
                        <a:rPr lang="cy-GB" sz="1000">
                          <a:effectLst/>
                        </a:rPr>
                        <a:t>STRWYTHUR</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Ar gyfer yr asesiad hwn, gallwch chi ddefnyddio Deallusrwydd Artiffisial Cynhyrchiol i’ch cefnogi wrth strwythuro eich gwaith, yn cynnwys llunio strwythur dadl drafft, dynodi adrannau a phenawdau ac ati.</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dirty="0">
                          <a:effectLst/>
                        </a:rPr>
                        <a:t>Gallwch ☒</a:t>
                      </a:r>
                      <a:endParaRPr lang="en-GB" sz="1000" dirty="0">
                        <a:effectLst/>
                      </a:endParaRPr>
                    </a:p>
                    <a:p>
                      <a:r>
                        <a:rPr lang="cy-GB" sz="1000" dirty="0">
                          <a:effectLst/>
                        </a:rPr>
                        <a:t> </a:t>
                      </a:r>
                      <a:endParaRPr lang="en-GB" sz="1000" dirty="0">
                        <a:effectLst/>
                      </a:endParaRPr>
                    </a:p>
                    <a:p>
                      <a:r>
                        <a:rPr lang="cy-GB" sz="1000" dirty="0">
                          <a:effectLst/>
                        </a:rPr>
                        <a:t>Na allwch ☐</a:t>
                      </a:r>
                      <a:endParaRPr lang="en-GB" sz="1000" dirty="0">
                        <a:effectLst/>
                        <a:latin typeface="Times New Roman" panose="02020603050405020304" pitchFamily="18" charset="0"/>
                        <a:ea typeface="Times New Roman" panose="02020603050405020304" pitchFamily="18" charset="0"/>
                      </a:endParaRPr>
                    </a:p>
                  </a:txBody>
                  <a:tcPr marL="59566" marR="59566" marT="0" marB="0"/>
                </a:tc>
                <a:extLst>
                  <a:ext uri="{0D108BD9-81ED-4DB2-BD59-A6C34878D82A}">
                    <a16:rowId xmlns:a16="http://schemas.microsoft.com/office/drawing/2014/main" val="512308428"/>
                  </a:ext>
                </a:extLst>
              </a:tr>
              <a:tr h="796248">
                <a:tc>
                  <a:txBody>
                    <a:bodyPr/>
                    <a:lstStyle/>
                    <a:p>
                      <a:r>
                        <a:rPr lang="cy-GB" sz="1000">
                          <a:effectLst/>
                        </a:rPr>
                        <a:t>PRAWF DDARLLEN</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Ar gyfer yr asesiad hwn, gallwch chi ddefnyddio Deallusrwydd Artiffisial Cynhyrchiol i wirio eich testun/creadigaeth eich hun am wallau gramadegol a chystrawennol, yn cynnwys aralleirio eich gwaith eich hun o fewn safonau penodol.</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Gallwch ☒</a:t>
                      </a:r>
                      <a:endParaRPr lang="en-GB" sz="1000">
                        <a:effectLst/>
                      </a:endParaRPr>
                    </a:p>
                    <a:p>
                      <a:r>
                        <a:rPr lang="cy-GB" sz="1000">
                          <a:effectLst/>
                        </a:rPr>
                        <a:t> </a:t>
                      </a:r>
                      <a:endParaRPr lang="en-GB" sz="1000">
                        <a:effectLst/>
                      </a:endParaRPr>
                    </a:p>
                    <a:p>
                      <a:r>
                        <a:rPr lang="cy-GB" sz="1000">
                          <a:effectLst/>
                        </a:rPr>
                        <a:t>Na allwch ☐</a:t>
                      </a:r>
                      <a:endParaRPr lang="en-GB" sz="1000">
                        <a:effectLst/>
                        <a:latin typeface="Times New Roman" panose="02020603050405020304" pitchFamily="18" charset="0"/>
                        <a:ea typeface="Times New Roman" panose="02020603050405020304" pitchFamily="18" charset="0"/>
                      </a:endParaRPr>
                    </a:p>
                  </a:txBody>
                  <a:tcPr marL="59566" marR="59566" marT="0" marB="0"/>
                </a:tc>
                <a:extLst>
                  <a:ext uri="{0D108BD9-81ED-4DB2-BD59-A6C34878D82A}">
                    <a16:rowId xmlns:a16="http://schemas.microsoft.com/office/drawing/2014/main" val="173946485"/>
                  </a:ext>
                </a:extLst>
              </a:tr>
              <a:tr h="597187">
                <a:tc>
                  <a:txBody>
                    <a:bodyPr/>
                    <a:lstStyle/>
                    <a:p>
                      <a:r>
                        <a:rPr lang="cy-GB" sz="1000">
                          <a:effectLst/>
                        </a:rPr>
                        <a:t>YSGRIFENNU</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Ar gyfer yr asesiad hwn, gallwch chi ddefnyddio Deallusrwydd Artiffisial Cynhyrchiol i greu testun i’w gyflwyno. </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Gallwch ☐</a:t>
                      </a:r>
                      <a:endParaRPr lang="en-GB" sz="1000">
                        <a:effectLst/>
                      </a:endParaRPr>
                    </a:p>
                    <a:p>
                      <a:r>
                        <a:rPr lang="cy-GB" sz="1000">
                          <a:effectLst/>
                        </a:rPr>
                        <a:t> </a:t>
                      </a:r>
                      <a:endParaRPr lang="en-GB" sz="1000">
                        <a:effectLst/>
                      </a:endParaRPr>
                    </a:p>
                    <a:p>
                      <a:r>
                        <a:rPr lang="cy-GB" sz="1000">
                          <a:effectLst/>
                        </a:rPr>
                        <a:t>Na allwch ☒</a:t>
                      </a:r>
                      <a:endParaRPr lang="en-GB" sz="1000">
                        <a:effectLst/>
                        <a:latin typeface="Times New Roman" panose="02020603050405020304" pitchFamily="18" charset="0"/>
                        <a:ea typeface="Times New Roman" panose="02020603050405020304" pitchFamily="18" charset="0"/>
                      </a:endParaRPr>
                    </a:p>
                  </a:txBody>
                  <a:tcPr marL="59566" marR="59566" marT="0" marB="0"/>
                </a:tc>
                <a:extLst>
                  <a:ext uri="{0D108BD9-81ED-4DB2-BD59-A6C34878D82A}">
                    <a16:rowId xmlns:a16="http://schemas.microsoft.com/office/drawing/2014/main" val="3145839700"/>
                  </a:ext>
                </a:extLst>
              </a:tr>
              <a:tr h="597187">
                <a:tc>
                  <a:txBody>
                    <a:bodyPr/>
                    <a:lstStyle/>
                    <a:p>
                      <a:r>
                        <a:rPr lang="cy-GB" sz="1000">
                          <a:effectLst/>
                        </a:rPr>
                        <a:t>CREADIGOL</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Ar gyfer yr asesiad hwn, gallwch chi ddefnyddio Deallusrwydd Artiffisial Cynhyrchiol i greu deunyddiau creadigol, megis delweddau. </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Gallwch ☐</a:t>
                      </a:r>
                      <a:endParaRPr lang="en-GB" sz="1000">
                        <a:effectLst/>
                      </a:endParaRPr>
                    </a:p>
                    <a:p>
                      <a:r>
                        <a:rPr lang="cy-GB" sz="1000">
                          <a:effectLst/>
                        </a:rPr>
                        <a:t> </a:t>
                      </a:r>
                      <a:endParaRPr lang="en-GB" sz="1000">
                        <a:effectLst/>
                      </a:endParaRPr>
                    </a:p>
                    <a:p>
                      <a:r>
                        <a:rPr lang="cy-GB" sz="1000">
                          <a:effectLst/>
                        </a:rPr>
                        <a:t>Na allwch ☒</a:t>
                      </a:r>
                      <a:endParaRPr lang="en-GB" sz="1000">
                        <a:effectLst/>
                        <a:latin typeface="Times New Roman" panose="02020603050405020304" pitchFamily="18" charset="0"/>
                        <a:ea typeface="Times New Roman" panose="02020603050405020304" pitchFamily="18" charset="0"/>
                      </a:endParaRPr>
                    </a:p>
                  </a:txBody>
                  <a:tcPr marL="59566" marR="59566" marT="0" marB="0"/>
                </a:tc>
                <a:extLst>
                  <a:ext uri="{0D108BD9-81ED-4DB2-BD59-A6C34878D82A}">
                    <a16:rowId xmlns:a16="http://schemas.microsoft.com/office/drawing/2014/main" val="2754315587"/>
                  </a:ext>
                </a:extLst>
              </a:tr>
              <a:tr h="597187">
                <a:tc>
                  <a:txBody>
                    <a:bodyPr/>
                    <a:lstStyle/>
                    <a:p>
                      <a:r>
                        <a:rPr lang="cy-GB" sz="1000">
                          <a:effectLst/>
                        </a:rPr>
                        <a:t>RHAGLENNU </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Ar gyfer yr asesiad hwn, gallwch chi ddefnyddio Deallusrwydd Artiffisial Cynhyrchiol i greu a gwirio cod.</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Gallwch ☐</a:t>
                      </a:r>
                      <a:endParaRPr lang="en-GB" sz="1000">
                        <a:effectLst/>
                      </a:endParaRPr>
                    </a:p>
                    <a:p>
                      <a:r>
                        <a:rPr lang="cy-GB" sz="1000">
                          <a:effectLst/>
                        </a:rPr>
                        <a:t> </a:t>
                      </a:r>
                      <a:endParaRPr lang="en-GB" sz="1000">
                        <a:effectLst/>
                      </a:endParaRPr>
                    </a:p>
                    <a:p>
                      <a:r>
                        <a:rPr lang="cy-GB" sz="1000">
                          <a:effectLst/>
                        </a:rPr>
                        <a:t>Na allwch ☒</a:t>
                      </a:r>
                      <a:endParaRPr lang="en-GB" sz="1000">
                        <a:effectLst/>
                        <a:latin typeface="Times New Roman" panose="02020603050405020304" pitchFamily="18" charset="0"/>
                        <a:ea typeface="Times New Roman" panose="02020603050405020304" pitchFamily="18" charset="0"/>
                      </a:endParaRPr>
                    </a:p>
                  </a:txBody>
                  <a:tcPr marL="59566" marR="59566" marT="0" marB="0"/>
                </a:tc>
                <a:extLst>
                  <a:ext uri="{0D108BD9-81ED-4DB2-BD59-A6C34878D82A}">
                    <a16:rowId xmlns:a16="http://schemas.microsoft.com/office/drawing/2014/main" val="3379316859"/>
                  </a:ext>
                </a:extLst>
              </a:tr>
              <a:tr h="796248">
                <a:tc>
                  <a:txBody>
                    <a:bodyPr/>
                    <a:lstStyle/>
                    <a:p>
                      <a:r>
                        <a:rPr lang="cy-GB" sz="1000">
                          <a:effectLst/>
                        </a:rPr>
                        <a:t>DIM</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a:effectLst/>
                        </a:rPr>
                        <a:t>Ar gyfer yr asesiad hwn, ni chaniateir i chi ddefnyddio unrhyw fath o gymorth drwy Ddeallusrwydd Artiffisial Cynhyrchiol.  Mae hyn yn cynnwys cymorth ymchwil, cymorth strwythur, cymorth ysgrifennu / prawf ddarllen a chymorth creadigol.</a:t>
                      </a:r>
                      <a:endParaRPr lang="en-GB" sz="1000">
                        <a:effectLst/>
                        <a:latin typeface="Times New Roman" panose="02020603050405020304" pitchFamily="18" charset="0"/>
                        <a:ea typeface="Times New Roman" panose="02020603050405020304" pitchFamily="18" charset="0"/>
                      </a:endParaRPr>
                    </a:p>
                  </a:txBody>
                  <a:tcPr marL="57911" marR="57911" marT="0" marB="0"/>
                </a:tc>
                <a:tc>
                  <a:txBody>
                    <a:bodyPr/>
                    <a:lstStyle/>
                    <a:p>
                      <a:r>
                        <a:rPr lang="cy-GB" sz="1000" dirty="0">
                          <a:effectLst/>
                        </a:rPr>
                        <a:t>Cywir ☐</a:t>
                      </a:r>
                      <a:endParaRPr lang="en-GB" sz="1000" dirty="0">
                        <a:effectLst/>
                      </a:endParaRPr>
                    </a:p>
                    <a:p>
                      <a:r>
                        <a:rPr lang="cy-GB" sz="1000" dirty="0">
                          <a:effectLst/>
                        </a:rPr>
                        <a:t> </a:t>
                      </a:r>
                      <a:endParaRPr lang="en-GB" sz="1000" dirty="0">
                        <a:effectLst/>
                      </a:endParaRPr>
                    </a:p>
                    <a:p>
                      <a:r>
                        <a:rPr lang="cy-GB" sz="1000" dirty="0">
                          <a:effectLst/>
                        </a:rPr>
                        <a:t>Anghywir ☐</a:t>
                      </a:r>
                      <a:endParaRPr lang="en-GB" sz="1000" dirty="0">
                        <a:effectLst/>
                        <a:latin typeface="Times New Roman" panose="02020603050405020304" pitchFamily="18" charset="0"/>
                        <a:ea typeface="Times New Roman" panose="02020603050405020304" pitchFamily="18" charset="0"/>
                      </a:endParaRPr>
                    </a:p>
                  </a:txBody>
                  <a:tcPr marL="59566" marR="59566" marT="0" marB="0"/>
                </a:tc>
                <a:extLst>
                  <a:ext uri="{0D108BD9-81ED-4DB2-BD59-A6C34878D82A}">
                    <a16:rowId xmlns:a16="http://schemas.microsoft.com/office/drawing/2014/main" val="1345742949"/>
                  </a:ext>
                </a:extLst>
              </a:tr>
            </a:tbl>
          </a:graphicData>
        </a:graphic>
      </p:graphicFrame>
    </p:spTree>
    <p:extLst>
      <p:ext uri="{BB962C8B-B14F-4D97-AF65-F5344CB8AC3E}">
        <p14:creationId xmlns:p14="http://schemas.microsoft.com/office/powerpoint/2010/main" val="3665082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5F935-8BDD-06BC-CC57-5667EFEDFDBB}"/>
              </a:ext>
            </a:extLst>
          </p:cNvPr>
          <p:cNvSpPr>
            <a:spLocks noGrp="1"/>
          </p:cNvSpPr>
          <p:nvPr>
            <p:ph type="title"/>
          </p:nvPr>
        </p:nvSpPr>
        <p:spPr/>
        <p:txBody>
          <a:bodyPr/>
          <a:lstStyle/>
          <a:p>
            <a:r>
              <a:rPr lang="en-GB" dirty="0"/>
              <a:t>AI </a:t>
            </a:r>
          </a:p>
        </p:txBody>
      </p:sp>
      <p:sp>
        <p:nvSpPr>
          <p:cNvPr id="3" name="Content Placeholder 2">
            <a:extLst>
              <a:ext uri="{FF2B5EF4-FFF2-40B4-BE49-F238E27FC236}">
                <a16:creationId xmlns:a16="http://schemas.microsoft.com/office/drawing/2014/main" id="{694E7E0E-0117-9483-48D9-48C1E448E019}"/>
              </a:ext>
            </a:extLst>
          </p:cNvPr>
          <p:cNvSpPr>
            <a:spLocks noGrp="1"/>
          </p:cNvSpPr>
          <p:nvPr>
            <p:ph idx="1"/>
          </p:nvPr>
        </p:nvSpPr>
        <p:spPr/>
        <p:txBody>
          <a:bodyPr/>
          <a:lstStyle/>
          <a:p>
            <a:r>
              <a:rPr lang="cy-GB" dirty="0">
                <a:hlinkClick r:id="rId2"/>
              </a:rPr>
              <a:t>Cydnabod defnydd ar AI</a:t>
            </a:r>
          </a:p>
          <a:p>
            <a:r>
              <a:rPr lang="en-GB" dirty="0">
                <a:hlinkClick r:id="rId3"/>
              </a:rPr>
              <a:t>AI Acknowledgement Guidance » Hub</a:t>
            </a:r>
            <a:endParaRPr lang="en-GB" dirty="0"/>
          </a:p>
        </p:txBody>
      </p:sp>
    </p:spTree>
    <p:extLst>
      <p:ext uri="{BB962C8B-B14F-4D97-AF65-F5344CB8AC3E}">
        <p14:creationId xmlns:p14="http://schemas.microsoft.com/office/powerpoint/2010/main" val="1316769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47F25260-27BB-3D0C-2EF0-995629D8A61B}"/>
              </a:ext>
            </a:extLst>
          </p:cNvPr>
          <p:cNvSpPr>
            <a:spLocks noGrp="1"/>
          </p:cNvSpPr>
          <p:nvPr>
            <p:ph type="title"/>
          </p:nvPr>
        </p:nvSpPr>
        <p:spPr/>
        <p:txBody>
          <a:bodyPr/>
          <a:lstStyle/>
          <a:p>
            <a:r>
              <a:rPr lang="cy-GB" dirty="0"/>
              <a:t>Cymorth AI </a:t>
            </a:r>
            <a:r>
              <a:rPr lang="en-GB" dirty="0"/>
              <a:t>/ AI Support </a:t>
            </a:r>
          </a:p>
        </p:txBody>
      </p:sp>
      <p:sp>
        <p:nvSpPr>
          <p:cNvPr id="6" name="Content Placeholder 5">
            <a:extLst>
              <a:ext uri="{FF2B5EF4-FFF2-40B4-BE49-F238E27FC236}">
                <a16:creationId xmlns:a16="http://schemas.microsoft.com/office/drawing/2014/main" id="{05EE9047-32E9-267A-566C-126D0B78391E}"/>
              </a:ext>
            </a:extLst>
          </p:cNvPr>
          <p:cNvSpPr>
            <a:spLocks noGrp="1"/>
          </p:cNvSpPr>
          <p:nvPr>
            <p:ph idx="1"/>
          </p:nvPr>
        </p:nvSpPr>
        <p:spPr/>
        <p:txBody>
          <a:bodyPr>
            <a:normAutofit lnSpcReduction="10000"/>
          </a:bodyPr>
          <a:lstStyle/>
          <a:p>
            <a:r>
              <a:rPr lang="cy-GB" dirty="0">
                <a:solidFill>
                  <a:srgbClr val="242130"/>
                </a:solidFill>
                <a:latin typeface="Source Sans Pro" panose="020B0503030403020204" pitchFamily="34" charset="0"/>
              </a:rPr>
              <a:t>Mae'r Llyfrgell ac Adnoddau Dysgu wedi creu hyfforddiant pwrpasol i fyfyrwyr mewn llythrennedd AI yn rhan o'r rhaglen Sgiliau Gwybodaeth</a:t>
            </a:r>
            <a:r>
              <a:rPr lang="en-GB" b="0" i="0" dirty="0">
                <a:solidFill>
                  <a:srgbClr val="242130"/>
                </a:solidFill>
                <a:effectLst/>
                <a:highlight>
                  <a:srgbClr val="F1F3F4"/>
                </a:highlight>
                <a:latin typeface="Source Sans Pro" panose="020B0503030403020204" pitchFamily="34" charset="0"/>
              </a:rPr>
              <a:t>: </a:t>
            </a:r>
          </a:p>
          <a:p>
            <a:r>
              <a:rPr lang="en-GB" b="0" i="0" dirty="0">
                <a:solidFill>
                  <a:srgbClr val="242130"/>
                </a:solidFill>
                <a:effectLst/>
                <a:highlight>
                  <a:srgbClr val="F1F3F4"/>
                </a:highlight>
                <a:latin typeface="Source Sans Pro" panose="020B0503030403020204" pitchFamily="34" charset="0"/>
              </a:rPr>
              <a:t>The Library and Learning Resources has created bespoke training for students in AI literacy as part of the </a:t>
            </a:r>
            <a:r>
              <a:rPr lang="en-GB" b="0" i="0" dirty="0" err="1">
                <a:solidFill>
                  <a:srgbClr val="242130"/>
                </a:solidFill>
                <a:effectLst/>
                <a:highlight>
                  <a:srgbClr val="F1F3F4"/>
                </a:highlight>
                <a:latin typeface="Source Sans Pro" panose="020B0503030403020204" pitchFamily="34" charset="0"/>
              </a:rPr>
              <a:t>InfoSkills</a:t>
            </a:r>
            <a:r>
              <a:rPr lang="en-GB" b="0" i="0" dirty="0">
                <a:solidFill>
                  <a:srgbClr val="242130"/>
                </a:solidFill>
                <a:effectLst/>
                <a:highlight>
                  <a:srgbClr val="F1F3F4"/>
                </a:highlight>
                <a:latin typeface="Source Sans Pro" panose="020B0503030403020204" pitchFamily="34" charset="0"/>
              </a:rPr>
              <a:t> programme: </a:t>
            </a:r>
            <a:r>
              <a:rPr lang="en-GB" sz="1800" u="sng" dirty="0">
                <a:solidFill>
                  <a:srgbClr val="0000FF"/>
                </a:solidFill>
                <a:effectLst/>
                <a:latin typeface="Arial" panose="020B0604020202020204" pitchFamily="34" charset="0"/>
                <a:ea typeface="Arial" panose="020B0604020202020204" pitchFamily="34" charset="0"/>
                <a:hlinkClick r:id="rId2"/>
              </a:rPr>
              <a:t> AI Guidance » Hub</a:t>
            </a:r>
            <a:r>
              <a:rPr lang="en-GB" sz="1800" u="sng" dirty="0">
                <a:solidFill>
                  <a:srgbClr val="0000FF"/>
                </a:solidFill>
                <a:effectLst/>
                <a:latin typeface="Arial" panose="020B0604020202020204" pitchFamily="34" charset="0"/>
                <a:ea typeface="Arial" panose="020B0604020202020204" pitchFamily="34" charset="0"/>
              </a:rPr>
              <a:t> </a:t>
            </a:r>
          </a:p>
          <a:p>
            <a:r>
              <a:rPr lang="en-GB" b="0" i="0" u="sng" dirty="0">
                <a:solidFill>
                  <a:srgbClr val="0000FF"/>
                </a:solidFill>
                <a:effectLst/>
                <a:highlight>
                  <a:srgbClr val="F1F3F4"/>
                </a:highlight>
                <a:latin typeface="Source Sans Pro" panose="020B0503030403020204" pitchFamily="34" charset="0"/>
                <a:hlinkClick r:id="rId3"/>
              </a:rPr>
              <a:t>https://intranet.uwtsd.ac.uk/departments/library-and-learning-resources/academic-and-infoskills</a:t>
            </a:r>
            <a:endParaRPr lang="en-GB" b="0" i="0" u="sng" dirty="0">
              <a:solidFill>
                <a:srgbClr val="0000FF"/>
              </a:solidFill>
              <a:effectLst/>
              <a:highlight>
                <a:srgbClr val="F1F3F4"/>
              </a:highlight>
              <a:latin typeface="Source Sans Pro" panose="020B0503030403020204" pitchFamily="34" charset="0"/>
            </a:endParaRPr>
          </a:p>
          <a:p>
            <a:endParaRPr lang="en-GB" b="0" i="0" u="sng" dirty="0">
              <a:solidFill>
                <a:srgbClr val="0000FF"/>
              </a:solidFill>
              <a:effectLst/>
              <a:highlight>
                <a:srgbClr val="F1F3F4"/>
              </a:highlight>
              <a:latin typeface="Source Sans Pro" panose="020B0503030403020204" pitchFamily="34" charset="0"/>
            </a:endParaRPr>
          </a:p>
        </p:txBody>
      </p:sp>
    </p:spTree>
    <p:extLst>
      <p:ext uri="{BB962C8B-B14F-4D97-AF65-F5344CB8AC3E}">
        <p14:creationId xmlns:p14="http://schemas.microsoft.com/office/powerpoint/2010/main" val="30287104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B6A8B-5B71-A3F3-14EC-0601BCB9B369}"/>
              </a:ext>
            </a:extLst>
          </p:cNvPr>
          <p:cNvSpPr>
            <a:spLocks noGrp="1"/>
          </p:cNvSpPr>
          <p:nvPr>
            <p:ph type="title"/>
          </p:nvPr>
        </p:nvSpPr>
        <p:spPr/>
        <p:txBody>
          <a:bodyPr/>
          <a:lstStyle/>
          <a:p>
            <a:r>
              <a:rPr lang="en-GB" dirty="0"/>
              <a:t>QAA Characteristics : Professional Doctorate</a:t>
            </a:r>
          </a:p>
        </p:txBody>
      </p:sp>
      <p:sp>
        <p:nvSpPr>
          <p:cNvPr id="3" name="Content Placeholder 2">
            <a:extLst>
              <a:ext uri="{FF2B5EF4-FFF2-40B4-BE49-F238E27FC236}">
                <a16:creationId xmlns:a16="http://schemas.microsoft.com/office/drawing/2014/main" id="{A86C0E05-D6E3-54CD-1DAF-A6C4B75BA840}"/>
              </a:ext>
            </a:extLst>
          </p:cNvPr>
          <p:cNvSpPr>
            <a:spLocks noGrp="1"/>
          </p:cNvSpPr>
          <p:nvPr>
            <p:ph idx="1"/>
          </p:nvPr>
        </p:nvSpPr>
        <p:spPr/>
        <p:txBody>
          <a:bodyPr>
            <a:normAutofit fontScale="92500" lnSpcReduction="20000"/>
          </a:bodyPr>
          <a:lstStyle/>
          <a:p>
            <a:r>
              <a:rPr lang="en-GB" dirty="0"/>
              <a:t>Research projects in professional doctorates are normally located within the candidate's profession or practice. </a:t>
            </a:r>
          </a:p>
          <a:p>
            <a:r>
              <a:rPr lang="en-GB" dirty="0"/>
              <a:t>Professional doctorates are rooted in an academic discipline as well as in a profession.</a:t>
            </a:r>
          </a:p>
          <a:p>
            <a:r>
              <a:rPr lang="en-GB" dirty="0"/>
              <a:t>In the case of professional doctorates, successful completion of the degree normally leads to professional and/or organisational change that is often direct rather than achieved through the implementation of subsequent research findings.</a:t>
            </a:r>
          </a:p>
          <a:p>
            <a:pPr lvl="1"/>
            <a:r>
              <a:rPr lang="en-GB" dirty="0">
                <a:hlinkClick r:id="rId2"/>
              </a:rPr>
              <a:t>Characteristics Statement: Doctoral Degree</a:t>
            </a:r>
            <a:endParaRPr lang="en-GB" dirty="0"/>
          </a:p>
        </p:txBody>
      </p:sp>
    </p:spTree>
    <p:extLst>
      <p:ext uri="{BB962C8B-B14F-4D97-AF65-F5344CB8AC3E}">
        <p14:creationId xmlns:p14="http://schemas.microsoft.com/office/powerpoint/2010/main" val="595757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E51DF-62E4-98D6-DD5A-0DBD619434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70FA41-835B-1F61-DE68-611B4ADB5750}"/>
              </a:ext>
            </a:extLst>
          </p:cNvPr>
          <p:cNvSpPr>
            <a:spLocks noGrp="1"/>
          </p:cNvSpPr>
          <p:nvPr>
            <p:ph type="title"/>
          </p:nvPr>
        </p:nvSpPr>
        <p:spPr/>
        <p:txBody>
          <a:bodyPr/>
          <a:lstStyle/>
          <a:p>
            <a:r>
              <a:rPr lang="cy-GB" dirty="0"/>
              <a:t>Nodweddion ASA: Doethuriaeth Broffesiynol</a:t>
            </a:r>
          </a:p>
        </p:txBody>
      </p:sp>
      <p:sp>
        <p:nvSpPr>
          <p:cNvPr id="3" name="Content Placeholder 2">
            <a:extLst>
              <a:ext uri="{FF2B5EF4-FFF2-40B4-BE49-F238E27FC236}">
                <a16:creationId xmlns:a16="http://schemas.microsoft.com/office/drawing/2014/main" id="{4D78426E-E189-2C58-5FE8-39486B7DB7CA}"/>
              </a:ext>
            </a:extLst>
          </p:cNvPr>
          <p:cNvSpPr>
            <a:spLocks noGrp="1"/>
          </p:cNvSpPr>
          <p:nvPr>
            <p:ph idx="1"/>
          </p:nvPr>
        </p:nvSpPr>
        <p:spPr/>
        <p:txBody>
          <a:bodyPr>
            <a:normAutofit fontScale="85000" lnSpcReduction="10000"/>
          </a:bodyPr>
          <a:lstStyle/>
          <a:p>
            <a:r>
              <a:rPr lang="cy-GB" dirty="0"/>
              <a:t>Fel arfer, mae prosiectau ymchwil mewn doethuriaethau proffesiynol wedi'u lleoli o fewn proffesiwn neu ymarfer yr ymgeisydd</a:t>
            </a:r>
            <a:r>
              <a:rPr lang="en-GB" dirty="0"/>
              <a:t>. </a:t>
            </a:r>
          </a:p>
          <a:p>
            <a:r>
              <a:rPr lang="cy-GB" dirty="0"/>
              <a:t>Mae doethuriaethau proffesiynol wedi'u gwreiddio mewn disgyblaeth academaidd yn ogystal â mewn proffesiwn</a:t>
            </a:r>
            <a:r>
              <a:rPr lang="en-GB" dirty="0"/>
              <a:t>.</a:t>
            </a:r>
          </a:p>
          <a:p>
            <a:r>
              <a:rPr lang="cy-GB" dirty="0"/>
              <a:t>Yn achos doethuriaethau proffesiynol, mae cwblhau'r radd yn llwyddiannus fel arfer yn arwain at newid proffesiynol a/neu sefydliadol sydd, yn aml, yn un uniongyrchol yn hytrach na’i fod wedi’i gyflawni trwy weithredu canfyddiadau ymchwil dilynol</a:t>
            </a:r>
            <a:r>
              <a:rPr lang="en-GB" dirty="0"/>
              <a:t>.</a:t>
            </a:r>
          </a:p>
          <a:p>
            <a:pPr lvl="1"/>
            <a:r>
              <a:rPr lang="cy-GB" dirty="0">
                <a:hlinkClick r:id="rId2"/>
              </a:rPr>
              <a:t>Datganiad Nodweddion: Gradd Doethur</a:t>
            </a:r>
            <a:endParaRPr lang="cy-GB" dirty="0"/>
          </a:p>
        </p:txBody>
      </p:sp>
    </p:spTree>
    <p:extLst>
      <p:ext uri="{BB962C8B-B14F-4D97-AF65-F5344CB8AC3E}">
        <p14:creationId xmlns:p14="http://schemas.microsoft.com/office/powerpoint/2010/main" val="9405023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35FF4-6A36-8C54-5307-CADCDA8BBB58}"/>
              </a:ext>
            </a:extLst>
          </p:cNvPr>
          <p:cNvSpPr>
            <a:spLocks noGrp="1"/>
          </p:cNvSpPr>
          <p:nvPr>
            <p:ph type="title"/>
          </p:nvPr>
        </p:nvSpPr>
        <p:spPr/>
        <p:txBody>
          <a:bodyPr/>
          <a:lstStyle/>
          <a:p>
            <a:r>
              <a:rPr lang="en-GB" dirty="0"/>
              <a:t>Purpose of a Doctorate </a:t>
            </a:r>
          </a:p>
        </p:txBody>
      </p:sp>
      <p:sp>
        <p:nvSpPr>
          <p:cNvPr id="3" name="Content Placeholder 2">
            <a:extLst>
              <a:ext uri="{FF2B5EF4-FFF2-40B4-BE49-F238E27FC236}">
                <a16:creationId xmlns:a16="http://schemas.microsoft.com/office/drawing/2014/main" id="{43769684-F86E-186A-1C77-4AA4F36DBEFE}"/>
              </a:ext>
            </a:extLst>
          </p:cNvPr>
          <p:cNvSpPr>
            <a:spLocks noGrp="1"/>
          </p:cNvSpPr>
          <p:nvPr>
            <p:ph idx="1"/>
          </p:nvPr>
        </p:nvSpPr>
        <p:spPr/>
        <p:txBody>
          <a:bodyPr>
            <a:normAutofit fontScale="55000" lnSpcReduction="20000"/>
          </a:bodyPr>
          <a:lstStyle/>
          <a:p>
            <a:r>
              <a:rPr lang="en-GB" dirty="0"/>
              <a:t>search for, discover, access, retrieve, sift, interpret, analyse, evaluate, manage, conserve and communicate an ever-increasing volume of knowledge from a range of sources </a:t>
            </a:r>
          </a:p>
          <a:p>
            <a:r>
              <a:rPr lang="en-GB" dirty="0"/>
              <a:t>think critically about problems to produce innovative solutions and create new knowledge; plan, manage and deliver projects, selecting and justifying appropriate </a:t>
            </a:r>
          </a:p>
          <a:p>
            <a:r>
              <a:rPr lang="en-GB" dirty="0"/>
              <a:t>exercise professional standards in research and research integrity, and engage in professional practice, including ethical, legal, and health and safety aspects, bringing enthusiasm, perseverance and integrity to bear on their work activities</a:t>
            </a:r>
          </a:p>
          <a:p>
            <a:r>
              <a:rPr lang="en-GB" dirty="0"/>
              <a:t>  support, collaborate with and lead colleagues, using a range of teaching, communication and networking skills to influence practice and policy in diverse environments </a:t>
            </a:r>
          </a:p>
          <a:p>
            <a:r>
              <a:rPr lang="en-GB" dirty="0"/>
              <a:t>appreciate the need to engage in research with impact and to be able to communicate it to diverse audiences, including the public </a:t>
            </a:r>
          </a:p>
          <a:p>
            <a:r>
              <a:rPr lang="en-GB" dirty="0"/>
              <a:t> build relationships with peers, senior colleagues, students and stakeholders with sensitivity to equality, diversity and cultural issues.</a:t>
            </a:r>
          </a:p>
          <a:p>
            <a:endParaRPr lang="en-GB" dirty="0"/>
          </a:p>
          <a:p>
            <a:pPr lvl="1"/>
            <a:r>
              <a:rPr lang="en-GB" dirty="0">
                <a:hlinkClick r:id="rId2"/>
              </a:rPr>
              <a:t>Characteristics Statement: Doctoral Degree</a:t>
            </a:r>
            <a:endParaRPr lang="en-GB" dirty="0"/>
          </a:p>
          <a:p>
            <a:endParaRPr lang="en-GB" dirty="0"/>
          </a:p>
        </p:txBody>
      </p:sp>
    </p:spTree>
    <p:extLst>
      <p:ext uri="{BB962C8B-B14F-4D97-AF65-F5344CB8AC3E}">
        <p14:creationId xmlns:p14="http://schemas.microsoft.com/office/powerpoint/2010/main" val="16760709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2DEB02-59B1-64E9-1B32-FD00854435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F9152B-897F-3A16-AF95-FD6552B66A5C}"/>
              </a:ext>
            </a:extLst>
          </p:cNvPr>
          <p:cNvSpPr>
            <a:spLocks noGrp="1"/>
          </p:cNvSpPr>
          <p:nvPr>
            <p:ph type="title"/>
          </p:nvPr>
        </p:nvSpPr>
        <p:spPr/>
        <p:txBody>
          <a:bodyPr/>
          <a:lstStyle/>
          <a:p>
            <a:r>
              <a:rPr lang="cy-GB" dirty="0"/>
              <a:t>Diben Doethuriaeth</a:t>
            </a:r>
          </a:p>
        </p:txBody>
      </p:sp>
      <p:sp>
        <p:nvSpPr>
          <p:cNvPr id="3" name="Content Placeholder 2">
            <a:extLst>
              <a:ext uri="{FF2B5EF4-FFF2-40B4-BE49-F238E27FC236}">
                <a16:creationId xmlns:a16="http://schemas.microsoft.com/office/drawing/2014/main" id="{DA5AEFBA-0CD5-BC11-CD1B-B407ACFCF56D}"/>
              </a:ext>
            </a:extLst>
          </p:cNvPr>
          <p:cNvSpPr>
            <a:spLocks noGrp="1"/>
          </p:cNvSpPr>
          <p:nvPr>
            <p:ph idx="1"/>
          </p:nvPr>
        </p:nvSpPr>
        <p:spPr/>
        <p:txBody>
          <a:bodyPr>
            <a:normAutofit fontScale="55000" lnSpcReduction="20000"/>
          </a:bodyPr>
          <a:lstStyle/>
          <a:p>
            <a:r>
              <a:rPr lang="cy-GB" dirty="0"/>
              <a:t>chwilio, darganfod, mynediad, adfer, sifft, dehongli, dadansoddi, gwerthuso, rheoli, cadw a chyfleu nifer cynyddol o wybodaeth o ystod o ffynonellau</a:t>
            </a:r>
          </a:p>
          <a:p>
            <a:r>
              <a:rPr lang="cy-GB" dirty="0"/>
              <a:t>meddwl yn feirniadol am broblemau i gynhyrchu atebion arloesol a chreu gwybodaeth newydd; cynllunio, rheoli a chyflawni prosiectau, dewis a chyfiawnhau’r camau priodol</a:t>
            </a:r>
          </a:p>
          <a:p>
            <a:r>
              <a:rPr lang="cy-GB" dirty="0"/>
              <a:t>arfer safonau proffesiynol mewn ymchwil ac uniondeb ymchwil, a chymryd rhan mewn ymarfer proffesiynol, gan gynnwys agweddau moesegol, cyfreithiol ac iechyd a diogelwch, gan ddod â brwdfrydedd, dyfalbarhad a gonestrwydd i ymgymryd â'u gweithgareddau gwaith</a:t>
            </a:r>
          </a:p>
          <a:p>
            <a:r>
              <a:rPr lang="cy-GB" dirty="0"/>
              <a:t>cefnogi, cydweithio a chydweithwyr arweiniol, gan ddefnyddio ystod o sgiliau addysgu, cyfathrebu a rhwydweithio i ddylanwadu ar ymarfer a pholisi mewn amgylcheddau amrywiol</a:t>
            </a:r>
          </a:p>
          <a:p>
            <a:r>
              <a:rPr lang="cy-GB" dirty="0"/>
              <a:t>gwerthfawrogi’r angen i gymryd rhan mewn ymchwil gydag effaith ac yn gallu ei gyfleu i gynulleidfaoedd amrywiol, gan gynnwys y cyhoedd</a:t>
            </a:r>
          </a:p>
          <a:p>
            <a:r>
              <a:rPr lang="cy-GB" dirty="0"/>
              <a:t>meithrin perthynas â chyfoedion, cydweithwyr uwch, myfyrwyr a rhanddeiliaid sy'n sensitif i faterion cydraddoldeb, amrywiaeth a diwylliannol.</a:t>
            </a:r>
          </a:p>
          <a:p>
            <a:endParaRPr lang="cy-GB" dirty="0"/>
          </a:p>
          <a:p>
            <a:pPr lvl="1"/>
            <a:r>
              <a:rPr lang="en-GB" dirty="0" err="1">
                <a:hlinkClick r:id="rId2"/>
              </a:rPr>
              <a:t>Datganiad</a:t>
            </a:r>
            <a:r>
              <a:rPr lang="en-GB" dirty="0">
                <a:hlinkClick r:id="rId2"/>
              </a:rPr>
              <a:t> </a:t>
            </a:r>
            <a:r>
              <a:rPr lang="en-GB" dirty="0" err="1">
                <a:hlinkClick r:id="rId2"/>
              </a:rPr>
              <a:t>Nodweddion</a:t>
            </a:r>
            <a:r>
              <a:rPr lang="en-GB" dirty="0">
                <a:hlinkClick r:id="rId2"/>
              </a:rPr>
              <a:t>: </a:t>
            </a:r>
            <a:r>
              <a:rPr lang="en-GB" dirty="0" err="1">
                <a:hlinkClick r:id="rId2"/>
              </a:rPr>
              <a:t>Gradd</a:t>
            </a:r>
            <a:r>
              <a:rPr lang="en-GB" dirty="0">
                <a:hlinkClick r:id="rId2"/>
              </a:rPr>
              <a:t> </a:t>
            </a:r>
            <a:r>
              <a:rPr lang="en-GB" dirty="0" err="1">
                <a:hlinkClick r:id="rId2"/>
              </a:rPr>
              <a:t>Doethur</a:t>
            </a:r>
            <a:endParaRPr lang="en-GB" dirty="0"/>
          </a:p>
          <a:p>
            <a:endParaRPr lang="en-GB" dirty="0"/>
          </a:p>
        </p:txBody>
      </p:sp>
    </p:spTree>
    <p:extLst>
      <p:ext uri="{BB962C8B-B14F-4D97-AF65-F5344CB8AC3E}">
        <p14:creationId xmlns:p14="http://schemas.microsoft.com/office/powerpoint/2010/main" val="5929875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30957D8-3102-4748-A5A0-5220ECC7194E}"/>
              </a:ext>
            </a:extLst>
          </p:cNvPr>
          <p:cNvSpPr>
            <a:spLocks noGrp="1"/>
          </p:cNvSpPr>
          <p:nvPr>
            <p:ph type="ctrTitle"/>
          </p:nvPr>
        </p:nvSpPr>
        <p:spPr/>
        <p:txBody>
          <a:bodyPr>
            <a:normAutofit fontScale="90000"/>
          </a:bodyPr>
          <a:lstStyle/>
          <a:p>
            <a:r>
              <a:rPr lang="cy-GB" b="1" dirty="0">
                <a:solidFill>
                  <a:schemeClr val="accent1">
                    <a:lumMod val="75000"/>
                  </a:schemeClr>
                </a:solidFill>
              </a:rPr>
              <a:t>Beth yw eich Disgwyliadau </a:t>
            </a:r>
            <a:r>
              <a:rPr lang="en-GB" b="1" dirty="0">
                <a:solidFill>
                  <a:schemeClr val="accent1">
                    <a:lumMod val="75000"/>
                  </a:schemeClr>
                </a:solidFill>
              </a:rPr>
              <a:t>/ What are Your Expectations </a:t>
            </a:r>
          </a:p>
        </p:txBody>
      </p:sp>
      <p:sp>
        <p:nvSpPr>
          <p:cNvPr id="8" name="Subtitle 7">
            <a:extLst>
              <a:ext uri="{FF2B5EF4-FFF2-40B4-BE49-F238E27FC236}">
                <a16:creationId xmlns:a16="http://schemas.microsoft.com/office/drawing/2014/main" id="{E11973BD-129B-4977-A7C7-D26246DF0B6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807742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D81B9AD-2C9F-448E-9509-D4C2FD9028CD}"/>
              </a:ext>
            </a:extLst>
          </p:cNvPr>
          <p:cNvSpPr>
            <a:spLocks noGrp="1"/>
          </p:cNvSpPr>
          <p:nvPr>
            <p:ph type="ctrTitle"/>
          </p:nvPr>
        </p:nvSpPr>
        <p:spPr/>
        <p:txBody>
          <a:bodyPr/>
          <a:lstStyle/>
          <a:p>
            <a:r>
              <a:rPr lang="cy-GB" b="1" dirty="0">
                <a:solidFill>
                  <a:schemeClr val="accent1">
                    <a:lumMod val="75000"/>
                  </a:schemeClr>
                </a:solidFill>
                <a:latin typeface="Arial" panose="020B0604020202020204" pitchFamily="34" charset="0"/>
                <a:cs typeface="Arial" panose="020B0604020202020204" pitchFamily="34" charset="0"/>
              </a:rPr>
              <a:t>Cychwyn Arni /</a:t>
            </a:r>
            <a:r>
              <a:rPr lang="en-GB" b="1" dirty="0">
                <a:solidFill>
                  <a:schemeClr val="accent1">
                    <a:lumMod val="75000"/>
                  </a:schemeClr>
                </a:solidFill>
                <a:latin typeface="Arial" panose="020B0604020202020204" pitchFamily="34" charset="0"/>
                <a:cs typeface="Arial" panose="020B0604020202020204" pitchFamily="34" charset="0"/>
              </a:rPr>
              <a:t>Getting Started </a:t>
            </a:r>
          </a:p>
        </p:txBody>
      </p:sp>
      <p:sp>
        <p:nvSpPr>
          <p:cNvPr id="6" name="Subtitle 5">
            <a:extLst>
              <a:ext uri="{FF2B5EF4-FFF2-40B4-BE49-F238E27FC236}">
                <a16:creationId xmlns:a16="http://schemas.microsoft.com/office/drawing/2014/main" id="{C347E8CA-1A6D-4446-841E-32B564D8EB44}"/>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2833303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lstStyle/>
          <a:p>
            <a:endParaRPr lang="en-GB"/>
          </a:p>
        </p:txBody>
      </p:sp>
      <p:pic>
        <p:nvPicPr>
          <p:cNvPr id="5" name="71-GucBaM8U"/>
          <p:cNvPicPr>
            <a:picLocks noGrp="1" noRot="1" noChangeAspect="1"/>
          </p:cNvPicPr>
          <p:nvPr>
            <p:ph sz="half" idx="2"/>
            <a:videoFile r:link="rId1"/>
          </p:nvPr>
        </p:nvPicPr>
        <p:blipFill>
          <a:blip r:embed="rId3"/>
          <a:stretch>
            <a:fillRect/>
          </a:stretch>
        </p:blipFill>
        <p:spPr>
          <a:xfrm>
            <a:off x="96838" y="655638"/>
            <a:ext cx="9010650" cy="5068887"/>
          </a:xfrm>
          <a:prstGeom prst="rect">
            <a:avLst/>
          </a:prstGeom>
        </p:spPr>
      </p:pic>
    </p:spTree>
    <p:extLst>
      <p:ext uri="{BB962C8B-B14F-4D97-AF65-F5344CB8AC3E}">
        <p14:creationId xmlns:p14="http://schemas.microsoft.com/office/powerpoint/2010/main" val="22512116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526355580"/>
              </p:ext>
            </p:extLst>
          </p:nvPr>
        </p:nvGraphicFramePr>
        <p:xfrm>
          <a:off x="393469" y="390294"/>
          <a:ext cx="8072005" cy="547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79742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3305301769"/>
              </p:ext>
            </p:extLst>
          </p:nvPr>
        </p:nvGraphicFramePr>
        <p:xfrm>
          <a:off x="393469" y="390294"/>
          <a:ext cx="8072005" cy="547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84194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E794981-9650-417B-BB40-AA9883361810}"/>
              </a:ext>
            </a:extLst>
          </p:cNvPr>
          <p:cNvGraphicFramePr>
            <a:graphicFrameLocks noGrp="1"/>
          </p:cNvGraphicFramePr>
          <p:nvPr>
            <p:ph idx="1"/>
            <p:extLst>
              <p:ext uri="{D42A27DB-BD31-4B8C-83A1-F6EECF244321}">
                <p14:modId xmlns:p14="http://schemas.microsoft.com/office/powerpoint/2010/main" val="1008245159"/>
              </p:ext>
            </p:extLst>
          </p:nvPr>
        </p:nvGraphicFramePr>
        <p:xfrm>
          <a:off x="263562" y="150607"/>
          <a:ext cx="8423237" cy="5706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65015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E794981-9650-417B-BB40-AA9883361810}"/>
              </a:ext>
            </a:extLst>
          </p:cNvPr>
          <p:cNvGraphicFramePr>
            <a:graphicFrameLocks noGrp="1"/>
          </p:cNvGraphicFramePr>
          <p:nvPr>
            <p:ph idx="1"/>
            <p:extLst>
              <p:ext uri="{D42A27DB-BD31-4B8C-83A1-F6EECF244321}">
                <p14:modId xmlns:p14="http://schemas.microsoft.com/office/powerpoint/2010/main" val="3888844482"/>
              </p:ext>
            </p:extLst>
          </p:nvPr>
        </p:nvGraphicFramePr>
        <p:xfrm>
          <a:off x="263562" y="150607"/>
          <a:ext cx="8423237" cy="57069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799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8B4F9-3521-457D-A901-AB40ACA52812}"/>
              </a:ext>
            </a:extLst>
          </p:cNvPr>
          <p:cNvSpPr>
            <a:spLocks noGrp="1"/>
          </p:cNvSpPr>
          <p:nvPr>
            <p:ph type="title"/>
          </p:nvPr>
        </p:nvSpPr>
        <p:spPr/>
        <p:txBody>
          <a:bodyPr/>
          <a:lstStyle/>
          <a:p>
            <a:r>
              <a:rPr lang="cy-GB" dirty="0"/>
              <a:t>Enghraifft 1  Nod/ </a:t>
            </a:r>
            <a:r>
              <a:rPr lang="en-GB" dirty="0">
                <a:solidFill>
                  <a:schemeClr val="accent1"/>
                </a:solidFill>
              </a:rPr>
              <a:t>Example 1  Aim</a:t>
            </a:r>
          </a:p>
        </p:txBody>
      </p:sp>
      <p:sp>
        <p:nvSpPr>
          <p:cNvPr id="3" name="Content Placeholder 2">
            <a:extLst>
              <a:ext uri="{FF2B5EF4-FFF2-40B4-BE49-F238E27FC236}">
                <a16:creationId xmlns:a16="http://schemas.microsoft.com/office/drawing/2014/main" id="{55A937F6-77FC-4F23-81C9-69BB9D4A4321}"/>
              </a:ext>
            </a:extLst>
          </p:cNvPr>
          <p:cNvSpPr>
            <a:spLocks noGrp="1"/>
          </p:cNvSpPr>
          <p:nvPr>
            <p:ph sz="half" idx="1"/>
          </p:nvPr>
        </p:nvSpPr>
        <p:spPr/>
        <p:txBody>
          <a:bodyPr>
            <a:normAutofit fontScale="55000" lnSpcReduction="20000"/>
          </a:bodyPr>
          <a:lstStyle/>
          <a:p>
            <a:pPr>
              <a:lnSpc>
                <a:spcPct val="200000"/>
              </a:lnSpc>
              <a:spcAft>
                <a:spcPts val="800"/>
              </a:spcAft>
            </a:pPr>
            <a:r>
              <a:rPr lang="cy-GB" sz="2800" b="1" dirty="0">
                <a:latin typeface="Calibri" panose="020F0502020204030204" pitchFamily="34" charset="0"/>
                <a:ea typeface="Calibri" panose="020F0502020204030204" pitchFamily="34" charset="0"/>
                <a:cs typeface="Times New Roman" panose="02020603050405020304" pitchFamily="18" charset="0"/>
              </a:rPr>
              <a:t>Prif nod yr ymchwil</a:t>
            </a:r>
            <a:r>
              <a:rPr lang="cy-GB" sz="2800" b="1" dirty="0">
                <a:effectLst/>
                <a:latin typeface="Calibri" panose="020F0502020204030204" pitchFamily="34" charset="0"/>
                <a:ea typeface="Calibri" panose="020F0502020204030204" pitchFamily="34" charset="0"/>
                <a:cs typeface="Times New Roman" panose="02020603050405020304" pitchFamily="18" charset="0"/>
              </a:rPr>
              <a:t>, </a:t>
            </a:r>
            <a:r>
              <a:rPr lang="cy-GB" sz="2800" dirty="0">
                <a:effectLst/>
                <a:latin typeface="Calibri" panose="020F0502020204030204" pitchFamily="34" charset="0"/>
                <a:ea typeface="Calibri" panose="020F0502020204030204" pitchFamily="34" charset="0"/>
                <a:cs typeface="Times New Roman" panose="02020603050405020304" pitchFamily="18" charset="0"/>
              </a:rPr>
              <a:t>yw archwilio:  dealltwriaeth </a:t>
            </a:r>
            <a:r>
              <a:rPr lang="cy-GB" sz="2800" noProof="1">
                <a:effectLst/>
                <a:latin typeface="Calibri" panose="020F0502020204030204" pitchFamily="34" charset="0"/>
                <a:ea typeface="Calibri" panose="020F0502020204030204" pitchFamily="34" charset="0"/>
                <a:cs typeface="Times New Roman" panose="02020603050405020304" pitchFamily="18" charset="0"/>
              </a:rPr>
              <a:t>cwnselwyr</a:t>
            </a:r>
            <a:r>
              <a:rPr lang="cy-GB" sz="2800" dirty="0">
                <a:effectLst/>
                <a:latin typeface="Calibri" panose="020F0502020204030204" pitchFamily="34" charset="0"/>
                <a:ea typeface="Calibri" panose="020F0502020204030204" pitchFamily="34" charset="0"/>
                <a:cs typeface="Times New Roman" panose="02020603050405020304" pitchFamily="18" charset="0"/>
              </a:rPr>
              <a:t> gwyn dan hyfforddiant o ‘hil’, hiliaeth a </a:t>
            </a:r>
            <a:r>
              <a:rPr lang="cy-GB" sz="2800" noProof="1">
                <a:effectLst/>
                <a:latin typeface="Calibri" panose="020F0502020204030204" pitchFamily="34" charset="0"/>
                <a:ea typeface="Calibri" panose="020F0502020204030204" pitchFamily="34" charset="0"/>
                <a:cs typeface="Times New Roman" panose="02020603050405020304" pitchFamily="18" charset="0"/>
              </a:rPr>
              <a:t>gwynder</a:t>
            </a:r>
            <a:r>
              <a:rPr lang="cy-GB" sz="2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200000"/>
              </a:lnSpc>
              <a:spcAft>
                <a:spcPts val="800"/>
              </a:spcAft>
            </a:pPr>
            <a:r>
              <a:rPr lang="cy-GB" sz="2800" b="1" dirty="0">
                <a:latin typeface="Calibri" panose="020F0502020204030204" pitchFamily="34" charset="0"/>
                <a:ea typeface="Calibri" panose="020F0502020204030204" pitchFamily="34" charset="0"/>
                <a:cs typeface="Times New Roman" panose="02020603050405020304" pitchFamily="18" charset="0"/>
              </a:rPr>
              <a:t>Er mwyn cyflawni’r nod hwn</a:t>
            </a:r>
            <a:r>
              <a:rPr lang="cy-GB" sz="2800" b="1" dirty="0">
                <a:effectLst/>
                <a:latin typeface="Calibri" panose="020F0502020204030204" pitchFamily="34" charset="0"/>
                <a:ea typeface="Calibri" panose="020F0502020204030204" pitchFamily="34" charset="0"/>
                <a:cs typeface="Times New Roman" panose="02020603050405020304" pitchFamily="18" charset="0"/>
              </a:rPr>
              <a:t>, </a:t>
            </a:r>
            <a:r>
              <a:rPr lang="cy-GB" sz="2800" dirty="0">
                <a:effectLst/>
                <a:latin typeface="Calibri" panose="020F0502020204030204" pitchFamily="34" charset="0"/>
                <a:ea typeface="Calibri" panose="020F0502020204030204" pitchFamily="34" charset="0"/>
                <a:cs typeface="Times New Roman" panose="02020603050405020304" pitchFamily="18" charset="0"/>
              </a:rPr>
              <a:t>y cwestiwn ymchwil a ofynnwyd oedd: </a:t>
            </a:r>
          </a:p>
          <a:p>
            <a:pPr marL="817245" indent="-457200">
              <a:lnSpc>
                <a:spcPct val="103000"/>
              </a:lnSpc>
              <a:spcAft>
                <a:spcPts val="800"/>
              </a:spcAft>
            </a:pPr>
            <a:r>
              <a:rPr lang="cy-GB" sz="2800" i="1" dirty="0">
                <a:effectLst/>
                <a:latin typeface="Calibri" panose="020F0502020204030204" pitchFamily="34" charset="0"/>
                <a:ea typeface="Calibri" panose="020F0502020204030204" pitchFamily="34" charset="0"/>
                <a:cs typeface="Times New Roman" panose="02020603050405020304" pitchFamily="18" charset="0"/>
              </a:rPr>
              <a:t>Sut mae </a:t>
            </a:r>
            <a:r>
              <a:rPr lang="cy-GB" sz="2800" i="1" noProof="1">
                <a:effectLst/>
                <a:latin typeface="Calibri" panose="020F0502020204030204" pitchFamily="34" charset="0"/>
                <a:ea typeface="Calibri" panose="020F0502020204030204" pitchFamily="34" charset="0"/>
                <a:cs typeface="Times New Roman" panose="02020603050405020304" pitchFamily="18" charset="0"/>
              </a:rPr>
              <a:t>cwnselwyr</a:t>
            </a:r>
            <a:r>
              <a:rPr lang="cy-GB" sz="2800" i="1" dirty="0">
                <a:effectLst/>
                <a:latin typeface="Calibri" panose="020F0502020204030204" pitchFamily="34" charset="0"/>
                <a:ea typeface="Calibri" panose="020F0502020204030204" pitchFamily="34" charset="0"/>
                <a:cs typeface="Times New Roman" panose="02020603050405020304" pitchFamily="18" charset="0"/>
              </a:rPr>
              <a:t> gwyn dan hyfforddiant yn ne Cymru yn deall ‘hil’, hiliaeth a </a:t>
            </a:r>
            <a:r>
              <a:rPr lang="cy-GB" sz="2800" i="1" noProof="1">
                <a:effectLst/>
                <a:latin typeface="Calibri" panose="020F0502020204030204" pitchFamily="34" charset="0"/>
                <a:ea typeface="Calibri" panose="020F0502020204030204" pitchFamily="34" charset="0"/>
                <a:cs typeface="Times New Roman" panose="02020603050405020304" pitchFamily="18" charset="0"/>
              </a:rPr>
              <a:t>gwynder</a:t>
            </a:r>
            <a:r>
              <a:rPr lang="cy-GB" sz="2800" i="1" dirty="0">
                <a:effectLst/>
                <a:latin typeface="Calibri" panose="020F0502020204030204" pitchFamily="34" charset="0"/>
                <a:ea typeface="Calibri" panose="020F0502020204030204" pitchFamily="34" charset="0"/>
                <a:cs typeface="Times New Roman" panose="02020603050405020304" pitchFamily="18" charset="0"/>
              </a:rPr>
              <a:t>?</a:t>
            </a:r>
            <a:endParaRPr lang="cy-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628A64CB-D673-CC05-7F94-A24F4BFBA5F8}"/>
              </a:ext>
            </a:extLst>
          </p:cNvPr>
          <p:cNvSpPr>
            <a:spLocks noGrp="1"/>
          </p:cNvSpPr>
          <p:nvPr>
            <p:ph sz="half" idx="2"/>
          </p:nvPr>
        </p:nvSpPr>
        <p:spPr/>
        <p:txBody>
          <a:bodyPr>
            <a:normAutofit fontScale="55000" lnSpcReduction="20000"/>
          </a:bodyPr>
          <a:lstStyle/>
          <a:p>
            <a:pPr>
              <a:lnSpc>
                <a:spcPct val="200000"/>
              </a:lnSpc>
              <a:spcAft>
                <a:spcPts val="800"/>
              </a:spcAft>
            </a:pPr>
            <a:r>
              <a:rPr lang="en-GB"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The main aim, </a:t>
            </a:r>
            <a:r>
              <a:rPr lang="en-GB"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of the research is to explore:  white trainee counsellors understanding of ‘race’, racism and whiteness. </a:t>
            </a:r>
          </a:p>
          <a:p>
            <a:pPr>
              <a:lnSpc>
                <a:spcPct val="200000"/>
              </a:lnSpc>
              <a:spcAft>
                <a:spcPts val="800"/>
              </a:spcAft>
            </a:pPr>
            <a:r>
              <a:rPr lang="en-GB"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To achieve this aim, </a:t>
            </a:r>
            <a:r>
              <a:rPr lang="en-GB"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the research question asked was: </a:t>
            </a:r>
          </a:p>
          <a:p>
            <a:pPr marL="817245" indent="-457200">
              <a:lnSpc>
                <a:spcPct val="103000"/>
              </a:lnSpc>
              <a:spcAft>
                <a:spcPts val="800"/>
              </a:spcAft>
            </a:pPr>
            <a:r>
              <a:rPr lang="en-GB" i="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How do white trainee counsellors in South Wales understand ‘race’, racism and whiteness?</a:t>
            </a:r>
            <a:endParaRPr lang="en-GB" dirty="0">
              <a:solidFill>
                <a:schemeClr val="accent1"/>
              </a:solidFill>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096220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BA32D-E5BE-4D94-BFF8-9C1BD6B4965F}"/>
              </a:ext>
            </a:extLst>
          </p:cNvPr>
          <p:cNvSpPr>
            <a:spLocks noGrp="1"/>
          </p:cNvSpPr>
          <p:nvPr>
            <p:ph type="title"/>
          </p:nvPr>
        </p:nvSpPr>
        <p:spPr/>
        <p:txBody>
          <a:bodyPr/>
          <a:lstStyle/>
          <a:p>
            <a:r>
              <a:rPr lang="en-GB" dirty="0"/>
              <a:t>Example 1 Objectives</a:t>
            </a:r>
          </a:p>
        </p:txBody>
      </p:sp>
      <p:sp>
        <p:nvSpPr>
          <p:cNvPr id="3" name="Content Placeholder 2">
            <a:extLst>
              <a:ext uri="{FF2B5EF4-FFF2-40B4-BE49-F238E27FC236}">
                <a16:creationId xmlns:a16="http://schemas.microsoft.com/office/drawing/2014/main" id="{C61374C1-20CB-49E0-B9D5-B242B388D073}"/>
              </a:ext>
            </a:extLst>
          </p:cNvPr>
          <p:cNvSpPr>
            <a:spLocks noGrp="1"/>
          </p:cNvSpPr>
          <p:nvPr>
            <p:ph sz="half" idx="1"/>
          </p:nvPr>
        </p:nvSpPr>
        <p:spPr/>
        <p:txBody>
          <a:bodyPr>
            <a:normAutofit fontScale="70000" lnSpcReduction="20000"/>
          </a:bodyPr>
          <a:lstStyle/>
          <a:p>
            <a:pPr>
              <a:lnSpc>
                <a:spcPct val="103000"/>
              </a:lnSpc>
              <a:spcAft>
                <a:spcPts val="800"/>
              </a:spcAft>
            </a:pPr>
            <a:r>
              <a:rPr lang="cy-GB"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Amcanion yr ymchwil oedd:</a:t>
            </a:r>
          </a:p>
          <a:p>
            <a:pPr marL="800100" lvl="1" indent="-342900">
              <a:lnSpc>
                <a:spcPct val="103000"/>
              </a:lnSpc>
              <a:spcAft>
                <a:spcPts val="800"/>
              </a:spcAft>
              <a:buFont typeface="Symbol" panose="05050102010706020507" pitchFamily="18" charset="2"/>
              <a:buChar char=""/>
            </a:pP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Archwilio sut mae </a:t>
            </a:r>
            <a:r>
              <a:rPr lang="cy-GB" sz="2000" dirty="0" err="1">
                <a:solidFill>
                  <a:schemeClr val="accent1"/>
                </a:solidFill>
                <a:latin typeface="Calibri" panose="020F0502020204030204" pitchFamily="34" charset="0"/>
                <a:ea typeface="Calibri" panose="020F0502020204030204" pitchFamily="34" charset="0"/>
                <a:cs typeface="Times New Roman" panose="02020603050405020304" pitchFamily="18" charset="0"/>
              </a:rPr>
              <a:t>cwnselwyr</a:t>
            </a: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 dan hyfforddiant gwyn yn deall 'hil', hiliaeth a </a:t>
            </a:r>
            <a:r>
              <a:rPr lang="cy-GB" sz="2000" dirty="0" err="1">
                <a:solidFill>
                  <a:schemeClr val="accent1"/>
                </a:solidFill>
                <a:latin typeface="Calibri" panose="020F0502020204030204" pitchFamily="34" charset="0"/>
                <a:ea typeface="Calibri" panose="020F0502020204030204" pitchFamily="34" charset="0"/>
                <a:cs typeface="Times New Roman" panose="02020603050405020304" pitchFamily="18" charset="0"/>
              </a:rPr>
              <a:t>gwynder</a:t>
            </a: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t>
            </a:r>
          </a:p>
          <a:p>
            <a:pPr marL="800100" lvl="1" indent="-342900">
              <a:lnSpc>
                <a:spcPct val="103000"/>
              </a:lnSpc>
              <a:spcAft>
                <a:spcPts val="800"/>
              </a:spcAft>
              <a:buFont typeface="Symbol" panose="05050102010706020507" pitchFamily="18" charset="2"/>
              <a:buChar char=""/>
            </a:pP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Nodi'r teimladau sy'n deillio o drafod 'hil', hiliaeth a </a:t>
            </a:r>
            <a:r>
              <a:rPr lang="cy-GB" sz="2000" dirty="0" err="1">
                <a:solidFill>
                  <a:schemeClr val="accent1"/>
                </a:solidFill>
                <a:latin typeface="Calibri" panose="020F0502020204030204" pitchFamily="34" charset="0"/>
                <a:ea typeface="Calibri" panose="020F0502020204030204" pitchFamily="34" charset="0"/>
                <a:cs typeface="Times New Roman" panose="02020603050405020304" pitchFamily="18" charset="0"/>
              </a:rPr>
              <a:t>gwynder</a:t>
            </a: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t>
            </a:r>
          </a:p>
          <a:p>
            <a:pPr marL="800100" lvl="1" indent="-342900">
              <a:lnSpc>
                <a:spcPct val="103000"/>
              </a:lnSpc>
              <a:spcAft>
                <a:spcPts val="800"/>
              </a:spcAft>
              <a:buFont typeface="Symbol" panose="05050102010706020507" pitchFamily="18" charset="2"/>
              <a:buChar char=""/>
            </a:pP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Sicrhau lle i hyfforddeion leisio eu barn mewn ffordd barchus.</a:t>
            </a:r>
          </a:p>
          <a:p>
            <a:pPr marL="800100" lvl="1" indent="-342900">
              <a:lnSpc>
                <a:spcPct val="103000"/>
              </a:lnSpc>
              <a:spcAft>
                <a:spcPts val="800"/>
              </a:spcAft>
              <a:buFont typeface="Symbol" panose="05050102010706020507" pitchFamily="18" charset="2"/>
              <a:buChar char=""/>
            </a:pP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Archwilio a nodi themâu allweddol ynghylch dealltwriaeth </a:t>
            </a:r>
            <a:r>
              <a:rPr lang="cy-GB" sz="2000" dirty="0" err="1">
                <a:solidFill>
                  <a:schemeClr val="accent1"/>
                </a:solidFill>
                <a:latin typeface="Calibri" panose="020F0502020204030204" pitchFamily="34" charset="0"/>
                <a:ea typeface="Calibri" panose="020F0502020204030204" pitchFamily="34" charset="0"/>
                <a:cs typeface="Times New Roman" panose="02020603050405020304" pitchFamily="18" charset="0"/>
              </a:rPr>
              <a:t>cwnselwyr</a:t>
            </a:r>
            <a:r>
              <a:rPr lang="cy-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 dan hyfforddiant gwyn o 'hil', hiliaeth a gwyn sy'n hyfforddi yn Ne Cymru.</a:t>
            </a:r>
          </a:p>
          <a:p>
            <a:endParaRPr lang="en-GB" dirty="0"/>
          </a:p>
        </p:txBody>
      </p:sp>
      <p:sp>
        <p:nvSpPr>
          <p:cNvPr id="4" name="Content Placeholder 3">
            <a:extLst>
              <a:ext uri="{FF2B5EF4-FFF2-40B4-BE49-F238E27FC236}">
                <a16:creationId xmlns:a16="http://schemas.microsoft.com/office/drawing/2014/main" id="{3EF084EF-9A0D-B4FD-9AE4-6F9798139223}"/>
              </a:ext>
            </a:extLst>
          </p:cNvPr>
          <p:cNvSpPr>
            <a:spLocks noGrp="1"/>
          </p:cNvSpPr>
          <p:nvPr>
            <p:ph sz="half" idx="2"/>
          </p:nvPr>
        </p:nvSpPr>
        <p:spPr/>
        <p:txBody>
          <a:bodyPr>
            <a:normAutofit fontScale="70000" lnSpcReduction="20000"/>
          </a:bodyPr>
          <a:lstStyle/>
          <a:p>
            <a:pPr>
              <a:lnSpc>
                <a:spcPct val="103000"/>
              </a:lnSpc>
              <a:spcAft>
                <a:spcPts val="800"/>
              </a:spcAft>
            </a:pPr>
            <a:r>
              <a:rPr lang="en-GB" b="1"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The research objectives were to:</a:t>
            </a:r>
          </a:p>
          <a:p>
            <a:pPr marL="800100" lvl="1" indent="-342900">
              <a:lnSpc>
                <a:spcPct val="103000"/>
              </a:lnSpc>
              <a:spcAft>
                <a:spcPts val="800"/>
              </a:spcAft>
              <a:buFont typeface="Symbol" panose="05050102010706020507" pitchFamily="18" charset="2"/>
              <a:buChar char=""/>
            </a:pPr>
            <a:r>
              <a:rPr lang="en-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Explore how white trainee counsellors understand ‘race’, racism and whiteness.</a:t>
            </a:r>
          </a:p>
          <a:p>
            <a:pPr marL="800100" lvl="1" indent="-342900">
              <a:lnSpc>
                <a:spcPct val="103000"/>
              </a:lnSpc>
              <a:spcAft>
                <a:spcPts val="800"/>
              </a:spcAft>
              <a:buFont typeface="Symbol" panose="05050102010706020507" pitchFamily="18" charset="2"/>
              <a:buChar char=""/>
            </a:pPr>
            <a:r>
              <a:rPr lang="en-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Identify the feelings that emerge from discussing ‘race’, racism and whiteness.</a:t>
            </a:r>
          </a:p>
          <a:p>
            <a:pPr marL="800100" lvl="1" indent="-342900">
              <a:lnSpc>
                <a:spcPct val="103000"/>
              </a:lnSpc>
              <a:spcAft>
                <a:spcPts val="800"/>
              </a:spcAft>
              <a:buFont typeface="Symbol" panose="05050102010706020507" pitchFamily="18" charset="2"/>
              <a:buChar char=""/>
            </a:pPr>
            <a:r>
              <a:rPr lang="en-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Achieve a space for trainees to have their views heard in a respectful way.</a:t>
            </a:r>
          </a:p>
          <a:p>
            <a:pPr marL="800100" lvl="1" indent="-342900">
              <a:lnSpc>
                <a:spcPct val="103000"/>
              </a:lnSpc>
              <a:spcAft>
                <a:spcPts val="800"/>
              </a:spcAft>
              <a:buFont typeface="Symbol" panose="05050102010706020507" pitchFamily="18" charset="2"/>
              <a:buChar char=""/>
            </a:pPr>
            <a:r>
              <a:rPr lang="en-GB" sz="2000" dirty="0">
                <a:solidFill>
                  <a:schemeClr val="accent1"/>
                </a:solidFill>
                <a:latin typeface="Calibri" panose="020F0502020204030204" pitchFamily="34" charset="0"/>
                <a:ea typeface="Calibri" panose="020F0502020204030204" pitchFamily="34" charset="0"/>
                <a:cs typeface="Times New Roman" panose="02020603050405020304" pitchFamily="18" charset="0"/>
              </a:rPr>
              <a:t>Explore and identify key themes regarding white trainee counsellors understanding of ‘race’, racism and whiteness who are training in South Wales.</a:t>
            </a:r>
          </a:p>
          <a:p>
            <a:endParaRPr lang="en-GB" dirty="0"/>
          </a:p>
        </p:txBody>
      </p:sp>
    </p:spTree>
    <p:extLst>
      <p:ext uri="{BB962C8B-B14F-4D97-AF65-F5344CB8AC3E}">
        <p14:creationId xmlns:p14="http://schemas.microsoft.com/office/powerpoint/2010/main" val="6378759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dirty="0"/>
              <a:t>Enghraifft</a:t>
            </a:r>
            <a:r>
              <a:rPr lang="en-GB" dirty="0"/>
              <a:t> 2a </a:t>
            </a:r>
          </a:p>
        </p:txBody>
      </p:sp>
      <p:sp>
        <p:nvSpPr>
          <p:cNvPr id="5" name="Content Placeholder 4"/>
          <p:cNvSpPr>
            <a:spLocks noGrp="1"/>
          </p:cNvSpPr>
          <p:nvPr>
            <p:ph idx="1"/>
          </p:nvPr>
        </p:nvSpPr>
        <p:spPr>
          <a:xfrm>
            <a:off x="3887788" y="405534"/>
            <a:ext cx="4629150" cy="4873625"/>
          </a:xfrm>
        </p:spPr>
        <p:txBody>
          <a:bodyPr>
            <a:normAutofit fontScale="92500" lnSpcReduction="10000"/>
          </a:bodyPr>
          <a:lstStyle/>
          <a:p>
            <a:r>
              <a:rPr lang="cy-GB" sz="3000" dirty="0"/>
              <a:t>Cwestiwn / Problem ymchwil</a:t>
            </a:r>
          </a:p>
          <a:p>
            <a:pPr lvl="1"/>
            <a:r>
              <a:rPr lang="cy-GB" dirty="0"/>
              <a:t>Effeithiau Covid-19 ar Ysgolion.</a:t>
            </a:r>
          </a:p>
          <a:p>
            <a:r>
              <a:rPr lang="cy-GB" sz="3000" dirty="0"/>
              <a:t>Nod</a:t>
            </a:r>
          </a:p>
          <a:p>
            <a:pPr lvl="1"/>
            <a:r>
              <a:rPr lang="cy-GB" dirty="0"/>
              <a:t>Mesur effaith Covid-19 ar ysgolion </a:t>
            </a:r>
          </a:p>
          <a:p>
            <a:r>
              <a:rPr lang="cy-GB" sz="3000" dirty="0"/>
              <a:t>Amcanion</a:t>
            </a:r>
          </a:p>
          <a:p>
            <a:pPr lvl="1"/>
            <a:r>
              <a:rPr lang="cy-GB" dirty="0"/>
              <a:t>1. beth yw’r effeithiau ar ysgolion </a:t>
            </a:r>
          </a:p>
          <a:p>
            <a:pPr lvl="1"/>
            <a:r>
              <a:rPr lang="cy-GB" dirty="0"/>
              <a:t>2. sut maen nhw’n effeithio </a:t>
            </a:r>
          </a:p>
          <a:p>
            <a:pPr lvl="1"/>
            <a:r>
              <a:rPr lang="cy-GB" dirty="0"/>
              <a:t>3. ar bwy maen nhw’n effeithio </a:t>
            </a:r>
          </a:p>
          <a:p>
            <a:pPr marL="457200" lvl="1" indent="0">
              <a:buNone/>
            </a:pPr>
            <a:endParaRPr lang="en-GB" dirty="0"/>
          </a:p>
        </p:txBody>
      </p:sp>
      <p:sp>
        <p:nvSpPr>
          <p:cNvPr id="6" name="Text Placeholder 5"/>
          <p:cNvSpPr>
            <a:spLocks noGrp="1"/>
          </p:cNvSpPr>
          <p:nvPr>
            <p:ph type="body" sz="half" idx="2"/>
          </p:nvPr>
        </p:nvSpPr>
        <p:spPr/>
        <p:txBody>
          <a:bodyPr/>
          <a:lstStyle/>
          <a:p>
            <a:r>
              <a:rPr lang="cy-GB" dirty="0"/>
              <a:t>Gwerthuswch nodau ac amcanion y cwestiwn </a:t>
            </a:r>
          </a:p>
          <a:p>
            <a:r>
              <a:rPr lang="cy-GB" dirty="0"/>
              <a:t>Ystyriwch : </a:t>
            </a:r>
          </a:p>
          <a:p>
            <a:pPr marL="285750" indent="-285750">
              <a:buFont typeface="Arial" panose="020B0604020202020204" pitchFamily="34" charset="0"/>
              <a:buChar char="•"/>
            </a:pPr>
            <a:r>
              <a:rPr lang="cy-GB" dirty="0"/>
              <a:t>Ydyn nhw’n gadarn neu’n wan?</a:t>
            </a:r>
          </a:p>
          <a:p>
            <a:pPr marL="285750" indent="-285750">
              <a:buFont typeface="Arial" panose="020B0604020202020204" pitchFamily="34" charset="0"/>
              <a:buChar char="•"/>
            </a:pPr>
            <a:r>
              <a:rPr lang="cy-GB" dirty="0"/>
              <a:t>Sut byddech chi’n eu gwella? </a:t>
            </a:r>
          </a:p>
        </p:txBody>
      </p:sp>
    </p:spTree>
    <p:extLst>
      <p:ext uri="{BB962C8B-B14F-4D97-AF65-F5344CB8AC3E}">
        <p14:creationId xmlns:p14="http://schemas.microsoft.com/office/powerpoint/2010/main" val="37558391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Example 2a </a:t>
            </a:r>
          </a:p>
        </p:txBody>
      </p:sp>
      <p:sp>
        <p:nvSpPr>
          <p:cNvPr id="5" name="Content Placeholder 4"/>
          <p:cNvSpPr>
            <a:spLocks noGrp="1"/>
          </p:cNvSpPr>
          <p:nvPr>
            <p:ph idx="1"/>
          </p:nvPr>
        </p:nvSpPr>
        <p:spPr>
          <a:xfrm>
            <a:off x="3887788" y="405534"/>
            <a:ext cx="4629150" cy="4873625"/>
          </a:xfrm>
        </p:spPr>
        <p:txBody>
          <a:bodyPr>
            <a:normAutofit lnSpcReduction="10000"/>
          </a:bodyPr>
          <a:lstStyle/>
          <a:p>
            <a:r>
              <a:rPr lang="en-GB" dirty="0"/>
              <a:t>Research question / Issue</a:t>
            </a:r>
          </a:p>
          <a:p>
            <a:pPr lvl="1"/>
            <a:r>
              <a:rPr lang="en-GB" dirty="0"/>
              <a:t>Impacts of Covid-19 on Schools..</a:t>
            </a:r>
          </a:p>
          <a:p>
            <a:r>
              <a:rPr lang="en-GB" dirty="0"/>
              <a:t>Aim</a:t>
            </a:r>
          </a:p>
          <a:p>
            <a:pPr lvl="1"/>
            <a:r>
              <a:rPr lang="en-GB" dirty="0"/>
              <a:t>To measure the impact of Covid-19 on schools </a:t>
            </a:r>
          </a:p>
          <a:p>
            <a:r>
              <a:rPr lang="en-GB" dirty="0"/>
              <a:t>Objectives</a:t>
            </a:r>
          </a:p>
          <a:p>
            <a:pPr lvl="1"/>
            <a:r>
              <a:rPr lang="en-GB" dirty="0"/>
              <a:t>1. what are the impacts on schools </a:t>
            </a:r>
          </a:p>
          <a:p>
            <a:pPr lvl="1"/>
            <a:r>
              <a:rPr lang="en-GB" dirty="0"/>
              <a:t>2. how are they impacting </a:t>
            </a:r>
          </a:p>
          <a:p>
            <a:pPr lvl="1"/>
            <a:r>
              <a:rPr lang="en-GB" dirty="0"/>
              <a:t>3. who are they impacting </a:t>
            </a:r>
          </a:p>
          <a:p>
            <a:pPr marL="457200" lvl="1" indent="0">
              <a:buNone/>
            </a:pPr>
            <a:endParaRPr lang="en-GB" dirty="0"/>
          </a:p>
        </p:txBody>
      </p:sp>
      <p:sp>
        <p:nvSpPr>
          <p:cNvPr id="6" name="Text Placeholder 5"/>
          <p:cNvSpPr>
            <a:spLocks noGrp="1"/>
          </p:cNvSpPr>
          <p:nvPr>
            <p:ph type="body" sz="half" idx="2"/>
          </p:nvPr>
        </p:nvSpPr>
        <p:spPr/>
        <p:txBody>
          <a:bodyPr/>
          <a:lstStyle/>
          <a:p>
            <a:r>
              <a:rPr lang="en-GB" dirty="0"/>
              <a:t>Evaluate the  question aims and objectives </a:t>
            </a:r>
          </a:p>
          <a:p>
            <a:r>
              <a:rPr lang="en-GB" dirty="0"/>
              <a:t>Consider : </a:t>
            </a:r>
          </a:p>
          <a:p>
            <a:pPr marL="285750" indent="-285750">
              <a:buFont typeface="Arial" panose="020B0604020202020204" pitchFamily="34" charset="0"/>
              <a:buChar char="•"/>
            </a:pPr>
            <a:r>
              <a:rPr lang="en-GB" dirty="0"/>
              <a:t>Are they strong or weak ?</a:t>
            </a:r>
          </a:p>
          <a:p>
            <a:pPr marL="285750" indent="-285750">
              <a:buFont typeface="Arial" panose="020B0604020202020204" pitchFamily="34" charset="0"/>
              <a:buChar char="•"/>
            </a:pPr>
            <a:r>
              <a:rPr lang="en-GB" dirty="0"/>
              <a:t>How would you improve them? </a:t>
            </a:r>
          </a:p>
        </p:txBody>
      </p:sp>
    </p:spTree>
    <p:extLst>
      <p:ext uri="{BB962C8B-B14F-4D97-AF65-F5344CB8AC3E}">
        <p14:creationId xmlns:p14="http://schemas.microsoft.com/office/powerpoint/2010/main" val="27967599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53" y="400444"/>
            <a:ext cx="2949575" cy="1600200"/>
          </a:xfrm>
        </p:spPr>
        <p:txBody>
          <a:bodyPr/>
          <a:lstStyle/>
          <a:p>
            <a:r>
              <a:rPr lang="cy-GB" dirty="0"/>
              <a:t>Enghraifft </a:t>
            </a:r>
            <a:r>
              <a:rPr lang="en-GB" dirty="0"/>
              <a:t>2b</a:t>
            </a:r>
          </a:p>
        </p:txBody>
      </p:sp>
      <p:sp>
        <p:nvSpPr>
          <p:cNvPr id="4" name="Text Placeholder 3"/>
          <p:cNvSpPr>
            <a:spLocks noGrp="1"/>
          </p:cNvSpPr>
          <p:nvPr>
            <p:ph type="body" sz="half" idx="2"/>
          </p:nvPr>
        </p:nvSpPr>
        <p:spPr>
          <a:xfrm>
            <a:off x="188804" y="2120462"/>
            <a:ext cx="2949575" cy="3811588"/>
          </a:xfrm>
        </p:spPr>
        <p:txBody>
          <a:bodyPr/>
          <a:lstStyle/>
          <a:p>
            <a:r>
              <a:rPr lang="cy-GB" dirty="0"/>
              <a:t>Gwerthuswch Beth yw’r gwahaniaeth rhwng yr enghreifftiau? </a:t>
            </a:r>
          </a:p>
        </p:txBody>
      </p:sp>
      <p:sp>
        <p:nvSpPr>
          <p:cNvPr id="5" name="Content Placeholder 4"/>
          <p:cNvSpPr>
            <a:spLocks noGrp="1"/>
          </p:cNvSpPr>
          <p:nvPr>
            <p:ph idx="1"/>
          </p:nvPr>
        </p:nvSpPr>
        <p:spPr>
          <a:xfrm>
            <a:off x="3310759" y="50858"/>
            <a:ext cx="5240267" cy="5540837"/>
          </a:xfrm>
        </p:spPr>
        <p:txBody>
          <a:bodyPr>
            <a:normAutofit lnSpcReduction="10000"/>
          </a:bodyPr>
          <a:lstStyle/>
          <a:p>
            <a:r>
              <a:rPr lang="cy-GB" dirty="0"/>
              <a:t>Cwestiwn / Problem ymchwil </a:t>
            </a:r>
          </a:p>
          <a:p>
            <a:pPr lvl="1"/>
            <a:r>
              <a:rPr lang="cy-GB" sz="1600" dirty="0"/>
              <a:t>Effaith Covid-19  ar lesiant athrawon a disgyblion mewn Ysgol Gynradd yng Nghymru. </a:t>
            </a:r>
          </a:p>
          <a:p>
            <a:r>
              <a:rPr lang="cy-GB" dirty="0"/>
              <a:t>Nod</a:t>
            </a:r>
          </a:p>
          <a:p>
            <a:pPr lvl="1"/>
            <a:r>
              <a:rPr lang="cy-GB" sz="1600" dirty="0"/>
              <a:t>Archwilio sut mae Covid-19  wedi effeithio ar lesiant athrawon a disgyblion mewn Ysgol Gynradd yng Nghymru. </a:t>
            </a:r>
          </a:p>
          <a:p>
            <a:r>
              <a:rPr lang="cy-GB" dirty="0"/>
              <a:t>Amcanion</a:t>
            </a:r>
          </a:p>
          <a:p>
            <a:pPr lvl="1"/>
            <a:r>
              <a:rPr lang="cy-GB" sz="1600" dirty="0"/>
              <a:t>1. Drwy adolygiad llenyddiaeth, amlinellwch y rôl mae llesiant yn ei chwarae mewn amgylchedd ysgol a beth allai effeithio arno, gan gynnwys Covid-19</a:t>
            </a:r>
          </a:p>
          <a:p>
            <a:pPr lvl="1"/>
            <a:r>
              <a:rPr lang="cy-GB" sz="1600" dirty="0"/>
              <a:t>2. Gwnewch gyfweliad ar-lein â grŵp ffocws o athrawon ysgol gynradd er mwyn archwilio effaith </a:t>
            </a:r>
            <a:r>
              <a:rPr lang="cy-GB" sz="1600" noProof="1"/>
              <a:t>ganfyddedig</a:t>
            </a:r>
            <a:r>
              <a:rPr lang="cy-GB" sz="1600" dirty="0"/>
              <a:t> Covid-19 ar eu Llesiant </a:t>
            </a:r>
          </a:p>
          <a:p>
            <a:pPr lvl="1"/>
            <a:r>
              <a:rPr lang="cy-GB" sz="1600" dirty="0"/>
              <a:t>3. Gwnewch gyfweliad ar-lein â grŵp ffocws o athrawon ysgol gynradd er mwyn archwilio effaith </a:t>
            </a:r>
            <a:r>
              <a:rPr lang="cy-GB" sz="1600" noProof="1"/>
              <a:t>ganfyddedig</a:t>
            </a:r>
            <a:r>
              <a:rPr lang="cy-GB" sz="1600" dirty="0"/>
              <a:t> Covid-19 ar Lesiant Disgyblion </a:t>
            </a:r>
          </a:p>
          <a:p>
            <a:pPr lvl="1"/>
            <a:r>
              <a:rPr lang="cy-GB" sz="1600" dirty="0"/>
              <a:t>4. Drwy ddefnyddio holiadur sy’n ystyriol o blant, archwiliwch effaith </a:t>
            </a:r>
            <a:r>
              <a:rPr lang="cy-GB" sz="1600" noProof="1"/>
              <a:t>ganfyddedig</a:t>
            </a:r>
            <a:r>
              <a:rPr lang="cy-GB" sz="1600" dirty="0"/>
              <a:t> Covid-19 ar Lesiant Disgyblion </a:t>
            </a:r>
          </a:p>
          <a:p>
            <a:pPr lvl="1"/>
            <a:endParaRPr lang="en-GB" sz="1600" dirty="0"/>
          </a:p>
          <a:p>
            <a:pPr lvl="1"/>
            <a:endParaRPr lang="en-GB" sz="1600" dirty="0"/>
          </a:p>
          <a:p>
            <a:pPr marL="457200" lvl="1" indent="0">
              <a:buNone/>
            </a:pPr>
            <a:endParaRPr lang="en-GB" dirty="0"/>
          </a:p>
        </p:txBody>
      </p:sp>
      <p:sp>
        <p:nvSpPr>
          <p:cNvPr id="7" name="Oval Callout 6"/>
          <p:cNvSpPr/>
          <p:nvPr/>
        </p:nvSpPr>
        <p:spPr>
          <a:xfrm>
            <a:off x="290086" y="2800284"/>
            <a:ext cx="3071124" cy="2799955"/>
          </a:xfrm>
          <a:prstGeom prst="wedgeEllipseCallout">
            <a:avLst>
              <a:gd name="adj1" fmla="val 62785"/>
              <a:gd name="adj2" fmla="val 3519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Hefyd mae eisiau i chi wybod pa fethodoleg a dulliau y gallech chi eu defnyddio: </a:t>
            </a:r>
          </a:p>
        </p:txBody>
      </p:sp>
    </p:spTree>
    <p:extLst>
      <p:ext uri="{BB962C8B-B14F-4D97-AF65-F5344CB8AC3E}">
        <p14:creationId xmlns:p14="http://schemas.microsoft.com/office/powerpoint/2010/main" val="16089135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53" y="400444"/>
            <a:ext cx="2949575" cy="1600200"/>
          </a:xfrm>
        </p:spPr>
        <p:txBody>
          <a:bodyPr/>
          <a:lstStyle/>
          <a:p>
            <a:r>
              <a:rPr lang="en-GB" dirty="0"/>
              <a:t>Example 2b</a:t>
            </a:r>
          </a:p>
        </p:txBody>
      </p:sp>
      <p:sp>
        <p:nvSpPr>
          <p:cNvPr id="5" name="Content Placeholder 4"/>
          <p:cNvSpPr>
            <a:spLocks noGrp="1"/>
          </p:cNvSpPr>
          <p:nvPr>
            <p:ph idx="1"/>
          </p:nvPr>
        </p:nvSpPr>
        <p:spPr>
          <a:xfrm>
            <a:off x="3310759" y="50858"/>
            <a:ext cx="5240267" cy="5540837"/>
          </a:xfrm>
        </p:spPr>
        <p:txBody>
          <a:bodyPr/>
          <a:lstStyle/>
          <a:p>
            <a:r>
              <a:rPr lang="en-GB" dirty="0"/>
              <a:t>Research question / Issue</a:t>
            </a:r>
          </a:p>
          <a:p>
            <a:pPr lvl="1"/>
            <a:r>
              <a:rPr lang="en-GB" sz="1600" dirty="0"/>
              <a:t>Covid-19  effect on the well-being of teachers and pupils in a Primary School in Wales. </a:t>
            </a:r>
          </a:p>
          <a:p>
            <a:r>
              <a:rPr lang="en-GB" dirty="0"/>
              <a:t>Aim</a:t>
            </a:r>
          </a:p>
          <a:p>
            <a:pPr lvl="1"/>
            <a:r>
              <a:rPr lang="en-GB" sz="1600" dirty="0"/>
              <a:t>To explore how Covid-19  has effected  the well-being of  teachers and pupils in a Primary School in Wales. </a:t>
            </a:r>
          </a:p>
          <a:p>
            <a:r>
              <a:rPr lang="en-GB" dirty="0"/>
              <a:t>Objectives</a:t>
            </a:r>
          </a:p>
          <a:p>
            <a:pPr lvl="1"/>
            <a:r>
              <a:rPr lang="en-GB" sz="1600" dirty="0"/>
              <a:t>1. Through a literature review outline the role  well-being plays in a school environment and what may impact this including Covid-19</a:t>
            </a:r>
          </a:p>
          <a:p>
            <a:pPr lvl="1"/>
            <a:r>
              <a:rPr lang="en-GB" sz="1600" dirty="0"/>
              <a:t>2. Carry out an online focus group interview with the teachers of a primary school to explore the perceived  effect of Covid-19 on their Well-being </a:t>
            </a:r>
          </a:p>
          <a:p>
            <a:pPr lvl="1"/>
            <a:r>
              <a:rPr lang="en-GB" sz="1600" dirty="0"/>
              <a:t>3 Through the use of a child-friendly questionnaire explore the perceived  effect of Covid-19 on Pupils Well-being </a:t>
            </a:r>
          </a:p>
          <a:p>
            <a:pPr lvl="1"/>
            <a:endParaRPr lang="en-GB" sz="1600" dirty="0"/>
          </a:p>
          <a:p>
            <a:pPr lvl="1"/>
            <a:endParaRPr lang="en-GB" sz="1600" dirty="0"/>
          </a:p>
          <a:p>
            <a:pPr marL="457200" lvl="1" indent="0">
              <a:buNone/>
            </a:pPr>
            <a:endParaRPr lang="en-GB" dirty="0"/>
          </a:p>
        </p:txBody>
      </p:sp>
      <p:sp>
        <p:nvSpPr>
          <p:cNvPr id="4" name="Text Placeholder 3"/>
          <p:cNvSpPr>
            <a:spLocks noGrp="1"/>
          </p:cNvSpPr>
          <p:nvPr>
            <p:ph type="body" sz="half" idx="2"/>
          </p:nvPr>
        </p:nvSpPr>
        <p:spPr>
          <a:xfrm>
            <a:off x="188804" y="2120462"/>
            <a:ext cx="2949575" cy="3811588"/>
          </a:xfrm>
        </p:spPr>
        <p:txBody>
          <a:bodyPr/>
          <a:lstStyle/>
          <a:p>
            <a:r>
              <a:rPr lang="en-GB" dirty="0"/>
              <a:t>Evaluate What are the difference between the examples? </a:t>
            </a:r>
          </a:p>
        </p:txBody>
      </p:sp>
      <p:sp>
        <p:nvSpPr>
          <p:cNvPr id="7" name="Oval Callout 6"/>
          <p:cNvSpPr/>
          <p:nvPr/>
        </p:nvSpPr>
        <p:spPr>
          <a:xfrm>
            <a:off x="290087" y="2692750"/>
            <a:ext cx="3071124" cy="2799955"/>
          </a:xfrm>
          <a:prstGeom prst="wedgeEllipseCallout">
            <a:avLst>
              <a:gd name="adj1" fmla="val 62785"/>
              <a:gd name="adj2" fmla="val 3519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You need to know what your methodology and methods might be also: </a:t>
            </a:r>
          </a:p>
        </p:txBody>
      </p:sp>
    </p:spTree>
    <p:extLst>
      <p:ext uri="{BB962C8B-B14F-4D97-AF65-F5344CB8AC3E}">
        <p14:creationId xmlns:p14="http://schemas.microsoft.com/office/powerpoint/2010/main" val="36983245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F3C0295-610C-2798-8F66-BF3179291DF2}"/>
              </a:ext>
            </a:extLst>
          </p:cNvPr>
          <p:cNvSpPr>
            <a:spLocks noGrp="1"/>
          </p:cNvSpPr>
          <p:nvPr>
            <p:ph type="title"/>
          </p:nvPr>
        </p:nvSpPr>
        <p:spPr/>
        <p:txBody>
          <a:bodyPr/>
          <a:lstStyle/>
          <a:p>
            <a:r>
              <a:rPr lang="cy-GB" dirty="0"/>
              <a:t>Gweithgaredd   </a:t>
            </a:r>
            <a:r>
              <a:rPr lang="en-GB" dirty="0"/>
              <a:t>   Activity </a:t>
            </a:r>
          </a:p>
        </p:txBody>
      </p:sp>
      <p:sp>
        <p:nvSpPr>
          <p:cNvPr id="8" name="Content Placeholder 7">
            <a:extLst>
              <a:ext uri="{FF2B5EF4-FFF2-40B4-BE49-F238E27FC236}">
                <a16:creationId xmlns:a16="http://schemas.microsoft.com/office/drawing/2014/main" id="{EDF8D177-355F-B99E-80CF-D88A1EA44003}"/>
              </a:ext>
            </a:extLst>
          </p:cNvPr>
          <p:cNvSpPr>
            <a:spLocks noGrp="1"/>
          </p:cNvSpPr>
          <p:nvPr>
            <p:ph sz="half" idx="1"/>
          </p:nvPr>
        </p:nvSpPr>
        <p:spPr/>
        <p:txBody>
          <a:bodyPr/>
          <a:lstStyle/>
          <a:p>
            <a:r>
              <a:rPr lang="cy-GB" sz="1800" dirty="0">
                <a:latin typeface="Arial" panose="020B0604020202020204" pitchFamily="34" charset="0"/>
                <a:ea typeface="DengXian" panose="02010600030101010101" pitchFamily="2" charset="-122"/>
                <a:cs typeface="Arial" panose="020B0604020202020204" pitchFamily="34" charset="0"/>
              </a:rPr>
              <a:t>Ysgrifennwch lythyr atoch eich hun yn y dyfodol am eich ymchwil gyfredol. </a:t>
            </a:r>
            <a:endParaRPr lang="cy-GB" sz="1800" dirty="0">
              <a:effectLst/>
              <a:latin typeface="Arial" panose="020B0604020202020204" pitchFamily="34" charset="0"/>
              <a:ea typeface="DengXian" panose="02010600030101010101" pitchFamily="2" charset="-122"/>
              <a:cs typeface="Arial" panose="020B0604020202020204" pitchFamily="34" charset="0"/>
            </a:endParaRPr>
          </a:p>
          <a:p>
            <a:endParaRPr lang="cy-GB" sz="1800" dirty="0">
              <a:effectLst/>
              <a:latin typeface="Arial" panose="020B0604020202020204" pitchFamily="34" charset="0"/>
              <a:ea typeface="DengXian" panose="02010600030101010101" pitchFamily="2" charset="-122"/>
              <a:cs typeface="Arial" panose="020B0604020202020204" pitchFamily="34" charset="0"/>
            </a:endParaRPr>
          </a:p>
          <a:p>
            <a:pPr lvl="1"/>
            <a:r>
              <a:rPr lang="cy-GB" sz="1400" dirty="0">
                <a:latin typeface="Arial" panose="020B0604020202020204" pitchFamily="34" charset="0"/>
                <a:ea typeface="DengXian" panose="02010600030101010101" pitchFamily="2" charset="-122"/>
                <a:cs typeface="Arial" panose="020B0604020202020204" pitchFamily="34" charset="0"/>
              </a:rPr>
              <a:t>Ystyriwch beth rydych chi am ei gyflawni a pham</a:t>
            </a:r>
          </a:p>
          <a:p>
            <a:pPr lvl="1"/>
            <a:r>
              <a:rPr lang="cy-GB" sz="1400" dirty="0">
                <a:latin typeface="Arial" panose="020B0604020202020204" pitchFamily="34" charset="0"/>
                <a:ea typeface="DengXian" panose="02010600030101010101" pitchFamily="2" charset="-122"/>
                <a:cs typeface="Arial" panose="020B0604020202020204" pitchFamily="34" charset="0"/>
              </a:rPr>
              <a:t>Beth sy'n eich ysgogi chi? </a:t>
            </a:r>
          </a:p>
          <a:p>
            <a:pPr lvl="1"/>
            <a:r>
              <a:rPr lang="cy-GB" sz="1400" dirty="0">
                <a:latin typeface="Arial" panose="020B0604020202020204" pitchFamily="34" charset="0"/>
                <a:ea typeface="DengXian" panose="02010600030101010101" pitchFamily="2" charset="-122"/>
                <a:cs typeface="Arial" panose="020B0604020202020204" pitchFamily="34" charset="0"/>
              </a:rPr>
              <a:t>Beth hoffech chi ei gael allan o'r ymchwil.</a:t>
            </a:r>
            <a:endParaRPr lang="cy-GB" dirty="0">
              <a:latin typeface="Arial" panose="020B0604020202020204" pitchFamily="34" charset="0"/>
              <a:cs typeface="Arial" panose="020B0604020202020204" pitchFamily="34" charset="0"/>
            </a:endParaRPr>
          </a:p>
          <a:p>
            <a:endParaRPr lang="en-GB" dirty="0"/>
          </a:p>
        </p:txBody>
      </p:sp>
      <p:sp>
        <p:nvSpPr>
          <p:cNvPr id="9" name="Content Placeholder 8">
            <a:extLst>
              <a:ext uri="{FF2B5EF4-FFF2-40B4-BE49-F238E27FC236}">
                <a16:creationId xmlns:a16="http://schemas.microsoft.com/office/drawing/2014/main" id="{6DD06F22-AC76-7533-B062-C7C281E24AAA}"/>
              </a:ext>
            </a:extLst>
          </p:cNvPr>
          <p:cNvSpPr>
            <a:spLocks noGrp="1"/>
          </p:cNvSpPr>
          <p:nvPr>
            <p:ph sz="half" idx="2"/>
          </p:nvPr>
        </p:nvSpPr>
        <p:spPr/>
        <p:txBody>
          <a:bodyPr/>
          <a:lstStyle/>
          <a:p>
            <a:r>
              <a:rPr lang="en-GB" sz="1800" dirty="0">
                <a:effectLst/>
                <a:latin typeface="Arial" panose="020B0604020202020204" pitchFamily="34" charset="0"/>
                <a:ea typeface="DengXian" panose="02010600030101010101" pitchFamily="2" charset="-122"/>
                <a:cs typeface="Arial" panose="020B0604020202020204" pitchFamily="34" charset="0"/>
              </a:rPr>
              <a:t>Write a letter to your future self about your current research. </a:t>
            </a:r>
          </a:p>
          <a:p>
            <a:endParaRPr lang="en-GB" sz="1800" dirty="0">
              <a:effectLst/>
              <a:latin typeface="Arial" panose="020B0604020202020204" pitchFamily="34" charset="0"/>
              <a:ea typeface="DengXian" panose="02010600030101010101" pitchFamily="2" charset="-122"/>
              <a:cs typeface="Arial" panose="020B0604020202020204" pitchFamily="34" charset="0"/>
            </a:endParaRPr>
          </a:p>
          <a:p>
            <a:pPr lvl="1"/>
            <a:r>
              <a:rPr lang="en-GB" sz="1400" dirty="0">
                <a:latin typeface="Arial" panose="020B0604020202020204" pitchFamily="34" charset="0"/>
                <a:ea typeface="DengXian" panose="02010600030101010101" pitchFamily="2" charset="-122"/>
                <a:cs typeface="Arial" panose="020B0604020202020204" pitchFamily="34" charset="0"/>
              </a:rPr>
              <a:t>Consider what you want to achieve  and why </a:t>
            </a:r>
          </a:p>
          <a:p>
            <a:pPr lvl="1"/>
            <a:r>
              <a:rPr lang="en-GB" sz="1400" dirty="0">
                <a:latin typeface="Arial" panose="020B0604020202020204" pitchFamily="34" charset="0"/>
                <a:ea typeface="DengXian" panose="02010600030101010101" pitchFamily="2" charset="-122"/>
                <a:cs typeface="Arial" panose="020B0604020202020204" pitchFamily="34" charset="0"/>
              </a:rPr>
              <a:t>What is motivating you? </a:t>
            </a:r>
          </a:p>
          <a:p>
            <a:pPr lvl="1"/>
            <a:r>
              <a:rPr lang="en-GB" sz="1400" dirty="0">
                <a:latin typeface="Arial" panose="020B0604020202020204" pitchFamily="34" charset="0"/>
                <a:ea typeface="DengXian" panose="02010600030101010101" pitchFamily="2" charset="-122"/>
                <a:cs typeface="Arial" panose="020B0604020202020204" pitchFamily="34" charset="0"/>
              </a:rPr>
              <a:t>What would you like to get out of the research.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47127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a:extLst>
              <a:ext uri="{FF2B5EF4-FFF2-40B4-BE49-F238E27FC236}">
                <a16:creationId xmlns:a16="http://schemas.microsoft.com/office/drawing/2014/main" id="{071B5E3F-1AA2-FEB0-3B7A-8B7018BC6ADB}"/>
              </a:ext>
            </a:extLst>
          </p:cNvPr>
          <p:cNvSpPr>
            <a:spLocks noGrp="1"/>
          </p:cNvSpPr>
          <p:nvPr>
            <p:ph type="title"/>
          </p:nvPr>
        </p:nvSpPr>
        <p:spPr/>
        <p:txBody>
          <a:bodyPr>
            <a:noAutofit/>
          </a:bodyPr>
          <a:lstStyle/>
          <a:p>
            <a:r>
              <a:rPr lang="cy-GB" sz="3200" dirty="0"/>
              <a:t>Dysgu Wedi'i Drefnu dan Gyfarwyddyd</a:t>
            </a:r>
            <a:r>
              <a:rPr lang="en-GB" sz="3200" dirty="0"/>
              <a:t>: </a:t>
            </a:r>
            <a:r>
              <a:rPr lang="cy-GB" sz="3200" dirty="0"/>
              <a:t>Adnoddau Llyfrgell</a:t>
            </a:r>
            <a:r>
              <a:rPr lang="en-GB" sz="3200" dirty="0"/>
              <a:t>/ </a:t>
            </a:r>
            <a:r>
              <a:rPr lang="en-GB" sz="3200" dirty="0">
                <a:solidFill>
                  <a:schemeClr val="accent1"/>
                </a:solidFill>
              </a:rPr>
              <a:t>Directed Scheduled Learning: Library Resources </a:t>
            </a:r>
            <a:endParaRPr lang="cy-GB" sz="3200" dirty="0">
              <a:solidFill>
                <a:schemeClr val="accent1"/>
              </a:solidFill>
            </a:endParaRPr>
          </a:p>
        </p:txBody>
      </p:sp>
      <p:sp>
        <p:nvSpPr>
          <p:cNvPr id="5" name="Dalfan Cynnwys 4">
            <a:extLst>
              <a:ext uri="{FF2B5EF4-FFF2-40B4-BE49-F238E27FC236}">
                <a16:creationId xmlns:a16="http://schemas.microsoft.com/office/drawing/2014/main" id="{8D363170-42F4-3E6B-4236-8EE009B21901}"/>
              </a:ext>
            </a:extLst>
          </p:cNvPr>
          <p:cNvSpPr>
            <a:spLocks noGrp="1"/>
          </p:cNvSpPr>
          <p:nvPr>
            <p:ph sz="half" idx="1"/>
          </p:nvPr>
        </p:nvSpPr>
        <p:spPr>
          <a:xfrm>
            <a:off x="4944835" y="1806121"/>
            <a:ext cx="3867150" cy="3809862"/>
          </a:xfrm>
        </p:spPr>
        <p:txBody>
          <a:bodyPr>
            <a:normAutofit fontScale="92500" lnSpcReduction="20000"/>
          </a:bodyPr>
          <a:lstStyle/>
          <a:p>
            <a:pPr marL="0" indent="0">
              <a:buNone/>
            </a:pPr>
            <a:r>
              <a:rPr lang="en-GB" sz="1800" dirty="0">
                <a:solidFill>
                  <a:srgbClr val="0563C1"/>
                </a:solidFill>
                <a:hlinkClick r:id="rId2">
                  <a:extLst>
                    <a:ext uri="{A12FA001-AC4F-418D-AE19-62706E023703}">
                      <ahyp:hlinkClr xmlns:ahyp="http://schemas.microsoft.com/office/drawing/2018/hyperlinkcolor" val="tx"/>
                    </a:ext>
                  </a:extLst>
                </a:hlinkClick>
              </a:rPr>
              <a:t>Academic and </a:t>
            </a:r>
            <a:r>
              <a:rPr lang="en-GB" sz="1800" dirty="0" err="1">
                <a:solidFill>
                  <a:srgbClr val="0563C1"/>
                </a:solidFill>
                <a:hlinkClick r:id="rId2">
                  <a:extLst>
                    <a:ext uri="{A12FA001-AC4F-418D-AE19-62706E023703}">
                      <ahyp:hlinkClr xmlns:ahyp="http://schemas.microsoft.com/office/drawing/2018/hyperlinkcolor" val="tx"/>
                    </a:ext>
                  </a:extLst>
                </a:hlinkClick>
              </a:rPr>
              <a:t>InfoSkills</a:t>
            </a:r>
            <a:r>
              <a:rPr lang="en-GB" sz="1800" dirty="0">
                <a:solidFill>
                  <a:srgbClr val="0070C0"/>
                </a:solidFill>
                <a:hlinkClick r:id="rId2">
                  <a:extLst>
                    <a:ext uri="{A12FA001-AC4F-418D-AE19-62706E023703}">
                      <ahyp:hlinkClr xmlns:ahyp="http://schemas.microsoft.com/office/drawing/2018/hyperlinkcolor" val="tx"/>
                    </a:ext>
                  </a:extLst>
                </a:hlinkClick>
              </a:rPr>
              <a:t> | UWTSD Intranet</a:t>
            </a:r>
            <a:endParaRPr lang="cy-GB" sz="1800" dirty="0">
              <a:solidFill>
                <a:srgbClr val="0070C0"/>
              </a:solidFill>
            </a:endParaRPr>
          </a:p>
          <a:p>
            <a:pPr marL="0" indent="0">
              <a:buNone/>
            </a:pPr>
            <a:r>
              <a:rPr lang="en-GB" sz="1800" b="1"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Academic and Online </a:t>
            </a:r>
            <a:r>
              <a:rPr lang="en-GB" sz="1800" b="1" dirty="0" err="1">
                <a:solidFill>
                  <a:srgbClr val="0070C0"/>
                </a:solidFill>
                <a:effectLst/>
                <a:latin typeface="Calibri" panose="020F0502020204030204" pitchFamily="34" charset="0"/>
                <a:ea typeface="DengXian" panose="02010600030101010101" pitchFamily="2" charset="-122"/>
                <a:cs typeface="Aptos" panose="020B0004020202020204" pitchFamily="34" charset="0"/>
              </a:rPr>
              <a:t>Infoskills</a:t>
            </a:r>
            <a:r>
              <a:rPr lang="en-GB" sz="1800"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 courses on </a:t>
            </a:r>
            <a:r>
              <a:rPr lang="en-GB" sz="1800" u="sng" dirty="0">
                <a:solidFill>
                  <a:srgbClr val="0070C0"/>
                </a:solidFill>
                <a:effectLst/>
                <a:latin typeface="Calibri" panose="020F0502020204030204" pitchFamily="34" charset="0"/>
                <a:ea typeface="DengXian" panose="02010600030101010101" pitchFamily="2" charset="-122"/>
                <a:cs typeface="Aptos" panose="020B0004020202020204" pitchFamily="34" charset="0"/>
                <a:hlinkClick r:id="rId3">
                  <a:extLst>
                    <a:ext uri="{A12FA001-AC4F-418D-AE19-62706E023703}">
                      <ahyp:hlinkClr xmlns:ahyp="http://schemas.microsoft.com/office/drawing/2018/hyperlinkcolor" val="tx"/>
                    </a:ext>
                  </a:extLst>
                </a:hlinkClick>
              </a:rPr>
              <a:t>Finding and Using Information</a:t>
            </a:r>
            <a:r>
              <a:rPr lang="en-GB" sz="1800"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  and skills for </a:t>
            </a:r>
            <a:r>
              <a:rPr lang="en-GB" sz="1800" u="sng" dirty="0">
                <a:solidFill>
                  <a:srgbClr val="0070C0"/>
                </a:solidFill>
                <a:effectLst/>
                <a:latin typeface="Calibri" panose="020F0502020204030204" pitchFamily="34" charset="0"/>
                <a:ea typeface="DengXian" panose="02010600030101010101" pitchFamily="2" charset="-122"/>
                <a:cs typeface="Aptos" panose="020B0004020202020204" pitchFamily="34" charset="0"/>
                <a:hlinkClick r:id="rId3">
                  <a:extLst>
                    <a:ext uri="{A12FA001-AC4F-418D-AE19-62706E023703}">
                      <ahyp:hlinkClr xmlns:ahyp="http://schemas.microsoft.com/office/drawing/2018/hyperlinkcolor" val="tx"/>
                    </a:ext>
                  </a:extLst>
                </a:hlinkClick>
              </a:rPr>
              <a:t>Researchers</a:t>
            </a:r>
            <a:r>
              <a:rPr lang="en-GB" sz="1800"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 </a:t>
            </a:r>
          </a:p>
          <a:p>
            <a:r>
              <a:rPr lang="cy-GB" dirty="0" err="1">
                <a:solidFill>
                  <a:srgbClr val="0070C0"/>
                </a:solidFill>
              </a:rPr>
              <a:t>Please</a:t>
            </a:r>
            <a:r>
              <a:rPr lang="cy-GB" dirty="0">
                <a:solidFill>
                  <a:srgbClr val="0070C0"/>
                </a:solidFill>
              </a:rPr>
              <a:t> </a:t>
            </a:r>
            <a:r>
              <a:rPr lang="cy-GB" dirty="0" err="1">
                <a:solidFill>
                  <a:srgbClr val="0070C0"/>
                </a:solidFill>
              </a:rPr>
              <a:t>review</a:t>
            </a:r>
            <a:r>
              <a:rPr lang="cy-GB" dirty="0">
                <a:solidFill>
                  <a:srgbClr val="0070C0"/>
                </a:solidFill>
              </a:rPr>
              <a:t> </a:t>
            </a:r>
            <a:r>
              <a:rPr lang="cy-GB" dirty="0" err="1">
                <a:solidFill>
                  <a:srgbClr val="0070C0"/>
                </a:solidFill>
              </a:rPr>
              <a:t>this</a:t>
            </a:r>
            <a:r>
              <a:rPr lang="cy-GB" dirty="0">
                <a:solidFill>
                  <a:srgbClr val="0070C0"/>
                </a:solidFill>
              </a:rPr>
              <a:t> </a:t>
            </a:r>
            <a:r>
              <a:rPr lang="cy-GB" dirty="0" err="1">
                <a:solidFill>
                  <a:srgbClr val="0070C0"/>
                </a:solidFill>
              </a:rPr>
              <a:t>training</a:t>
            </a:r>
            <a:r>
              <a:rPr lang="cy-GB" dirty="0">
                <a:solidFill>
                  <a:srgbClr val="0070C0"/>
                </a:solidFill>
              </a:rPr>
              <a:t> it </a:t>
            </a:r>
            <a:r>
              <a:rPr lang="cy-GB" dirty="0" err="1">
                <a:solidFill>
                  <a:srgbClr val="0070C0"/>
                </a:solidFill>
              </a:rPr>
              <a:t>will</a:t>
            </a:r>
            <a:r>
              <a:rPr lang="cy-GB" dirty="0">
                <a:solidFill>
                  <a:srgbClr val="0070C0"/>
                </a:solidFill>
              </a:rPr>
              <a:t> be </a:t>
            </a:r>
            <a:r>
              <a:rPr lang="cy-GB" dirty="0" err="1">
                <a:solidFill>
                  <a:srgbClr val="0070C0"/>
                </a:solidFill>
              </a:rPr>
              <a:t>invaluable</a:t>
            </a:r>
            <a:r>
              <a:rPr lang="cy-GB" dirty="0">
                <a:solidFill>
                  <a:srgbClr val="0070C0"/>
                </a:solidFill>
              </a:rPr>
              <a:t> to </a:t>
            </a:r>
            <a:r>
              <a:rPr lang="cy-GB" dirty="0" err="1">
                <a:solidFill>
                  <a:srgbClr val="0070C0"/>
                </a:solidFill>
              </a:rPr>
              <a:t>you</a:t>
            </a:r>
            <a:r>
              <a:rPr lang="cy-GB" dirty="0">
                <a:solidFill>
                  <a:srgbClr val="0070C0"/>
                </a:solidFill>
              </a:rPr>
              <a:t> to </a:t>
            </a:r>
            <a:r>
              <a:rPr lang="cy-GB" dirty="0" err="1">
                <a:solidFill>
                  <a:srgbClr val="0070C0"/>
                </a:solidFill>
              </a:rPr>
              <a:t>aid</a:t>
            </a:r>
            <a:r>
              <a:rPr lang="cy-GB" dirty="0">
                <a:solidFill>
                  <a:srgbClr val="0070C0"/>
                </a:solidFill>
              </a:rPr>
              <a:t> </a:t>
            </a:r>
            <a:r>
              <a:rPr lang="cy-GB" dirty="0" err="1">
                <a:solidFill>
                  <a:srgbClr val="0070C0"/>
                </a:solidFill>
              </a:rPr>
              <a:t>in</a:t>
            </a:r>
            <a:r>
              <a:rPr lang="cy-GB" dirty="0">
                <a:solidFill>
                  <a:srgbClr val="0070C0"/>
                </a:solidFill>
              </a:rPr>
              <a:t> </a:t>
            </a:r>
            <a:r>
              <a:rPr lang="cy-GB" dirty="0" err="1">
                <a:solidFill>
                  <a:srgbClr val="0070C0"/>
                </a:solidFill>
              </a:rPr>
              <a:t>your</a:t>
            </a:r>
            <a:r>
              <a:rPr lang="cy-GB" dirty="0">
                <a:solidFill>
                  <a:srgbClr val="0070C0"/>
                </a:solidFill>
              </a:rPr>
              <a:t> </a:t>
            </a:r>
            <a:r>
              <a:rPr lang="cy-GB" dirty="0" err="1">
                <a:solidFill>
                  <a:srgbClr val="0070C0"/>
                </a:solidFill>
              </a:rPr>
              <a:t>dissertation</a:t>
            </a:r>
            <a:r>
              <a:rPr lang="cy-GB" dirty="0">
                <a:solidFill>
                  <a:srgbClr val="0070C0"/>
                </a:solidFill>
              </a:rPr>
              <a:t>  Research. </a:t>
            </a:r>
          </a:p>
          <a:p>
            <a:r>
              <a:rPr lang="cy-GB" dirty="0">
                <a:solidFill>
                  <a:srgbClr val="0070C0"/>
                </a:solidFill>
              </a:rPr>
              <a:t>A </a:t>
            </a:r>
            <a:r>
              <a:rPr lang="cy-GB" dirty="0" err="1">
                <a:solidFill>
                  <a:srgbClr val="0070C0"/>
                </a:solidFill>
              </a:rPr>
              <a:t>Litertature</a:t>
            </a:r>
            <a:r>
              <a:rPr lang="cy-GB" dirty="0">
                <a:solidFill>
                  <a:srgbClr val="0070C0"/>
                </a:solidFill>
              </a:rPr>
              <a:t> </a:t>
            </a:r>
            <a:r>
              <a:rPr lang="cy-GB" dirty="0" err="1">
                <a:solidFill>
                  <a:srgbClr val="0070C0"/>
                </a:solidFill>
              </a:rPr>
              <a:t>review</a:t>
            </a:r>
            <a:r>
              <a:rPr lang="cy-GB" dirty="0">
                <a:solidFill>
                  <a:srgbClr val="0070C0"/>
                </a:solidFill>
              </a:rPr>
              <a:t> </a:t>
            </a:r>
            <a:r>
              <a:rPr lang="cy-GB" dirty="0" err="1">
                <a:solidFill>
                  <a:srgbClr val="0070C0"/>
                </a:solidFill>
              </a:rPr>
              <a:t>session</a:t>
            </a:r>
            <a:r>
              <a:rPr lang="cy-GB" dirty="0">
                <a:solidFill>
                  <a:srgbClr val="0070C0"/>
                </a:solidFill>
              </a:rPr>
              <a:t> is </a:t>
            </a:r>
            <a:r>
              <a:rPr lang="cy-GB" dirty="0" err="1">
                <a:solidFill>
                  <a:srgbClr val="0070C0"/>
                </a:solidFill>
              </a:rPr>
              <a:t>scheduled</a:t>
            </a:r>
            <a:r>
              <a:rPr lang="cy-GB" dirty="0">
                <a:solidFill>
                  <a:srgbClr val="0070C0"/>
                </a:solidFill>
              </a:rPr>
              <a:t> </a:t>
            </a:r>
            <a:r>
              <a:rPr lang="cy-GB" dirty="0" err="1">
                <a:solidFill>
                  <a:srgbClr val="0070C0"/>
                </a:solidFill>
              </a:rPr>
              <a:t>for</a:t>
            </a:r>
            <a:r>
              <a:rPr lang="cy-GB" dirty="0">
                <a:solidFill>
                  <a:srgbClr val="0070C0"/>
                </a:solidFill>
              </a:rPr>
              <a:t> 11/03/25</a:t>
            </a:r>
          </a:p>
          <a:p>
            <a:pPr marL="0" indent="0">
              <a:buNone/>
            </a:pPr>
            <a:endParaRPr lang="cy-GB" dirty="0"/>
          </a:p>
        </p:txBody>
      </p:sp>
      <p:sp>
        <p:nvSpPr>
          <p:cNvPr id="2" name="Content Placeholder 1">
            <a:extLst>
              <a:ext uri="{FF2B5EF4-FFF2-40B4-BE49-F238E27FC236}">
                <a16:creationId xmlns:a16="http://schemas.microsoft.com/office/drawing/2014/main" id="{9652443D-08C7-DA95-A6D3-170A736326FD}"/>
              </a:ext>
            </a:extLst>
          </p:cNvPr>
          <p:cNvSpPr>
            <a:spLocks noGrp="1"/>
          </p:cNvSpPr>
          <p:nvPr>
            <p:ph sz="half" idx="2"/>
          </p:nvPr>
        </p:nvSpPr>
        <p:spPr>
          <a:xfrm>
            <a:off x="628650" y="1914294"/>
            <a:ext cx="3867150" cy="3809862"/>
          </a:xfrm>
        </p:spPr>
        <p:txBody>
          <a:bodyPr>
            <a:normAutofit fontScale="92500" lnSpcReduction="20000"/>
          </a:bodyPr>
          <a:lstStyle/>
          <a:p>
            <a:pPr marL="0" indent="0">
              <a:buNone/>
            </a:pPr>
            <a:r>
              <a:rPr lang="cy-GB" sz="1800" dirty="0">
                <a:hlinkClick r:id="rId3"/>
              </a:rPr>
              <a:t>Sgiliau Academaidd a Gwybodaeth | Mewnrwyd PCYDDS</a:t>
            </a:r>
            <a:endParaRPr lang="cy-GB" sz="1800" dirty="0"/>
          </a:p>
          <a:p>
            <a:pPr marL="0" indent="0">
              <a:buNone/>
            </a:pPr>
            <a:r>
              <a:rPr lang="cy-GB" sz="1800"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Cyrsiau</a:t>
            </a:r>
            <a:r>
              <a:rPr lang="cy-GB" sz="1800" b="1"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 Sgiliau Academaidd a Gwybodaeth Ar-lein </a:t>
            </a:r>
            <a:r>
              <a:rPr lang="cy-GB" sz="1800"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ar</a:t>
            </a:r>
            <a:r>
              <a:rPr lang="cy-GB" sz="1800" b="1"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 </a:t>
            </a:r>
            <a:r>
              <a:rPr lang="cy-GB" sz="1800" u="sng" dirty="0">
                <a:solidFill>
                  <a:srgbClr val="0070C0"/>
                </a:solidFill>
                <a:effectLst/>
                <a:latin typeface="Calibri" panose="020F0502020204030204" pitchFamily="34" charset="0"/>
                <a:ea typeface="DengXian" panose="02010600030101010101" pitchFamily="2" charset="-122"/>
                <a:cs typeface="Aptos" panose="020B0004020202020204" pitchFamily="34" charset="0"/>
                <a:hlinkClick r:id="rId3">
                  <a:extLst>
                    <a:ext uri="{A12FA001-AC4F-418D-AE19-62706E023703}">
                      <ahyp:hlinkClr xmlns:ahyp="http://schemas.microsoft.com/office/drawing/2018/hyperlinkcolor" val="tx"/>
                    </a:ext>
                  </a:extLst>
                </a:hlinkClick>
              </a:rPr>
              <a:t>Canfod</a:t>
            </a:r>
            <a:r>
              <a:rPr lang="cy-GB" sz="1800" u="sng" dirty="0">
                <a:solidFill>
                  <a:srgbClr val="0070C0"/>
                </a:solidFill>
                <a:latin typeface="Calibri" panose="020F0502020204030204" pitchFamily="34" charset="0"/>
                <a:ea typeface="DengXian" panose="02010600030101010101" pitchFamily="2" charset="-122"/>
                <a:cs typeface="Aptos" panose="020B0004020202020204" pitchFamily="34" charset="0"/>
                <a:hlinkClick r:id="rId3">
                  <a:extLst>
                    <a:ext uri="{A12FA001-AC4F-418D-AE19-62706E023703}">
                      <ahyp:hlinkClr xmlns:ahyp="http://schemas.microsoft.com/office/drawing/2018/hyperlinkcolor" val="tx"/>
                    </a:ext>
                  </a:extLst>
                </a:hlinkClick>
              </a:rPr>
              <a:t> a Defnyddio Gwybodaeth</a:t>
            </a:r>
            <a:r>
              <a:rPr lang="cy-GB" sz="1800" u="sng" dirty="0">
                <a:solidFill>
                  <a:srgbClr val="0070C0"/>
                </a:solidFill>
                <a:effectLst/>
                <a:latin typeface="Calibri" panose="020F0502020204030204" pitchFamily="34" charset="0"/>
                <a:ea typeface="DengXian" panose="02010600030101010101" pitchFamily="2" charset="-122"/>
                <a:cs typeface="Aptos" panose="020B0004020202020204" pitchFamily="34" charset="0"/>
                <a:hlinkClick r:id="rId3">
                  <a:extLst>
                    <a:ext uri="{A12FA001-AC4F-418D-AE19-62706E023703}">
                      <ahyp:hlinkClr xmlns:ahyp="http://schemas.microsoft.com/office/drawing/2018/hyperlinkcolor" val="tx"/>
                    </a:ext>
                  </a:extLst>
                </a:hlinkClick>
              </a:rPr>
              <a:t> </a:t>
            </a:r>
            <a:r>
              <a:rPr lang="cy-GB" sz="1800" dirty="0">
                <a:solidFill>
                  <a:srgbClr val="0070C0"/>
                </a:solidFill>
                <a:effectLst/>
                <a:latin typeface="Calibri" panose="020F0502020204030204" pitchFamily="34" charset="0"/>
                <a:ea typeface="DengXian" panose="02010600030101010101" pitchFamily="2" charset="-122"/>
                <a:cs typeface="Aptos" panose="020B0004020202020204" pitchFamily="34" charset="0"/>
              </a:rPr>
              <a:t>a sgiliau ar gyfer </a:t>
            </a:r>
            <a:r>
              <a:rPr lang="cy-GB" sz="1800" u="sng" dirty="0">
                <a:solidFill>
                  <a:srgbClr val="0070C0"/>
                </a:solidFill>
                <a:effectLst/>
                <a:latin typeface="Calibri" panose="020F0502020204030204" pitchFamily="34" charset="0"/>
                <a:ea typeface="DengXian" panose="02010600030101010101" pitchFamily="2" charset="-122"/>
                <a:cs typeface="Aptos" panose="020B0004020202020204" pitchFamily="34" charset="0"/>
                <a:hlinkClick r:id="rId3">
                  <a:extLst>
                    <a:ext uri="{A12FA001-AC4F-418D-AE19-62706E023703}">
                      <ahyp:hlinkClr xmlns:ahyp="http://schemas.microsoft.com/office/drawing/2018/hyperlinkcolor" val="tx"/>
                    </a:ext>
                  </a:extLst>
                </a:hlinkClick>
              </a:rPr>
              <a:t>Ymchwilwyr</a:t>
            </a:r>
            <a:endParaRPr lang="cy-GB" sz="1800" dirty="0"/>
          </a:p>
          <a:p>
            <a:r>
              <a:rPr lang="cy-GB" dirty="0">
                <a:solidFill>
                  <a:schemeClr val="accent1"/>
                </a:solidFill>
              </a:rPr>
              <a:t>Adolygwch yr hyfforddiant hwn, bydd yn amhrisiadwy i chi i'ch cynorthwyo chi gyda’ch ymchwil traethawd hir.</a:t>
            </a:r>
          </a:p>
          <a:p>
            <a:r>
              <a:rPr lang="cy-GB" dirty="0">
                <a:solidFill>
                  <a:srgbClr val="0070C0"/>
                </a:solidFill>
              </a:rPr>
              <a:t>Mae sesiwn Adolygiad Llenyddiaeth wedi'i threfnu ar gyfer 11/03/25</a:t>
            </a:r>
          </a:p>
          <a:p>
            <a:endParaRPr lang="cy-GB" dirty="0"/>
          </a:p>
          <a:p>
            <a:endParaRPr lang="cy-GB" dirty="0"/>
          </a:p>
        </p:txBody>
      </p:sp>
    </p:spTree>
    <p:extLst>
      <p:ext uri="{BB962C8B-B14F-4D97-AF65-F5344CB8AC3E}">
        <p14:creationId xmlns:p14="http://schemas.microsoft.com/office/powerpoint/2010/main" val="16203246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8391A-974E-0915-2758-C7C11F7ABCBC}"/>
              </a:ext>
            </a:extLst>
          </p:cNvPr>
          <p:cNvSpPr>
            <a:spLocks noGrp="1"/>
          </p:cNvSpPr>
          <p:nvPr>
            <p:ph type="title"/>
          </p:nvPr>
        </p:nvSpPr>
        <p:spPr/>
        <p:txBody>
          <a:bodyPr>
            <a:normAutofit fontScale="90000"/>
          </a:bodyPr>
          <a:lstStyle/>
          <a:p>
            <a:r>
              <a:rPr lang="cy-GB" dirty="0"/>
              <a:t>Gwasanaethau Cymorth Myfyrwyr</a:t>
            </a:r>
            <a:r>
              <a:rPr lang="en-GB" dirty="0"/>
              <a:t>/ </a:t>
            </a:r>
            <a:r>
              <a:rPr lang="en-GB" dirty="0">
                <a:solidFill>
                  <a:srgbClr val="0070C0"/>
                </a:solidFill>
              </a:rPr>
              <a:t>Student Support Services </a:t>
            </a:r>
          </a:p>
        </p:txBody>
      </p:sp>
      <p:sp>
        <p:nvSpPr>
          <p:cNvPr id="3" name="Content Placeholder 2">
            <a:extLst>
              <a:ext uri="{FF2B5EF4-FFF2-40B4-BE49-F238E27FC236}">
                <a16:creationId xmlns:a16="http://schemas.microsoft.com/office/drawing/2014/main" id="{4838E23D-CB5A-2A54-E88F-E093651C8D1E}"/>
              </a:ext>
            </a:extLst>
          </p:cNvPr>
          <p:cNvSpPr>
            <a:spLocks noGrp="1"/>
          </p:cNvSpPr>
          <p:nvPr>
            <p:ph sz="half" idx="1"/>
          </p:nvPr>
        </p:nvSpPr>
        <p:spPr/>
        <p:txBody>
          <a:bodyPr>
            <a:normAutofit fontScale="62500" lnSpcReduction="20000"/>
          </a:bodyPr>
          <a:lstStyle/>
          <a:p>
            <a:r>
              <a:rPr lang="en-GB" b="1" i="0" u="sng" dirty="0">
                <a:solidFill>
                  <a:srgbClr val="003E5B"/>
                </a:solidFill>
                <a:effectLst/>
                <a:highlight>
                  <a:srgbClr val="F2F2F2"/>
                </a:highlight>
                <a:latin typeface="Akzidenz-Grotesk BQ"/>
                <a:hlinkClick r:id="rId2"/>
              </a:rPr>
              <a:t>studyskillsdistance@pcydds.ac.uk</a:t>
            </a:r>
            <a:endParaRPr lang="en-GB" b="1" i="0" u="sng" dirty="0">
              <a:solidFill>
                <a:srgbClr val="003E5B"/>
              </a:solidFill>
              <a:effectLst/>
              <a:highlight>
                <a:srgbClr val="F2F2F2"/>
              </a:highlight>
              <a:latin typeface="Akzidenz-Grotesk BQ"/>
            </a:endParaRPr>
          </a:p>
          <a:p>
            <a:endParaRPr lang="en-GB" dirty="0"/>
          </a:p>
          <a:p>
            <a:pPr marL="0" indent="0" algn="l">
              <a:buNone/>
            </a:pPr>
            <a:endParaRPr lang="cy-GB" b="0" i="0" dirty="0">
              <a:solidFill>
                <a:srgbClr val="003E5B"/>
              </a:solidFill>
              <a:effectLst/>
              <a:highlight>
                <a:srgbClr val="ACC4D7"/>
              </a:highlight>
              <a:latin typeface="Akzidenz-Grotesk BQ"/>
            </a:endParaRPr>
          </a:p>
          <a:p>
            <a:r>
              <a:rPr lang="cy-GB" b="0" i="0" dirty="0">
                <a:solidFill>
                  <a:srgbClr val="003E5B"/>
                </a:solidFill>
                <a:effectLst/>
                <a:highlight>
                  <a:srgbClr val="ACC4D7"/>
                </a:highlight>
                <a:latin typeface="Akzidenz-Grotesk BQ"/>
              </a:rPr>
              <a:t>Adolygu ar gyfer arholiadau</a:t>
            </a:r>
          </a:p>
          <a:p>
            <a:r>
              <a:rPr lang="cy-GB" b="0" i="0" dirty="0">
                <a:solidFill>
                  <a:srgbClr val="003E5B"/>
                </a:solidFill>
                <a:effectLst/>
                <a:highlight>
                  <a:srgbClr val="ACC4D7"/>
                </a:highlight>
                <a:latin typeface="Akzidenz-Grotesk BQ"/>
              </a:rPr>
              <a:t>Cyfeirnodi</a:t>
            </a:r>
          </a:p>
          <a:p>
            <a:pPr algn="l">
              <a:buFont typeface="Arial" panose="020B0604020202020204" pitchFamily="34" charset="0"/>
              <a:buChar char="•"/>
            </a:pPr>
            <a:r>
              <a:rPr lang="cy-GB" b="0" i="0" dirty="0">
                <a:solidFill>
                  <a:srgbClr val="003E5B"/>
                </a:solidFill>
                <a:effectLst/>
                <a:highlight>
                  <a:srgbClr val="ACC4D7"/>
                </a:highlight>
                <a:latin typeface="Akzidenz-Grotesk BQ"/>
              </a:rPr>
              <a:t>Cynllunio a threfnu</a:t>
            </a:r>
          </a:p>
          <a:p>
            <a:pPr algn="l">
              <a:buFont typeface="Arial" panose="020B0604020202020204" pitchFamily="34" charset="0"/>
              <a:buChar char="•"/>
            </a:pPr>
            <a:r>
              <a:rPr lang="cy-GB" b="0" i="0" dirty="0">
                <a:solidFill>
                  <a:srgbClr val="003E5B"/>
                </a:solidFill>
                <a:effectLst/>
                <a:highlight>
                  <a:srgbClr val="ACC4D7"/>
                </a:highlight>
                <a:latin typeface="Akzidenz-Grotesk BQ"/>
              </a:rPr>
              <a:t>Meddwl critigol</a:t>
            </a:r>
          </a:p>
          <a:p>
            <a:pPr algn="l">
              <a:buFont typeface="Arial" panose="020B0604020202020204" pitchFamily="34" charset="0"/>
              <a:buChar char="•"/>
            </a:pPr>
            <a:r>
              <a:rPr lang="cy-GB" b="0" i="0" dirty="0">
                <a:solidFill>
                  <a:srgbClr val="003E5B"/>
                </a:solidFill>
                <a:effectLst/>
                <a:highlight>
                  <a:srgbClr val="ACC4D7"/>
                </a:highlight>
                <a:latin typeface="Akzidenz-Grotesk BQ"/>
              </a:rPr>
              <a:t>Osgoi llên-ladrad</a:t>
            </a:r>
          </a:p>
          <a:p>
            <a:pPr algn="l">
              <a:buFont typeface="Arial" panose="020B0604020202020204" pitchFamily="34" charset="0"/>
              <a:buChar char="•"/>
            </a:pPr>
            <a:r>
              <a:rPr lang="cy-GB" b="0" i="0" dirty="0">
                <a:solidFill>
                  <a:srgbClr val="003E5B"/>
                </a:solidFill>
                <a:effectLst/>
                <a:highlight>
                  <a:srgbClr val="ACC4D7"/>
                </a:highlight>
                <a:latin typeface="Akzidenz-Grotesk BQ"/>
              </a:rPr>
              <a:t>Paratoi ar gyfer arholiadau</a:t>
            </a:r>
          </a:p>
          <a:p>
            <a:pPr algn="l">
              <a:buFont typeface="Arial" panose="020B0604020202020204" pitchFamily="34" charset="0"/>
              <a:buChar char="•"/>
            </a:pPr>
            <a:r>
              <a:rPr lang="cy-GB" b="0" i="0" dirty="0">
                <a:solidFill>
                  <a:srgbClr val="003E5B"/>
                </a:solidFill>
                <a:effectLst/>
                <a:highlight>
                  <a:srgbClr val="ACC4D7"/>
                </a:highlight>
                <a:latin typeface="Akzidenz-Grotesk BQ"/>
              </a:rPr>
              <a:t>Sgiliau cyflwyno</a:t>
            </a:r>
          </a:p>
          <a:p>
            <a:pPr algn="l">
              <a:buFont typeface="Arial" panose="020B0604020202020204" pitchFamily="34" charset="0"/>
              <a:buChar char="•"/>
            </a:pPr>
            <a:r>
              <a:rPr lang="cy-GB" b="0" i="0" dirty="0">
                <a:solidFill>
                  <a:srgbClr val="003E5B"/>
                </a:solidFill>
                <a:effectLst/>
                <a:highlight>
                  <a:srgbClr val="ACC4D7"/>
                </a:highlight>
                <a:latin typeface="Akzidenz-Grotesk BQ"/>
              </a:rPr>
              <a:t>Ymchwil</a:t>
            </a:r>
          </a:p>
          <a:p>
            <a:pPr algn="l">
              <a:buFont typeface="Arial" panose="020B0604020202020204" pitchFamily="34" charset="0"/>
              <a:buChar char="•"/>
            </a:pPr>
            <a:r>
              <a:rPr lang="cy-GB" b="0" i="0" dirty="0">
                <a:solidFill>
                  <a:srgbClr val="003E5B"/>
                </a:solidFill>
                <a:effectLst/>
                <a:highlight>
                  <a:srgbClr val="ACC4D7"/>
                </a:highlight>
                <a:latin typeface="Akzidenz-Grotesk BQ"/>
              </a:rPr>
              <a:t>Ysgrifennu academaidd</a:t>
            </a:r>
          </a:p>
          <a:p>
            <a:endParaRPr lang="en-GB" dirty="0"/>
          </a:p>
        </p:txBody>
      </p:sp>
      <p:sp>
        <p:nvSpPr>
          <p:cNvPr id="4" name="Content Placeholder 3">
            <a:extLst>
              <a:ext uri="{FF2B5EF4-FFF2-40B4-BE49-F238E27FC236}">
                <a16:creationId xmlns:a16="http://schemas.microsoft.com/office/drawing/2014/main" id="{BDB4C3B1-3980-8270-3C4C-80333F72B0B4}"/>
              </a:ext>
            </a:extLst>
          </p:cNvPr>
          <p:cNvSpPr>
            <a:spLocks noGrp="1"/>
          </p:cNvSpPr>
          <p:nvPr>
            <p:ph sz="half" idx="2"/>
          </p:nvPr>
        </p:nvSpPr>
        <p:spPr/>
        <p:txBody>
          <a:bodyPr>
            <a:normAutofit fontScale="62500" lnSpcReduction="20000"/>
          </a:bodyPr>
          <a:lstStyle/>
          <a:p>
            <a:r>
              <a:rPr lang="en-GB" b="1" i="0" u="sng" dirty="0">
                <a:solidFill>
                  <a:srgbClr val="0070C0"/>
                </a:solidFill>
                <a:effectLst/>
                <a:highlight>
                  <a:srgbClr val="F2F2F2"/>
                </a:highlight>
                <a:latin typeface="Akzidenz-Grotesk BQ"/>
                <a:hlinkClick r:id="rId3">
                  <a:extLst>
                    <a:ext uri="{A12FA001-AC4F-418D-AE19-62706E023703}">
                      <ahyp:hlinkClr xmlns:ahyp="http://schemas.microsoft.com/office/drawing/2018/hyperlinkcolor" val="tx"/>
                    </a:ext>
                  </a:extLst>
                </a:hlinkClick>
              </a:rPr>
              <a:t>studyskillsdistance@uwtsd.ac.uk</a:t>
            </a:r>
            <a:endParaRPr lang="en-GB" b="1" i="0" u="sng" dirty="0">
              <a:solidFill>
                <a:srgbClr val="0070C0"/>
              </a:solidFill>
              <a:effectLst/>
              <a:highlight>
                <a:srgbClr val="F2F2F2"/>
              </a:highlight>
              <a:latin typeface="Akzidenz-Grotesk BQ"/>
            </a:endParaRPr>
          </a:p>
          <a:p>
            <a:endParaRPr lang="en-GB" b="1" u="sng" dirty="0">
              <a:solidFill>
                <a:srgbClr val="0070C0"/>
              </a:solidFill>
              <a:highlight>
                <a:srgbClr val="F2F2F2"/>
              </a:highlight>
              <a:latin typeface="Akzidenz-Grotesk BQ"/>
            </a:endParaRPr>
          </a:p>
          <a:p>
            <a:pPr algn="l">
              <a:buFont typeface="Arial" panose="020B0604020202020204" pitchFamily="34" charset="0"/>
              <a:buChar char="•"/>
            </a:pPr>
            <a:r>
              <a:rPr lang="en-GB" b="0" i="0" dirty="0">
                <a:solidFill>
                  <a:srgbClr val="0070C0"/>
                </a:solidFill>
                <a:effectLst/>
                <a:highlight>
                  <a:srgbClr val="ACC4D7"/>
                </a:highlight>
                <a:latin typeface="Akzidenz-Grotesk BQ"/>
              </a:rPr>
              <a:t>Academic writing</a:t>
            </a:r>
          </a:p>
          <a:p>
            <a:pPr algn="l">
              <a:buFont typeface="Arial" panose="020B0604020202020204" pitchFamily="34" charset="0"/>
              <a:buChar char="•"/>
            </a:pPr>
            <a:r>
              <a:rPr lang="en-GB" b="0" i="0" dirty="0">
                <a:solidFill>
                  <a:srgbClr val="0070C0"/>
                </a:solidFill>
                <a:effectLst/>
                <a:highlight>
                  <a:srgbClr val="ACC4D7"/>
                </a:highlight>
                <a:latin typeface="Akzidenz-Grotesk BQ"/>
              </a:rPr>
              <a:t>Avoiding plagiarism</a:t>
            </a:r>
          </a:p>
          <a:p>
            <a:pPr algn="l">
              <a:buFont typeface="Arial" panose="020B0604020202020204" pitchFamily="34" charset="0"/>
              <a:buChar char="•"/>
            </a:pPr>
            <a:r>
              <a:rPr lang="en-GB" b="0" i="0" dirty="0">
                <a:solidFill>
                  <a:srgbClr val="0070C0"/>
                </a:solidFill>
                <a:effectLst/>
                <a:highlight>
                  <a:srgbClr val="ACC4D7"/>
                </a:highlight>
                <a:latin typeface="Akzidenz-Grotesk BQ"/>
              </a:rPr>
              <a:t>Critical thinking</a:t>
            </a:r>
          </a:p>
          <a:p>
            <a:pPr algn="l">
              <a:buFont typeface="Arial" panose="020B0604020202020204" pitchFamily="34" charset="0"/>
              <a:buChar char="•"/>
            </a:pPr>
            <a:r>
              <a:rPr lang="en-GB" b="0" i="0" dirty="0">
                <a:solidFill>
                  <a:srgbClr val="0070C0"/>
                </a:solidFill>
                <a:effectLst/>
                <a:highlight>
                  <a:srgbClr val="ACC4D7"/>
                </a:highlight>
                <a:latin typeface="Akzidenz-Grotesk BQ"/>
              </a:rPr>
              <a:t>Exam revision</a:t>
            </a:r>
          </a:p>
          <a:p>
            <a:pPr algn="l">
              <a:buFont typeface="Arial" panose="020B0604020202020204" pitchFamily="34" charset="0"/>
              <a:buChar char="•"/>
            </a:pPr>
            <a:r>
              <a:rPr lang="en-GB" b="0" i="0" dirty="0">
                <a:solidFill>
                  <a:srgbClr val="0070C0"/>
                </a:solidFill>
                <a:effectLst/>
                <a:highlight>
                  <a:srgbClr val="ACC4D7"/>
                </a:highlight>
                <a:latin typeface="Akzidenz-Grotesk BQ"/>
              </a:rPr>
              <a:t>Planning and organisation</a:t>
            </a:r>
          </a:p>
          <a:p>
            <a:pPr algn="l">
              <a:buFont typeface="Arial" panose="020B0604020202020204" pitchFamily="34" charset="0"/>
              <a:buChar char="•"/>
            </a:pPr>
            <a:r>
              <a:rPr lang="en-GB" b="0" i="0" dirty="0">
                <a:solidFill>
                  <a:srgbClr val="0070C0"/>
                </a:solidFill>
                <a:effectLst/>
                <a:highlight>
                  <a:srgbClr val="ACC4D7"/>
                </a:highlight>
                <a:latin typeface="Akzidenz-Grotesk BQ"/>
              </a:rPr>
              <a:t>Presentation skills</a:t>
            </a:r>
          </a:p>
          <a:p>
            <a:pPr algn="l">
              <a:buFont typeface="Arial" panose="020B0604020202020204" pitchFamily="34" charset="0"/>
              <a:buChar char="•"/>
            </a:pPr>
            <a:r>
              <a:rPr lang="en-GB" b="0" i="0" dirty="0">
                <a:solidFill>
                  <a:srgbClr val="0070C0"/>
                </a:solidFill>
                <a:effectLst/>
                <a:highlight>
                  <a:srgbClr val="ACC4D7"/>
                </a:highlight>
                <a:latin typeface="Akzidenz-Grotesk BQ"/>
              </a:rPr>
              <a:t>Referencing</a:t>
            </a:r>
          </a:p>
          <a:p>
            <a:pPr algn="l">
              <a:buFont typeface="Arial" panose="020B0604020202020204" pitchFamily="34" charset="0"/>
              <a:buChar char="•"/>
            </a:pPr>
            <a:r>
              <a:rPr lang="en-GB" b="0" i="0" dirty="0">
                <a:solidFill>
                  <a:srgbClr val="0070C0"/>
                </a:solidFill>
                <a:effectLst/>
                <a:highlight>
                  <a:srgbClr val="ACC4D7"/>
                </a:highlight>
                <a:latin typeface="Akzidenz-Grotesk BQ"/>
              </a:rPr>
              <a:t>Researching</a:t>
            </a:r>
          </a:p>
          <a:p>
            <a:endParaRPr lang="en-GB" dirty="0"/>
          </a:p>
        </p:txBody>
      </p:sp>
    </p:spTree>
    <p:extLst>
      <p:ext uri="{BB962C8B-B14F-4D97-AF65-F5344CB8AC3E}">
        <p14:creationId xmlns:p14="http://schemas.microsoft.com/office/powerpoint/2010/main" val="15547666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Llyfrau</a:t>
            </a:r>
            <a:r>
              <a:rPr lang="en-GB" dirty="0"/>
              <a:t>…  Books…</a:t>
            </a:r>
          </a:p>
        </p:txBody>
      </p:sp>
      <p:pic>
        <p:nvPicPr>
          <p:cNvPr id="3076" name="Picture 4">
            <a:extLst>
              <a:ext uri="{FF2B5EF4-FFF2-40B4-BE49-F238E27FC236}">
                <a16:creationId xmlns:a16="http://schemas.microsoft.com/office/drawing/2014/main" id="{7C4AB076-35CB-DA0B-6BC7-D2FEE3A436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8424" y="1443261"/>
            <a:ext cx="2595652" cy="369400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B819F9BB-CCAF-6900-FA13-8686E3BC6C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1353" y="1989514"/>
            <a:ext cx="2582007" cy="3959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016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0E1DB-ACBE-4FED-80CB-CE6DC604859F}"/>
              </a:ext>
            </a:extLst>
          </p:cNvPr>
          <p:cNvSpPr>
            <a:spLocks noGrp="1"/>
          </p:cNvSpPr>
          <p:nvPr>
            <p:ph type="title"/>
          </p:nvPr>
        </p:nvSpPr>
        <p:spPr/>
        <p:txBody>
          <a:bodyPr/>
          <a:lstStyle/>
          <a:p>
            <a:r>
              <a:rPr lang="cy-GB" dirty="0"/>
              <a:t>Cyfeiriadau</a:t>
            </a:r>
            <a:r>
              <a:rPr lang="en-GB" dirty="0"/>
              <a:t>   References </a:t>
            </a:r>
          </a:p>
        </p:txBody>
      </p:sp>
      <p:sp>
        <p:nvSpPr>
          <p:cNvPr id="3" name="Content Placeholder 2">
            <a:extLst>
              <a:ext uri="{FF2B5EF4-FFF2-40B4-BE49-F238E27FC236}">
                <a16:creationId xmlns:a16="http://schemas.microsoft.com/office/drawing/2014/main" id="{B9350A37-017B-7066-FBC0-84D170F7F06B}"/>
              </a:ext>
            </a:extLst>
          </p:cNvPr>
          <p:cNvSpPr>
            <a:spLocks noGrp="1"/>
          </p:cNvSpPr>
          <p:nvPr>
            <p:ph idx="1"/>
          </p:nvPr>
        </p:nvSpPr>
        <p:spPr/>
        <p:txBody>
          <a:bodyPr>
            <a:normAutofit fontScale="77500" lnSpcReduction="20000"/>
          </a:bodyPr>
          <a:lstStyle/>
          <a:p>
            <a:r>
              <a:rPr lang="en-GB" dirty="0"/>
              <a:t>Bloom, B.S. and </a:t>
            </a:r>
            <a:r>
              <a:rPr lang="en-GB" dirty="0" err="1"/>
              <a:t>Krathwol</a:t>
            </a:r>
            <a:r>
              <a:rPr lang="en-GB" dirty="0"/>
              <a:t>, D.R. (1956), Taxonomy of Educational Objectives: The Classification of Educational Goals, David McKay, New York, NY. </a:t>
            </a:r>
          </a:p>
          <a:p>
            <a:r>
              <a:rPr lang="en-GB" dirty="0"/>
              <a:t>Bloom, B.S., Hastings, J.T. and </a:t>
            </a:r>
            <a:r>
              <a:rPr lang="en-GB" dirty="0" err="1"/>
              <a:t>Madaus</a:t>
            </a:r>
            <a:r>
              <a:rPr lang="en-GB" dirty="0"/>
              <a:t>, G.F. (1971), Handbook on Formative and Summative Evaluation of Student Learning, McGraw-Hill, New York, NY</a:t>
            </a:r>
          </a:p>
          <a:p>
            <a:r>
              <a:rPr lang="en-GB" dirty="0"/>
              <a:t>Mahadeo, J,D &amp; Nepal R. (2023) Online: (</a:t>
            </a:r>
            <a:r>
              <a:rPr lang="en-GB" dirty="0">
                <a:hlinkClick r:id="rId2"/>
              </a:rPr>
              <a:t>https://www.timeshighereducation.com/campus/what-affective-learning-and-how-can-it-foster-engagement-and-critical-thinking</a:t>
            </a:r>
            <a:r>
              <a:rPr lang="en-GB" dirty="0"/>
              <a:t>.</a:t>
            </a:r>
          </a:p>
          <a:p>
            <a:r>
              <a:rPr lang="en-GB" u="sng" dirty="0">
                <a:solidFill>
                  <a:srgbClr val="007377"/>
                </a:solidFill>
                <a:latin typeface="Open Sans" panose="020B0606030504020204" pitchFamily="34" charset="0"/>
                <a:hlinkClick r:id="rId2" tooltip="Kerry Shephard"/>
              </a:rPr>
              <a:t>Shephard, K.</a:t>
            </a:r>
            <a:r>
              <a:rPr lang="en-GB" dirty="0">
                <a:latin typeface="Open Sans" panose="020B0606030504020204" pitchFamily="34" charset="0"/>
              </a:rPr>
              <a:t> (2008), "Higher education for sustainability: seeking affective learning outcomes", </a:t>
            </a:r>
            <a:r>
              <a:rPr lang="en-GB" i="1" dirty="0">
                <a:solidFill>
                  <a:srgbClr val="007377"/>
                </a:solidFill>
                <a:latin typeface="Open Sans" panose="020B0606030504020204" pitchFamily="34" charset="0"/>
                <a:hlinkClick r:id="rId2"/>
              </a:rPr>
              <a:t>International Journal of Sustainability in Higher Education</a:t>
            </a:r>
            <a:r>
              <a:rPr lang="en-GB" dirty="0">
                <a:latin typeface="Open Sans" panose="020B0606030504020204" pitchFamily="34" charset="0"/>
              </a:rPr>
              <a:t>, Vol. 9 No. 1, pp. 87-98. </a:t>
            </a:r>
            <a:r>
              <a:rPr lang="en-GB" dirty="0">
                <a:solidFill>
                  <a:srgbClr val="007377"/>
                </a:solidFill>
                <a:latin typeface="Open Sans" panose="020B0606030504020204" pitchFamily="34" charset="0"/>
                <a:hlinkClick r:id="rId2" tooltip="DOI: https://doi.org/10.1108/14676370810842201"/>
              </a:rPr>
              <a:t>https://doi.org/10.1108/14676370810842201</a:t>
            </a:r>
            <a:endParaRPr lang="en-GB" dirty="0">
              <a:solidFill>
                <a:srgbClr val="007377"/>
              </a:solidFill>
              <a:latin typeface="Open Sans" panose="020B0606030504020204" pitchFamily="34" charset="0"/>
            </a:endParaRPr>
          </a:p>
          <a:p>
            <a:endParaRPr lang="en-GB" dirty="0"/>
          </a:p>
        </p:txBody>
      </p:sp>
    </p:spTree>
    <p:extLst>
      <p:ext uri="{BB962C8B-B14F-4D97-AF65-F5344CB8AC3E}">
        <p14:creationId xmlns:p14="http://schemas.microsoft.com/office/powerpoint/2010/main" val="1801012327"/>
      </p:ext>
    </p:extLst>
  </p:cSld>
  <p:clrMapOvr>
    <a:masterClrMapping/>
  </p:clrMapOvr>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29c7764b8a84754f1b6b781b656cb921">
  <xsd:schema xmlns:xsd="http://www.w3.org/2001/XMLSchema" xmlns:xs="http://www.w3.org/2001/XMLSchema" xmlns:p="http://schemas.microsoft.com/office/2006/metadata/properties" xmlns:ns3="19514574-b5d9-49eb-9678-28308461b4ba" xmlns:ns4="4f627824-a7cf-4e54-9661-934e5f85792b" targetNamespace="http://schemas.microsoft.com/office/2006/metadata/properties" ma:root="true" ma:fieldsID="13bf36ecf23cb12a7a6f8b65689ece0d" ns3:_="" ns4:_="">
    <xsd:import namespace="19514574-b5d9-49eb-9678-28308461b4ba"/>
    <xsd:import namespace="4f627824-a7cf-4e54-9661-934e5f85792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24E66D28-9A8A-4B81-B39A-6CDFDB633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9514574-b5d9-49eb-9678-28308461b4ba"/>
    <ds:schemaRef ds:uri="4f627824-a7cf-4e54-9661-934e5f85792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47D3B3-2CEC-47BE-8F2F-5C3164EBC5A8}">
  <ds:schemaRefs>
    <ds:schemaRef ds:uri="19514574-b5d9-49eb-9678-28308461b4ba"/>
    <ds:schemaRef ds:uri="http://purl.org/dc/term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schemas.openxmlformats.org/package/2006/metadata/core-properties"/>
    <ds:schemaRef ds:uri="4f627824-a7cf-4e54-9661-934e5f85792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1782</TotalTime>
  <Words>4016</Words>
  <Application>Microsoft Office PowerPoint</Application>
  <PresentationFormat>On-screen Show (4:3)</PresentationFormat>
  <Paragraphs>379</Paragraphs>
  <Slides>49</Slides>
  <Notes>0</Notes>
  <HiddenSlides>0</HiddenSlides>
  <MMClips>1</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49</vt:i4>
      </vt:variant>
    </vt:vector>
  </HeadingPairs>
  <TitlesOfParts>
    <vt:vector size="60" baseType="lpstr">
      <vt:lpstr>Akzidenz-Grotesk BQ</vt:lpstr>
      <vt:lpstr>-apple-system</vt:lpstr>
      <vt:lpstr>Segoe UI Web (West European)</vt:lpstr>
      <vt:lpstr>Arial</vt:lpstr>
      <vt:lpstr>Calibri</vt:lpstr>
      <vt:lpstr>Calibri Light</vt:lpstr>
      <vt:lpstr>Open Sans</vt:lpstr>
      <vt:lpstr>Source Sans Pro</vt:lpstr>
      <vt:lpstr>Symbol</vt:lpstr>
      <vt:lpstr>Times New Roman</vt:lpstr>
      <vt:lpstr>Accessible 2</vt:lpstr>
      <vt:lpstr>Cyflwyniad i'r Modwl Introduction to Module </vt:lpstr>
      <vt:lpstr>Agenda </vt:lpstr>
      <vt:lpstr>PowerPoint Presentation</vt:lpstr>
      <vt:lpstr>Modwl / Module</vt:lpstr>
      <vt:lpstr>Modwl / Module</vt:lpstr>
      <vt:lpstr>Asesiad / Assessment 1</vt:lpstr>
      <vt:lpstr>Asesiad / Assessment 2</vt:lpstr>
      <vt:lpstr>Ffocws Eich Astudiaeth / Your Study Focus </vt:lpstr>
      <vt:lpstr>Higher Order skills</vt:lpstr>
      <vt:lpstr>Sgiliau Lefel Uwch</vt:lpstr>
      <vt:lpstr>Higher order academic skills : Cognitive Skills </vt:lpstr>
      <vt:lpstr>Sgiliau academaidd lefel uwch: Sgiliau Gwybyddol</vt:lpstr>
      <vt:lpstr>Bloom’s Taxonomy Bloom and Krathwol (1956) </vt:lpstr>
      <vt:lpstr>Tacsonomeg Bloom Bloom a Krathwol (1956) </vt:lpstr>
      <vt:lpstr>Critical Reading / Writing </vt:lpstr>
      <vt:lpstr>Darllen / Ysgrifennu Beirniadol </vt:lpstr>
      <vt:lpstr>Affective Skills </vt:lpstr>
      <vt:lpstr>Sgiliau Affeithiol</vt:lpstr>
      <vt:lpstr>Affective Skills </vt:lpstr>
      <vt:lpstr>Sgiliau Affeithiol</vt:lpstr>
      <vt:lpstr>Tasg mewn parau Task in pairs</vt:lpstr>
      <vt:lpstr>Ysgrifennu / Golygu  Writing / Editing </vt:lpstr>
      <vt:lpstr>DEFNYDDIO AI / USE OF AI </vt:lpstr>
      <vt:lpstr>AI USE </vt:lpstr>
      <vt:lpstr>PowerPoint Presentation</vt:lpstr>
      <vt:lpstr>AI </vt:lpstr>
      <vt:lpstr>Cymorth AI / AI Support </vt:lpstr>
      <vt:lpstr>QAA Characteristics : Professional Doctorate</vt:lpstr>
      <vt:lpstr>Nodweddion ASA: Doethuriaeth Broffesiynol</vt:lpstr>
      <vt:lpstr>Purpose of a Doctorate </vt:lpstr>
      <vt:lpstr>Diben Doethuriaeth</vt:lpstr>
      <vt:lpstr>Beth yw eich Disgwyliadau / What are Your Expectations </vt:lpstr>
      <vt:lpstr>Cychwyn Arni /Getting Started </vt:lpstr>
      <vt:lpstr>PowerPoint Presentation</vt:lpstr>
      <vt:lpstr>PowerPoint Presentation</vt:lpstr>
      <vt:lpstr>PowerPoint Presentation</vt:lpstr>
      <vt:lpstr>PowerPoint Presentation</vt:lpstr>
      <vt:lpstr>PowerPoint Presentation</vt:lpstr>
      <vt:lpstr>Enghraifft 1  Nod/ Example 1  Aim</vt:lpstr>
      <vt:lpstr>Example 1 Objectives</vt:lpstr>
      <vt:lpstr>Enghraifft 2a </vt:lpstr>
      <vt:lpstr>Example 2a </vt:lpstr>
      <vt:lpstr>Enghraifft 2b</vt:lpstr>
      <vt:lpstr>Example 2b</vt:lpstr>
      <vt:lpstr>Gweithgaredd      Activity </vt:lpstr>
      <vt:lpstr>Dysgu Wedi'i Drefnu dan Gyfarwyddyd: Adnoddau Llyfrgell/ Directed Scheduled Learning: Library Resources </vt:lpstr>
      <vt:lpstr>Gwasanaethau Cymorth Myfyrwyr/ Student Support Services </vt:lpstr>
      <vt:lpstr>Llyfrau…  Books…</vt:lpstr>
      <vt:lpstr>Cyfeiriadau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Nichola Welton</cp:lastModifiedBy>
  <cp:revision>48</cp:revision>
  <dcterms:created xsi:type="dcterms:W3CDTF">2021-03-10T12:10:47Z</dcterms:created>
  <dcterms:modified xsi:type="dcterms:W3CDTF">2026-03-04T16:23:19Z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