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07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226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597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636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1312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80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379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40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657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330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363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736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7447" y="971295"/>
            <a:ext cx="9603275" cy="1049235"/>
          </a:xfrm>
        </p:spPr>
        <p:txBody>
          <a:bodyPr>
            <a:normAutofit/>
          </a:bodyPr>
          <a:lstStyle/>
          <a:p>
            <a:r>
              <a:rPr sz="4000" dirty="0"/>
              <a:t>Enterprise Network Security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561D25-C383-D3F1-98A8-8C4AC19534CF}"/>
              </a:ext>
            </a:extLst>
          </p:cNvPr>
          <p:cNvSpPr txBox="1"/>
          <p:nvPr/>
        </p:nvSpPr>
        <p:spPr>
          <a:xfrm>
            <a:off x="1592826" y="2743200"/>
            <a:ext cx="7629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dirty="0"/>
              <a:t>Name : Sameer Rajubhai Panchal</a:t>
            </a:r>
          </a:p>
          <a:p>
            <a:pPr algn="ctr"/>
            <a:endParaRPr lang="en-IN" sz="2800" dirty="0"/>
          </a:p>
          <a:p>
            <a:pPr algn="ctr"/>
            <a:r>
              <a:rPr lang="en-IN" sz="2800" dirty="0"/>
              <a:t>Student ID : 2516024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networks enable communication &amp; services</a:t>
            </a:r>
          </a:p>
          <a:p>
            <a:r>
              <a:t>Increasing cybersecurity threats</a:t>
            </a:r>
          </a:p>
          <a:p>
            <a:r>
              <a:t>Need for advanced security solutions</a:t>
            </a:r>
          </a:p>
          <a:p>
            <a:r>
              <a:t>Focus on secure network design &amp; deployment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Enterprise Network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The Enterprise Network include servers, client machines, DNS and Services.</a:t>
            </a:r>
          </a:p>
          <a:p>
            <a:r>
              <a:rPr lang="en-IN" dirty="0"/>
              <a:t>It operates across </a:t>
            </a:r>
            <a:r>
              <a:rPr lang="en-IN" dirty="0" err="1"/>
              <a:t>tw</a:t>
            </a:r>
            <a:r>
              <a:rPr dirty="0"/>
              <a:t>o domains: SWANSEA &amp; LONDON</a:t>
            </a:r>
          </a:p>
          <a:p>
            <a:r>
              <a:rPr lang="en-IN" dirty="0"/>
              <a:t>This domains handle authentication and provide essential services.</a:t>
            </a:r>
          </a:p>
          <a:p>
            <a:r>
              <a:rPr dirty="0"/>
              <a:t>Network </a:t>
            </a:r>
            <a:r>
              <a:rPr dirty="0" err="1"/>
              <a:t>segmentatio</a:t>
            </a:r>
            <a:r>
              <a:rPr lang="en-IN" dirty="0"/>
              <a:t>n is used to separate different parts of the network.</a:t>
            </a:r>
          </a:p>
          <a:p>
            <a:r>
              <a:rPr lang="en-IN" dirty="0"/>
              <a:t>This improves security by limiting the spread of potential attacks.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CTF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A capture the flag, or CTF, is a simulated cyber security </a:t>
            </a:r>
            <a:r>
              <a:rPr lang="en-IN" dirty="0" err="1"/>
              <a:t>challange</a:t>
            </a:r>
            <a:r>
              <a:rPr lang="en-IN" dirty="0"/>
              <a:t>.</a:t>
            </a:r>
            <a:endParaRPr dirty="0"/>
          </a:p>
          <a:p>
            <a:r>
              <a:rPr lang="en-IN" dirty="0"/>
              <a:t>It allows us to safely practice identifying and exploiting vulnerabilities.</a:t>
            </a:r>
            <a:endParaRPr dirty="0"/>
          </a:p>
          <a:p>
            <a:r>
              <a:rPr lang="en-IN" dirty="0"/>
              <a:t>The goal is to find hidden flags within the system.</a:t>
            </a:r>
            <a:endParaRPr dirty="0"/>
          </a:p>
          <a:p>
            <a:r>
              <a:rPr lang="en-IN" dirty="0"/>
              <a:t>This helps develop real-world cybersecurity and problem-solving skills.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We followed a structured approach to </a:t>
            </a:r>
            <a:r>
              <a:rPr lang="en-IN" dirty="0" err="1"/>
              <a:t>analyze</a:t>
            </a:r>
            <a:r>
              <a:rPr lang="en-IN" dirty="0"/>
              <a:t> the network.</a:t>
            </a:r>
            <a:endParaRPr dirty="0"/>
          </a:p>
          <a:p>
            <a:r>
              <a:rPr lang="en-IN" dirty="0"/>
              <a:t>First, we performed network scanning and reconnaissance.</a:t>
            </a:r>
            <a:endParaRPr dirty="0"/>
          </a:p>
          <a:p>
            <a:r>
              <a:rPr lang="en-IN" dirty="0"/>
              <a:t>Then we analysed open ports and running services.</a:t>
            </a:r>
            <a:endParaRPr dirty="0"/>
          </a:p>
          <a:p>
            <a:r>
              <a:rPr lang="en-IN" dirty="0"/>
              <a:t>We also inspected DNS(Domain Name System) and DHCP(Dynamic Host Configuration Protocol)</a:t>
            </a:r>
          </a:p>
          <a:p>
            <a:r>
              <a:rPr lang="en-IN" dirty="0"/>
              <a:t>Finally, we reviewed firewall rules and Active Directory settings.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Identified Vulnerabilities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664" y="2202426"/>
            <a:ext cx="5657142" cy="3254087"/>
          </a:xfrm>
        </p:spPr>
        <p:txBody>
          <a:bodyPr>
            <a:normAutofit lnSpcReduction="10000"/>
          </a:bodyPr>
          <a:lstStyle/>
          <a:p>
            <a:r>
              <a:rPr lang="en-IN" dirty="0"/>
              <a:t>Several key vulnerabilities were discovered.</a:t>
            </a:r>
            <a:endParaRPr dirty="0"/>
          </a:p>
          <a:p>
            <a:r>
              <a:rPr lang="en-IN" dirty="0"/>
              <a:t>Firewall configurations were weak.</a:t>
            </a:r>
            <a:endParaRPr dirty="0"/>
          </a:p>
          <a:p>
            <a:r>
              <a:rPr lang="en-IN" dirty="0"/>
              <a:t>Password policies were not strong enough.</a:t>
            </a:r>
            <a:endParaRPr dirty="0"/>
          </a:p>
          <a:p>
            <a:r>
              <a:rPr lang="en-IN" dirty="0"/>
              <a:t>DNS was misconfigured.</a:t>
            </a:r>
          </a:p>
          <a:p>
            <a:r>
              <a:rPr lang="en-IN" dirty="0"/>
              <a:t>There were also unnecessary open ports and unused services.</a:t>
            </a:r>
          </a:p>
          <a:p>
            <a:r>
              <a:rPr lang="en-IN" dirty="0"/>
              <a:t>These issues increase the risk of cyber attacks.</a:t>
            </a:r>
            <a:endParaRPr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3382E14-7203-D82A-631F-6CE2A80215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205" y="719974"/>
            <a:ext cx="3766216" cy="214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D11FCCED-48FC-FB42-8943-7E2B88ABF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929" y="3028423"/>
            <a:ext cx="4188542" cy="302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Captured Flags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857" y="2133400"/>
            <a:ext cx="4919724" cy="3450613"/>
          </a:xfrm>
        </p:spPr>
        <p:txBody>
          <a:bodyPr>
            <a:normAutofit/>
          </a:bodyPr>
          <a:lstStyle/>
          <a:p>
            <a:r>
              <a:rPr lang="en-IN" dirty="0"/>
              <a:t>Each captured flag represents a successfully exploited vulnerability</a:t>
            </a:r>
            <a:endParaRPr dirty="0"/>
          </a:p>
          <a:p>
            <a:r>
              <a:rPr lang="en-IN" dirty="0"/>
              <a:t>These findings simulate real world attack scenarios</a:t>
            </a:r>
            <a:endParaRPr dirty="0"/>
          </a:p>
          <a:p>
            <a:r>
              <a:rPr lang="en-IN" dirty="0"/>
              <a:t>They show how different systems are interconnected</a:t>
            </a:r>
          </a:p>
          <a:p>
            <a:r>
              <a:rPr lang="en-IN" dirty="0"/>
              <a:t>Most importantly, they highlight the need for proactive security measures.</a:t>
            </a:r>
            <a:endParaRPr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A0F0ECA-B25E-DF2B-D5D8-E7A75B4BF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095" y="1716975"/>
            <a:ext cx="5762625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70" y="2015732"/>
            <a:ext cx="4744772" cy="3450613"/>
          </a:xfrm>
        </p:spPr>
        <p:txBody>
          <a:bodyPr/>
          <a:lstStyle/>
          <a:p>
            <a:r>
              <a:rPr lang="en-IN" dirty="0"/>
              <a:t>To improve security, we implemented a centralized approach.</a:t>
            </a:r>
            <a:endParaRPr dirty="0"/>
          </a:p>
          <a:p>
            <a:r>
              <a:rPr lang="en-IN" dirty="0"/>
              <a:t>We used check point GAIA as the main platform.</a:t>
            </a:r>
            <a:endParaRPr dirty="0"/>
          </a:p>
          <a:p>
            <a:r>
              <a:rPr lang="en-IN" dirty="0"/>
              <a:t>The design follows the CIA </a:t>
            </a:r>
            <a:r>
              <a:rPr lang="en-IN" dirty="0" err="1"/>
              <a:t>traid</a:t>
            </a:r>
            <a:r>
              <a:rPr lang="en-IN" dirty="0"/>
              <a:t>: confidentiality, integrity and availability</a:t>
            </a:r>
            <a:endParaRPr dirty="0"/>
          </a:p>
          <a:p>
            <a:r>
              <a:rPr lang="en-IN" dirty="0"/>
              <a:t>A layered </a:t>
            </a:r>
            <a:r>
              <a:rPr lang="en-IN" dirty="0" err="1"/>
              <a:t>defense</a:t>
            </a:r>
            <a:r>
              <a:rPr lang="en-IN" dirty="0"/>
              <a:t> strategy was applied to strengthen protection.</a:t>
            </a:r>
            <a:endParaRPr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1FC77F-8A70-7D69-7FE7-D4E17CB30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952" y="1660972"/>
            <a:ext cx="5762625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Management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0470" y="2047884"/>
            <a:ext cx="5617814" cy="3450613"/>
          </a:xfrm>
        </p:spPr>
        <p:txBody>
          <a:bodyPr/>
          <a:lstStyle/>
          <a:p>
            <a:r>
              <a:rPr lang="en-IN" dirty="0"/>
              <a:t>The security management server acts as the central control point.</a:t>
            </a:r>
            <a:endParaRPr dirty="0"/>
          </a:p>
          <a:p>
            <a:r>
              <a:rPr lang="en-IN" dirty="0"/>
              <a:t>It manages security policies across the network</a:t>
            </a:r>
            <a:endParaRPr dirty="0"/>
          </a:p>
          <a:p>
            <a:r>
              <a:rPr lang="en-IN" dirty="0"/>
              <a:t>It also provides real-time </a:t>
            </a:r>
            <a:r>
              <a:rPr lang="en-IN" dirty="0" err="1"/>
              <a:t>monitering</a:t>
            </a:r>
            <a:endParaRPr dirty="0"/>
          </a:p>
          <a:p>
            <a:r>
              <a:rPr lang="en-IN" dirty="0"/>
              <a:t>Secure access is enforced through authentication mechanisms.</a:t>
            </a:r>
            <a:endParaRPr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F6FC941-77CD-74BD-0EE0-92AB26336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2047884"/>
            <a:ext cx="3913700" cy="276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Gateway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707" y="1995950"/>
            <a:ext cx="4083982" cy="3755532"/>
          </a:xfrm>
        </p:spPr>
        <p:txBody>
          <a:bodyPr/>
          <a:lstStyle/>
          <a:p>
            <a:r>
              <a:rPr lang="en-IN" dirty="0"/>
              <a:t>The security gateway controls network traffic</a:t>
            </a:r>
            <a:endParaRPr dirty="0"/>
          </a:p>
          <a:p>
            <a:r>
              <a:rPr lang="en-IN" dirty="0"/>
              <a:t>It acts as a firewall between internal and external networks</a:t>
            </a:r>
            <a:endParaRPr dirty="0"/>
          </a:p>
          <a:p>
            <a:r>
              <a:rPr lang="en-IN" dirty="0"/>
              <a:t>It also includes intrusion prevention capabilities.</a:t>
            </a:r>
            <a:endParaRPr dirty="0"/>
          </a:p>
          <a:p>
            <a:r>
              <a:rPr lang="en-IN" dirty="0"/>
              <a:t>It communicates securely with the management server.</a:t>
            </a:r>
            <a:endParaRPr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C758DB0-28FF-844D-9ED7-4084F54C4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16" y="442145"/>
            <a:ext cx="3468111" cy="243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9BB413D0-3270-414D-6B98-90562940E8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16" y="3098238"/>
            <a:ext cx="3972694" cy="246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SmartConsole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123768"/>
            <a:ext cx="4447776" cy="3342577"/>
          </a:xfrm>
        </p:spPr>
        <p:txBody>
          <a:bodyPr>
            <a:normAutofit lnSpcReduction="10000"/>
          </a:bodyPr>
          <a:lstStyle/>
          <a:p>
            <a:r>
              <a:rPr lang="en-IN" dirty="0"/>
              <a:t>Smart console is the main interface for administrators.</a:t>
            </a:r>
            <a:endParaRPr dirty="0"/>
          </a:p>
          <a:p>
            <a:r>
              <a:rPr lang="en-IN" dirty="0"/>
              <a:t>It makes it easy to configure security policies.</a:t>
            </a:r>
            <a:endParaRPr dirty="0"/>
          </a:p>
          <a:p>
            <a:r>
              <a:rPr lang="en-IN" dirty="0"/>
              <a:t>It also allows monitoring of logs and events.</a:t>
            </a:r>
            <a:endParaRPr dirty="0"/>
          </a:p>
          <a:p>
            <a:r>
              <a:rPr lang="en-IN" dirty="0"/>
              <a:t>Reports can be generated to </a:t>
            </a:r>
            <a:r>
              <a:rPr lang="en-IN" dirty="0" err="1"/>
              <a:t>analyze</a:t>
            </a:r>
            <a:r>
              <a:rPr lang="en-IN" dirty="0"/>
              <a:t> network activity.</a:t>
            </a:r>
            <a:endParaRPr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722BB90-C305-0B4A-8C8E-5C88C6FAB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356" y="2139207"/>
            <a:ext cx="3815768" cy="257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Firewall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Firewall policies follow the principle of least </a:t>
            </a:r>
            <a:r>
              <a:rPr lang="en-IN" dirty="0" err="1"/>
              <a:t>privilage</a:t>
            </a:r>
            <a:endParaRPr dirty="0"/>
          </a:p>
          <a:p>
            <a:r>
              <a:rPr lang="en-IN" dirty="0"/>
              <a:t>Only necessary traffic is allowed</a:t>
            </a:r>
            <a:endParaRPr dirty="0"/>
          </a:p>
          <a:p>
            <a:r>
              <a:rPr lang="en-IN" dirty="0"/>
              <a:t>Unsafe protocols are blocked</a:t>
            </a:r>
            <a:endParaRPr dirty="0"/>
          </a:p>
          <a:p>
            <a:r>
              <a:rPr lang="en-IN" dirty="0"/>
              <a:t>Logging and monitoring are enabled to track all activity.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Advanced Security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349910"/>
            <a:ext cx="3444886" cy="3116435"/>
          </a:xfrm>
        </p:spPr>
        <p:txBody>
          <a:bodyPr>
            <a:normAutofit fontScale="92500" lnSpcReduction="20000"/>
          </a:bodyPr>
          <a:lstStyle/>
          <a:p>
            <a:r>
              <a:rPr lang="en-IN" dirty="0"/>
              <a:t>Additional protections include an </a:t>
            </a:r>
            <a:r>
              <a:rPr dirty="0"/>
              <a:t>Intrusion Prevention System (IPS)</a:t>
            </a:r>
          </a:p>
          <a:p>
            <a:r>
              <a:rPr dirty="0"/>
              <a:t>Anti-malware </a:t>
            </a:r>
            <a:r>
              <a:rPr lang="en-IN" dirty="0"/>
              <a:t>tools help detect and stop threats.</a:t>
            </a:r>
            <a:endParaRPr dirty="0"/>
          </a:p>
          <a:p>
            <a:r>
              <a:rPr dirty="0"/>
              <a:t>Identity awareness</a:t>
            </a:r>
            <a:r>
              <a:rPr lang="en-IN" dirty="0"/>
              <a:t> ensures users are verified</a:t>
            </a:r>
            <a:endParaRPr dirty="0"/>
          </a:p>
          <a:p>
            <a:r>
              <a:rPr dirty="0"/>
              <a:t>VPN </a:t>
            </a:r>
            <a:r>
              <a:rPr lang="en-IN" dirty="0"/>
              <a:t>provide secure remote access</a:t>
            </a:r>
            <a:endParaRPr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9054CCBF-1D65-9839-20E2-3EC503703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93208"/>
            <a:ext cx="3907677" cy="270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Enhancements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222090"/>
            <a:ext cx="3307234" cy="3244255"/>
          </a:xfrm>
        </p:spPr>
        <p:txBody>
          <a:bodyPr>
            <a:normAutofit lnSpcReduction="10000"/>
          </a:bodyPr>
          <a:lstStyle/>
          <a:p>
            <a:r>
              <a:rPr dirty="0"/>
              <a:t>Network segmentation</a:t>
            </a:r>
            <a:r>
              <a:rPr lang="en-IN" dirty="0"/>
              <a:t> was further improved </a:t>
            </a:r>
            <a:endParaRPr dirty="0"/>
          </a:p>
          <a:p>
            <a:r>
              <a:rPr dirty="0"/>
              <a:t>Role-based access control</a:t>
            </a:r>
            <a:r>
              <a:rPr lang="en-IN" dirty="0"/>
              <a:t> was implemented</a:t>
            </a:r>
            <a:endParaRPr dirty="0"/>
          </a:p>
          <a:p>
            <a:r>
              <a:rPr dirty="0"/>
              <a:t>Logging and monitoring</a:t>
            </a:r>
            <a:r>
              <a:rPr lang="en-IN" dirty="0"/>
              <a:t> were enhanced</a:t>
            </a:r>
            <a:endParaRPr dirty="0"/>
          </a:p>
          <a:p>
            <a:r>
              <a:rPr lang="en-IN" dirty="0"/>
              <a:t>Systems were hardened to reduce </a:t>
            </a:r>
            <a:r>
              <a:rPr lang="en-IN" dirty="0" err="1"/>
              <a:t>vulnerabilies</a:t>
            </a:r>
            <a:endParaRPr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3427D7F5-09C5-5530-42EB-869B99C6D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107" y="1685003"/>
            <a:ext cx="5762625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123768"/>
            <a:ext cx="3562873" cy="3342577"/>
          </a:xfrm>
        </p:spPr>
        <p:txBody>
          <a:bodyPr>
            <a:normAutofit lnSpcReduction="10000"/>
          </a:bodyPr>
          <a:lstStyle/>
          <a:p>
            <a:r>
              <a:rPr lang="en-IN" dirty="0"/>
              <a:t>The system benefits from strong centralized control</a:t>
            </a:r>
            <a:endParaRPr dirty="0"/>
          </a:p>
          <a:p>
            <a:r>
              <a:rPr lang="en-IN" dirty="0"/>
              <a:t>The layered defence approach improves security</a:t>
            </a:r>
            <a:endParaRPr dirty="0"/>
          </a:p>
          <a:p>
            <a:r>
              <a:rPr lang="en-IN" dirty="0"/>
              <a:t>However, it is complex to implement.</a:t>
            </a:r>
            <a:endParaRPr dirty="0"/>
          </a:p>
          <a:p>
            <a:r>
              <a:rPr lang="en-IN" dirty="0"/>
              <a:t>It also requires continuous monitoring and maintenance.</a:t>
            </a:r>
            <a:endParaRPr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80F478E9-9FA5-DA5B-EDD2-4FD148C7B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804" y="1970670"/>
            <a:ext cx="576262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/>
              <a:t>To further improve security, several recommendations are suggested</a:t>
            </a:r>
            <a:endParaRPr dirty="0"/>
          </a:p>
          <a:p>
            <a:r>
              <a:rPr lang="en-IN" dirty="0"/>
              <a:t>First, implement a zero trust model</a:t>
            </a:r>
            <a:endParaRPr dirty="0"/>
          </a:p>
          <a:p>
            <a:r>
              <a:rPr lang="en-IN" dirty="0"/>
              <a:t>This means no user or device is trusted by </a:t>
            </a:r>
            <a:r>
              <a:rPr lang="en-IN" dirty="0" err="1"/>
              <a:t>defualt</a:t>
            </a:r>
            <a:endParaRPr dirty="0"/>
          </a:p>
          <a:p>
            <a:r>
              <a:rPr lang="en-IN" dirty="0"/>
              <a:t>Second, use Multi- factor authentication to strengthen access control.</a:t>
            </a:r>
          </a:p>
          <a:p>
            <a:r>
              <a:rPr lang="en-IN" dirty="0"/>
              <a:t>Third, deploy SIEM(Security information and event management) system for better monitoring and analysis.</a:t>
            </a:r>
          </a:p>
          <a:p>
            <a:r>
              <a:rPr lang="en-IN" dirty="0"/>
              <a:t>Finally, conduct regular security audits.</a:t>
            </a:r>
          </a:p>
          <a:p>
            <a:r>
              <a:rPr lang="en-IN" dirty="0"/>
              <a:t>This helps identify and fix new vulnerabilities over the time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In conclusion, enterprise network security requires a layered approach</a:t>
            </a:r>
            <a:endParaRPr dirty="0"/>
          </a:p>
          <a:p>
            <a:r>
              <a:rPr lang="en-IN" dirty="0"/>
              <a:t>No single solution is enough on its own.</a:t>
            </a:r>
            <a:endParaRPr dirty="0"/>
          </a:p>
          <a:p>
            <a:r>
              <a:rPr lang="en-IN" dirty="0"/>
              <a:t>Both theoretical knowledge and practical implementation are important </a:t>
            </a:r>
            <a:endParaRPr dirty="0"/>
          </a:p>
          <a:p>
            <a:r>
              <a:rPr lang="en-IN" dirty="0"/>
              <a:t>Security systems must be continuously updated.</a:t>
            </a:r>
          </a:p>
          <a:p>
            <a:r>
              <a:rPr lang="en-IN" dirty="0"/>
              <a:t>Threats are always evolving.</a:t>
            </a:r>
          </a:p>
          <a:p>
            <a:r>
              <a:rPr lang="en-IN" dirty="0"/>
              <a:t>By applying these strategies, organizations can maintain a secure and reliable network environment.</a:t>
            </a: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FE143-BC5C-4E6E-59EE-354EA8EEA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2745F-866D-6BEB-81D9-51C07E530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en-IN" dirty="0" err="1"/>
              <a:t>Afolalu</a:t>
            </a:r>
            <a:r>
              <a:rPr lang="en-IN" dirty="0"/>
              <a:t>, O. and </a:t>
            </a:r>
            <a:r>
              <a:rPr lang="en-IN" dirty="0" err="1"/>
              <a:t>Tsoeu</a:t>
            </a:r>
            <a:r>
              <a:rPr lang="en-IN" dirty="0"/>
              <a:t>, M.S., 2025. Enterprise networking optimization: a review of challenges, solutions, and technological interventions. </a:t>
            </a:r>
            <a:r>
              <a:rPr lang="en-IN" i="1" dirty="0"/>
              <a:t>Future internet</a:t>
            </a:r>
            <a:r>
              <a:rPr lang="en-IN" dirty="0"/>
              <a:t>, </a:t>
            </a:r>
            <a:r>
              <a:rPr lang="en-IN" i="1" dirty="0"/>
              <a:t>17</a:t>
            </a:r>
            <a:r>
              <a:rPr lang="en-IN" dirty="0"/>
              <a:t>(4), p.133. </a:t>
            </a:r>
          </a:p>
          <a:p>
            <a:pPr fontAlgn="base"/>
            <a:r>
              <a:rPr lang="en-IN" dirty="0" err="1"/>
              <a:t>Gottepu</a:t>
            </a:r>
            <a:r>
              <a:rPr lang="en-IN" dirty="0"/>
              <a:t>, A.K., 2025. Case Study Analysis: AI Algorithms for Enhanced Network Security </a:t>
            </a:r>
            <a:r>
              <a:rPr lang="en-IN" dirty="0" err="1"/>
              <a:t>Defense</a:t>
            </a:r>
            <a:r>
              <a:rPr lang="en-IN" dirty="0"/>
              <a:t>. </a:t>
            </a:r>
            <a:r>
              <a:rPr lang="en-IN" i="1" dirty="0"/>
              <a:t>Journal of Computer Science and Technology Studies</a:t>
            </a:r>
            <a:r>
              <a:rPr lang="en-IN" dirty="0"/>
              <a:t>, </a:t>
            </a:r>
            <a:r>
              <a:rPr lang="en-IN" i="1" dirty="0"/>
              <a:t>7</a:t>
            </a:r>
            <a:r>
              <a:rPr lang="en-IN" dirty="0"/>
              <a:t>(6), pp.200-206. </a:t>
            </a:r>
          </a:p>
          <a:p>
            <a:pPr fontAlgn="base"/>
            <a:r>
              <a:rPr lang="en-IN" dirty="0"/>
              <a:t>Diana, L., Dini, P. and Paolini, D., 2025. Overview on intrusion detection systems for computers networking security. </a:t>
            </a:r>
            <a:r>
              <a:rPr lang="en-IN" i="1" dirty="0"/>
              <a:t>Computers</a:t>
            </a:r>
            <a:r>
              <a:rPr lang="en-IN" dirty="0"/>
              <a:t>, </a:t>
            </a:r>
            <a:r>
              <a:rPr lang="en-IN" i="1" dirty="0"/>
              <a:t>14</a:t>
            </a:r>
            <a:r>
              <a:rPr lang="en-IN" dirty="0"/>
              <a:t>(3), p.87. </a:t>
            </a:r>
          </a:p>
          <a:p>
            <a:pPr fontAlgn="base"/>
            <a:r>
              <a:rPr lang="en-IN" dirty="0"/>
              <a:t>Happe, A. and Cito, J., 2025. Can </a:t>
            </a:r>
            <a:r>
              <a:rPr lang="en-IN" dirty="0" err="1"/>
              <a:t>llms</a:t>
            </a:r>
            <a:r>
              <a:rPr lang="en-IN" dirty="0"/>
              <a:t> hack enterprise networks? autonomous assumed breach penetration-testing active directory networks. </a:t>
            </a:r>
            <a:r>
              <a:rPr lang="en-IN" i="1" dirty="0"/>
              <a:t>ACM Transactions on Software Engineering and Methodology</a:t>
            </a:r>
            <a:r>
              <a:rPr lang="en-IN" dirty="0"/>
              <a:t>. </a:t>
            </a:r>
          </a:p>
          <a:p>
            <a:pPr fontAlgn="base"/>
            <a:r>
              <a:rPr lang="en-IN" dirty="0"/>
              <a:t>Mondal, B., </a:t>
            </a:r>
            <a:r>
              <a:rPr lang="en-IN" dirty="0" err="1"/>
              <a:t>Dukkipati</a:t>
            </a:r>
            <a:r>
              <a:rPr lang="en-IN" dirty="0"/>
              <a:t>, S.S.N.C., Rahman, M.T. and </a:t>
            </a:r>
            <a:r>
              <a:rPr lang="en-IN" dirty="0" err="1"/>
              <a:t>Taimun</a:t>
            </a:r>
            <a:r>
              <a:rPr lang="en-IN" dirty="0"/>
              <a:t>, M.T.Y., 2025. Using machine learning for early detection of ransomware threat attacks in enterprise networks. </a:t>
            </a:r>
            <a:r>
              <a:rPr lang="en-IN" i="1" dirty="0"/>
              <a:t>Saudi J Eng </a:t>
            </a:r>
            <a:r>
              <a:rPr lang="en-IN" i="1" dirty="0" err="1"/>
              <a:t>Technol</a:t>
            </a:r>
            <a:r>
              <a:rPr lang="en-IN" dirty="0"/>
              <a:t>, </a:t>
            </a:r>
            <a:r>
              <a:rPr lang="en-IN" i="1" dirty="0"/>
              <a:t>10</a:t>
            </a:r>
            <a:r>
              <a:rPr lang="en-IN" dirty="0"/>
              <a:t>(4), pp.159-168. </a:t>
            </a:r>
          </a:p>
          <a:p>
            <a:pPr fontAlgn="base"/>
            <a:r>
              <a:rPr lang="en-IN" dirty="0"/>
              <a:t>Anbazhagan, K., 2025. AI driven zero trust security model for enterprise data protection and intelligent infrastructure management. </a:t>
            </a:r>
            <a:r>
              <a:rPr lang="en-IN" i="1" dirty="0"/>
              <a:t>International Journal of Technology, Management and Humanities</a:t>
            </a:r>
            <a:r>
              <a:rPr lang="en-IN" dirty="0"/>
              <a:t>, </a:t>
            </a:r>
            <a:r>
              <a:rPr lang="en-IN" i="1" dirty="0"/>
              <a:t>11</a:t>
            </a:r>
            <a:r>
              <a:rPr lang="en-IN" dirty="0"/>
              <a:t>(03), pp.101-107. </a:t>
            </a:r>
          </a:p>
          <a:p>
            <a:pPr fontAlgn="base"/>
            <a:r>
              <a:rPr lang="en-IN" dirty="0"/>
              <a:t>Nazir, R., Laghari, A.A., Dahri, F.H., </a:t>
            </a:r>
            <a:r>
              <a:rPr lang="en-IN" dirty="0" err="1"/>
              <a:t>Shoulin</a:t>
            </a:r>
            <a:r>
              <a:rPr lang="en-IN" dirty="0"/>
              <a:t>, Y., Alhakeem, Z.M., Hakim, H. and Mughal, Z.A., 2026. A review on machine learning techniques for network security. </a:t>
            </a:r>
            <a:r>
              <a:rPr lang="en-IN" i="1" dirty="0"/>
              <a:t>Journal of Cyber Security Technology</a:t>
            </a:r>
            <a:r>
              <a:rPr lang="en-IN" dirty="0"/>
              <a:t>, </a:t>
            </a:r>
            <a:r>
              <a:rPr lang="en-IN" i="1" dirty="0"/>
              <a:t>10</a:t>
            </a:r>
            <a:r>
              <a:rPr lang="en-IN" dirty="0"/>
              <a:t>(1), pp.1-45. </a:t>
            </a:r>
          </a:p>
          <a:p>
            <a:pPr fontAlgn="base"/>
            <a:r>
              <a:rPr lang="en-IN" dirty="0"/>
              <a:t>Talwandi, N.S., Khare, S., Thakur, P. and Kumar, R., 2025. Network security and data privacy in the 6G environment: Impacts and challenges. In </a:t>
            </a:r>
            <a:r>
              <a:rPr lang="en-IN" i="1" dirty="0"/>
              <a:t>Network Security and Data Privacy in 6G Communication</a:t>
            </a:r>
            <a:r>
              <a:rPr lang="en-IN" dirty="0"/>
              <a:t> (pp. 211-233). CRC Press. 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83897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C9468-1CBD-A5F4-E1DC-9390F8E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78039"/>
            <a:ext cx="9603275" cy="1049235"/>
          </a:xfrm>
        </p:spPr>
        <p:txBody>
          <a:bodyPr/>
          <a:lstStyle/>
          <a:p>
            <a:pPr algn="ctr"/>
            <a:r>
              <a:rPr lang="en-US" dirty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4553716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57</TotalTime>
  <Words>1014</Words>
  <Application>Microsoft Office PowerPoint</Application>
  <PresentationFormat>Widescreen</PresentationFormat>
  <Paragraphs>103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Gill Sans MT</vt:lpstr>
      <vt:lpstr>Gallery</vt:lpstr>
      <vt:lpstr>Enterprise Network Security</vt:lpstr>
      <vt:lpstr>Introduction</vt:lpstr>
      <vt:lpstr>Enterprise Network Overview</vt:lpstr>
      <vt:lpstr>CTF Overview</vt:lpstr>
      <vt:lpstr>Methodology</vt:lpstr>
      <vt:lpstr>Identified Vulnerabilities</vt:lpstr>
      <vt:lpstr>Captured Flags Analysis</vt:lpstr>
      <vt:lpstr>Security Implementation</vt:lpstr>
      <vt:lpstr>Security Management Server</vt:lpstr>
      <vt:lpstr>Security Gateway</vt:lpstr>
      <vt:lpstr>SmartConsole</vt:lpstr>
      <vt:lpstr>Firewall Policy</vt:lpstr>
      <vt:lpstr>Advanced Security Features</vt:lpstr>
      <vt:lpstr>Additional Enhancements</vt:lpstr>
      <vt:lpstr>Critical Evaluation</vt:lpstr>
      <vt:lpstr>Recommendations</vt:lpstr>
      <vt:lpstr>Conclusion</vt:lpstr>
      <vt:lpstr>REference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Sameer Rajubhai Panchal (2516024)</cp:lastModifiedBy>
  <cp:revision>4</cp:revision>
  <dcterms:created xsi:type="dcterms:W3CDTF">2013-01-27T09:14:16Z</dcterms:created>
  <dcterms:modified xsi:type="dcterms:W3CDTF">2026-04-28T09:39:42Z</dcterms:modified>
  <cp:category/>
</cp:coreProperties>
</file>