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0" r:id="rId2"/>
    <p:sldId id="256" r:id="rId3"/>
    <p:sldId id="257" r:id="rId4"/>
    <p:sldId id="258"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3BFEB"/>
    <a:srgbClr val="F06CD5"/>
    <a:srgbClr val="ED1CC3"/>
    <a:srgbClr val="F754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5FC23-9F85-F188-AF7B-DC8B6AE7D74B}" v="523" dt="2026-06-13T10:08:48.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Davies (2502376)" userId="S::2502376@student.uwtsd.ac.uk::e180b2ae-3462-4084-b51b-73a8d57e5b6b" providerId="AD" clId="Web-{D515FC23-9F85-F188-AF7B-DC8B6AE7D74B}"/>
    <pc:docChg chg="addSld modSld sldOrd">
      <pc:chgData name="Eve Davies (2502376)" userId="S::2502376@student.uwtsd.ac.uk::e180b2ae-3462-4084-b51b-73a8d57e5b6b" providerId="AD" clId="Web-{D515FC23-9F85-F188-AF7B-DC8B6AE7D74B}" dt="2026-06-13T10:08:48.102" v="406" actId="1076"/>
      <pc:docMkLst>
        <pc:docMk/>
      </pc:docMkLst>
      <pc:sldChg chg="delSp modSp">
        <pc:chgData name="Eve Davies (2502376)" userId="S::2502376@student.uwtsd.ac.uk::e180b2ae-3462-4084-b51b-73a8d57e5b6b" providerId="AD" clId="Web-{D515FC23-9F85-F188-AF7B-DC8B6AE7D74B}" dt="2026-06-10T20:10:47.506" v="322" actId="14100"/>
        <pc:sldMkLst>
          <pc:docMk/>
          <pc:sldMk cId="109857222" sldId="256"/>
        </pc:sldMkLst>
        <pc:spChg chg="mod">
          <ac:chgData name="Eve Davies (2502376)" userId="S::2502376@student.uwtsd.ac.uk::e180b2ae-3462-4084-b51b-73a8d57e5b6b" providerId="AD" clId="Web-{D515FC23-9F85-F188-AF7B-DC8B6AE7D74B}" dt="2026-06-10T20:10:47.506" v="322" actId="14100"/>
          <ac:spMkLst>
            <pc:docMk/>
            <pc:sldMk cId="109857222" sldId="256"/>
            <ac:spMk id="5" creationId="{2A79D168-6847-716C-1356-FE50BA8CF414}"/>
          </ac:spMkLst>
        </pc:spChg>
        <pc:spChg chg="mod">
          <ac:chgData name="Eve Davies (2502376)" userId="S::2502376@student.uwtsd.ac.uk::e180b2ae-3462-4084-b51b-73a8d57e5b6b" providerId="AD" clId="Web-{D515FC23-9F85-F188-AF7B-DC8B6AE7D74B}" dt="2026-06-10T19:54:06.038" v="35" actId="1076"/>
          <ac:spMkLst>
            <pc:docMk/>
            <pc:sldMk cId="109857222" sldId="256"/>
            <ac:spMk id="6" creationId="{E5BF15C9-0397-9C22-B46A-F505EAAA8923}"/>
          </ac:spMkLst>
        </pc:spChg>
        <pc:spChg chg="mod">
          <ac:chgData name="Eve Davies (2502376)" userId="S::2502376@student.uwtsd.ac.uk::e180b2ae-3462-4084-b51b-73a8d57e5b6b" providerId="AD" clId="Web-{D515FC23-9F85-F188-AF7B-DC8B6AE7D74B}" dt="2026-06-10T20:10:05.425" v="309" actId="1076"/>
          <ac:spMkLst>
            <pc:docMk/>
            <pc:sldMk cId="109857222" sldId="256"/>
            <ac:spMk id="7" creationId="{07022252-C2CF-D4C1-B1E8-5AF01A8EF8BB}"/>
          </ac:spMkLst>
        </pc:spChg>
        <pc:spChg chg="mod">
          <ac:chgData name="Eve Davies (2502376)" userId="S::2502376@student.uwtsd.ac.uk::e180b2ae-3462-4084-b51b-73a8d57e5b6b" providerId="AD" clId="Web-{D515FC23-9F85-F188-AF7B-DC8B6AE7D74B}" dt="2026-06-10T20:10:25.848" v="317" actId="14100"/>
          <ac:spMkLst>
            <pc:docMk/>
            <pc:sldMk cId="109857222" sldId="256"/>
            <ac:spMk id="10" creationId="{B2AB6A69-18BB-CB0F-0827-017D6141982B}"/>
          </ac:spMkLst>
        </pc:spChg>
      </pc:sldChg>
      <pc:sldChg chg="addSp delSp modSp new">
        <pc:chgData name="Eve Davies (2502376)" userId="S::2502376@student.uwtsd.ac.uk::e180b2ae-3462-4084-b51b-73a8d57e5b6b" providerId="AD" clId="Web-{D515FC23-9F85-F188-AF7B-DC8B6AE7D74B}" dt="2026-06-10T20:11:06.695" v="323" actId="1076"/>
        <pc:sldMkLst>
          <pc:docMk/>
          <pc:sldMk cId="4070465931" sldId="257"/>
        </pc:sldMkLst>
        <pc:spChg chg="add mod">
          <ac:chgData name="Eve Davies (2502376)" userId="S::2502376@student.uwtsd.ac.uk::e180b2ae-3462-4084-b51b-73a8d57e5b6b" providerId="AD" clId="Web-{D515FC23-9F85-F188-AF7B-DC8B6AE7D74B}" dt="2026-06-10T20:03:33.520" v="177" actId="14100"/>
          <ac:spMkLst>
            <pc:docMk/>
            <pc:sldMk cId="4070465931" sldId="257"/>
            <ac:spMk id="9" creationId="{8FD8C80F-D463-2B8E-AC92-673A95C7039A}"/>
          </ac:spMkLst>
        </pc:spChg>
        <pc:spChg chg="add mod">
          <ac:chgData name="Eve Davies (2502376)" userId="S::2502376@student.uwtsd.ac.uk::e180b2ae-3462-4084-b51b-73a8d57e5b6b" providerId="AD" clId="Web-{D515FC23-9F85-F188-AF7B-DC8B6AE7D74B}" dt="2026-06-10T20:11:06.695" v="323" actId="1076"/>
          <ac:spMkLst>
            <pc:docMk/>
            <pc:sldMk cId="4070465931" sldId="257"/>
            <ac:spMk id="10" creationId="{6DE294D9-161C-03B6-FDEB-11BAEEB42817}"/>
          </ac:spMkLst>
        </pc:spChg>
      </pc:sldChg>
      <pc:sldChg chg="addSp delSp modSp new">
        <pc:chgData name="Eve Davies (2502376)" userId="S::2502376@student.uwtsd.ac.uk::e180b2ae-3462-4084-b51b-73a8d57e5b6b" providerId="AD" clId="Web-{D515FC23-9F85-F188-AF7B-DC8B6AE7D74B}" dt="2026-06-12T18:53:49.158" v="392" actId="14100"/>
        <pc:sldMkLst>
          <pc:docMk/>
          <pc:sldMk cId="930024825" sldId="258"/>
        </pc:sldMkLst>
        <pc:spChg chg="add mod">
          <ac:chgData name="Eve Davies (2502376)" userId="S::2502376@student.uwtsd.ac.uk::e180b2ae-3462-4084-b51b-73a8d57e5b6b" providerId="AD" clId="Web-{D515FC23-9F85-F188-AF7B-DC8B6AE7D74B}" dt="2026-06-12T16:54:22.397" v="345"/>
          <ac:spMkLst>
            <pc:docMk/>
            <pc:sldMk cId="930024825" sldId="258"/>
            <ac:spMk id="7" creationId="{4D90538F-B042-7337-5D1D-DAC9AECD391E}"/>
          </ac:spMkLst>
        </pc:spChg>
        <pc:spChg chg="add mod">
          <ac:chgData name="Eve Davies (2502376)" userId="S::2502376@student.uwtsd.ac.uk::e180b2ae-3462-4084-b51b-73a8d57e5b6b" providerId="AD" clId="Web-{D515FC23-9F85-F188-AF7B-DC8B6AE7D74B}" dt="2026-06-12T18:53:49.158" v="392" actId="14100"/>
          <ac:spMkLst>
            <pc:docMk/>
            <pc:sldMk cId="930024825" sldId="258"/>
            <ac:spMk id="8" creationId="{9A84EA86-609F-AF5B-E9F8-E16C439CF7A7}"/>
          </ac:spMkLst>
        </pc:spChg>
      </pc:sldChg>
      <pc:sldChg chg="addSp delSp modSp new ord">
        <pc:chgData name="Eve Davies (2502376)" userId="S::2502376@student.uwtsd.ac.uk::e180b2ae-3462-4084-b51b-73a8d57e5b6b" providerId="AD" clId="Web-{D515FC23-9F85-F188-AF7B-DC8B6AE7D74B}" dt="2026-06-12T18:53:25.876" v="389" actId="20577"/>
        <pc:sldMkLst>
          <pc:docMk/>
          <pc:sldMk cId="4268894144" sldId="259"/>
        </pc:sldMkLst>
        <pc:spChg chg="add mod">
          <ac:chgData name="Eve Davies (2502376)" userId="S::2502376@student.uwtsd.ac.uk::e180b2ae-3462-4084-b51b-73a8d57e5b6b" providerId="AD" clId="Web-{D515FC23-9F85-F188-AF7B-DC8B6AE7D74B}" dt="2026-06-12T18:53:25.876" v="389" actId="20577"/>
          <ac:spMkLst>
            <pc:docMk/>
            <pc:sldMk cId="4268894144" sldId="259"/>
            <ac:spMk id="7" creationId="{F20AC3D1-83D8-7E9A-46C5-9EDB399C9AC8}"/>
          </ac:spMkLst>
        </pc:spChg>
      </pc:sldChg>
      <pc:sldChg chg="addSp modSp new">
        <pc:chgData name="Eve Davies (2502376)" userId="S::2502376@student.uwtsd.ac.uk::e180b2ae-3462-4084-b51b-73a8d57e5b6b" providerId="AD" clId="Web-{D515FC23-9F85-F188-AF7B-DC8B6AE7D74B}" dt="2026-06-13T10:08:48.102" v="406" actId="1076"/>
        <pc:sldMkLst>
          <pc:docMk/>
          <pc:sldMk cId="3082029385" sldId="260"/>
        </pc:sldMkLst>
        <pc:spChg chg="mod">
          <ac:chgData name="Eve Davies (2502376)" userId="S::2502376@student.uwtsd.ac.uk::e180b2ae-3462-4084-b51b-73a8d57e5b6b" providerId="AD" clId="Web-{D515FC23-9F85-F188-AF7B-DC8B6AE7D74B}" dt="2026-06-10T20:08:31.246" v="240" actId="1076"/>
          <ac:spMkLst>
            <pc:docMk/>
            <pc:sldMk cId="3082029385" sldId="260"/>
            <ac:spMk id="2" creationId="{A99C81E8-2C90-0D4D-DA3C-D08A35A63399}"/>
          </ac:spMkLst>
        </pc:spChg>
        <pc:spChg chg="mod">
          <ac:chgData name="Eve Davies (2502376)" userId="S::2502376@student.uwtsd.ac.uk::e180b2ae-3462-4084-b51b-73a8d57e5b6b" providerId="AD" clId="Web-{D515FC23-9F85-F188-AF7B-DC8B6AE7D74B}" dt="2026-06-13T08:22:55.373" v="403" actId="20577"/>
          <ac:spMkLst>
            <pc:docMk/>
            <pc:sldMk cId="3082029385" sldId="260"/>
            <ac:spMk id="3" creationId="{BC30173C-E711-5748-FDC5-57457C694F6F}"/>
          </ac:spMkLst>
        </pc:spChg>
        <pc:spChg chg="add mod">
          <ac:chgData name="Eve Davies (2502376)" userId="S::2502376@student.uwtsd.ac.uk::e180b2ae-3462-4084-b51b-73a8d57e5b6b" providerId="AD" clId="Web-{D515FC23-9F85-F188-AF7B-DC8B6AE7D74B}" dt="2026-06-13T10:08:48.102" v="406" actId="1076"/>
          <ac:spMkLst>
            <pc:docMk/>
            <pc:sldMk cId="3082029385" sldId="260"/>
            <ac:spMk id="7" creationId="{D5B40559-4C62-2FA5-DF73-53CC47CCDC59}"/>
          </ac:spMkLst>
        </pc:spChg>
      </pc:sldChg>
      <pc:sldChg chg="delSp modSp new">
        <pc:chgData name="Eve Davies (2502376)" userId="S::2502376@student.uwtsd.ac.uk::e180b2ae-3462-4084-b51b-73a8d57e5b6b" providerId="AD" clId="Web-{D515FC23-9F85-F188-AF7B-DC8B6AE7D74B}" dt="2026-06-12T18:53:37.204" v="390" actId="1076"/>
        <pc:sldMkLst>
          <pc:docMk/>
          <pc:sldMk cId="2648976658" sldId="261"/>
        </pc:sldMkLst>
        <pc:spChg chg="mod">
          <ac:chgData name="Eve Davies (2502376)" userId="S::2502376@student.uwtsd.ac.uk::e180b2ae-3462-4084-b51b-73a8d57e5b6b" providerId="AD" clId="Web-{D515FC23-9F85-F188-AF7B-DC8B6AE7D74B}" dt="2026-06-12T18:53:37.204" v="390" actId="1076"/>
          <ac:spMkLst>
            <pc:docMk/>
            <pc:sldMk cId="2648976658" sldId="261"/>
            <ac:spMk id="2" creationId="{B7429ACD-B867-FF4E-0D6B-1D43494030E4}"/>
          </ac:spMkLst>
        </pc:spChg>
        <pc:spChg chg="del mod">
          <ac:chgData name="Eve Davies (2502376)" userId="S::2502376@student.uwtsd.ac.uk::e180b2ae-3462-4084-b51b-73a8d57e5b6b" providerId="AD" clId="Web-{D515FC23-9F85-F188-AF7B-DC8B6AE7D74B}" dt="2026-06-12T18:52:46.593" v="373"/>
          <ac:spMkLst>
            <pc:docMk/>
            <pc:sldMk cId="2648976658" sldId="261"/>
            <ac:spMk id="3" creationId="{55031D4F-BE3B-13DB-155A-AA54E928272D}"/>
          </ac:spMkLst>
        </pc:spChg>
      </pc:sldChg>
    </pc:docChg>
  </pc:docChgLst>
  <pc:docChgLst>
    <pc:chgData name="Eve Davies (2502376)" userId="S::2502376@student.uwtsd.ac.uk::e180b2ae-3462-4084-b51b-73a8d57e5b6b" providerId="AD" clId="Web-{67026AE3-7A5D-A233-E66E-763DD6D96FD4}"/>
    <pc:docChg chg="mod modSld addMainMaster delMainMaster">
      <pc:chgData name="Eve Davies (2502376)" userId="S::2502376@student.uwtsd.ac.uk::e180b2ae-3462-4084-b51b-73a8d57e5b6b" providerId="AD" clId="Web-{67026AE3-7A5D-A233-E66E-763DD6D96FD4}" dt="2026-06-09T18:25:10.281" v="75" actId="20577"/>
      <pc:docMkLst>
        <pc:docMk/>
      </pc:docMkLst>
      <pc:sldChg chg="addSp delSp modSp mod modClrScheme chgLayout">
        <pc:chgData name="Eve Davies (2502376)" userId="S::2502376@student.uwtsd.ac.uk::e180b2ae-3462-4084-b51b-73a8d57e5b6b" providerId="AD" clId="Web-{67026AE3-7A5D-A233-E66E-763DD6D96FD4}" dt="2026-06-09T18:25:10.281" v="75" actId="20577"/>
        <pc:sldMkLst>
          <pc:docMk/>
          <pc:sldMk cId="109857222" sldId="256"/>
        </pc:sldMkLst>
        <pc:spChg chg="add mod">
          <ac:chgData name="Eve Davies (2502376)" userId="S::2502376@student.uwtsd.ac.uk::e180b2ae-3462-4084-b51b-73a8d57e5b6b" providerId="AD" clId="Web-{67026AE3-7A5D-A233-E66E-763DD6D96FD4}" dt="2026-06-09T18:21:25.587" v="22" actId="20577"/>
          <ac:spMkLst>
            <pc:docMk/>
            <pc:sldMk cId="109857222" sldId="256"/>
            <ac:spMk id="5" creationId="{2A79D168-6847-716C-1356-FE50BA8CF414}"/>
          </ac:spMkLst>
        </pc:spChg>
        <pc:spChg chg="add mod">
          <ac:chgData name="Eve Davies (2502376)" userId="S::2502376@student.uwtsd.ac.uk::e180b2ae-3462-4084-b51b-73a8d57e5b6b" providerId="AD" clId="Web-{67026AE3-7A5D-A233-E66E-763DD6D96FD4}" dt="2026-06-09T18:21:37.509" v="32" actId="20577"/>
          <ac:spMkLst>
            <pc:docMk/>
            <pc:sldMk cId="109857222" sldId="256"/>
            <ac:spMk id="6" creationId="{E5BF15C9-0397-9C22-B46A-F505EAAA8923}"/>
          </ac:spMkLst>
        </pc:spChg>
        <pc:spChg chg="add mod">
          <ac:chgData name="Eve Davies (2502376)" userId="S::2502376@student.uwtsd.ac.uk::e180b2ae-3462-4084-b51b-73a8d57e5b6b" providerId="AD" clId="Web-{67026AE3-7A5D-A233-E66E-763DD6D96FD4}" dt="2026-06-09T18:22:14.885" v="40" actId="20577"/>
          <ac:spMkLst>
            <pc:docMk/>
            <pc:sldMk cId="109857222" sldId="256"/>
            <ac:spMk id="7" creationId="{07022252-C2CF-D4C1-B1E8-5AF01A8EF8BB}"/>
          </ac:spMkLst>
        </pc:spChg>
        <pc:spChg chg="add mod">
          <ac:chgData name="Eve Davies (2502376)" userId="S::2502376@student.uwtsd.ac.uk::e180b2ae-3462-4084-b51b-73a8d57e5b6b" providerId="AD" clId="Web-{67026AE3-7A5D-A233-E66E-763DD6D96FD4}" dt="2026-06-09T18:25:10.281" v="75" actId="20577"/>
          <ac:spMkLst>
            <pc:docMk/>
            <pc:sldMk cId="109857222" sldId="256"/>
            <ac:spMk id="10" creationId="{B2AB6A69-18BB-CB0F-0827-017D6141982B}"/>
          </ac:spMkLst>
        </pc:spChg>
      </pc:sldChg>
      <pc:sldMasterChg chg="add addSldLayout modSldLayout">
        <pc:chgData name="Eve Davies (2502376)" userId="S::2502376@student.uwtsd.ac.uk::e180b2ae-3462-4084-b51b-73a8d57e5b6b" providerId="AD" clId="Web-{67026AE3-7A5D-A233-E66E-763DD6D96FD4}" dt="2026-06-09T18:20:15.506" v="6"/>
        <pc:sldMasterMkLst>
          <pc:docMk/>
          <pc:sldMasterMk cId="828803736" sldId="2147483702"/>
        </pc:sldMasterMkLst>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4026915776" sldId="2147483703"/>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1920391694" sldId="2147483704"/>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4242147694" sldId="2147483705"/>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295399373" sldId="2147483706"/>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662086264" sldId="2147483707"/>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542835342" sldId="2147483708"/>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014243817" sldId="2147483709"/>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142074234" sldId="2147483710"/>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481376888" sldId="2147483711"/>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378560245" sldId="2147483712"/>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93142017" sldId="214748371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269157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920391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6/13/2026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4214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95399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62086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42835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14243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6/13/2026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42074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81376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6/13/2026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78560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6/13/2026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3142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82880373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researchbriefings.files.parliament.uk/documents/POST-PN-0739/POST-PN-0739.pdf" TargetMode="External"/><Relationship Id="rId13" Type="http://schemas.openxmlformats.org/officeDocument/2006/relationships/hyperlink" Target="https://www.mentallyhealthyschools.org.uk/getting-started/social-and-emotional-skills/" TargetMode="External"/><Relationship Id="rId18" Type="http://schemas.openxmlformats.org/officeDocument/2006/relationships/hyperlink" Target="https://cpdonline.co.uk/knowledge-base/safeguarding/emotional-needs-of-a-child/" TargetMode="External"/><Relationship Id="rId3" Type="http://schemas.openxmlformats.org/officeDocument/2006/relationships/hyperlink" Target="https://www.anu.edu.au/physical-wellbeing" TargetMode="External"/><Relationship Id="rId21" Type="http://schemas.openxmlformats.org/officeDocument/2006/relationships/hyperlink" Target="https://www.psychologytoday.com/gb/blog/social-health/202302/what-is-social-health" TargetMode="External"/><Relationship Id="rId7" Type="http://schemas.openxmlformats.org/officeDocument/2006/relationships/hyperlink" Target="https://dictionary.cambridge.org/dictionary/english/care" TargetMode="External"/><Relationship Id="rId12" Type="http://schemas.openxmlformats.org/officeDocument/2006/relationships/hyperlink" Target="http://www.mentallyhealthyschools.org.uk" TargetMode="External"/><Relationship Id="rId17" Type="http://schemas.openxmlformats.org/officeDocument/2006/relationships/hyperlink" Target="https://www.circlehealthgroup.co.uk/health-matters/healthy-living/maintaining-a-healthy-lifestyle" TargetMode="External"/><Relationship Id="rId2" Type="http://schemas.openxmlformats.org/officeDocument/2006/relationships/hyperlink" Target="http://www.anu.edu.au" TargetMode="External"/><Relationship Id="rId16" Type="http://schemas.openxmlformats.org/officeDocument/2006/relationships/hyperlink" Target="http://www.circlehealthgroup.co.uk" TargetMode="External"/><Relationship Id="rId20" Type="http://schemas.openxmlformats.org/officeDocument/2006/relationships/hyperlink" Target="http://www.psychologytoday.com/" TargetMode="External"/><Relationship Id="rId1" Type="http://schemas.openxmlformats.org/officeDocument/2006/relationships/slideLayout" Target="../slideLayouts/slideLayout2.xml"/><Relationship Id="rId6" Type="http://schemas.openxmlformats.org/officeDocument/2006/relationships/hyperlink" Target="https://www.nutrition.org.uk/nutrition-for/children/" TargetMode="External"/><Relationship Id="rId11" Type="http://schemas.openxmlformats.org/officeDocument/2006/relationships/hyperlink" Target="https://help-for-early-years-providers.education.gov.uk/health-and-wellbeing/mental-health-for-early-years-children" TargetMode="External"/><Relationship Id="rId5" Type="http://schemas.openxmlformats.org/officeDocument/2006/relationships/hyperlink" Target="https://www.foundationyears.org.uk/2025/11/supporting-emotional-wellbeing-in-the-early-years-building-resilience-from-the-start/" TargetMode="External"/><Relationship Id="rId15" Type="http://schemas.openxmlformats.org/officeDocument/2006/relationships/hyperlink" Target="https://educationendowmentfoundation.org.uk/early-years/how-to-support-self-care-in-the-early-years" TargetMode="External"/><Relationship Id="rId10" Type="http://schemas.openxmlformats.org/officeDocument/2006/relationships/hyperlink" Target="https://help-for-early-years-providers.education.gov.uk/support-for-practitioners/working-in-partnership-with-parents-and-carers" TargetMode="External"/><Relationship Id="rId19" Type="http://schemas.openxmlformats.org/officeDocument/2006/relationships/hyperlink" Target="https://www.healthline.com/nutrition/10-reasons-why-good-sleep-is-important#support-brain-health" TargetMode="External"/><Relationship Id="rId4" Type="http://schemas.openxmlformats.org/officeDocument/2006/relationships/hyperlink" Target="https://www.beam.healthcare/blogs/how-parents-can-empower-children-to-be-the-best-versions-of-themselves" TargetMode="External"/><Relationship Id="rId9" Type="http://schemas.openxmlformats.org/officeDocument/2006/relationships/hyperlink" Target="https://www.cdc.gov/emotional-well-being/about/index.html" TargetMode="External"/><Relationship Id="rId14" Type="http://schemas.openxmlformats.org/officeDocument/2006/relationships/hyperlink" Target="https://www.besa.org.uk/news/how-play-supports-mental-wellbeing-and-therefore-learnin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nhs.uk/mental-health/self-help/guides-tools-and-activities/five-steps-to-mental-wellbeing/" TargetMode="External"/><Relationship Id="rId13" Type="http://schemas.openxmlformats.org/officeDocument/2006/relationships/hyperlink" Target="https://learning.nspcc.org.uk/safeguarding-child-protection/early-help-and-early-intervention" TargetMode="External"/><Relationship Id="rId18" Type="http://schemas.openxmlformats.org/officeDocument/2006/relationships/hyperlink" Target="http://www.unishanoi.org/" TargetMode="External"/><Relationship Id="rId26" Type="http://schemas.openxmlformats.org/officeDocument/2006/relationships/hyperlink" Target="https://www.who.int/news-room/fact-sheets/detail/mental-health-strengthening-our-response" TargetMode="External"/><Relationship Id="rId3" Type="http://schemas.openxmlformats.org/officeDocument/2006/relationships/hyperlink" Target="https://www.mcmillenhealth.org/tamtalks/physical-health" TargetMode="External"/><Relationship Id="rId21" Type="http://schemas.openxmlformats.org/officeDocument/2006/relationships/hyperlink" Target="https://www.utoledo.edu/studentaffairs/counseling/selfhelp/copingskills/selfcare.html" TargetMode="External"/><Relationship Id="rId7" Type="http://schemas.openxmlformats.org/officeDocument/2006/relationships/hyperlink" Target="https://www.nhs.uk/every-mind-matters/supporting-others/childrens-mental-health/" TargetMode="External"/><Relationship Id="rId12" Type="http://schemas.openxmlformats.org/officeDocument/2006/relationships/hyperlink" Target="https://learning.nspcc.org.uk/child-health-development/attachment-early-years#skip-to-content" TargetMode="External"/><Relationship Id="rId17" Type="http://schemas.openxmlformats.org/officeDocument/2006/relationships/hyperlink" Target="https://simplicable.com/society/what-is-lifestyle" TargetMode="External"/><Relationship Id="rId25" Type="http://schemas.openxmlformats.org/officeDocument/2006/relationships/hyperlink" Target="https://www.who.int/about/governance/constitution" TargetMode="External"/><Relationship Id="rId2" Type="http://schemas.openxmlformats.org/officeDocument/2006/relationships/hyperlink" Target="https://www.robertsoncooper.com/insights/what-is-psychological-wellbeing/" TargetMode="External"/><Relationship Id="rId16" Type="http://schemas.openxmlformats.org/officeDocument/2006/relationships/hyperlink" Target="https://www.betterup.com/blog/what-is-social-well-being-definition-types-and-how-to-achieve-it" TargetMode="External"/><Relationship Id="rId20" Type="http://schemas.openxmlformats.org/officeDocument/2006/relationships/hyperlink" Target="http://www.utoledo.edu/"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ips-for-everyday-living/wellbeing/" TargetMode="External"/><Relationship Id="rId11" Type="http://schemas.openxmlformats.org/officeDocument/2006/relationships/hyperlink" Target="https://digital.nhs.uk/data-and-information/publications/statistical/health-survey-england-additional-analyses/ethnicity-and-health-2011-2019-experimental-statistics/wellbeing-copy" TargetMode="External"/><Relationship Id="rId24" Type="http://schemas.openxmlformats.org/officeDocument/2006/relationships/hyperlink" Target="https://www.who.int/news-room/fact-sheets/detail/self-care-health-interventions" TargetMode="External"/><Relationship Id="rId5" Type="http://schemas.openxmlformats.org/officeDocument/2006/relationships/hyperlink" Target="https://medlineplus.gov/healthrisksofaninactivelifestyle.html" TargetMode="External"/><Relationship Id="rId15" Type="http://schemas.openxmlformats.org/officeDocument/2006/relationships/hyperlink" Target="http://www.betterup.com/" TargetMode="External"/><Relationship Id="rId23" Type="http://schemas.openxmlformats.org/officeDocument/2006/relationships/hyperlink" Target="https://www.gov.wales/sites/default/files/publications/2019-07/early-years-outcomes-framework.pdf" TargetMode="External"/><Relationship Id="rId10" Type="http://schemas.openxmlformats.org/officeDocument/2006/relationships/hyperlink" Target="https://www.nhs.uk/conditions/insomnia/" TargetMode="External"/><Relationship Id="rId19" Type="http://schemas.openxmlformats.org/officeDocument/2006/relationships/hyperlink" Target="https://www.unishanoi.org/about/calendar-news-and-publications/post-default/~board/news/post/social-development-in-early-childhood" TargetMode="External"/><Relationship Id="rId4" Type="http://schemas.openxmlformats.org/officeDocument/2006/relationships/hyperlink" Target="https://educationendowmentfoundation.org.uk/early-years/promoting-physical-activity" TargetMode="External"/><Relationship Id="rId9" Type="http://schemas.openxmlformats.org/officeDocument/2006/relationships/hyperlink" Target="https://iris.who.int/items/1783fc46-1a3c-4917-85d6-1c704321286a" TargetMode="External"/><Relationship Id="rId14" Type="http://schemas.openxmlformats.org/officeDocument/2006/relationships/hyperlink" Target="https://www.healthline.com/health/mental-health/emotional-support" TargetMode="External"/><Relationship Id="rId22" Type="http://schemas.openxmlformats.org/officeDocument/2006/relationships/hyperlink" Target="https://earlyyears.wandsworth.gov.uk/Article/159956" TargetMode="External"/><Relationship Id="rId27" Type="http://schemas.openxmlformats.org/officeDocument/2006/relationships/hyperlink" Target="https://www.who.int/news-room/fact-sheets/detail/physical-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81E8-2C90-0D4D-DA3C-D08A35A63399}"/>
              </a:ext>
            </a:extLst>
          </p:cNvPr>
          <p:cNvSpPr>
            <a:spLocks noGrp="1"/>
          </p:cNvSpPr>
          <p:nvPr>
            <p:ph type="ctrTitle"/>
          </p:nvPr>
        </p:nvSpPr>
        <p:spPr>
          <a:xfrm>
            <a:off x="2034654" y="337616"/>
            <a:ext cx="7451678" cy="824199"/>
          </a:xfrm>
        </p:spPr>
        <p:txBody>
          <a:bodyPr/>
          <a:lstStyle/>
          <a:p>
            <a:r>
              <a:rPr lang="en-GB"/>
              <a:t>Health, Wellbeing and Care.</a:t>
            </a:r>
          </a:p>
        </p:txBody>
      </p:sp>
      <p:sp>
        <p:nvSpPr>
          <p:cNvPr id="3" name="Subtitle 2">
            <a:extLst>
              <a:ext uri="{FF2B5EF4-FFF2-40B4-BE49-F238E27FC236}">
                <a16:creationId xmlns:a16="http://schemas.microsoft.com/office/drawing/2014/main" id="{BC30173C-E711-5748-FDC5-57457C694F6F}"/>
              </a:ext>
            </a:extLst>
          </p:cNvPr>
          <p:cNvSpPr>
            <a:spLocks noGrp="1"/>
          </p:cNvSpPr>
          <p:nvPr>
            <p:ph type="subTitle" idx="1"/>
          </p:nvPr>
        </p:nvSpPr>
        <p:spPr>
          <a:xfrm>
            <a:off x="1898177" y="1358678"/>
            <a:ext cx="7588155" cy="1414091"/>
          </a:xfrm>
        </p:spPr>
        <p:txBody>
          <a:bodyPr vert="horz" lIns="91440" tIns="45720" rIns="91440" bIns="45720" rtlCol="0" anchor="t">
            <a:normAutofit/>
          </a:bodyPr>
          <a:lstStyle/>
          <a:p>
            <a:r>
              <a:rPr lang="en-GB"/>
              <a:t>Eve Davies. Student number – 2502376.</a:t>
            </a:r>
          </a:p>
          <a:p>
            <a:r>
              <a:rPr lang="en-GB"/>
              <a:t>Word count – 1,987</a:t>
            </a:r>
          </a:p>
          <a:p>
            <a:r>
              <a:rPr lang="en-GB"/>
              <a:t>Module Code – ECEY5009/C</a:t>
            </a:r>
            <a:endParaRPr lang="en-GB" dirty="0"/>
          </a:p>
        </p:txBody>
      </p:sp>
      <p:sp>
        <p:nvSpPr>
          <p:cNvPr id="4" name="Date Placeholder 3">
            <a:extLst>
              <a:ext uri="{FF2B5EF4-FFF2-40B4-BE49-F238E27FC236}">
                <a16:creationId xmlns:a16="http://schemas.microsoft.com/office/drawing/2014/main" id="{A9A9BC1B-B588-5066-2C7D-64E19814571D}"/>
              </a:ext>
            </a:extLst>
          </p:cNvPr>
          <p:cNvSpPr>
            <a:spLocks noGrp="1"/>
          </p:cNvSpPr>
          <p:nvPr>
            <p:ph type="dt" sz="half" idx="10"/>
          </p:nvPr>
        </p:nvSpPr>
        <p:spPr/>
        <p:txBody>
          <a:bodyPr/>
          <a:lstStyle/>
          <a:p>
            <a:fld id="{756638B4-D3C5-4ECD-A95D-CF57E4C4E43C}" type="datetime1">
              <a:t>6/13/2026</a:t>
            </a:fld>
            <a:endParaRPr lang="en-US" dirty="0"/>
          </a:p>
        </p:txBody>
      </p:sp>
      <p:sp>
        <p:nvSpPr>
          <p:cNvPr id="5" name="Footer Placeholder 4">
            <a:extLst>
              <a:ext uri="{FF2B5EF4-FFF2-40B4-BE49-F238E27FC236}">
                <a16:creationId xmlns:a16="http://schemas.microsoft.com/office/drawing/2014/main" id="{473F902E-6FDC-C98D-E12C-907E25CC993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0068E6A-4FA0-7F75-C597-6756AD697613}"/>
              </a:ext>
            </a:extLst>
          </p:cNvPr>
          <p:cNvSpPr>
            <a:spLocks noGrp="1"/>
          </p:cNvSpPr>
          <p:nvPr>
            <p:ph type="sldNum" sz="quarter" idx="12"/>
          </p:nvPr>
        </p:nvSpPr>
        <p:spPr/>
        <p:txBody>
          <a:bodyPr/>
          <a:lstStyle/>
          <a:p>
            <a:fld id="{CC057153-B650-4DEB-B370-79DDCFDCE934}" type="slidenum">
              <a:rPr lang="en-US" dirty="0"/>
              <a:t>1</a:t>
            </a:fld>
            <a:endParaRPr lang="en-US" dirty="0"/>
          </a:p>
        </p:txBody>
      </p:sp>
      <p:sp>
        <p:nvSpPr>
          <p:cNvPr id="7" name="TextBox 6">
            <a:extLst>
              <a:ext uri="{FF2B5EF4-FFF2-40B4-BE49-F238E27FC236}">
                <a16:creationId xmlns:a16="http://schemas.microsoft.com/office/drawing/2014/main" id="{D5B40559-4C62-2FA5-DF73-53CC47CCDC59}"/>
              </a:ext>
            </a:extLst>
          </p:cNvPr>
          <p:cNvSpPr txBox="1"/>
          <p:nvPr/>
        </p:nvSpPr>
        <p:spPr>
          <a:xfrm>
            <a:off x="2097792" y="2969122"/>
            <a:ext cx="80009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200">
              <a:highlight>
                <a:srgbClr val="FFFFFF"/>
              </a:highlight>
              <a:latin typeface="Arial"/>
              <a:cs typeface="Arial"/>
            </a:endParaRPr>
          </a:p>
          <a:p>
            <a:endParaRPr lang="en-US"/>
          </a:p>
        </p:txBody>
      </p:sp>
    </p:spTree>
    <p:extLst>
      <p:ext uri="{BB962C8B-B14F-4D97-AF65-F5344CB8AC3E}">
        <p14:creationId xmlns:p14="http://schemas.microsoft.com/office/powerpoint/2010/main" val="3082029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79D168-6847-716C-1356-FE50BA8CF414}"/>
              </a:ext>
            </a:extLst>
          </p:cNvPr>
          <p:cNvSpPr txBox="1"/>
          <p:nvPr/>
        </p:nvSpPr>
        <p:spPr>
          <a:xfrm>
            <a:off x="5121946" y="1978009"/>
            <a:ext cx="7069503" cy="5068610"/>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754EA"/>
                </a:solidFill>
                <a:latin typeface="Arial"/>
                <a:cs typeface="Arial"/>
              </a:rPr>
              <a:t>What is health? </a:t>
            </a:r>
          </a:p>
          <a:p>
            <a:r>
              <a:rPr lang="en-GB" sz="1300">
                <a:solidFill>
                  <a:srgbClr val="F754EA"/>
                </a:solidFill>
                <a:latin typeface="Arial"/>
                <a:cs typeface="Arial"/>
              </a:rPr>
              <a:t>Health according to The World Health Organisation (1948) is a state of complete physical, mental social wellbeing and not merely the absence of disease. This definition from WHO shows that there are several aspects that contribute to a person’s health.</a:t>
            </a:r>
            <a:endParaRPr lang="en-GB" sz="1300" dirty="0">
              <a:solidFill>
                <a:srgbClr val="F754EA"/>
              </a:solidFill>
              <a:latin typeface="Arial"/>
              <a:cs typeface="Arial"/>
            </a:endParaRPr>
          </a:p>
          <a:p>
            <a:r>
              <a:rPr lang="en-GB" sz="1300" dirty="0">
                <a:solidFill>
                  <a:srgbClr val="F754EA"/>
                </a:solidFill>
                <a:latin typeface="Arial"/>
                <a:cs typeface="Arial"/>
              </a:rPr>
              <a:t>Physical health is also known as physical wellbeing, it’s more than physical health and how far you can run. Physical health is how well your body functions; everyone has their own definition of health(Marshall-Seslar, 2022). Physical activity is essential for children within early years as it supports growth and development in children. Along with a healthy, balanced diet with physical activity helps promote healthy growth and development (Wandsworth Early Years, 2024). </a:t>
            </a:r>
          </a:p>
          <a:p>
            <a:r>
              <a:rPr lang="en-GB" sz="1300">
                <a:solidFill>
                  <a:srgbClr val="F754EA"/>
                </a:solidFill>
                <a:latin typeface="Arial"/>
                <a:cs typeface="Arial"/>
              </a:rPr>
              <a:t>Mental health is a state of wellbeing that enables people to cope with the stresses of life, understand their capabilities and learn well (World Health Organisation, 2022). According to the Department of Education (2023) positive mental health during childhood can help build relationships, learn how to self-regulate and learn how to communicate their needs. </a:t>
            </a:r>
            <a:endParaRPr lang="en-GB" sz="1300" dirty="0">
              <a:solidFill>
                <a:srgbClr val="F754EA"/>
              </a:solidFill>
              <a:latin typeface="Arial"/>
              <a:cs typeface="Arial"/>
            </a:endParaRPr>
          </a:p>
          <a:p>
            <a:r>
              <a:rPr lang="en-GB" sz="1300">
                <a:solidFill>
                  <a:srgbClr val="F754EA"/>
                </a:solidFill>
                <a:latin typeface="Arial"/>
                <a:cs typeface="Arial"/>
              </a:rPr>
              <a:t>Social health refers to the overall wellbeing that stems from connection and communities (Killman, 2023). Children develop good social health through positive interactions with family and peers and develop a sense of self in relation to others (United Nations International School of Hanoi, 2024). These relationships and interactions help individuals develop empathy and communication skills. </a:t>
            </a:r>
            <a:endParaRPr lang="en-GB" sz="1300" dirty="0">
              <a:solidFill>
                <a:srgbClr val="F754EA"/>
              </a:solidFill>
              <a:latin typeface="Arial"/>
              <a:cs typeface="Arial"/>
            </a:endParaRPr>
          </a:p>
          <a:p>
            <a:r>
              <a:rPr lang="en-GB" sz="1300" dirty="0">
                <a:solidFill>
                  <a:srgbClr val="F754EA"/>
                </a:solidFill>
                <a:latin typeface="Arial"/>
                <a:cs typeface="Arial"/>
              </a:rPr>
              <a:t>Health is heavily influenced by several different factors, such as genetics, socioeconomic status, lifestyle and education. For children within early years, family circumstances and lifestyles heavily impact the outcome of the health of the child. Health should be approached as a holistic concept, including physical, mental and social aspects rather than how many times a year a child gets unwell. </a:t>
            </a:r>
          </a:p>
          <a:p>
            <a:endParaRPr lang="en-GB" sz="1200" b="1" dirty="0">
              <a:latin typeface="Arial"/>
              <a:cs typeface="Arial"/>
            </a:endParaRPr>
          </a:p>
        </p:txBody>
      </p:sp>
      <p:sp>
        <p:nvSpPr>
          <p:cNvPr id="6" name="TextBox 5">
            <a:extLst>
              <a:ext uri="{FF2B5EF4-FFF2-40B4-BE49-F238E27FC236}">
                <a16:creationId xmlns:a16="http://schemas.microsoft.com/office/drawing/2014/main" id="{E5BF15C9-0397-9C22-B46A-F505EAAA8923}"/>
              </a:ext>
            </a:extLst>
          </p:cNvPr>
          <p:cNvSpPr txBox="1"/>
          <p:nvPr/>
        </p:nvSpPr>
        <p:spPr>
          <a:xfrm>
            <a:off x="796119" y="3242260"/>
            <a:ext cx="3736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is wellbei</a:t>
            </a:r>
            <a:r>
              <a:rPr lang="en-GB"/>
              <a:t>ng?</a:t>
            </a:r>
          </a:p>
        </p:txBody>
      </p:sp>
      <p:sp>
        <p:nvSpPr>
          <p:cNvPr id="7" name="TextBox 6">
            <a:extLst>
              <a:ext uri="{FF2B5EF4-FFF2-40B4-BE49-F238E27FC236}">
                <a16:creationId xmlns:a16="http://schemas.microsoft.com/office/drawing/2014/main" id="{07022252-C2CF-D4C1-B1E8-5AF01A8EF8BB}"/>
              </a:ext>
            </a:extLst>
          </p:cNvPr>
          <p:cNvSpPr txBox="1"/>
          <p:nvPr/>
        </p:nvSpPr>
        <p:spPr>
          <a:xfrm>
            <a:off x="737" y="1973056"/>
            <a:ext cx="5151475" cy="4955203"/>
          </a:xfrm>
          <a:prstGeom prst="rect">
            <a:avLst/>
          </a:prstGeom>
          <a:solidFill>
            <a:srgbClr val="ED1CC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What is care?</a:t>
            </a:r>
          </a:p>
          <a:p>
            <a:r>
              <a:rPr lang="en-GB" sz="1300">
                <a:latin typeface="Aptos"/>
              </a:rPr>
              <a:t>Care can be defined as the process of protecting someone and providing what those individual needs (Cambridge Dictionary, 2019). Caring for something or someone involves showing compassion and responsibility to the care of others. </a:t>
            </a:r>
            <a:endParaRPr lang="en-GB" sz="1300" dirty="0">
              <a:latin typeface="Aptos"/>
            </a:endParaRPr>
          </a:p>
          <a:p>
            <a:r>
              <a:rPr lang="en-GB" sz="1300" dirty="0">
                <a:latin typeface="Aptos"/>
              </a:rPr>
              <a:t>Physical care means some basic care needs such as nutrition, hygiene, rest and protection from harm (University of Toledo, 2020). Children within early years rely on care givers to provide these factors for them. Without proper care, children’s physical growth and development can be negatively impacted.</a:t>
            </a:r>
          </a:p>
          <a:p>
            <a:r>
              <a:rPr lang="en-GB" sz="1300" dirty="0">
                <a:latin typeface="Aptos"/>
              </a:rPr>
              <a:t>Emotional care means offering encouragement, reassurance and compassion. This might include listening to someone’s problems and giving them verbal reassurance (Raypole, 2020). By giving a child love, empathy, understanding and support it can allow them to grow into a happy, emotionally intelligent individual (Johnson, 2021).</a:t>
            </a:r>
          </a:p>
          <a:p>
            <a:r>
              <a:rPr lang="en-GB" sz="1300" dirty="0">
                <a:latin typeface="Aptos"/>
              </a:rPr>
              <a:t>Care is also linked to safeguarding. Parents/guardians have a responsibility to protect children from any type of abuse, harm and neglect. Within any educational setting, there are safeguarding policies and procedures in place to ensure that children’s care and welfare is always put first.</a:t>
            </a:r>
          </a:p>
          <a:p>
            <a:r>
              <a:rPr lang="en-GB" sz="1300" dirty="0">
                <a:latin typeface="Aptos"/>
              </a:rPr>
              <a:t>Care is not only limited to meeting a child’s physical needs, but it’s also about nurturing relationships, meeting a child’s emotional needs and protecting them from any harm. </a:t>
            </a:r>
          </a:p>
          <a:p>
            <a:endParaRPr lang="en-GB" dirty="0"/>
          </a:p>
        </p:txBody>
      </p:sp>
      <p:sp>
        <p:nvSpPr>
          <p:cNvPr id="10" name="TextBox 9">
            <a:extLst>
              <a:ext uri="{FF2B5EF4-FFF2-40B4-BE49-F238E27FC236}">
                <a16:creationId xmlns:a16="http://schemas.microsoft.com/office/drawing/2014/main" id="{B2AB6A69-18BB-CB0F-0827-017D6141982B}"/>
              </a:ext>
            </a:extLst>
          </p:cNvPr>
          <p:cNvSpPr txBox="1"/>
          <p:nvPr/>
        </p:nvSpPr>
        <p:spPr>
          <a:xfrm>
            <a:off x="4233" y="-2394"/>
            <a:ext cx="7924293" cy="1969770"/>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dirty="0">
                <a:latin typeface="Arial"/>
                <a:cs typeface="Arial"/>
              </a:rPr>
              <a:t>Health, care, wellbeing and lifestyle are four interconnected concepts that influence human development from birth to adulthood. During the early years of childhood, it is particularly influential as it lays the foundation for emotional, physical, </a:t>
            </a:r>
            <a:r>
              <a:rPr lang="en-GB" sz="1300" dirty="0" err="1">
                <a:latin typeface="Arial"/>
                <a:cs typeface="Arial"/>
              </a:rPr>
              <a:t>cognand</a:t>
            </a:r>
            <a:r>
              <a:rPr lang="en-GB" sz="1300" dirty="0">
                <a:latin typeface="Arial"/>
                <a:cs typeface="Arial"/>
              </a:rPr>
              <a:t> social development. Early years practitioners play a crucial role in supporting these aspects of development through creating healthy habits and working closely with families. </a:t>
            </a:r>
          </a:p>
          <a:p>
            <a:r>
              <a:rPr lang="en-GB" sz="1300">
                <a:latin typeface="Arial"/>
                <a:cs typeface="Arial"/>
              </a:rPr>
              <a:t>Understanding the true definition of these aspects help early years practitioners understand their responsibilities in supporting children’s holistic development. This academic poster will explore each of these concepts before applying them to early years. </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E3A86DE-5ACA-9FFC-BB42-DCB4C3ACC010}"/>
              </a:ext>
            </a:extLst>
          </p:cNvPr>
          <p:cNvSpPr>
            <a:spLocks noGrp="1"/>
          </p:cNvSpPr>
          <p:nvPr>
            <p:ph type="dt" sz="half" idx="10"/>
          </p:nvPr>
        </p:nvSpPr>
        <p:spPr/>
        <p:txBody>
          <a:bodyPr/>
          <a:lstStyle/>
          <a:p>
            <a:fld id="{B86ECF79-8772-4308-993E-A4776B3100DF}" type="datetime1">
              <a:t>6/13/2026</a:t>
            </a:fld>
            <a:endParaRPr lang="en-US" dirty="0"/>
          </a:p>
        </p:txBody>
      </p:sp>
      <p:sp>
        <p:nvSpPr>
          <p:cNvPr id="5" name="Footer Placeholder 4">
            <a:extLst>
              <a:ext uri="{FF2B5EF4-FFF2-40B4-BE49-F238E27FC236}">
                <a16:creationId xmlns:a16="http://schemas.microsoft.com/office/drawing/2014/main" id="{1D1528BC-D5E3-1E33-BD8C-9F0A6458011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BC30EFF-D502-B6D5-AC2E-31BA66757DEB}"/>
              </a:ext>
            </a:extLst>
          </p:cNvPr>
          <p:cNvSpPr>
            <a:spLocks noGrp="1"/>
          </p:cNvSpPr>
          <p:nvPr>
            <p:ph type="sldNum" sz="quarter" idx="12"/>
          </p:nvPr>
        </p:nvSpPr>
        <p:spPr/>
        <p:txBody>
          <a:bodyPr/>
          <a:lstStyle/>
          <a:p>
            <a:fld id="{CC057153-B650-4DEB-B370-79DDCFDCE934}" type="slidenum">
              <a:rPr lang="en-US" dirty="0"/>
              <a:t>3</a:t>
            </a:fld>
            <a:endParaRPr lang="en-US" dirty="0"/>
          </a:p>
        </p:txBody>
      </p:sp>
      <p:sp>
        <p:nvSpPr>
          <p:cNvPr id="9" name="TextBox 8">
            <a:extLst>
              <a:ext uri="{FF2B5EF4-FFF2-40B4-BE49-F238E27FC236}">
                <a16:creationId xmlns:a16="http://schemas.microsoft.com/office/drawing/2014/main" id="{8FD8C80F-D463-2B8E-AC92-673A95C7039A}"/>
              </a:ext>
            </a:extLst>
          </p:cNvPr>
          <p:cNvSpPr txBox="1"/>
          <p:nvPr/>
        </p:nvSpPr>
        <p:spPr>
          <a:xfrm>
            <a:off x="2385" y="-918"/>
            <a:ext cx="12159898" cy="3647152"/>
          </a:xfrm>
          <a:prstGeom prst="rect">
            <a:avLst/>
          </a:prstGeom>
          <a:solidFill>
            <a:srgbClr val="F754E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What is lifesty</a:t>
            </a:r>
            <a:r>
              <a:rPr lang="en-GB" sz="1200" b="1">
                <a:latin typeface="Arial"/>
                <a:cs typeface="Arial"/>
              </a:rPr>
              <a:t>le?</a:t>
            </a:r>
            <a:endParaRPr lang="en-GB" sz="1200" b="1" dirty="0">
              <a:latin typeface="Arial"/>
              <a:cs typeface="Arial"/>
            </a:endParaRPr>
          </a:p>
          <a:p>
            <a:r>
              <a:rPr lang="en-GB" sz="1100" dirty="0">
                <a:latin typeface="Arial"/>
                <a:cs typeface="Arial"/>
              </a:rPr>
              <a:t>Lifestyle is the way of life for an individual, family, culture or social group (Spacey, 2025). The lifestyle of individual influences diet, physical activity and wellbeing, which can have a positive or negative impact on the overall quality of life (WHO, 2024). </a:t>
            </a:r>
            <a:endParaRPr lang="en-GB"/>
          </a:p>
          <a:p>
            <a:r>
              <a:rPr lang="en-GB" sz="1100" dirty="0">
                <a:latin typeface="Arial"/>
                <a:cs typeface="Arial"/>
              </a:rPr>
              <a:t>A healthy lifestyle can be considered as not only avoiding illness but also the physical, mental and social wellbeing of an individual. When someone has a healthy lifestyle, it’s a positive role model to other members of a family, in particular children (WHO, 2025). Healthy lifestyle choices can include, eating well, staying hydrated, getting enough sleep every night, regular physical activity and good personal hygiene (Circle Health Group, 2023). </a:t>
            </a:r>
          </a:p>
          <a:p>
            <a:r>
              <a:rPr lang="en-GB" sz="1100" dirty="0">
                <a:latin typeface="Arial"/>
                <a:cs typeface="Arial"/>
              </a:rPr>
              <a:t>As parents and guardians, promoting a healthy lifestyle is one of the most important things a parent can do for a child. Early years is a crucial time for establishing healthy habits which can lead to healthy outcomes later in life (Beam Healthcare, 2020).</a:t>
            </a:r>
          </a:p>
          <a:p>
            <a:r>
              <a:rPr lang="en-GB" sz="1100" dirty="0">
                <a:latin typeface="Arial"/>
                <a:cs typeface="Arial"/>
              </a:rPr>
              <a:t>A healthy balanced diet is a key part of a healthy lifestyle. Savage et al (2007) notes that parents play a vital role in shaping children’s eating behaviour by acting as models through their eating behaviour. Children need a balanced diet to ensure they get all the nutrients and energy their bodies need to grow and develop. If they do not get all the nutrients from their diet, it can impact their growth and development such as a lack of vitamin A will affect their immunity (British Nutrition Foundation, 2025).</a:t>
            </a:r>
          </a:p>
          <a:p>
            <a:r>
              <a:rPr lang="en-GB" sz="1100" dirty="0">
                <a:latin typeface="Arial"/>
                <a:cs typeface="Arial"/>
              </a:rPr>
              <a:t>Including physical activity into lifestyle is an important factor as it promotes bone health and improves motor and cognitive development (WHO, 2024). There is great risk to not including physical activity to an individual’s lifestyle such as obesity, high blood pressure and heart disease (Medline Plus, 2017).</a:t>
            </a:r>
          </a:p>
          <a:p>
            <a:r>
              <a:rPr lang="en-GB" sz="1100" dirty="0">
                <a:latin typeface="Arial"/>
                <a:cs typeface="Arial"/>
              </a:rPr>
              <a:t>Sleep is one of the biggest parts of maintain a healthy lifestyle. Getting enough sleep every night is essential for restoring energy levels and giving your bodies time to rest and recover. Sleep plays a vital role for improving concentration, which is key for children within an early years educational setting (Leech, 2020). According to the NHS (2024) on average a child will need 9-13 hours of sleep per night and adults 7-9 hours per night. A lack of sleep for a child can have implications such as unable to concentrate and a lower academic performance (Liu et al, 2024).</a:t>
            </a:r>
          </a:p>
          <a:p>
            <a:r>
              <a:rPr lang="en-GB" sz="1100" dirty="0">
                <a:latin typeface="Arial"/>
                <a:cs typeface="Arial"/>
              </a:rPr>
              <a:t>The lifestyle choices made by an individual can impact mental health. Having positive relationships and supportive environments can all contribute to healthy mental health and emotional wellbeing. Having said this, a poor diet and a lack of physical activity can lead to poor mental health.</a:t>
            </a:r>
          </a:p>
          <a:p>
            <a:r>
              <a:rPr lang="en-GB" sz="1100">
                <a:latin typeface="Arial"/>
                <a:cs typeface="Arial"/>
              </a:rPr>
              <a:t>Building the foundations for a healthy lifestyle during early childhood as behaviours learned earlier in life are often carried to adulthood. Promoting a healthy lifestyle in the early years can have long term benefits for children. </a:t>
            </a:r>
            <a:endParaRPr lang="en-GB" sz="1100" dirty="0">
              <a:latin typeface="Arial"/>
              <a:cs typeface="Arial"/>
            </a:endParaRPr>
          </a:p>
          <a:p>
            <a:pPr algn="l"/>
            <a:endParaRPr lang="en-GB" sz="1000" dirty="0">
              <a:latin typeface="Arial"/>
              <a:cs typeface="Arial"/>
            </a:endParaRPr>
          </a:p>
        </p:txBody>
      </p:sp>
      <p:sp>
        <p:nvSpPr>
          <p:cNvPr id="10" name="TextBox 9">
            <a:extLst>
              <a:ext uri="{FF2B5EF4-FFF2-40B4-BE49-F238E27FC236}">
                <a16:creationId xmlns:a16="http://schemas.microsoft.com/office/drawing/2014/main" id="{6DE294D9-161C-03B6-FDEB-11BAEEB42817}"/>
              </a:ext>
            </a:extLst>
          </p:cNvPr>
          <p:cNvSpPr txBox="1"/>
          <p:nvPr/>
        </p:nvSpPr>
        <p:spPr>
          <a:xfrm>
            <a:off x="142163" y="3670404"/>
            <a:ext cx="11365429" cy="3185487"/>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What is wellbeing?</a:t>
            </a:r>
            <a:endParaRPr lang="en-US"/>
          </a:p>
          <a:p>
            <a:r>
              <a:rPr lang="en-GB" sz="1100" dirty="0">
                <a:latin typeface="Arial"/>
                <a:cs typeface="Arial"/>
              </a:rPr>
              <a:t>Wellbeing is not only the absence of illness, but it’s the way that people feel themselves and their lives (NHS England, 2022). Wellbeing is not only the concept of mental wellbeing but also physical, emotional and social wellbeing (NHS, 2022). An individual’s wellbeing considers how people experience their lives. </a:t>
            </a:r>
          </a:p>
          <a:p>
            <a:r>
              <a:rPr lang="en-GB" sz="1100" dirty="0">
                <a:latin typeface="Arial"/>
                <a:cs typeface="Arial"/>
              </a:rPr>
              <a:t>Emotional wellbeing is people managing their emotions well and having a sense of purpose, meaning and supportive relationships in their lives (CDC, 2022). There are several different ways that an individual can improve their emotional wellbeing such as taking part in physical activity or focus on the present, this can help individuals become more aware of their thoughts and feeling (Mind, 2023).</a:t>
            </a:r>
          </a:p>
          <a:p>
            <a:r>
              <a:rPr lang="en-GB" sz="1100" dirty="0">
                <a:latin typeface="Arial"/>
                <a:cs typeface="Arial"/>
              </a:rPr>
              <a:t>Another important aspect of wellbeing is physical wellbeing. Physical wellbeing is being able to maintain a healthy quality of life without causing physical stress. This includes taking care of our bodies and understanding that our daily habits have an impact on overall wellbeing (Australian National University, 2020).</a:t>
            </a:r>
          </a:p>
          <a:p>
            <a:r>
              <a:rPr lang="en-GB" sz="1100" dirty="0">
                <a:latin typeface="Arial"/>
                <a:cs typeface="Arial"/>
              </a:rPr>
              <a:t>Social wellbeing can be defined as sharing and developing meaningful relationships with others. It allows and individual to feel valued and provides a sense of belonging (Sinclar, 2021). Children that have positive social wellbeing have a strong emotional self-regulation, empathy and secure relationships with others (Freud, 2024).</a:t>
            </a:r>
          </a:p>
          <a:p>
            <a:r>
              <a:rPr lang="en-GB" sz="1100" dirty="0">
                <a:latin typeface="Arial"/>
                <a:cs typeface="Arial"/>
              </a:rPr>
              <a:t>There are two key components to psychological wellbeing, these are, people experiencing positive emotions and feelings of happiness (Robertson Cooper, 2018). According to the National Health Service (2021) children feeling loved, understood and safe is when psychological wellbeing will develop positively. </a:t>
            </a:r>
          </a:p>
          <a:p>
            <a:r>
              <a:rPr lang="en-GB" sz="1100">
                <a:latin typeface="Arial"/>
                <a:cs typeface="Arial"/>
              </a:rPr>
              <a:t>Research conducted by Cary &amp; Webb (2025) note that children that have positive wellbeing are more likely to engage in learning. They also note that certain aspect of school life such as culture and a sense of belonging within an educational setting also have a positive impact on a child’s psychological wellbeing. </a:t>
            </a:r>
            <a:endParaRPr lang="en-GB" sz="1100" dirty="0">
              <a:latin typeface="Arial"/>
              <a:cs typeface="Arial"/>
            </a:endParaRPr>
          </a:p>
          <a:p>
            <a:r>
              <a:rPr lang="en-GB" sz="1100" dirty="0">
                <a:latin typeface="Arial"/>
                <a:cs typeface="Arial"/>
              </a:rPr>
              <a:t>A holistic approach to wellbeing should be adopted to wellbeing for children as it incorporates physical, social and emotional needs. Early years practitioners and families should be working together to ensure that they are supporting a child’s wellbeing. </a:t>
            </a:r>
          </a:p>
          <a:p>
            <a:endParaRPr lang="en-GB" sz="1200" b="1" dirty="0">
              <a:latin typeface="Arial"/>
              <a:cs typeface="Arial"/>
            </a:endParaRPr>
          </a:p>
          <a:p>
            <a:endParaRPr lang="en-GB" sz="1200" b="1" dirty="0">
              <a:latin typeface="Arial"/>
              <a:cs typeface="Arial"/>
            </a:endParaRPr>
          </a:p>
        </p:txBody>
      </p:sp>
    </p:spTree>
    <p:extLst>
      <p:ext uri="{BB962C8B-B14F-4D97-AF65-F5344CB8AC3E}">
        <p14:creationId xmlns:p14="http://schemas.microsoft.com/office/powerpoint/2010/main" val="4070465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02EE6D9-9016-FBEC-FE15-301CCFA0C7F0}"/>
              </a:ext>
            </a:extLst>
          </p:cNvPr>
          <p:cNvSpPr>
            <a:spLocks noGrp="1"/>
          </p:cNvSpPr>
          <p:nvPr>
            <p:ph type="dt" sz="half" idx="10"/>
          </p:nvPr>
        </p:nvSpPr>
        <p:spPr/>
        <p:txBody>
          <a:bodyPr/>
          <a:lstStyle/>
          <a:p>
            <a:fld id="{13D30FC4-E71F-47E6-889B-E35005E8034E}" type="datetime1">
              <a:t>6/13/2026</a:t>
            </a:fld>
            <a:endParaRPr lang="en-US" dirty="0"/>
          </a:p>
        </p:txBody>
      </p:sp>
      <p:sp>
        <p:nvSpPr>
          <p:cNvPr id="5" name="Footer Placeholder 4">
            <a:extLst>
              <a:ext uri="{FF2B5EF4-FFF2-40B4-BE49-F238E27FC236}">
                <a16:creationId xmlns:a16="http://schemas.microsoft.com/office/drawing/2014/main" id="{B01DD28A-9211-61A7-94C4-5FA3423E06E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7FC5840-202F-9573-0524-FB11A5AB2224}"/>
              </a:ext>
            </a:extLst>
          </p:cNvPr>
          <p:cNvSpPr>
            <a:spLocks noGrp="1"/>
          </p:cNvSpPr>
          <p:nvPr>
            <p:ph type="sldNum" sz="quarter" idx="12"/>
          </p:nvPr>
        </p:nvSpPr>
        <p:spPr/>
        <p:txBody>
          <a:bodyPr/>
          <a:lstStyle/>
          <a:p>
            <a:fld id="{CC057153-B650-4DEB-B370-79DDCFDCE934}" type="slidenum">
              <a:rPr lang="en-US" dirty="0"/>
              <a:t>4</a:t>
            </a:fld>
            <a:endParaRPr lang="en-US" dirty="0"/>
          </a:p>
        </p:txBody>
      </p:sp>
      <p:sp>
        <p:nvSpPr>
          <p:cNvPr id="7" name="TextBox 6">
            <a:extLst>
              <a:ext uri="{FF2B5EF4-FFF2-40B4-BE49-F238E27FC236}">
                <a16:creationId xmlns:a16="http://schemas.microsoft.com/office/drawing/2014/main" id="{4D90538F-B042-7337-5D1D-DAC9AECD391E}"/>
              </a:ext>
            </a:extLst>
          </p:cNvPr>
          <p:cNvSpPr txBox="1"/>
          <p:nvPr/>
        </p:nvSpPr>
        <p:spPr>
          <a:xfrm>
            <a:off x="2201" y="2017"/>
            <a:ext cx="11546481" cy="4016484"/>
          </a:xfrm>
          <a:prstGeom prst="rect">
            <a:avLst/>
          </a:prstGeom>
          <a:solidFill>
            <a:srgbClr val="F754E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Application to Early Years.</a:t>
            </a:r>
          </a:p>
          <a:p>
            <a:r>
              <a:rPr lang="en-GB" sz="1100" dirty="0">
                <a:latin typeface="Aptos"/>
                <a:cs typeface="Arial"/>
              </a:rPr>
              <a:t>The concepts that have been discussed health, wellbeing, care and lifestyle are fundamental for early years children as they influence children’s learning and development. Early years practitioners have a responsibility to create an environment that allows children to support children holistically and promote the development of these aspects.</a:t>
            </a:r>
          </a:p>
          <a:p>
            <a:r>
              <a:rPr lang="en-GB" sz="1100" dirty="0">
                <a:latin typeface="Aptos"/>
                <a:cs typeface="Arial"/>
              </a:rPr>
              <a:t>An important application is physical health. Within an early years education setting, practitioners provide healthy snack options during snack time and as per Welsh Government guidelines provide a certain number of vegetables with every meal. McMahon (2024) notes that children should have 180 minutes of movement every day, whilst practitioners show a positive attitude </a:t>
            </a:r>
            <a:r>
              <a:rPr lang="en-GB" sz="1100" dirty="0" err="1">
                <a:latin typeface="Aptos"/>
                <a:cs typeface="Arial"/>
              </a:rPr>
              <a:t>owards</a:t>
            </a:r>
            <a:r>
              <a:rPr lang="en-GB" sz="1100" dirty="0">
                <a:latin typeface="Aptos"/>
                <a:cs typeface="Arial"/>
              </a:rPr>
              <a:t> physical activity as that can motivate children to also take part in physical activity. </a:t>
            </a:r>
          </a:p>
          <a:p>
            <a:r>
              <a:rPr lang="en-GB" sz="1100" dirty="0">
                <a:latin typeface="Aptos"/>
                <a:cs typeface="Arial"/>
              </a:rPr>
              <a:t>In early years settings, establishing good hygiene is a key part of helping children gain some independence and develop a healthy lifestyle. Promoting effective handwashing and dental care allows children to include these into their daily routines (Grocott, 2025).</a:t>
            </a:r>
          </a:p>
          <a:p>
            <a:r>
              <a:rPr lang="en-GB" sz="1100" dirty="0">
                <a:latin typeface="Aptos"/>
                <a:cs typeface="Arial"/>
              </a:rPr>
              <a:t>Practitioners also play a key role in supporting children develop a secure attachment and regulate their own emotions. These types of relationships can allow children to explore freely and create a sense of security (NSPCC, 2021). This is how care can be demonstrated through developing secure relationships for children. </a:t>
            </a:r>
          </a:p>
          <a:p>
            <a:r>
              <a:rPr lang="en-GB" sz="1100" dirty="0">
                <a:latin typeface="Aptos"/>
                <a:cs typeface="Arial"/>
              </a:rPr>
              <a:t>Supporting a child’s wellbeing can be done by creating a safe and predictable environment as it reduces anxiety and supports children’s emotional regulation. Building strong relationships through positive reinforcement can also support a child’s wellbeing (Bright, 2025). Learning through play is emphasised throughout early years, this is a great way to support a child’s wellbeing as it can teach them how to manage their own emotions in a low-pressure environment. It’s a way a child can play out emotions that they might not have the words to describe (Good Play Guide, 2025).</a:t>
            </a:r>
          </a:p>
          <a:p>
            <a:r>
              <a:rPr lang="en-GB" sz="1100">
                <a:latin typeface="Aptos"/>
                <a:cs typeface="Arial"/>
              </a:rPr>
              <a:t>Working closely with families is essential. Families influence a child’s lifestyle more than anything else. Ensuring effective communication between families and practitioners allows both parties to understand how their child is developing and how best to support them to ensure the best outcome for the child (Department of Education, 2021).</a:t>
            </a:r>
            <a:endParaRPr lang="en-GB" sz="1100" dirty="0">
              <a:latin typeface="Aptos"/>
              <a:cs typeface="Arial"/>
            </a:endParaRPr>
          </a:p>
          <a:p>
            <a:r>
              <a:rPr lang="en-GB" sz="1100" dirty="0">
                <a:latin typeface="Aptos"/>
                <a:cs typeface="Arial"/>
              </a:rPr>
              <a:t>Additionally, early intervention plays a key role in supporting children’s development. Being able to identify and addressing a child’s need can increase the chances of a positive outcome for the child and family. It also supports a child’s skills and chances of the difficulties worsening and improve long term outcomes (NSPCC, 2023). </a:t>
            </a:r>
          </a:p>
          <a:p>
            <a:r>
              <a:rPr lang="en-GB" sz="1100" dirty="0">
                <a:latin typeface="Aptos"/>
                <a:cs typeface="Arial"/>
              </a:rPr>
              <a:t>In Wales, the Early Years Outcomes Framework (2015) has been put in place to emphasise supporting a child’s social, physical and emotional </a:t>
            </a:r>
            <a:r>
              <a:rPr lang="en-GB" sz="1100" dirty="0" err="1">
                <a:latin typeface="Aptos"/>
                <a:cs typeface="Arial"/>
              </a:rPr>
              <a:t>developement</a:t>
            </a:r>
            <a:r>
              <a:rPr lang="en-GB" sz="1100" dirty="0">
                <a:latin typeface="Aptos"/>
                <a:cs typeface="Arial"/>
              </a:rPr>
              <a:t>. There is also an emphasis on play throughout the curriculum fostering ambitious and healthy learning. </a:t>
            </a:r>
          </a:p>
          <a:p>
            <a:r>
              <a:rPr lang="en-GB" sz="1100" dirty="0">
                <a:latin typeface="Aptos"/>
                <a:cs typeface="Arial"/>
              </a:rPr>
              <a:t>By focusing on health, care, wellbeing and lifestyle into practice within early years education can </a:t>
            </a:r>
            <a:r>
              <a:rPr lang="en-GB" sz="1100" dirty="0" err="1">
                <a:latin typeface="Aptos"/>
                <a:cs typeface="Arial"/>
              </a:rPr>
              <a:t>contribue</a:t>
            </a:r>
            <a:r>
              <a:rPr lang="en-GB" sz="1100" dirty="0">
                <a:latin typeface="Aptos"/>
                <a:cs typeface="Arial"/>
              </a:rPr>
              <a:t> to children’s overall development. It not only supports learning but also puts the foundations in place for future health and academic performance. </a:t>
            </a:r>
          </a:p>
          <a:p>
            <a:endParaRPr lang="en-GB" sz="1200" b="1" dirty="0">
              <a:latin typeface="Arial"/>
              <a:cs typeface="Arial"/>
            </a:endParaRPr>
          </a:p>
        </p:txBody>
      </p:sp>
      <p:sp>
        <p:nvSpPr>
          <p:cNvPr id="8" name="TextBox 7">
            <a:extLst>
              <a:ext uri="{FF2B5EF4-FFF2-40B4-BE49-F238E27FC236}">
                <a16:creationId xmlns:a16="http://schemas.microsoft.com/office/drawing/2014/main" id="{9A84EA86-609F-AF5B-E9F8-E16C439CF7A7}"/>
              </a:ext>
            </a:extLst>
          </p:cNvPr>
          <p:cNvSpPr txBox="1"/>
          <p:nvPr/>
        </p:nvSpPr>
        <p:spPr>
          <a:xfrm>
            <a:off x="2638017" y="4100198"/>
            <a:ext cx="7984673" cy="1938992"/>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Conclusion.</a:t>
            </a:r>
          </a:p>
          <a:p>
            <a:r>
              <a:rPr lang="en-GB" sz="1200" dirty="0">
                <a:latin typeface="Aptos"/>
                <a:cs typeface="Arial"/>
              </a:rPr>
              <a:t>To conclude, health, care, wellbeing and lifestyle are connected concepts that play a key role in human development. The health aspects refer to the physical, mental and social aspects, whilst care explains the meeting the emotional needs of others supported by secure relationships. Wellbeing explains happiness, security and lifestyle is the behaviours and habits that individuals choose.</a:t>
            </a:r>
          </a:p>
          <a:p>
            <a:r>
              <a:rPr lang="en-GB" sz="1200" dirty="0">
                <a:latin typeface="Aptos"/>
                <a:cs typeface="Arial"/>
              </a:rPr>
              <a:t>Early years provide a critical time for development as they provide the support for children’s learning. </a:t>
            </a:r>
            <a:r>
              <a:rPr lang="en-GB" sz="1200" dirty="0" err="1">
                <a:latin typeface="Aptos"/>
                <a:cs typeface="Arial"/>
              </a:rPr>
              <a:t>Practitoners</a:t>
            </a:r>
            <a:r>
              <a:rPr lang="en-GB" sz="1200" dirty="0">
                <a:latin typeface="Aptos"/>
                <a:cs typeface="Arial"/>
              </a:rPr>
              <a:t> </a:t>
            </a:r>
            <a:r>
              <a:rPr lang="en-GB" sz="1200" dirty="0" err="1">
                <a:latin typeface="Aptos"/>
                <a:cs typeface="Arial"/>
              </a:rPr>
              <a:t>wwork</a:t>
            </a:r>
            <a:r>
              <a:rPr lang="en-GB" sz="1200" dirty="0">
                <a:latin typeface="Aptos"/>
                <a:cs typeface="Arial"/>
              </a:rPr>
              <a:t> closely with families to promote health through nutrition and provide care through nurturing close secure relationships. Early years settings can help children develop holistically into healthy and confident individuals who are prepared for lifelong wellbeing and learning. </a:t>
            </a:r>
          </a:p>
          <a:p>
            <a:endParaRPr lang="en-GB" sz="1200" b="1" dirty="0">
              <a:latin typeface="Arial"/>
              <a:cs typeface="Arial"/>
            </a:endParaRPr>
          </a:p>
        </p:txBody>
      </p:sp>
    </p:spTree>
    <p:extLst>
      <p:ext uri="{BB962C8B-B14F-4D97-AF65-F5344CB8AC3E}">
        <p14:creationId xmlns:p14="http://schemas.microsoft.com/office/powerpoint/2010/main" val="930024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7E8563B-D796-966D-49C9-61201DD35FFA}"/>
              </a:ext>
            </a:extLst>
          </p:cNvPr>
          <p:cNvSpPr>
            <a:spLocks noGrp="1"/>
          </p:cNvSpPr>
          <p:nvPr>
            <p:ph type="dt" sz="half" idx="10"/>
          </p:nvPr>
        </p:nvSpPr>
        <p:spPr/>
        <p:txBody>
          <a:bodyPr/>
          <a:lstStyle/>
          <a:p>
            <a:fld id="{B545DB62-C082-4E6F-BFAC-EA3B57E71DE8}" type="datetime1">
              <a:t>6/13/2026</a:t>
            </a:fld>
            <a:endParaRPr lang="en-US" dirty="0"/>
          </a:p>
        </p:txBody>
      </p:sp>
      <p:sp>
        <p:nvSpPr>
          <p:cNvPr id="5" name="Footer Placeholder 4">
            <a:extLst>
              <a:ext uri="{FF2B5EF4-FFF2-40B4-BE49-F238E27FC236}">
                <a16:creationId xmlns:a16="http://schemas.microsoft.com/office/drawing/2014/main" id="{AAA2D448-459C-1CC0-FFCC-E15F7908532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5CB1C1D-1D01-E1B4-955A-83D256E7AD5E}"/>
              </a:ext>
            </a:extLst>
          </p:cNvPr>
          <p:cNvSpPr>
            <a:spLocks noGrp="1"/>
          </p:cNvSpPr>
          <p:nvPr>
            <p:ph type="sldNum" sz="quarter" idx="12"/>
          </p:nvPr>
        </p:nvSpPr>
        <p:spPr/>
        <p:txBody>
          <a:bodyPr/>
          <a:lstStyle/>
          <a:p>
            <a:fld id="{CC057153-B650-4DEB-B370-79DDCFDCE934}" type="slidenum">
              <a:rPr lang="en-US" dirty="0"/>
              <a:t>5</a:t>
            </a:fld>
            <a:endParaRPr lang="en-US" dirty="0"/>
          </a:p>
        </p:txBody>
      </p:sp>
      <p:sp>
        <p:nvSpPr>
          <p:cNvPr id="7" name="TextBox 6">
            <a:extLst>
              <a:ext uri="{FF2B5EF4-FFF2-40B4-BE49-F238E27FC236}">
                <a16:creationId xmlns:a16="http://schemas.microsoft.com/office/drawing/2014/main" id="{F20AC3D1-83D8-7E9A-46C5-9EDB399C9AC8}"/>
              </a:ext>
            </a:extLst>
          </p:cNvPr>
          <p:cNvSpPr txBox="1"/>
          <p:nvPr/>
        </p:nvSpPr>
        <p:spPr>
          <a:xfrm>
            <a:off x="258096" y="270386"/>
            <a:ext cx="11503834"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References.</a:t>
            </a:r>
          </a:p>
          <a:p>
            <a:endParaRPr lang="en-GB" dirty="0">
              <a:latin typeface="Arial"/>
              <a:cs typeface="Arial"/>
            </a:endParaRPr>
          </a:p>
          <a:p>
            <a:r>
              <a:rPr lang="en-GB" sz="1200">
                <a:latin typeface="Arial"/>
                <a:cs typeface="Arial"/>
              </a:rPr>
              <a:t>Australian National University (2020). </a:t>
            </a:r>
            <a:r>
              <a:rPr lang="en-GB" sz="1200" i="1">
                <a:latin typeface="Arial"/>
                <a:cs typeface="Arial"/>
              </a:rPr>
              <a:t>Physical Wellbeing | Australian National University</a:t>
            </a:r>
            <a:r>
              <a:rPr lang="en-GB" sz="1200">
                <a:latin typeface="Arial"/>
                <a:cs typeface="Arial"/>
              </a:rPr>
              <a:t>. [online] </a:t>
            </a:r>
            <a:r>
              <a:rPr lang="en-GB" sz="1200" dirty="0">
                <a:latin typeface="Arial"/>
                <a:cs typeface="Arial"/>
                <a:hlinkClick r:id="rId2"/>
              </a:rPr>
              <a:t>www.anu.edu.au</a:t>
            </a:r>
            <a:r>
              <a:rPr lang="en-GB" sz="1200">
                <a:latin typeface="Arial"/>
                <a:cs typeface="Arial"/>
              </a:rPr>
              <a:t>. Available at: </a:t>
            </a:r>
            <a:r>
              <a:rPr lang="en-GB" sz="1200" dirty="0">
                <a:latin typeface="Arial"/>
                <a:cs typeface="Arial"/>
                <a:hlinkClick r:id="rId3"/>
              </a:rPr>
              <a:t>https://www.anu.edu.au/physical-wellbeing</a:t>
            </a:r>
            <a:r>
              <a:rPr lang="en-GB" sz="1200" dirty="0">
                <a:latin typeface="Arial"/>
                <a:cs typeface="Arial"/>
              </a:rPr>
              <a:t>.</a:t>
            </a:r>
            <a:endParaRPr lang="en-GB"/>
          </a:p>
          <a:p>
            <a:r>
              <a:rPr lang="en-GB" sz="1200" dirty="0">
                <a:latin typeface="Arial"/>
                <a:cs typeface="Arial"/>
              </a:rPr>
              <a:t>Beam Healthcare (2020). </a:t>
            </a:r>
            <a:r>
              <a:rPr lang="en-GB" sz="1200" i="1" dirty="0">
                <a:latin typeface="Arial"/>
                <a:cs typeface="Arial"/>
              </a:rPr>
              <a:t>4 Ways Parents Can Help Their Children Develop Healthy Habits</a:t>
            </a:r>
            <a:r>
              <a:rPr lang="en-GB" sz="1200" dirty="0">
                <a:latin typeface="Arial"/>
                <a:cs typeface="Arial"/>
              </a:rPr>
              <a:t>. [online] </a:t>
            </a:r>
            <a:r>
              <a:rPr lang="en-GB" sz="1200" dirty="0" err="1">
                <a:latin typeface="Arial"/>
                <a:cs typeface="Arial"/>
              </a:rPr>
              <a:t>Beam.healthcare</a:t>
            </a:r>
            <a:r>
              <a:rPr lang="en-GB" sz="1200" dirty="0">
                <a:latin typeface="Arial"/>
                <a:cs typeface="Arial"/>
              </a:rPr>
              <a:t>. Available at: </a:t>
            </a:r>
            <a:r>
              <a:rPr lang="en-GB" sz="1200" dirty="0">
                <a:latin typeface="Arial"/>
                <a:cs typeface="Arial"/>
                <a:hlinkClick r:id="rId4"/>
              </a:rPr>
              <a:t>https://www.beam.healthcare/blogs/how-parents-can-empower-children-to-be-the-best-versions-of-themselves</a:t>
            </a:r>
            <a:r>
              <a:rPr lang="en-GB" sz="1200" dirty="0">
                <a:latin typeface="Arial"/>
                <a:cs typeface="Arial"/>
              </a:rPr>
              <a:t>.</a:t>
            </a:r>
            <a:endParaRPr lang="en-GB"/>
          </a:p>
          <a:p>
            <a:r>
              <a:rPr lang="en-GB" sz="1200" dirty="0">
                <a:latin typeface="Arial"/>
                <a:cs typeface="Arial"/>
              </a:rPr>
              <a:t>Bright, B. (2025). </a:t>
            </a:r>
            <a:r>
              <a:rPr lang="en-GB" sz="1200" i="1" dirty="0">
                <a:latin typeface="Arial"/>
                <a:cs typeface="Arial"/>
              </a:rPr>
              <a:t>Supporting Emotional Wellbeing in the Early Years: Building Resilience from the Start - Foundation Years</a:t>
            </a:r>
            <a:r>
              <a:rPr lang="en-GB" sz="1200" dirty="0">
                <a:latin typeface="Arial"/>
                <a:cs typeface="Arial"/>
              </a:rPr>
              <a:t>. [online] Foundation Years - Latest news, policy and resources for early years professionals. Available at: </a:t>
            </a:r>
            <a:r>
              <a:rPr lang="en-GB" sz="1200" dirty="0">
                <a:latin typeface="Arial"/>
                <a:cs typeface="Arial"/>
                <a:hlinkClick r:id="rId5"/>
              </a:rPr>
              <a:t>https://www.foundationyears.org.uk/2025/11/supporting-emotional-wellbeing-in-the-early-years-building-resilience-from-the-start/</a:t>
            </a:r>
            <a:r>
              <a:rPr lang="en-GB" sz="1200" dirty="0">
                <a:latin typeface="Arial"/>
                <a:cs typeface="Arial"/>
              </a:rPr>
              <a:t>.</a:t>
            </a:r>
            <a:endParaRPr lang="en-GB"/>
          </a:p>
          <a:p>
            <a:r>
              <a:rPr lang="en-GB" sz="1200">
                <a:latin typeface="Arial"/>
                <a:cs typeface="Arial"/>
              </a:rPr>
              <a:t>British Nutrition Foundation (2025). </a:t>
            </a:r>
            <a:r>
              <a:rPr lang="en-GB" sz="1200" i="1">
                <a:latin typeface="Arial"/>
                <a:cs typeface="Arial"/>
              </a:rPr>
              <a:t>Nutrition for children</a:t>
            </a:r>
            <a:r>
              <a:rPr lang="en-GB" sz="1200">
                <a:latin typeface="Arial"/>
                <a:cs typeface="Arial"/>
              </a:rPr>
              <a:t>. [online] British Nutrition Foundation. Available at: </a:t>
            </a:r>
            <a:r>
              <a:rPr lang="en-GB" sz="1200" dirty="0">
                <a:latin typeface="Arial"/>
                <a:cs typeface="Arial"/>
                <a:hlinkClick r:id="rId6"/>
              </a:rPr>
              <a:t>https://www.nutrition.org.uk/nutrition-for/children/</a:t>
            </a:r>
            <a:r>
              <a:rPr lang="en-GB" sz="1200" dirty="0">
                <a:latin typeface="Arial"/>
                <a:cs typeface="Arial"/>
              </a:rPr>
              <a:t>.</a:t>
            </a:r>
            <a:endParaRPr lang="en-GB"/>
          </a:p>
          <a:p>
            <a:r>
              <a:rPr lang="en-GB" sz="1200">
                <a:latin typeface="Arial"/>
                <a:cs typeface="Arial"/>
              </a:rPr>
              <a:t>Cambridge Dictionary (2019). </a:t>
            </a:r>
            <a:r>
              <a:rPr lang="en-GB" sz="1200" i="1">
                <a:latin typeface="Arial"/>
                <a:cs typeface="Arial"/>
              </a:rPr>
              <a:t>CARE | meaning in the Cambridge English Dictionary</a:t>
            </a:r>
            <a:r>
              <a:rPr lang="en-GB" sz="1200">
                <a:latin typeface="Arial"/>
                <a:cs typeface="Arial"/>
              </a:rPr>
              <a:t>. [online] Cambridge.org. Available at: </a:t>
            </a:r>
            <a:r>
              <a:rPr lang="en-GB" sz="1200" dirty="0">
                <a:latin typeface="Arial"/>
                <a:cs typeface="Arial"/>
                <a:hlinkClick r:id="rId7"/>
              </a:rPr>
              <a:t>https://dictionary.cambridge.org/dictionary/english/care</a:t>
            </a:r>
            <a:r>
              <a:rPr lang="en-GB" sz="1200" dirty="0">
                <a:latin typeface="Arial"/>
                <a:cs typeface="Arial"/>
              </a:rPr>
              <a:t>.</a:t>
            </a:r>
            <a:endParaRPr lang="en-GB"/>
          </a:p>
          <a:p>
            <a:r>
              <a:rPr lang="en-GB" sz="1200" dirty="0">
                <a:latin typeface="Arial"/>
                <a:cs typeface="Arial"/>
              </a:rPr>
              <a:t>Cary, E. and Webb, L. (2025). </a:t>
            </a:r>
            <a:r>
              <a:rPr lang="en-GB" sz="1200" i="1" dirty="0" err="1">
                <a:latin typeface="Arial"/>
                <a:cs typeface="Arial"/>
              </a:rPr>
              <a:t>POSTnote</a:t>
            </a:r>
            <a:r>
              <a:rPr lang="en-GB" sz="1200" i="1" dirty="0">
                <a:latin typeface="Arial"/>
                <a:cs typeface="Arial"/>
              </a:rPr>
              <a:t> 739 Children’s wellbeing in schools</a:t>
            </a:r>
            <a:r>
              <a:rPr lang="en-GB" sz="1200" dirty="0">
                <a:latin typeface="Arial"/>
                <a:cs typeface="Arial"/>
              </a:rPr>
              <a:t>. [online] Available at: </a:t>
            </a:r>
            <a:r>
              <a:rPr lang="en-GB" sz="1200" dirty="0">
                <a:latin typeface="Arial"/>
                <a:cs typeface="Arial"/>
                <a:hlinkClick r:id="rId8"/>
              </a:rPr>
              <a:t>https://researchbriefings.files.parliament.uk/documents/POST-PN-0739/POST-PN-0739.pdf</a:t>
            </a:r>
            <a:r>
              <a:rPr lang="en-GB" sz="1200" dirty="0">
                <a:latin typeface="Arial"/>
                <a:cs typeface="Arial"/>
              </a:rPr>
              <a:t>.</a:t>
            </a:r>
            <a:endParaRPr lang="en-GB"/>
          </a:p>
          <a:p>
            <a:r>
              <a:rPr lang="en-GB" sz="1200">
                <a:latin typeface="Arial"/>
                <a:cs typeface="Arial"/>
              </a:rPr>
              <a:t>CDC (2024). </a:t>
            </a:r>
            <a:r>
              <a:rPr lang="en-GB" sz="1200" i="1">
                <a:latin typeface="Arial"/>
                <a:cs typeface="Arial"/>
              </a:rPr>
              <a:t>About Emotional Well-Being</a:t>
            </a:r>
            <a:r>
              <a:rPr lang="en-GB" sz="1200">
                <a:latin typeface="Arial"/>
                <a:cs typeface="Arial"/>
              </a:rPr>
              <a:t>. [online] Emotional Well Being. Available at: </a:t>
            </a:r>
            <a:r>
              <a:rPr lang="en-GB" sz="1200" dirty="0">
                <a:latin typeface="Arial"/>
                <a:cs typeface="Arial"/>
                <a:hlinkClick r:id="rId9"/>
              </a:rPr>
              <a:t>https://www.cdc.gov/emotional-well-being/about/index.html</a:t>
            </a:r>
            <a:r>
              <a:rPr lang="en-GB" sz="1200" dirty="0">
                <a:latin typeface="Arial"/>
                <a:cs typeface="Arial"/>
              </a:rPr>
              <a:t>.</a:t>
            </a:r>
            <a:endParaRPr lang="en-GB"/>
          </a:p>
          <a:p>
            <a:r>
              <a:rPr lang="en-GB" sz="1200">
                <a:latin typeface="Arial"/>
                <a:cs typeface="Arial"/>
              </a:rPr>
              <a:t>Department for Education (2021). </a:t>
            </a:r>
            <a:r>
              <a:rPr lang="en-GB" sz="1200" i="1">
                <a:latin typeface="Arial"/>
                <a:cs typeface="Arial"/>
              </a:rPr>
              <a:t>Help for early years providers : Working in partnership with parents and carers</a:t>
            </a:r>
            <a:r>
              <a:rPr lang="en-GB" sz="1200">
                <a:latin typeface="Arial"/>
                <a:cs typeface="Arial"/>
              </a:rPr>
              <a:t>. [online] help-for-early-years-providers.education.gov.uk. Available at: </a:t>
            </a:r>
            <a:r>
              <a:rPr lang="en-GB" sz="1200" dirty="0">
                <a:latin typeface="Arial"/>
                <a:cs typeface="Arial"/>
                <a:hlinkClick r:id="rId10"/>
              </a:rPr>
              <a:t>https://help-for-early-years-providers.education.gov.uk/support-for-practitioners/working-in-partnership-with-parents-and-carers</a:t>
            </a:r>
            <a:r>
              <a:rPr lang="en-GB" sz="1200" dirty="0">
                <a:latin typeface="Arial"/>
                <a:cs typeface="Arial"/>
              </a:rPr>
              <a:t>.</a:t>
            </a:r>
            <a:endParaRPr lang="en-GB"/>
          </a:p>
          <a:p>
            <a:r>
              <a:rPr lang="en-GB" sz="1200">
                <a:latin typeface="Arial"/>
                <a:cs typeface="Arial"/>
              </a:rPr>
              <a:t>Department for Education (2023). </a:t>
            </a:r>
            <a:r>
              <a:rPr lang="en-GB" sz="1200" i="1">
                <a:latin typeface="Arial"/>
                <a:cs typeface="Arial"/>
              </a:rPr>
              <a:t>Help for early years providers : Mental health for early years children</a:t>
            </a:r>
            <a:r>
              <a:rPr lang="en-GB" sz="1200">
                <a:latin typeface="Arial"/>
                <a:cs typeface="Arial"/>
              </a:rPr>
              <a:t>. [online] help-for-early-years-providers.education.gov.uk. Available at: </a:t>
            </a:r>
            <a:r>
              <a:rPr lang="en-GB" sz="1200" dirty="0">
                <a:latin typeface="Arial"/>
                <a:cs typeface="Arial"/>
                <a:hlinkClick r:id="rId11"/>
              </a:rPr>
              <a:t>https://help-for-early-years-providers.education.gov.uk/health-and-wellbeing/mental-health-for-early-years-children</a:t>
            </a:r>
            <a:r>
              <a:rPr lang="en-GB" sz="1200" dirty="0">
                <a:latin typeface="Arial"/>
                <a:cs typeface="Arial"/>
              </a:rPr>
              <a:t>.</a:t>
            </a:r>
            <a:endParaRPr lang="en-GB"/>
          </a:p>
          <a:p>
            <a:r>
              <a:rPr lang="en-GB" sz="1200">
                <a:latin typeface="Arial"/>
                <a:cs typeface="Arial"/>
              </a:rPr>
              <a:t>Freud, A. (2024). </a:t>
            </a:r>
            <a:r>
              <a:rPr lang="en-GB" sz="1200" i="1">
                <a:latin typeface="Arial"/>
                <a:cs typeface="Arial"/>
              </a:rPr>
              <a:t>Social and emotional skills : Mentally Healthy Schools</a:t>
            </a:r>
            <a:r>
              <a:rPr lang="en-GB" sz="1200">
                <a:latin typeface="Arial"/>
                <a:cs typeface="Arial"/>
              </a:rPr>
              <a:t>. [online] </a:t>
            </a:r>
            <a:r>
              <a:rPr lang="en-GB" sz="1200" dirty="0">
                <a:latin typeface="Arial"/>
                <a:cs typeface="Arial"/>
                <a:hlinkClick r:id="rId12"/>
              </a:rPr>
              <a:t>www.mentallyhealthyschools.org.uk</a:t>
            </a:r>
            <a:r>
              <a:rPr lang="en-GB" sz="1200">
                <a:latin typeface="Arial"/>
                <a:cs typeface="Arial"/>
              </a:rPr>
              <a:t>. Available at: </a:t>
            </a:r>
            <a:r>
              <a:rPr lang="en-GB" sz="1200" dirty="0">
                <a:latin typeface="Arial"/>
                <a:cs typeface="Arial"/>
                <a:hlinkClick r:id="rId13"/>
              </a:rPr>
              <a:t>https://www.mentallyhealthyschools.org.uk/getting-started/social-and-emotional-skills/</a:t>
            </a:r>
            <a:r>
              <a:rPr lang="en-GB" sz="1200" dirty="0">
                <a:latin typeface="Arial"/>
                <a:cs typeface="Arial"/>
              </a:rPr>
              <a:t>.</a:t>
            </a:r>
            <a:endParaRPr lang="en-GB"/>
          </a:p>
          <a:p>
            <a:r>
              <a:rPr lang="en-GB" sz="1200">
                <a:latin typeface="Arial"/>
                <a:cs typeface="Arial"/>
              </a:rPr>
              <a:t>Good Play Guide (2025). </a:t>
            </a:r>
            <a:r>
              <a:rPr lang="en-GB" sz="1200" i="1">
                <a:latin typeface="Arial"/>
                <a:cs typeface="Arial"/>
              </a:rPr>
              <a:t>How Play Supports Mental Wellbeing (and Therefore Learning) - BESA</a:t>
            </a:r>
            <a:r>
              <a:rPr lang="en-GB" sz="1200">
                <a:latin typeface="Arial"/>
                <a:cs typeface="Arial"/>
              </a:rPr>
              <a:t>. [online] BESA. Available at: </a:t>
            </a:r>
            <a:r>
              <a:rPr lang="en-GB" sz="1200" dirty="0">
                <a:latin typeface="Arial"/>
                <a:cs typeface="Arial"/>
                <a:hlinkClick r:id="rId14"/>
              </a:rPr>
              <a:t>https://www.besa.org.uk/news/how-play-supports-mental-wellbeing-and-therefore-learning/</a:t>
            </a:r>
            <a:r>
              <a:rPr lang="en-GB" sz="1200" dirty="0">
                <a:latin typeface="Arial"/>
                <a:cs typeface="Arial"/>
              </a:rPr>
              <a:t>.</a:t>
            </a:r>
            <a:endParaRPr lang="en-GB"/>
          </a:p>
          <a:p>
            <a:r>
              <a:rPr lang="en-GB" sz="1200">
                <a:latin typeface="Arial"/>
                <a:cs typeface="Arial"/>
              </a:rPr>
              <a:t>Grocott, L. (2025). </a:t>
            </a:r>
            <a:r>
              <a:rPr lang="en-GB" sz="1200" i="1">
                <a:latin typeface="Arial"/>
                <a:cs typeface="Arial"/>
              </a:rPr>
              <a:t>How to support self-care in the early years</a:t>
            </a:r>
            <a:r>
              <a:rPr lang="en-GB" sz="1200">
                <a:latin typeface="Arial"/>
                <a:cs typeface="Arial"/>
              </a:rPr>
              <a:t>. [online] EEF. Available at: </a:t>
            </a:r>
            <a:r>
              <a:rPr lang="en-GB" sz="1200" dirty="0">
                <a:latin typeface="Arial"/>
                <a:cs typeface="Arial"/>
                <a:hlinkClick r:id="rId15"/>
              </a:rPr>
              <a:t>https://educationendowmentfoundation.org.uk/early-years/how-to-support-self-care-in-the-early-years</a:t>
            </a:r>
            <a:r>
              <a:rPr lang="en-GB" sz="1200" dirty="0">
                <a:latin typeface="Arial"/>
                <a:cs typeface="Arial"/>
              </a:rPr>
              <a:t>.</a:t>
            </a:r>
            <a:endParaRPr lang="en-GB"/>
          </a:p>
          <a:p>
            <a:r>
              <a:rPr lang="en-GB" sz="1200">
                <a:latin typeface="Arial"/>
                <a:cs typeface="Arial"/>
              </a:rPr>
              <a:t>Group, C.H. (2023). </a:t>
            </a:r>
            <a:r>
              <a:rPr lang="en-GB" sz="1200" i="1">
                <a:latin typeface="Arial"/>
                <a:cs typeface="Arial"/>
              </a:rPr>
              <a:t>Maintaining a healthy lifestyle</a:t>
            </a:r>
            <a:r>
              <a:rPr lang="en-GB" sz="1200">
                <a:latin typeface="Arial"/>
                <a:cs typeface="Arial"/>
              </a:rPr>
              <a:t>. [online] </a:t>
            </a:r>
            <a:r>
              <a:rPr lang="en-GB" sz="1200" dirty="0">
                <a:latin typeface="Arial"/>
                <a:cs typeface="Arial"/>
                <a:hlinkClick r:id="rId16"/>
              </a:rPr>
              <a:t>www.circlehealthgroup.co.uk</a:t>
            </a:r>
            <a:r>
              <a:rPr lang="en-GB" sz="1200">
                <a:latin typeface="Arial"/>
                <a:cs typeface="Arial"/>
              </a:rPr>
              <a:t>. Available at: </a:t>
            </a:r>
            <a:r>
              <a:rPr lang="en-GB" sz="1200" dirty="0">
                <a:latin typeface="Arial"/>
                <a:cs typeface="Arial"/>
                <a:hlinkClick r:id="rId17"/>
              </a:rPr>
              <a:t>https://www.circlehealthgroup.co.uk/health-matters/healthy-living/maintaining-a-healthy-lifestyle</a:t>
            </a:r>
            <a:r>
              <a:rPr lang="en-GB" sz="1200" dirty="0">
                <a:latin typeface="Arial"/>
                <a:cs typeface="Arial"/>
              </a:rPr>
              <a:t>.</a:t>
            </a:r>
            <a:endParaRPr lang="en-GB"/>
          </a:p>
          <a:p>
            <a:r>
              <a:rPr lang="en-GB" sz="1100">
                <a:latin typeface="Arial"/>
                <a:cs typeface="Arial"/>
              </a:rPr>
              <a:t>Johnson, E. (2021). </a:t>
            </a:r>
            <a:r>
              <a:rPr lang="en-GB" sz="1100" i="1">
                <a:latin typeface="Arial"/>
                <a:cs typeface="Arial"/>
              </a:rPr>
              <a:t>What are the emotional needs of a child?</a:t>
            </a:r>
            <a:r>
              <a:rPr lang="en-GB" sz="1100">
                <a:latin typeface="Arial"/>
                <a:cs typeface="Arial"/>
              </a:rPr>
              <a:t> [online] CPD Online College. Available at: </a:t>
            </a:r>
            <a:r>
              <a:rPr lang="en-GB" sz="1100" dirty="0">
                <a:latin typeface="Arial"/>
                <a:cs typeface="Arial"/>
                <a:hlinkClick r:id="rId18"/>
              </a:rPr>
              <a:t>https://cpdonline.co.uk/knowledge-base/safeguarding/emotional-needs-</a:t>
            </a:r>
            <a:r>
              <a:rPr lang="en-GB" sz="1100" dirty="0">
                <a:latin typeface="Arial"/>
                <a:cs typeface="Arial"/>
                <a:hlinkClick r:id="rId19"/>
              </a:rPr>
              <a:t>of-a-child/</a:t>
            </a:r>
            <a:r>
              <a:rPr lang="en-GB" sz="1100" dirty="0">
                <a:latin typeface="Arial"/>
                <a:cs typeface="Arial"/>
              </a:rPr>
              <a:t>.</a:t>
            </a:r>
          </a:p>
          <a:p>
            <a:r>
              <a:rPr lang="en-GB" sz="1100">
                <a:latin typeface="Arial"/>
                <a:cs typeface="Arial"/>
              </a:rPr>
              <a:t>Killam, K. (2023). </a:t>
            </a:r>
            <a:r>
              <a:rPr lang="en-GB" sz="1100" i="1">
                <a:latin typeface="Arial"/>
                <a:cs typeface="Arial"/>
              </a:rPr>
              <a:t>What Is Social Health? | Psychology Today United Kingdom</a:t>
            </a:r>
            <a:r>
              <a:rPr lang="en-GB" sz="1100">
                <a:latin typeface="Arial"/>
                <a:cs typeface="Arial"/>
              </a:rPr>
              <a:t>. [online] </a:t>
            </a:r>
            <a:r>
              <a:rPr lang="en-GB" sz="1100" dirty="0">
                <a:latin typeface="Arial"/>
                <a:cs typeface="Arial"/>
                <a:hlinkClick r:id="rId20"/>
              </a:rPr>
              <a:t>www.psychologytoday.com</a:t>
            </a:r>
            <a:r>
              <a:rPr lang="en-GB" sz="1100">
                <a:latin typeface="Arial"/>
                <a:cs typeface="Arial"/>
              </a:rPr>
              <a:t>. Available at: </a:t>
            </a:r>
            <a:r>
              <a:rPr lang="en-GB" sz="1100" dirty="0">
                <a:latin typeface="Arial"/>
                <a:cs typeface="Arial"/>
                <a:hlinkClick r:id="rId21"/>
              </a:rPr>
              <a:t>https://www.psychologytoday.com/gb/blog/social-health/202302/what-is-social-health</a:t>
            </a:r>
            <a:r>
              <a:rPr lang="en-GB" sz="1100" dirty="0">
                <a:latin typeface="Arial"/>
                <a:cs typeface="Arial"/>
              </a:rPr>
              <a:t>.</a:t>
            </a:r>
            <a:endParaRPr lang="en-US" sz="1100" dirty="0">
              <a:latin typeface="Arial"/>
              <a:cs typeface="Arial"/>
            </a:endParaRPr>
          </a:p>
          <a:p>
            <a:r>
              <a:rPr lang="en-GB" sz="1100">
                <a:latin typeface="Arial"/>
                <a:cs typeface="Arial"/>
              </a:rPr>
              <a:t>Leech, J. (2020). </a:t>
            </a:r>
            <a:r>
              <a:rPr lang="en-GB" sz="1100" i="1">
                <a:latin typeface="Arial"/>
                <a:cs typeface="Arial"/>
              </a:rPr>
              <a:t>5 Reasons to Get More Sleep</a:t>
            </a:r>
            <a:r>
              <a:rPr lang="en-GB" sz="1100">
                <a:latin typeface="Arial"/>
                <a:cs typeface="Arial"/>
              </a:rPr>
              <a:t>. [online] Healthline. Available at: </a:t>
            </a:r>
            <a:r>
              <a:rPr lang="en-GB" sz="1100" dirty="0">
                <a:latin typeface="Arial"/>
                <a:cs typeface="Arial"/>
                <a:hlinkClick r:id="rId19"/>
              </a:rPr>
              <a:t>https://www.healthline.com/nutrition/10-reasons-why-good-sleep-is-important#support-brain-health</a:t>
            </a:r>
            <a:r>
              <a:rPr lang="en-GB" sz="1100" dirty="0">
                <a:latin typeface="Arial"/>
                <a:cs typeface="Arial"/>
              </a:rPr>
              <a:t>.</a:t>
            </a:r>
            <a:endParaRPr lang="en-GB" dirty="0"/>
          </a:p>
          <a:p>
            <a:endParaRPr lang="en-GB" sz="1200" dirty="0">
              <a:latin typeface="Arial"/>
              <a:cs typeface="Arial"/>
            </a:endParaRPr>
          </a:p>
        </p:txBody>
      </p:sp>
    </p:spTree>
    <p:extLst>
      <p:ext uri="{BB962C8B-B14F-4D97-AF65-F5344CB8AC3E}">
        <p14:creationId xmlns:p14="http://schemas.microsoft.com/office/powerpoint/2010/main" val="426889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9ACD-B867-FF4E-0D6B-1D43494030E4}"/>
              </a:ext>
            </a:extLst>
          </p:cNvPr>
          <p:cNvSpPr>
            <a:spLocks noGrp="1"/>
          </p:cNvSpPr>
          <p:nvPr>
            <p:ph type="title"/>
          </p:nvPr>
        </p:nvSpPr>
        <p:spPr>
          <a:xfrm>
            <a:off x="131385" y="170505"/>
            <a:ext cx="11089006" cy="1149445"/>
          </a:xfrm>
        </p:spPr>
        <p:txBody>
          <a:bodyPr>
            <a:normAutofit fontScale="90000"/>
          </a:bodyPr>
          <a:lstStyle/>
          <a:p>
            <a:pPr>
              <a:lnSpc>
                <a:spcPct val="100000"/>
              </a:lnSpc>
              <a:spcBef>
                <a:spcPts val="0"/>
              </a:spcBef>
            </a:pPr>
            <a:r>
              <a:rPr lang="en-GB" sz="1200">
                <a:latin typeface="Arial"/>
                <a:cs typeface="Arial"/>
              </a:rPr>
              <a:t>References.</a:t>
            </a:r>
          </a:p>
          <a:p>
            <a:pPr>
              <a:lnSpc>
                <a:spcPct val="100000"/>
              </a:lnSpc>
              <a:spcBef>
                <a:spcPts val="0"/>
              </a:spcBef>
            </a:pPr>
            <a:r>
              <a:rPr lang="en-GB" sz="1200" b="0">
                <a:latin typeface="Arial"/>
                <a:cs typeface="Arial"/>
              </a:rPr>
              <a:t>Liu, J., Ji, X., Pitt, S., Wang, G., </a:t>
            </a:r>
            <a:r>
              <a:rPr lang="en-GB" sz="1200" b="0" err="1">
                <a:latin typeface="Arial"/>
                <a:cs typeface="Arial"/>
              </a:rPr>
              <a:t>Rovit</a:t>
            </a:r>
            <a:r>
              <a:rPr lang="en-GB" sz="1200" b="0">
                <a:latin typeface="Arial"/>
                <a:cs typeface="Arial"/>
              </a:rPr>
              <a:t>, E., Lipman, T. and Jiang, F. (2022). Childhood sleep: physical, cognitive, and </a:t>
            </a:r>
            <a:r>
              <a:rPr lang="en-GB" sz="1200" b="0" err="1">
                <a:latin typeface="Arial"/>
                <a:cs typeface="Arial"/>
              </a:rPr>
              <a:t>behavioral</a:t>
            </a:r>
            <a:r>
              <a:rPr lang="en-GB" sz="1200" b="0">
                <a:latin typeface="Arial"/>
                <a:cs typeface="Arial"/>
              </a:rPr>
              <a:t> consequences and implications. </a:t>
            </a:r>
            <a:r>
              <a:rPr lang="en-GB" sz="1200" b="0" i="1">
                <a:latin typeface="Arial"/>
                <a:cs typeface="Arial"/>
              </a:rPr>
              <a:t>World Journal of </a:t>
            </a:r>
            <a:r>
              <a:rPr lang="en-GB" sz="1200" b="0" i="1" err="1">
                <a:latin typeface="Arial"/>
                <a:cs typeface="Arial"/>
              </a:rPr>
              <a:t>Pediatrics</a:t>
            </a:r>
            <a:r>
              <a:rPr lang="en-GB" sz="1200" b="0">
                <a:latin typeface="Arial"/>
                <a:cs typeface="Arial"/>
              </a:rPr>
              <a:t>, [online] 20(2). </a:t>
            </a:r>
            <a:r>
              <a:rPr lang="en-GB" sz="1200" b="0" err="1">
                <a:latin typeface="Arial"/>
                <a:cs typeface="Arial"/>
              </a:rPr>
              <a:t>doi:https</a:t>
            </a:r>
            <a:r>
              <a:rPr lang="en-GB" sz="1200" b="0">
                <a:latin typeface="Arial"/>
                <a:cs typeface="Arial"/>
              </a:rPr>
              <a:t>://doi.org/10.1007/s12519-022-00647-w.</a:t>
            </a:r>
          </a:p>
          <a:p>
            <a:pPr>
              <a:lnSpc>
                <a:spcPct val="100000"/>
              </a:lnSpc>
              <a:spcBef>
                <a:spcPts val="0"/>
              </a:spcBef>
            </a:pPr>
            <a:r>
              <a:rPr lang="en-GB" sz="1200" b="0">
                <a:latin typeface="Arial"/>
                <a:cs typeface="Arial"/>
              </a:rPr>
              <a:t>Loaded Hype (2018). </a:t>
            </a:r>
            <a:r>
              <a:rPr lang="en-GB" sz="1200" b="0" i="1">
                <a:latin typeface="Arial"/>
                <a:cs typeface="Arial"/>
              </a:rPr>
              <a:t>What is psychological wellbeing? - Robertson Cooper</a:t>
            </a:r>
            <a:r>
              <a:rPr lang="en-GB" sz="1200" b="0">
                <a:latin typeface="Arial"/>
                <a:cs typeface="Arial"/>
              </a:rPr>
              <a:t>. [online] Robertson Cooper. Available at: </a:t>
            </a:r>
            <a:r>
              <a:rPr lang="en-GB" sz="1200" b="0" dirty="0">
                <a:latin typeface="Arial"/>
                <a:cs typeface="Arial"/>
                <a:hlinkClick r:id="rId2"/>
              </a:rPr>
              <a:t>https://www.robertsoncooper.com/insights/what-is-psychological-wellbeing/</a:t>
            </a:r>
            <a:r>
              <a:rPr lang="en-GB" sz="1200" b="0" dirty="0">
                <a:latin typeface="Arial"/>
                <a:cs typeface="Arial"/>
              </a:rPr>
              <a:t>.</a:t>
            </a:r>
          </a:p>
          <a:p>
            <a:pPr>
              <a:lnSpc>
                <a:spcPct val="100000"/>
              </a:lnSpc>
              <a:spcBef>
                <a:spcPts val="0"/>
              </a:spcBef>
            </a:pPr>
            <a:r>
              <a:rPr lang="en-GB" sz="1200" b="0" dirty="0">
                <a:latin typeface="Arial"/>
                <a:cs typeface="Arial"/>
              </a:rPr>
              <a:t>Marshall-Seslar, A. (2022). </a:t>
            </a:r>
            <a:r>
              <a:rPr lang="en-GB" sz="1200" b="0" i="1" dirty="0">
                <a:latin typeface="Arial"/>
                <a:cs typeface="Arial"/>
              </a:rPr>
              <a:t>Body Health Basics: What is Physical Health?</a:t>
            </a:r>
            <a:r>
              <a:rPr lang="en-GB" sz="1200" b="0" dirty="0">
                <a:latin typeface="Arial"/>
                <a:cs typeface="Arial"/>
              </a:rPr>
              <a:t> [online] McMillen Health. Available at: </a:t>
            </a:r>
            <a:r>
              <a:rPr lang="en-GB" sz="1200" b="0" dirty="0">
                <a:latin typeface="Arial"/>
                <a:cs typeface="Arial"/>
                <a:hlinkClick r:id="rId3"/>
              </a:rPr>
              <a:t>https://www.mcmillenhealth.org/tamtalks/physical-health</a:t>
            </a:r>
            <a:r>
              <a:rPr lang="en-GB" sz="1200" b="0" dirty="0">
                <a:latin typeface="Arial"/>
                <a:cs typeface="Arial"/>
              </a:rPr>
              <a:t>.</a:t>
            </a:r>
          </a:p>
          <a:p>
            <a:pPr>
              <a:lnSpc>
                <a:spcPct val="100000"/>
              </a:lnSpc>
              <a:spcBef>
                <a:spcPts val="0"/>
              </a:spcBef>
            </a:pPr>
            <a:r>
              <a:rPr lang="en-GB" sz="1200" b="0">
                <a:latin typeface="Arial"/>
                <a:cs typeface="Arial"/>
              </a:rPr>
              <a:t>McMahon, S. (2024). </a:t>
            </a:r>
            <a:r>
              <a:rPr lang="en-GB" sz="1200" b="0" i="1">
                <a:latin typeface="Arial"/>
                <a:cs typeface="Arial"/>
              </a:rPr>
              <a:t>Ready, Set, Go! How to promote physical activity in your setting</a:t>
            </a:r>
            <a:r>
              <a:rPr lang="en-GB" sz="1200" b="0">
                <a:latin typeface="Arial"/>
                <a:cs typeface="Arial"/>
              </a:rPr>
              <a:t>. [online] EEF. Available at: </a:t>
            </a:r>
            <a:r>
              <a:rPr lang="en-GB" sz="1200" b="0" dirty="0">
                <a:latin typeface="Arial"/>
                <a:cs typeface="Arial"/>
                <a:hlinkClick r:id="rId4"/>
              </a:rPr>
              <a:t>https://educationendowmentfoundation.org.uk/early-years/promoting-physical-activity</a:t>
            </a:r>
            <a:r>
              <a:rPr lang="en-GB" sz="1200" b="0" dirty="0">
                <a:latin typeface="Arial"/>
                <a:cs typeface="Arial"/>
              </a:rPr>
              <a:t>.</a:t>
            </a:r>
          </a:p>
          <a:p>
            <a:pPr>
              <a:lnSpc>
                <a:spcPct val="100000"/>
              </a:lnSpc>
              <a:spcBef>
                <a:spcPts val="0"/>
              </a:spcBef>
            </a:pPr>
            <a:r>
              <a:rPr lang="en-GB" sz="1200" b="0">
                <a:latin typeface="Arial"/>
                <a:cs typeface="Arial"/>
              </a:rPr>
              <a:t>Medline Plus (2017). </a:t>
            </a:r>
            <a:r>
              <a:rPr lang="en-GB" sz="1200" b="0" i="1">
                <a:latin typeface="Arial"/>
                <a:cs typeface="Arial"/>
              </a:rPr>
              <a:t>Health Risks of an Inactive Lifestyle</a:t>
            </a:r>
            <a:r>
              <a:rPr lang="en-GB" sz="1200" b="0">
                <a:latin typeface="Arial"/>
                <a:cs typeface="Arial"/>
              </a:rPr>
              <a:t>. [online] </a:t>
            </a:r>
            <a:r>
              <a:rPr lang="en-GB" sz="1200" b="0" err="1">
                <a:latin typeface="Arial"/>
                <a:cs typeface="Arial"/>
              </a:rPr>
              <a:t>Medlineplus</a:t>
            </a:r>
            <a:r>
              <a:rPr lang="en-GB" sz="1200" b="0">
                <a:latin typeface="Arial"/>
                <a:cs typeface="Arial"/>
              </a:rPr>
              <a:t>. Available at: </a:t>
            </a:r>
            <a:r>
              <a:rPr lang="en-GB" sz="1200" b="0" dirty="0">
                <a:latin typeface="Arial"/>
                <a:cs typeface="Arial"/>
                <a:hlinkClick r:id="rId5"/>
              </a:rPr>
              <a:t>https://medlineplus.gov/healthrisksofaninactivelifestyle.html</a:t>
            </a:r>
            <a:r>
              <a:rPr lang="en-GB" sz="1200" b="0" dirty="0">
                <a:latin typeface="Arial"/>
                <a:cs typeface="Arial"/>
              </a:rPr>
              <a:t>.</a:t>
            </a:r>
          </a:p>
          <a:p>
            <a:pPr>
              <a:lnSpc>
                <a:spcPct val="100000"/>
              </a:lnSpc>
              <a:spcBef>
                <a:spcPts val="0"/>
              </a:spcBef>
            </a:pPr>
            <a:r>
              <a:rPr lang="en-GB" sz="1200" b="0">
                <a:latin typeface="Arial"/>
                <a:cs typeface="Arial"/>
              </a:rPr>
              <a:t>Mind (2023). </a:t>
            </a:r>
            <a:r>
              <a:rPr lang="en-GB" sz="1200" b="0" i="1">
                <a:latin typeface="Arial"/>
                <a:cs typeface="Arial"/>
              </a:rPr>
              <a:t>Wellbeing | Mind, the mental health charity - help for mental health problems</a:t>
            </a:r>
            <a:r>
              <a:rPr lang="en-GB" sz="1200" b="0">
                <a:latin typeface="Arial"/>
                <a:cs typeface="Arial"/>
              </a:rPr>
              <a:t>. [online] Mind.org.uk. Available at: </a:t>
            </a:r>
            <a:r>
              <a:rPr lang="en-GB" sz="1200" b="0" dirty="0">
                <a:latin typeface="Arial"/>
                <a:cs typeface="Arial"/>
                <a:hlinkClick r:id="rId6"/>
              </a:rPr>
              <a:t>https://www.mind.org.uk/information-support/tips-for-everyday-living/wellbeing/</a:t>
            </a:r>
            <a:r>
              <a:rPr lang="en-GB" sz="1200" b="0" dirty="0">
                <a:latin typeface="Arial"/>
                <a:cs typeface="Arial"/>
              </a:rPr>
              <a:t>.</a:t>
            </a:r>
          </a:p>
          <a:p>
            <a:pPr>
              <a:lnSpc>
                <a:spcPct val="100000"/>
              </a:lnSpc>
              <a:spcBef>
                <a:spcPts val="0"/>
              </a:spcBef>
            </a:pPr>
            <a:r>
              <a:rPr lang="en-GB" sz="1200" b="0">
                <a:latin typeface="Arial"/>
                <a:cs typeface="Arial"/>
              </a:rPr>
              <a:t>NHS (2021). </a:t>
            </a:r>
            <a:r>
              <a:rPr lang="en-GB" sz="1200" b="0" i="1">
                <a:latin typeface="Arial"/>
                <a:cs typeface="Arial"/>
              </a:rPr>
              <a:t>Children’s mental health - Every mind matters</a:t>
            </a:r>
            <a:r>
              <a:rPr lang="en-GB" sz="1200" b="0">
                <a:latin typeface="Arial"/>
                <a:cs typeface="Arial"/>
              </a:rPr>
              <a:t>. [online] nhs.uk. Available at: </a:t>
            </a:r>
            <a:r>
              <a:rPr lang="en-GB" sz="1200" b="0" dirty="0">
                <a:latin typeface="Arial"/>
                <a:cs typeface="Arial"/>
                <a:hlinkClick r:id="rId7"/>
              </a:rPr>
              <a:t>https://www.nhs.uk/every-mind-matters/supporting-others/childrens-mental-health/</a:t>
            </a:r>
            <a:r>
              <a:rPr lang="en-GB" sz="1200" b="0" dirty="0">
                <a:latin typeface="Arial"/>
                <a:cs typeface="Arial"/>
              </a:rPr>
              <a:t>.</a:t>
            </a:r>
          </a:p>
          <a:p>
            <a:pPr>
              <a:lnSpc>
                <a:spcPct val="100000"/>
              </a:lnSpc>
              <a:spcBef>
                <a:spcPts val="0"/>
              </a:spcBef>
            </a:pPr>
            <a:r>
              <a:rPr lang="en-GB" sz="1200" b="0">
                <a:latin typeface="Arial"/>
                <a:cs typeface="Arial"/>
              </a:rPr>
              <a:t>NHS (2022). </a:t>
            </a:r>
            <a:r>
              <a:rPr lang="en-GB" sz="1200" b="0" i="1">
                <a:latin typeface="Arial"/>
                <a:cs typeface="Arial"/>
              </a:rPr>
              <a:t>5 Steps to Mental Wellbeing</a:t>
            </a:r>
            <a:r>
              <a:rPr lang="en-GB" sz="1200" b="0">
                <a:latin typeface="Arial"/>
                <a:cs typeface="Arial"/>
              </a:rPr>
              <a:t>. [online] NHS. Available at: </a:t>
            </a:r>
            <a:r>
              <a:rPr lang="en-GB" sz="1200" b="0" dirty="0">
                <a:latin typeface="Arial"/>
                <a:cs typeface="Arial"/>
                <a:hlinkClick r:id="rId8"/>
              </a:rPr>
              <a:t>https://www.nhs.uk/mental-health/self-</a:t>
            </a:r>
            <a:r>
              <a:rPr lang="en-GB" sz="1200" b="0" dirty="0">
                <a:latin typeface="Arial"/>
                <a:cs typeface="Arial"/>
                <a:hlinkClick r:id="rId9"/>
              </a:rPr>
              <a:t>help/guides-tools-and-activities/five-steps-to-mental-wellbeing/</a:t>
            </a:r>
            <a:r>
              <a:rPr lang="en-GB" sz="1200" b="0" dirty="0">
                <a:latin typeface="Arial"/>
                <a:cs typeface="Arial"/>
              </a:rPr>
              <a:t>.</a:t>
            </a:r>
          </a:p>
          <a:p>
            <a:pPr>
              <a:lnSpc>
                <a:spcPct val="100000"/>
              </a:lnSpc>
              <a:spcBef>
                <a:spcPts val="0"/>
              </a:spcBef>
            </a:pPr>
            <a:r>
              <a:rPr lang="en-GB" sz="1200" b="0">
                <a:latin typeface="Arial"/>
                <a:cs typeface="Arial"/>
              </a:rPr>
              <a:t>NHS (2024). </a:t>
            </a:r>
            <a:r>
              <a:rPr lang="en-GB" sz="1200" b="0" i="1">
                <a:latin typeface="Arial"/>
                <a:cs typeface="Arial"/>
              </a:rPr>
              <a:t>Insomnia</a:t>
            </a:r>
            <a:r>
              <a:rPr lang="en-GB" sz="1200" b="0">
                <a:latin typeface="Arial"/>
                <a:cs typeface="Arial"/>
              </a:rPr>
              <a:t>. [online] NHS. Available at: </a:t>
            </a:r>
            <a:r>
              <a:rPr lang="en-GB" sz="1200" b="0" dirty="0">
                <a:latin typeface="Arial"/>
                <a:cs typeface="Arial"/>
                <a:hlinkClick r:id="rId10"/>
              </a:rPr>
              <a:t>https://www.nhs.uk/conditions/insomnia/</a:t>
            </a:r>
            <a:r>
              <a:rPr lang="en-GB" sz="1200" b="0" dirty="0">
                <a:latin typeface="Arial"/>
                <a:cs typeface="Arial"/>
              </a:rPr>
              <a:t>.</a:t>
            </a:r>
          </a:p>
          <a:p>
            <a:pPr>
              <a:lnSpc>
                <a:spcPct val="100000"/>
              </a:lnSpc>
              <a:spcBef>
                <a:spcPts val="0"/>
              </a:spcBef>
            </a:pPr>
            <a:r>
              <a:rPr lang="en-GB" sz="1200" b="0">
                <a:latin typeface="Arial"/>
                <a:cs typeface="Arial"/>
              </a:rPr>
              <a:t>NHS England (2022). </a:t>
            </a:r>
            <a:r>
              <a:rPr lang="en-GB" sz="1200" b="0" i="1">
                <a:latin typeface="Arial"/>
                <a:cs typeface="Arial"/>
              </a:rPr>
              <a:t>Wellbeing</a:t>
            </a:r>
            <a:r>
              <a:rPr lang="en-GB" sz="1200" b="0">
                <a:latin typeface="Arial"/>
                <a:cs typeface="Arial"/>
              </a:rPr>
              <a:t>. [online] NDRS. Available at: </a:t>
            </a:r>
            <a:r>
              <a:rPr lang="en-GB" sz="1200" b="0" dirty="0">
                <a:latin typeface="Arial"/>
                <a:cs typeface="Arial"/>
                <a:hlinkClick r:id="rId11"/>
              </a:rPr>
              <a:t>https://digital.nhs.uk/data-and-</a:t>
            </a:r>
            <a:r>
              <a:rPr lang="en-GB" sz="1200" b="0" dirty="0">
                <a:latin typeface="Arial"/>
                <a:cs typeface="Arial"/>
                <a:hlinkClick r:id="rId9"/>
              </a:rPr>
              <a:t>information/publications/statistical/health-survey-england-additional-analyses/ethnicity-and-health-2011-2019-experimental-statistics/wellbeing-copy</a:t>
            </a:r>
            <a:r>
              <a:rPr lang="en-GB" sz="1200" b="0" dirty="0">
                <a:latin typeface="Arial"/>
                <a:cs typeface="Arial"/>
              </a:rPr>
              <a:t>.</a:t>
            </a:r>
          </a:p>
          <a:p>
            <a:pPr>
              <a:lnSpc>
                <a:spcPct val="100000"/>
              </a:lnSpc>
              <a:spcBef>
                <a:spcPts val="0"/>
              </a:spcBef>
            </a:pPr>
            <a:r>
              <a:rPr lang="en-GB" sz="1200" b="0">
                <a:latin typeface="Arial"/>
                <a:cs typeface="Arial"/>
              </a:rPr>
              <a:t>NSPCC (2021). </a:t>
            </a:r>
            <a:r>
              <a:rPr lang="en-GB" sz="1200" b="0" i="1">
                <a:latin typeface="Arial"/>
                <a:cs typeface="Arial"/>
              </a:rPr>
              <a:t>Attachment and child development</a:t>
            </a:r>
            <a:r>
              <a:rPr lang="en-GB" sz="1200" b="0">
                <a:latin typeface="Arial"/>
                <a:cs typeface="Arial"/>
              </a:rPr>
              <a:t>. [online] NSPCC Learning. Available at: </a:t>
            </a:r>
            <a:r>
              <a:rPr lang="en-GB" sz="1200" b="0" dirty="0">
                <a:latin typeface="Arial"/>
                <a:cs typeface="Arial"/>
                <a:hlinkClick r:id="rId12"/>
              </a:rPr>
              <a:t>https://learning.nspcc.org.uk/child-health-development/attachment-early-years#skip-to-content</a:t>
            </a:r>
            <a:r>
              <a:rPr lang="en-GB" sz="1200" b="0" dirty="0">
                <a:latin typeface="Arial"/>
                <a:cs typeface="Arial"/>
              </a:rPr>
              <a:t>.</a:t>
            </a:r>
          </a:p>
          <a:p>
            <a:pPr>
              <a:lnSpc>
                <a:spcPct val="100000"/>
              </a:lnSpc>
              <a:spcBef>
                <a:spcPts val="0"/>
              </a:spcBef>
            </a:pPr>
            <a:r>
              <a:rPr lang="en-GB" sz="1200" b="0">
                <a:latin typeface="Arial"/>
                <a:cs typeface="Arial"/>
              </a:rPr>
              <a:t>NSPCC (2023). </a:t>
            </a:r>
            <a:r>
              <a:rPr lang="en-GB" sz="1200" b="0" i="1">
                <a:latin typeface="Arial"/>
                <a:cs typeface="Arial"/>
              </a:rPr>
              <a:t>Early Help and Early Intervention</a:t>
            </a:r>
            <a:r>
              <a:rPr lang="en-GB" sz="1200" b="0">
                <a:latin typeface="Arial"/>
                <a:cs typeface="Arial"/>
              </a:rPr>
              <a:t>. [online] NSPCC Learning. Available at: </a:t>
            </a:r>
            <a:r>
              <a:rPr lang="en-GB" sz="1200" b="0" dirty="0">
                <a:latin typeface="Arial"/>
                <a:cs typeface="Arial"/>
                <a:hlinkClick r:id="rId13"/>
              </a:rPr>
              <a:t>https://learning.nspcc.org.uk/safeguarding-child-protection/early-help-and-early-intervention</a:t>
            </a:r>
            <a:r>
              <a:rPr lang="en-GB" sz="1200" b="0" dirty="0">
                <a:latin typeface="Arial"/>
                <a:cs typeface="Arial"/>
              </a:rPr>
              <a:t>.</a:t>
            </a:r>
          </a:p>
          <a:p>
            <a:pPr>
              <a:lnSpc>
                <a:spcPct val="100000"/>
              </a:lnSpc>
              <a:spcBef>
                <a:spcPts val="0"/>
              </a:spcBef>
            </a:pPr>
            <a:r>
              <a:rPr lang="en-GB" sz="1200" b="0">
                <a:latin typeface="Arial"/>
                <a:cs typeface="Arial"/>
              </a:rPr>
              <a:t>Raypole, C. (2020). </a:t>
            </a:r>
            <a:r>
              <a:rPr lang="en-GB" sz="1200" b="0" i="1">
                <a:latin typeface="Arial"/>
                <a:cs typeface="Arial"/>
              </a:rPr>
              <a:t>Are You Emotionally Supportive? 13 Ways to Know</a:t>
            </a:r>
            <a:r>
              <a:rPr lang="en-GB" sz="1200" b="0">
                <a:latin typeface="Arial"/>
                <a:cs typeface="Arial"/>
              </a:rPr>
              <a:t>. [online] Healthline. Available at: </a:t>
            </a:r>
            <a:r>
              <a:rPr lang="en-GB" sz="1200" b="0" dirty="0">
                <a:latin typeface="Arial"/>
                <a:cs typeface="Arial"/>
                <a:hlinkClick r:id="rId14"/>
              </a:rPr>
              <a:t>https://www.healthline.com/health/mental-health/emotional-support</a:t>
            </a:r>
            <a:r>
              <a:rPr lang="en-GB" sz="1200" b="0" dirty="0">
                <a:latin typeface="Arial"/>
                <a:cs typeface="Arial"/>
              </a:rPr>
              <a:t>.</a:t>
            </a:r>
          </a:p>
          <a:p>
            <a:pPr>
              <a:lnSpc>
                <a:spcPct val="100000"/>
              </a:lnSpc>
              <a:spcBef>
                <a:spcPts val="0"/>
              </a:spcBef>
            </a:pPr>
            <a:r>
              <a:rPr lang="en-GB" sz="1200" b="0">
                <a:latin typeface="Arial"/>
                <a:cs typeface="Arial"/>
              </a:rPr>
              <a:t>Savage, J.S., Fisher, J.O. and Birch, L.L. (2007). Parental Influence on Eating </a:t>
            </a:r>
            <a:r>
              <a:rPr lang="en-GB" sz="1200" b="0" err="1">
                <a:latin typeface="Arial"/>
                <a:cs typeface="Arial"/>
              </a:rPr>
              <a:t>Behavior</a:t>
            </a:r>
            <a:r>
              <a:rPr lang="en-GB" sz="1200" b="0">
                <a:latin typeface="Arial"/>
                <a:cs typeface="Arial"/>
              </a:rPr>
              <a:t>: Conception to Adolescence. </a:t>
            </a:r>
            <a:r>
              <a:rPr lang="en-GB" sz="1200" b="0" i="1">
                <a:latin typeface="Arial"/>
                <a:cs typeface="Arial"/>
              </a:rPr>
              <a:t>The Journal of Law, Medicine &amp; Ethics</a:t>
            </a:r>
            <a:r>
              <a:rPr lang="en-GB" sz="1200" b="0">
                <a:latin typeface="Arial"/>
                <a:cs typeface="Arial"/>
              </a:rPr>
              <a:t>, [online] 35(1), pp.22–34. </a:t>
            </a:r>
            <a:r>
              <a:rPr lang="en-GB" sz="1200" b="0" err="1">
                <a:latin typeface="Arial"/>
                <a:cs typeface="Arial"/>
              </a:rPr>
              <a:t>doi:https</a:t>
            </a:r>
            <a:r>
              <a:rPr lang="en-GB" sz="1200" b="0">
                <a:latin typeface="Arial"/>
                <a:cs typeface="Arial"/>
              </a:rPr>
              <a:t>://doi.org/10.1111/j.1748-720x.2007.00111.x.</a:t>
            </a:r>
          </a:p>
          <a:p>
            <a:pPr>
              <a:lnSpc>
                <a:spcPct val="100000"/>
              </a:lnSpc>
              <a:spcBef>
                <a:spcPts val="0"/>
              </a:spcBef>
            </a:pPr>
            <a:r>
              <a:rPr lang="en-GB" sz="1200" b="0">
                <a:latin typeface="Arial"/>
                <a:cs typeface="Arial"/>
              </a:rPr>
              <a:t>Sinclair, J. (2021). </a:t>
            </a:r>
            <a:r>
              <a:rPr lang="en-GB" sz="1200" b="0" i="1">
                <a:latin typeface="Arial"/>
                <a:cs typeface="Arial"/>
              </a:rPr>
              <a:t>What is social well-being? Definition, types, and how to achieve it | </a:t>
            </a:r>
            <a:r>
              <a:rPr lang="en-GB" sz="1200" b="0" i="1" err="1">
                <a:latin typeface="Arial"/>
                <a:cs typeface="Arial"/>
              </a:rPr>
              <a:t>BetterUp</a:t>
            </a:r>
            <a:r>
              <a:rPr lang="en-GB" sz="1200" b="0">
                <a:latin typeface="Arial"/>
                <a:cs typeface="Arial"/>
              </a:rPr>
              <a:t>. [online] </a:t>
            </a:r>
            <a:r>
              <a:rPr lang="en-GB" sz="1200" b="0" dirty="0">
                <a:latin typeface="Arial"/>
                <a:cs typeface="Arial"/>
                <a:hlinkClick r:id="rId15"/>
              </a:rPr>
              <a:t>www.betterup.com</a:t>
            </a:r>
            <a:r>
              <a:rPr lang="en-GB" sz="1200" b="0">
                <a:latin typeface="Arial"/>
                <a:cs typeface="Arial"/>
              </a:rPr>
              <a:t>. Available at: </a:t>
            </a:r>
            <a:r>
              <a:rPr lang="en-GB" sz="1200" b="0" dirty="0">
                <a:latin typeface="Arial"/>
                <a:cs typeface="Arial"/>
                <a:hlinkClick r:id="rId16"/>
              </a:rPr>
              <a:t>https://www.betterup.com/blog/what-is-social-well-being-definition-types-and-</a:t>
            </a:r>
            <a:r>
              <a:rPr lang="en-GB" sz="1200" b="0" dirty="0">
                <a:latin typeface="Arial"/>
                <a:cs typeface="Arial"/>
                <a:hlinkClick r:id="rId9"/>
              </a:rPr>
              <a:t>how-to-achieve-it</a:t>
            </a:r>
            <a:r>
              <a:rPr lang="en-GB" sz="1200" b="0" dirty="0">
                <a:latin typeface="Arial"/>
                <a:cs typeface="Arial"/>
              </a:rPr>
              <a:t>.</a:t>
            </a:r>
          </a:p>
          <a:p>
            <a:pPr>
              <a:lnSpc>
                <a:spcPct val="100000"/>
              </a:lnSpc>
              <a:spcBef>
                <a:spcPts val="0"/>
              </a:spcBef>
            </a:pPr>
            <a:r>
              <a:rPr lang="en-GB" sz="1200" b="0" dirty="0">
                <a:latin typeface="Arial"/>
                <a:cs typeface="Arial"/>
              </a:rPr>
              <a:t>Spacey, J. (2025). </a:t>
            </a:r>
            <a:r>
              <a:rPr lang="en-GB" sz="1200" b="0" i="1" dirty="0">
                <a:latin typeface="Arial"/>
                <a:cs typeface="Arial"/>
              </a:rPr>
              <a:t>What is Lifestyle? (22 Key Points)</a:t>
            </a:r>
            <a:r>
              <a:rPr lang="en-GB" sz="1200" b="0" dirty="0">
                <a:latin typeface="Arial"/>
                <a:cs typeface="Arial"/>
              </a:rPr>
              <a:t>. [online] </a:t>
            </a:r>
            <a:r>
              <a:rPr lang="en-GB" sz="1200" b="0" dirty="0" err="1">
                <a:latin typeface="Arial"/>
                <a:cs typeface="Arial"/>
              </a:rPr>
              <a:t>Simplicable</a:t>
            </a:r>
            <a:r>
              <a:rPr lang="en-GB" sz="1200" b="0" dirty="0">
                <a:latin typeface="Arial"/>
                <a:cs typeface="Arial"/>
              </a:rPr>
              <a:t>. Available at: </a:t>
            </a:r>
            <a:r>
              <a:rPr lang="en-GB" sz="1200" b="0" dirty="0">
                <a:latin typeface="Arial"/>
                <a:cs typeface="Arial"/>
                <a:hlinkClick r:id="rId17"/>
              </a:rPr>
              <a:t>https://simplicable.com/society/what-is-lifestyle</a:t>
            </a:r>
            <a:r>
              <a:rPr lang="en-GB" sz="1200" b="0" dirty="0">
                <a:latin typeface="Arial"/>
                <a:cs typeface="Arial"/>
              </a:rPr>
              <a:t>.</a:t>
            </a:r>
          </a:p>
          <a:p>
            <a:pPr>
              <a:lnSpc>
                <a:spcPct val="100000"/>
              </a:lnSpc>
              <a:spcBef>
                <a:spcPts val="0"/>
              </a:spcBef>
            </a:pPr>
            <a:r>
              <a:rPr lang="en-GB" sz="1200" b="0">
                <a:latin typeface="Arial"/>
                <a:cs typeface="Arial"/>
              </a:rPr>
              <a:t>United Nations International School of Hanoi (2024). </a:t>
            </a:r>
            <a:r>
              <a:rPr lang="en-GB" sz="1200" b="0" i="1">
                <a:latin typeface="Arial"/>
                <a:cs typeface="Arial"/>
              </a:rPr>
              <a:t>Social development in early childhood and how it can affect your kids</a:t>
            </a:r>
            <a:r>
              <a:rPr lang="en-GB" sz="1200" b="0">
                <a:latin typeface="Arial"/>
                <a:cs typeface="Arial"/>
              </a:rPr>
              <a:t>. [online] </a:t>
            </a:r>
            <a:r>
              <a:rPr lang="en-GB" sz="1200" b="0" dirty="0">
                <a:latin typeface="Arial"/>
                <a:cs typeface="Arial"/>
                <a:hlinkClick r:id="rId18"/>
              </a:rPr>
              <a:t>www.unishanoi.org</a:t>
            </a:r>
            <a:r>
              <a:rPr lang="en-GB" sz="1200" b="0">
                <a:latin typeface="Arial"/>
                <a:cs typeface="Arial"/>
              </a:rPr>
              <a:t>. Available at: </a:t>
            </a:r>
            <a:r>
              <a:rPr lang="en-GB" sz="1200" b="0" dirty="0">
                <a:latin typeface="Arial"/>
                <a:cs typeface="Arial"/>
                <a:hlinkClick r:id="rId19"/>
              </a:rPr>
              <a:t>https://www.unishanoi.org/about/calendar-news-and-</a:t>
            </a:r>
            <a:r>
              <a:rPr lang="en-GB" sz="1200" b="0" dirty="0">
                <a:latin typeface="Arial"/>
                <a:cs typeface="Arial"/>
                <a:hlinkClick r:id="rId9"/>
              </a:rPr>
              <a:t>publications/post-default/~board/news/post/social-development-in-early-childhood</a:t>
            </a:r>
            <a:r>
              <a:rPr lang="en-GB" sz="1200" b="0" dirty="0">
                <a:latin typeface="Arial"/>
                <a:cs typeface="Arial"/>
              </a:rPr>
              <a:t>.</a:t>
            </a:r>
          </a:p>
          <a:p>
            <a:pPr>
              <a:lnSpc>
                <a:spcPct val="100000"/>
              </a:lnSpc>
              <a:spcBef>
                <a:spcPts val="0"/>
              </a:spcBef>
            </a:pPr>
            <a:r>
              <a:rPr lang="en-GB" sz="1200" b="0">
                <a:latin typeface="Arial"/>
                <a:cs typeface="Arial"/>
              </a:rPr>
              <a:t>University of Toledo (2020). </a:t>
            </a:r>
            <a:r>
              <a:rPr lang="en-GB" sz="1200" b="0" i="1">
                <a:latin typeface="Arial"/>
                <a:cs typeface="Arial"/>
              </a:rPr>
              <a:t>Self-care</a:t>
            </a:r>
            <a:r>
              <a:rPr lang="en-GB" sz="1200" b="0">
                <a:latin typeface="Arial"/>
                <a:cs typeface="Arial"/>
              </a:rPr>
              <a:t>. [online] </a:t>
            </a:r>
            <a:r>
              <a:rPr lang="en-GB" sz="1200" b="0" dirty="0">
                <a:latin typeface="Arial"/>
                <a:cs typeface="Arial"/>
                <a:hlinkClick r:id="rId20"/>
              </a:rPr>
              <a:t>www.utoledo.edu</a:t>
            </a:r>
            <a:r>
              <a:rPr lang="en-GB" sz="1200" b="0">
                <a:latin typeface="Arial"/>
                <a:cs typeface="Arial"/>
              </a:rPr>
              <a:t>. Available at: </a:t>
            </a:r>
            <a:r>
              <a:rPr lang="en-GB" sz="1200" b="0" dirty="0">
                <a:latin typeface="Arial"/>
                <a:cs typeface="Arial"/>
                <a:hlinkClick r:id="rId21"/>
              </a:rPr>
              <a:t>https://www.utoledo.edu/studentaffairs/counseling/selfhelp/copingskills/selfcare.html</a:t>
            </a:r>
            <a:r>
              <a:rPr lang="en-GB" sz="1200" b="0" dirty="0">
                <a:latin typeface="Arial"/>
                <a:cs typeface="Arial"/>
              </a:rPr>
              <a:t>.</a:t>
            </a:r>
          </a:p>
          <a:p>
            <a:pPr>
              <a:lnSpc>
                <a:spcPct val="100000"/>
              </a:lnSpc>
              <a:spcBef>
                <a:spcPts val="0"/>
              </a:spcBef>
            </a:pPr>
            <a:r>
              <a:rPr lang="en-GB" sz="1200" b="0">
                <a:latin typeface="Arial"/>
                <a:cs typeface="Arial"/>
              </a:rPr>
              <a:t>Wandsworth Early Years (2024). </a:t>
            </a:r>
            <a:r>
              <a:rPr lang="en-GB" sz="1200" b="0" i="1">
                <a:latin typeface="Arial"/>
                <a:cs typeface="Arial"/>
              </a:rPr>
              <a:t>The Importance of Physical Activity</a:t>
            </a:r>
            <a:r>
              <a:rPr lang="en-GB" sz="1200" b="0">
                <a:latin typeface="Arial"/>
                <a:cs typeface="Arial"/>
              </a:rPr>
              <a:t>. [online] Wandsworth.gov.uk. Available at: </a:t>
            </a:r>
            <a:r>
              <a:rPr lang="en-GB" sz="1200" b="0" dirty="0">
                <a:latin typeface="Arial"/>
                <a:cs typeface="Arial"/>
                <a:hlinkClick r:id="rId22"/>
              </a:rPr>
              <a:t>https://earlyyears.wandsworth.gov.uk/Article/159956</a:t>
            </a:r>
            <a:r>
              <a:rPr lang="en-GB" sz="1200" b="0" dirty="0">
                <a:latin typeface="Arial"/>
                <a:cs typeface="Arial"/>
              </a:rPr>
              <a:t>.</a:t>
            </a:r>
          </a:p>
          <a:p>
            <a:pPr>
              <a:lnSpc>
                <a:spcPct val="100000"/>
              </a:lnSpc>
              <a:spcBef>
                <a:spcPts val="0"/>
              </a:spcBef>
            </a:pPr>
            <a:r>
              <a:rPr lang="en-GB" sz="1200" b="0">
                <a:latin typeface="Arial"/>
                <a:cs typeface="Arial"/>
              </a:rPr>
              <a:t>Welsh Government (2015). </a:t>
            </a:r>
            <a:r>
              <a:rPr lang="en-GB" sz="1200" b="0" i="1">
                <a:latin typeface="Arial"/>
                <a:cs typeface="Arial"/>
              </a:rPr>
              <a:t>Early Years Outcomes Framework</a:t>
            </a:r>
            <a:r>
              <a:rPr lang="en-GB" sz="1200" b="0">
                <a:latin typeface="Arial"/>
                <a:cs typeface="Arial"/>
              </a:rPr>
              <a:t>. [online] Available at: </a:t>
            </a:r>
            <a:r>
              <a:rPr lang="en-GB" sz="1200" b="0" dirty="0">
                <a:latin typeface="Arial"/>
                <a:cs typeface="Arial"/>
                <a:hlinkClick r:id="rId23"/>
              </a:rPr>
              <a:t>https://www.gov.wales/sites/default/files/publications/2019-07/early-years-outcomes-framework.pdf</a:t>
            </a:r>
            <a:r>
              <a:rPr lang="en-GB" sz="1200" b="0" dirty="0">
                <a:latin typeface="Arial"/>
                <a:cs typeface="Arial"/>
              </a:rPr>
              <a:t>.</a:t>
            </a:r>
          </a:p>
          <a:p>
            <a:pPr>
              <a:lnSpc>
                <a:spcPct val="100000"/>
              </a:lnSpc>
              <a:spcBef>
                <a:spcPts val="0"/>
              </a:spcBef>
            </a:pPr>
            <a:r>
              <a:rPr lang="en-GB" sz="1200" b="0">
                <a:latin typeface="Arial"/>
                <a:cs typeface="Arial"/>
              </a:rPr>
              <a:t>WHO (2024). </a:t>
            </a:r>
            <a:r>
              <a:rPr lang="en-GB" sz="1200" b="0" i="1">
                <a:latin typeface="Arial"/>
                <a:cs typeface="Arial"/>
              </a:rPr>
              <a:t>Self-care health interventions</a:t>
            </a:r>
            <a:r>
              <a:rPr lang="en-GB" sz="1200" b="0">
                <a:latin typeface="Arial"/>
                <a:cs typeface="Arial"/>
              </a:rPr>
              <a:t>. [online] World Health Organization. Available at: </a:t>
            </a:r>
            <a:r>
              <a:rPr lang="en-GB" sz="1200" b="0" dirty="0">
                <a:latin typeface="Arial"/>
                <a:cs typeface="Arial"/>
                <a:hlinkClick r:id="rId24"/>
              </a:rPr>
              <a:t>https://www.who.int/news-room/fact-sheets/detail/self-care-health-interventions</a:t>
            </a:r>
            <a:r>
              <a:rPr lang="en-GB" sz="1200" b="0" dirty="0">
                <a:latin typeface="Arial"/>
                <a:cs typeface="Arial"/>
              </a:rPr>
              <a:t>.</a:t>
            </a:r>
          </a:p>
          <a:p>
            <a:pPr>
              <a:lnSpc>
                <a:spcPct val="100000"/>
              </a:lnSpc>
              <a:spcBef>
                <a:spcPts val="0"/>
              </a:spcBef>
            </a:pPr>
            <a:r>
              <a:rPr lang="en-GB" sz="1200" b="0">
                <a:latin typeface="Arial"/>
                <a:cs typeface="Arial"/>
              </a:rPr>
              <a:t>WHO (2025). </a:t>
            </a:r>
            <a:r>
              <a:rPr lang="en-GB" sz="1200" b="0" i="1" err="1">
                <a:latin typeface="Arial"/>
                <a:cs typeface="Arial"/>
              </a:rPr>
              <a:t>DSpace</a:t>
            </a:r>
            <a:r>
              <a:rPr lang="en-GB" sz="1200" b="0">
                <a:latin typeface="Arial"/>
                <a:cs typeface="Arial"/>
              </a:rPr>
              <a:t>. [online] Who.int. Available at: </a:t>
            </a:r>
            <a:r>
              <a:rPr lang="en-GB" sz="1200" b="0" dirty="0">
                <a:latin typeface="Arial"/>
                <a:cs typeface="Arial"/>
                <a:hlinkClick r:id="rId9"/>
              </a:rPr>
              <a:t>https://iris.who.int/items/1783fc46-1a3c-4917-85d6-1c704321286a</a:t>
            </a:r>
            <a:r>
              <a:rPr lang="en-GB" sz="1200" b="0" dirty="0">
                <a:latin typeface="Arial"/>
                <a:cs typeface="Arial"/>
              </a:rPr>
              <a:t>.</a:t>
            </a:r>
          </a:p>
          <a:p>
            <a:pPr>
              <a:lnSpc>
                <a:spcPct val="100000"/>
              </a:lnSpc>
              <a:spcBef>
                <a:spcPts val="0"/>
              </a:spcBef>
            </a:pPr>
            <a:r>
              <a:rPr lang="en-GB" sz="1200" b="0">
                <a:latin typeface="Arial"/>
                <a:cs typeface="Arial"/>
              </a:rPr>
              <a:t>World Health Organization (1948). </a:t>
            </a:r>
            <a:r>
              <a:rPr lang="en-GB" sz="1200" b="0" i="1">
                <a:latin typeface="Arial"/>
                <a:cs typeface="Arial"/>
              </a:rPr>
              <a:t>Constitution of the world health organization</a:t>
            </a:r>
            <a:r>
              <a:rPr lang="en-GB" sz="1200" b="0">
                <a:latin typeface="Arial"/>
                <a:cs typeface="Arial"/>
              </a:rPr>
              <a:t>. [online] World Health Organization. Available at: </a:t>
            </a:r>
            <a:r>
              <a:rPr lang="en-GB" sz="1200" b="0" dirty="0">
                <a:latin typeface="Arial"/>
                <a:cs typeface="Arial"/>
                <a:hlinkClick r:id="rId25"/>
              </a:rPr>
              <a:t>https://www.who.int/about/governance/constitution</a:t>
            </a:r>
            <a:r>
              <a:rPr lang="en-GB" sz="1200" b="0" dirty="0">
                <a:latin typeface="Arial"/>
                <a:cs typeface="Arial"/>
              </a:rPr>
              <a:t>.</a:t>
            </a:r>
          </a:p>
          <a:p>
            <a:pPr>
              <a:lnSpc>
                <a:spcPct val="100000"/>
              </a:lnSpc>
              <a:spcBef>
                <a:spcPts val="0"/>
              </a:spcBef>
            </a:pPr>
            <a:r>
              <a:rPr lang="en-GB" sz="1200" b="0">
                <a:latin typeface="Arial"/>
                <a:cs typeface="Arial"/>
              </a:rPr>
              <a:t>World Health Organization (2022). </a:t>
            </a:r>
            <a:r>
              <a:rPr lang="en-GB" sz="1200" b="0" i="1">
                <a:latin typeface="Arial"/>
                <a:cs typeface="Arial"/>
              </a:rPr>
              <a:t>Mental health</a:t>
            </a:r>
            <a:r>
              <a:rPr lang="en-GB" sz="1200" b="0">
                <a:latin typeface="Arial"/>
                <a:cs typeface="Arial"/>
              </a:rPr>
              <a:t>. [online] World Health Organization. Available at: </a:t>
            </a:r>
            <a:r>
              <a:rPr lang="en-GB" sz="1200" b="0" dirty="0">
                <a:latin typeface="Arial"/>
                <a:cs typeface="Arial"/>
                <a:hlinkClick r:id="rId26"/>
              </a:rPr>
              <a:t>https://www.who.int/news-room/fact-sheets/detail/mental-health-strengthening-our-response</a:t>
            </a:r>
            <a:r>
              <a:rPr lang="en-GB" sz="1200" b="0" dirty="0">
                <a:latin typeface="Arial"/>
                <a:cs typeface="Arial"/>
              </a:rPr>
              <a:t>.</a:t>
            </a:r>
          </a:p>
          <a:p>
            <a:pPr>
              <a:lnSpc>
                <a:spcPct val="100000"/>
              </a:lnSpc>
              <a:spcBef>
                <a:spcPts val="0"/>
              </a:spcBef>
            </a:pPr>
            <a:r>
              <a:rPr lang="en-GB" sz="1200" b="0">
                <a:latin typeface="Arial"/>
                <a:cs typeface="Arial"/>
              </a:rPr>
              <a:t>World Health Organization (2024). </a:t>
            </a:r>
            <a:r>
              <a:rPr lang="en-GB" sz="1200" b="0" i="1">
                <a:latin typeface="Arial"/>
                <a:cs typeface="Arial"/>
              </a:rPr>
              <a:t>Physical activity</a:t>
            </a:r>
            <a:r>
              <a:rPr lang="en-GB" sz="1200" b="0">
                <a:latin typeface="Arial"/>
                <a:cs typeface="Arial"/>
              </a:rPr>
              <a:t>. [online] World Health Organization. Available at: </a:t>
            </a:r>
            <a:r>
              <a:rPr lang="en-GB" sz="1200" b="0" dirty="0">
                <a:latin typeface="Arial"/>
                <a:cs typeface="Arial"/>
                <a:hlinkClick r:id="rId27"/>
              </a:rPr>
              <a:t>https://www.who.int/news-room/fact-sheets/detail/physical-activity</a:t>
            </a:r>
            <a:r>
              <a:rPr lang="en-GB" sz="1200" b="0" dirty="0">
                <a:latin typeface="Arial"/>
                <a:cs typeface="Arial"/>
              </a:rPr>
              <a:t>.</a:t>
            </a:r>
          </a:p>
          <a:p>
            <a:pPr>
              <a:lnSpc>
                <a:spcPct val="100000"/>
              </a:lnSpc>
              <a:spcBef>
                <a:spcPts val="0"/>
              </a:spcBef>
            </a:pPr>
            <a:endParaRPr lang="en-GB" sz="1800" b="0" dirty="0">
              <a:latin typeface="Neue Haas Grotesk Text Pro"/>
              <a:cs typeface="Arial"/>
            </a:endParaRPr>
          </a:p>
          <a:p>
            <a:endParaRPr lang="en-GB" sz="1200" dirty="0">
              <a:latin typeface="Arial"/>
              <a:cs typeface="Arial"/>
            </a:endParaRPr>
          </a:p>
        </p:txBody>
      </p:sp>
      <p:sp>
        <p:nvSpPr>
          <p:cNvPr id="4" name="Date Placeholder 3">
            <a:extLst>
              <a:ext uri="{FF2B5EF4-FFF2-40B4-BE49-F238E27FC236}">
                <a16:creationId xmlns:a16="http://schemas.microsoft.com/office/drawing/2014/main" id="{F9687022-22F9-592D-93A1-8AC6DFF7D2F5}"/>
              </a:ext>
            </a:extLst>
          </p:cNvPr>
          <p:cNvSpPr>
            <a:spLocks noGrp="1"/>
          </p:cNvSpPr>
          <p:nvPr>
            <p:ph type="dt" sz="half" idx="10"/>
          </p:nvPr>
        </p:nvSpPr>
        <p:spPr/>
        <p:txBody>
          <a:bodyPr/>
          <a:lstStyle/>
          <a:p>
            <a:fld id="{24B1483A-0139-4C4F-AD70-97E3E5CA7C76}" type="datetime1">
              <a:t>6/13/2026</a:t>
            </a:fld>
            <a:endParaRPr lang="en-US" dirty="0"/>
          </a:p>
        </p:txBody>
      </p:sp>
      <p:sp>
        <p:nvSpPr>
          <p:cNvPr id="5" name="Footer Placeholder 4">
            <a:extLst>
              <a:ext uri="{FF2B5EF4-FFF2-40B4-BE49-F238E27FC236}">
                <a16:creationId xmlns:a16="http://schemas.microsoft.com/office/drawing/2014/main" id="{1C42F866-6703-F00B-798A-2DCC5AC1202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A389804-D256-E8A2-5847-E753A0EBFFDE}"/>
              </a:ext>
            </a:extLst>
          </p:cNvPr>
          <p:cNvSpPr>
            <a:spLocks noGrp="1"/>
          </p:cNvSpPr>
          <p:nvPr>
            <p:ph type="sldNum" sz="quarter" idx="12"/>
          </p:nvPr>
        </p:nvSpPr>
        <p:spPr/>
        <p:txBody>
          <a:bodyPr/>
          <a:lstStyle/>
          <a:p>
            <a:fld id="{CC057153-B650-4DEB-B370-79DDCFDCE934}" type="slidenum">
              <a:rPr lang="en-US" dirty="0"/>
              <a:t>6</a:t>
            </a:fld>
            <a:endParaRPr lang="en-US" dirty="0"/>
          </a:p>
        </p:txBody>
      </p:sp>
    </p:spTree>
    <p:extLst>
      <p:ext uri="{BB962C8B-B14F-4D97-AF65-F5344CB8AC3E}">
        <p14:creationId xmlns:p14="http://schemas.microsoft.com/office/powerpoint/2010/main" val="264897665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VanillaVTI</vt:lpstr>
      <vt:lpstr>Health, Wellbeing and Care.</vt:lpstr>
      <vt:lpstr>PowerPoint Presentation</vt:lpstr>
      <vt:lpstr>PowerPoint Presentation</vt:lpstr>
      <vt:lpstr>PowerPoint Presentation</vt:lpstr>
      <vt:lpstr>PowerPoint Presentation</vt:lpstr>
      <vt:lpstr>References. Liu, J., Ji, X., Pitt, S., Wang, G., Rovit, E., Lipman, T. and Jiang, F. (2022). Childhood sleep: physical, cognitive, and behavioral consequences and implications. World Journal of Pediatrics, [online] 20(2). doi:https://doi.org/10.1007/s12519-022-00647-w. Loaded Hype (2018). What is psychological wellbeing? - Robertson Cooper. [online] Robertson Cooper. Available at: https://www.robertsoncooper.com/insights/what-is-psychological-wellbeing/. Marshall-Seslar, A. (2022). Body Health Basics: What is Physical Health? [online] McMillen Health. Available at: https://www.mcmillenhealth.org/tamtalks/physical-health. McMahon, S. (2024). Ready, Set, Go! How to promote physical activity in your setting. [online] EEF. Available at: https://educationendowmentfoundation.org.uk/early-years/promoting-physical-activity. Medline Plus (2017). Health Risks of an Inactive Lifestyle. [online] Medlineplus. Available at: https://medlineplus.gov/healthrisksofaninactivelifestyle.html. Mind (2023). Wellbeing | Mind, the mental health charity - help for mental health problems. [online] Mind.org.uk. Available at: https://www.mind.org.uk/information-support/tips-for-everyday-living/wellbeing/. NHS (2021). Children’s mental health - Every mind matters. [online] nhs.uk. Available at: https://www.nhs.uk/every-mind-matters/supporting-others/childrens-mental-health/. NHS (2022). 5 Steps to Mental Wellbeing. [online] NHS. Available at: https://www.nhs.uk/mental-health/self-help/guides-tools-and-activities/five-steps-to-mental-wellbeing/. NHS (2024). Insomnia. [online] NHS. Available at: https://www.nhs.uk/conditions/insomnia/. NHS England (2022). Wellbeing. [online] NDRS. Available at: https://digital.nhs.uk/data-and-information/publications/statistical/health-survey-england-additional-analyses/ethnicity-and-health-2011-2019-experimental-statistics/wellbeing-copy. NSPCC (2021). Attachment and child development. [online] NSPCC Learning. Available at: https://learning.nspcc.org.uk/child-health-development/attachment-early-years#skip-to-content. NSPCC (2023). Early Help and Early Intervention. [online] NSPCC Learning. Available at: https://learning.nspcc.org.uk/safeguarding-child-protection/early-help-and-early-intervention. Raypole, C. (2020). Are You Emotionally Supportive? 13 Ways to Know. [online] Healthline. Available at: https://www.healthline.com/health/mental-health/emotional-support. Savage, J.S., Fisher, J.O. and Birch, L.L. (2007). Parental Influence on Eating Behavior: Conception to Adolescence. The Journal of Law, Medicine &amp; Ethics, [online] 35(1), pp.22–34. doi:https://doi.org/10.1111/j.1748-720x.2007.00111.x. Sinclair, J. (2021). What is social well-being? Definition, types, and how to achieve it | BetterUp. [online] www.betterup.com. Available at: https://www.betterup.com/blog/what-is-social-well-being-definition-types-and-how-to-achieve-it. Spacey, J. (2025). What is Lifestyle? (22 Key Points). [online] Simplicable. Available at: https://simplicable.com/society/what-is-lifestyle. United Nations International School of Hanoi (2024). Social development in early childhood and how it can affect your kids. [online] www.unishanoi.org. Available at: https://www.unishanoi.org/about/calendar-news-and-publications/post-default/~board/news/post/social-development-in-early-childhood. University of Toledo (2020). Self-care. [online] www.utoledo.edu. Available at: https://www.utoledo.edu/studentaffairs/counseling/selfhelp/copingskills/selfcare.html. Wandsworth Early Years (2024). The Importance of Physical Activity. [online] Wandsworth.gov.uk. Available at: https://earlyyears.wandsworth.gov.uk/Article/159956. Welsh Government (2015). Early Years Outcomes Framework. [online] Available at: https://www.gov.wales/sites/default/files/publications/2019-07/early-years-outcomes-framework.pdf. WHO (2024). Self-care health interventions. [online] World Health Organization. Available at: https://www.who.int/news-room/fact-sheets/detail/self-care-health-interventions. WHO (2025). DSpace. [online] Who.int. Available at: https://iris.who.int/items/1783fc46-1a3c-4917-85d6-1c704321286a. World Health Organization (1948). Constitution of the world health organization. [online] World Health Organization. Available at: https://www.who.int/about/governance/constitution. World Health Organization (2022). Mental health. [online] World Health Organization. Available at: https://www.who.int/news-room/fact-sheets/detail/mental-health-strengthening-our-response. World Health Organization (2024). Physical activity. [online] World Health Organization. Available at: https://www.who.int/news-room/fact-sheets/detail/physical-activity.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179</cp:revision>
  <dcterms:created xsi:type="dcterms:W3CDTF">2026-06-09T18:18:34Z</dcterms:created>
  <dcterms:modified xsi:type="dcterms:W3CDTF">2026-06-13T10:08:51Z</dcterms:modified>
</cp:coreProperties>
</file>