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749" r:id="rId5"/>
    <p:sldId id="740" r:id="rId6"/>
    <p:sldId id="744" r:id="rId7"/>
    <p:sldId id="633" r:id="rId8"/>
    <p:sldId id="746" r:id="rId9"/>
    <p:sldId id="258" r:id="rId10"/>
    <p:sldId id="741" r:id="rId11"/>
    <p:sldId id="751" r:id="rId12"/>
    <p:sldId id="752" r:id="rId13"/>
    <p:sldId id="268" r:id="rId14"/>
    <p:sldId id="750" r:id="rId15"/>
    <p:sldId id="753" r:id="rId16"/>
    <p:sldId id="754" r:id="rId17"/>
    <p:sldId id="260" r:id="rId18"/>
    <p:sldId id="727" r:id="rId19"/>
    <p:sldId id="658" r:id="rId20"/>
    <p:sldId id="755" r:id="rId21"/>
    <p:sldId id="73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326C99-2D75-7263-3727-C46DFCCB0296}" v="59" dt="2024-10-23T14:17:19.2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Brown" userId="S::catherine.brown@uwtsd.ac.uk::1c610ccd-db36-4026-931c-0cadd074e746" providerId="AD" clId="Web-{EF326C99-2D75-7263-3727-C46DFCCB0296}"/>
    <pc:docChg chg="modSld">
      <pc:chgData name="Catherine Brown" userId="S::catherine.brown@uwtsd.ac.uk::1c610ccd-db36-4026-931c-0cadd074e746" providerId="AD" clId="Web-{EF326C99-2D75-7263-3727-C46DFCCB0296}" dt="2024-10-23T14:17:19.281" v="61" actId="20577"/>
      <pc:docMkLst>
        <pc:docMk/>
      </pc:docMkLst>
      <pc:sldChg chg="addSp delSp modSp">
        <pc:chgData name="Catherine Brown" userId="S::catherine.brown@uwtsd.ac.uk::1c610ccd-db36-4026-931c-0cadd074e746" providerId="AD" clId="Web-{EF326C99-2D75-7263-3727-C46DFCCB0296}" dt="2024-10-23T14:17:19.281" v="61" actId="20577"/>
        <pc:sldMkLst>
          <pc:docMk/>
          <pc:sldMk cId="2977617910" sldId="741"/>
        </pc:sldMkLst>
        <pc:spChg chg="mod">
          <ac:chgData name="Catherine Brown" userId="S::catherine.brown@uwtsd.ac.uk::1c610ccd-db36-4026-931c-0cadd074e746" providerId="AD" clId="Web-{EF326C99-2D75-7263-3727-C46DFCCB0296}" dt="2024-10-23T14:17:19.281" v="61" actId="20577"/>
          <ac:spMkLst>
            <pc:docMk/>
            <pc:sldMk cId="2977617910" sldId="741"/>
            <ac:spMk id="2" creationId="{BBD14EE7-8448-5B80-2A25-E8D7F0CE4B5D}"/>
          </ac:spMkLst>
        </pc:spChg>
        <pc:picChg chg="add mod">
          <ac:chgData name="Catherine Brown" userId="S::catherine.brown@uwtsd.ac.uk::1c610ccd-db36-4026-931c-0cadd074e746" providerId="AD" clId="Web-{EF326C99-2D75-7263-3727-C46DFCCB0296}" dt="2024-10-23T14:14:53.450" v="27" actId="1076"/>
          <ac:picMkLst>
            <pc:docMk/>
            <pc:sldMk cId="2977617910" sldId="741"/>
            <ac:picMk id="3" creationId="{D74E9897-2209-DBCB-641D-976451C537C7}"/>
          </ac:picMkLst>
        </pc:picChg>
        <pc:picChg chg="del">
          <ac:chgData name="Catherine Brown" userId="S::catherine.brown@uwtsd.ac.uk::1c610ccd-db36-4026-931c-0cadd074e746" providerId="AD" clId="Web-{EF326C99-2D75-7263-3727-C46DFCCB0296}" dt="2024-10-23T14:12:21.540" v="0"/>
          <ac:picMkLst>
            <pc:docMk/>
            <pc:sldMk cId="2977617910" sldId="741"/>
            <ac:picMk id="4" creationId="{2DF83417-545C-302E-AE2B-1D3E94AC164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63AA07-1131-814F-A04D-7D191C63A259}" type="datetimeFigureOut">
              <a:rPr lang="en-US" smtClean="0"/>
              <a:t>10/23/2024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705E17-F00A-0A42-8B74-E4D93671D266}" type="slidenum">
              <a:rPr lang="en-US" smtClean="0"/>
              <a:t>‹#›</a:t>
            </a:fld>
            <a:endParaRPr lang="en-US"/>
          </a:p>
        </p:txBody>
      </p:sp>
    </p:spTree>
    <p:extLst>
      <p:ext uri="{BB962C8B-B14F-4D97-AF65-F5344CB8AC3E}">
        <p14:creationId xmlns:p14="http://schemas.microsoft.com/office/powerpoint/2010/main" val="10669926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tate.org.uk/learn/online-resources/glossary/c/collage" TargetMode="External"/><Relationship Id="rId13" Type="http://schemas.openxmlformats.org/officeDocument/2006/relationships/hyperlink" Target="https://www.tate.org.uk/learn/online-resources/glossary/n/neo-dada" TargetMode="External"/><Relationship Id="rId18" Type="http://schemas.openxmlformats.org/officeDocument/2006/relationships/hyperlink" Target="https://www.tate.org.uk/art/artists/damien-hirst-2308" TargetMode="External"/><Relationship Id="rId3" Type="http://schemas.openxmlformats.org/officeDocument/2006/relationships/hyperlink" Target="https://www.tate.org.uk/art/artists/pablo-picasso-1767" TargetMode="External"/><Relationship Id="rId21" Type="http://schemas.openxmlformats.org/officeDocument/2006/relationships/hyperlink" Target="https://www.tate.org.uk/art/artists/tomoko-takahashi-4451" TargetMode="External"/><Relationship Id="rId7" Type="http://schemas.openxmlformats.org/officeDocument/2006/relationships/hyperlink" Target="https://www.tate.org.uk/art/artists/kurt-schwitters-1912" TargetMode="External"/><Relationship Id="rId12" Type="http://schemas.openxmlformats.org/officeDocument/2006/relationships/hyperlink" Target="https://www.tate.org.uk/art/artists/robert-rauschenberg-1815" TargetMode="External"/><Relationship Id="rId17" Type="http://schemas.openxmlformats.org/officeDocument/2006/relationships/hyperlink" Target="https://www.tate.org.uk/art/artists/sarah-lucas-2643" TargetMode="External"/><Relationship Id="rId2" Type="http://schemas.openxmlformats.org/officeDocument/2006/relationships/slide" Target="../slides/slide8.xml"/><Relationship Id="rId16" Type="http://schemas.openxmlformats.org/officeDocument/2006/relationships/hyperlink" Target="https://www.tate.org.uk/learn/online-resources/glossary/y/young-british-artists" TargetMode="External"/><Relationship Id="rId20" Type="http://schemas.openxmlformats.org/officeDocument/2006/relationships/hyperlink" Target="https://www.tate.org.uk/art/artists/dinos-chapman-4335" TargetMode="External"/><Relationship Id="rId1" Type="http://schemas.openxmlformats.org/officeDocument/2006/relationships/notesMaster" Target="../notesMasters/notesMaster1.xml"/><Relationship Id="rId6" Type="http://schemas.openxmlformats.org/officeDocument/2006/relationships/hyperlink" Target="https://www.tate.org.uk/learn/online-resources/glossary/d/dada" TargetMode="External"/><Relationship Id="rId11" Type="http://schemas.openxmlformats.org/officeDocument/2006/relationships/hyperlink" Target="https://www.tate.org.uk/art/artists/jasper-johns-1365" TargetMode="External"/><Relationship Id="rId5" Type="http://schemas.openxmlformats.org/officeDocument/2006/relationships/hyperlink" Target="https://www.tate.org.uk/art/artworks/picasso-still-life-t01136" TargetMode="External"/><Relationship Id="rId15" Type="http://schemas.openxmlformats.org/officeDocument/2006/relationships/hyperlink" Target="https://www.tate.org.uk/art/artists/mario-merz-1623" TargetMode="External"/><Relationship Id="rId23" Type="http://schemas.openxmlformats.org/officeDocument/2006/relationships/hyperlink" Target="https://www.tate.org.uk/art/artists/mike-nelson-4020" TargetMode="External"/><Relationship Id="rId10" Type="http://schemas.openxmlformats.org/officeDocument/2006/relationships/hyperlink" Target="https://www.tate.org.uk/learn/online-resources/glossary/s/surrealism" TargetMode="External"/><Relationship Id="rId19" Type="http://schemas.openxmlformats.org/officeDocument/2006/relationships/hyperlink" Target="https://www.tate.org.uk/art/artists/jake-chapman-2614" TargetMode="External"/><Relationship Id="rId4" Type="http://schemas.openxmlformats.org/officeDocument/2006/relationships/hyperlink" Target="https://www.tate.org.uk/learn/online-resources/glossary/c/cubism" TargetMode="External"/><Relationship Id="rId9" Type="http://schemas.openxmlformats.org/officeDocument/2006/relationships/hyperlink" Target="https://www.tate.org.uk/learn/online-resources/glossary/m/merz" TargetMode="External"/><Relationship Id="rId14" Type="http://schemas.openxmlformats.org/officeDocument/2006/relationships/hyperlink" Target="https://www.tate.org.uk/learn/online-resources/glossary/a/arte-povera" TargetMode="External"/><Relationship Id="rId22" Type="http://schemas.openxmlformats.org/officeDocument/2006/relationships/hyperlink" Target="https://www.tate.org.uk/art/artists/christina-mackie-9555"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tate.org.uk/art/artists/jasper-johns-1365"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s://www.tate.org.uk/learn/online-resources/glossary/n/neo-dada" TargetMode="External"/><Relationship Id="rId4" Type="http://schemas.openxmlformats.org/officeDocument/2006/relationships/hyperlink" Target="https://www.tate.org.uk/art/artists/robert-rauschenberg-1815" TargetMode="Externa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tate.org.uk/art/artists/jake-chapman-2614" TargetMode="External"/><Relationship Id="rId3" Type="http://schemas.openxmlformats.org/officeDocument/2006/relationships/hyperlink" Target="https://www.tate.org.uk/learn/online-resources/glossary/a/arte-povera" TargetMode="External"/><Relationship Id="rId7" Type="http://schemas.openxmlformats.org/officeDocument/2006/relationships/hyperlink" Target="https://www.tate.org.uk/art/artists/damien-hirst-2308" TargetMode="External"/><Relationship Id="rId12" Type="http://schemas.openxmlformats.org/officeDocument/2006/relationships/hyperlink" Target="https://www.tate.org.uk/art/artists/mike-nelson-4020"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tate.org.uk/art/artists/sarah-lucas-2643" TargetMode="External"/><Relationship Id="rId11" Type="http://schemas.openxmlformats.org/officeDocument/2006/relationships/hyperlink" Target="https://www.tate.org.uk/art/artists/christina-mackie-9555" TargetMode="External"/><Relationship Id="rId5" Type="http://schemas.openxmlformats.org/officeDocument/2006/relationships/hyperlink" Target="https://www.tate.org.uk/learn/online-resources/glossary/y/young-british-artists" TargetMode="External"/><Relationship Id="rId10" Type="http://schemas.openxmlformats.org/officeDocument/2006/relationships/hyperlink" Target="https://www.tate.org.uk/art/artists/tomoko-takahashi-4451" TargetMode="External"/><Relationship Id="rId4" Type="http://schemas.openxmlformats.org/officeDocument/2006/relationships/hyperlink" Target="https://www.tate.org.uk/art/artists/mario-merz-1623" TargetMode="External"/><Relationship Id="rId9" Type="http://schemas.openxmlformats.org/officeDocument/2006/relationships/hyperlink" Target="https://www.tate.org.uk/art/artists/dinos-chapman-4335"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tate.org.uk/art/artists/tomoko-takahashi-4451"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s://www.tate.org.uk/art/artists/mike-nelson-4020" TargetMode="External"/><Relationship Id="rId4" Type="http://schemas.openxmlformats.org/officeDocument/2006/relationships/hyperlink" Target="https://www.tate.org.uk/art/artists/christina-mackie-9555"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705E17-F00A-0A42-8B74-E4D93671D266}" type="slidenum">
              <a:rPr lang="en-US" smtClean="0"/>
              <a:t>2</a:t>
            </a:fld>
            <a:endParaRPr lang="en-US"/>
          </a:p>
        </p:txBody>
      </p:sp>
    </p:spTree>
    <p:extLst>
      <p:ext uri="{BB962C8B-B14F-4D97-AF65-F5344CB8AC3E}">
        <p14:creationId xmlns:p14="http://schemas.microsoft.com/office/powerpoint/2010/main" val="3116795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705E17-F00A-0A42-8B74-E4D93671D266}" type="slidenum">
              <a:rPr lang="en-US" smtClean="0"/>
              <a:t>4</a:t>
            </a:fld>
            <a:endParaRPr lang="en-US"/>
          </a:p>
        </p:txBody>
      </p:sp>
    </p:spTree>
    <p:extLst>
      <p:ext uri="{BB962C8B-B14F-4D97-AF65-F5344CB8AC3E}">
        <p14:creationId xmlns:p14="http://schemas.microsoft.com/office/powerpoint/2010/main" val="912777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a:solidFill>
                  <a:srgbClr val="333333"/>
                </a:solidFill>
                <a:effectLst/>
                <a:latin typeface="Helvetica" pitchFamily="2" charset="0"/>
              </a:rPr>
              <a:t>Published to coincide with his major exhibition at the Royal Academy, this catalogue delves into the highly immersive work of South African artist William Kentridge Hon RA.</a:t>
            </a:r>
          </a:p>
        </p:txBody>
      </p:sp>
      <p:sp>
        <p:nvSpPr>
          <p:cNvPr id="4" name="Slide Number Placeholder 3"/>
          <p:cNvSpPr>
            <a:spLocks noGrp="1"/>
          </p:cNvSpPr>
          <p:nvPr>
            <p:ph type="sldNum" sz="quarter" idx="5"/>
          </p:nvPr>
        </p:nvSpPr>
        <p:spPr/>
        <p:txBody>
          <a:bodyPr/>
          <a:lstStyle/>
          <a:p>
            <a:fld id="{51705E17-F00A-0A42-8B74-E4D93671D266}" type="slidenum">
              <a:rPr lang="en-US" smtClean="0"/>
              <a:t>5</a:t>
            </a:fld>
            <a:endParaRPr lang="en-US"/>
          </a:p>
        </p:txBody>
      </p:sp>
    </p:spTree>
    <p:extLst>
      <p:ext uri="{BB962C8B-B14F-4D97-AF65-F5344CB8AC3E}">
        <p14:creationId xmlns:p14="http://schemas.microsoft.com/office/powerpoint/2010/main" val="63941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F4F822C-BB81-1442-AF59-A900735C0EC5}" type="slidenum">
              <a:rPr lang="en-US" smtClean="0"/>
              <a:t>6</a:t>
            </a:fld>
            <a:endParaRPr lang="en-US"/>
          </a:p>
        </p:txBody>
      </p:sp>
    </p:spTree>
    <p:extLst>
      <p:ext uri="{BB962C8B-B14F-4D97-AF65-F5344CB8AC3E}">
        <p14:creationId xmlns:p14="http://schemas.microsoft.com/office/powerpoint/2010/main" val="3162117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solidFill>
                  <a:srgbClr val="313131"/>
                </a:solidFill>
                <a:latin typeface="Tate regular"/>
              </a:rPr>
              <a:t>The use of assemblage as an approach to making art goes back to </a:t>
            </a:r>
            <a:r>
              <a:rPr lang="en-GB">
                <a:solidFill>
                  <a:srgbClr val="313131"/>
                </a:solidFill>
                <a:latin typeface="Tate regular"/>
                <a:hlinkClick r:id="rId3"/>
              </a:rPr>
              <a:t>Pablo Picasso</a:t>
            </a:r>
            <a:r>
              <a:rPr lang="en-GB">
                <a:solidFill>
                  <a:srgbClr val="313131"/>
                </a:solidFill>
                <a:latin typeface="Tate regular"/>
              </a:rPr>
              <a:t>’s </a:t>
            </a:r>
            <a:r>
              <a:rPr lang="en-GB">
                <a:solidFill>
                  <a:srgbClr val="313131"/>
                </a:solidFill>
                <a:latin typeface="Tate regular"/>
                <a:hlinkClick r:id="rId4"/>
              </a:rPr>
              <a:t>cubist</a:t>
            </a:r>
            <a:r>
              <a:rPr lang="en-GB">
                <a:solidFill>
                  <a:srgbClr val="313131"/>
                </a:solidFill>
                <a:latin typeface="Tate regular"/>
              </a:rPr>
              <a:t> constructions, the three dimensional works he began to make from 1912. An early example is his </a:t>
            </a:r>
            <a:r>
              <a:rPr lang="en-GB" i="1">
                <a:solidFill>
                  <a:srgbClr val="313131"/>
                </a:solidFill>
                <a:latin typeface="Tate regular"/>
                <a:hlinkClick r:id="rId5"/>
              </a:rPr>
              <a:t>Still Life</a:t>
            </a:r>
            <a:r>
              <a:rPr lang="en-GB">
                <a:solidFill>
                  <a:srgbClr val="313131"/>
                </a:solidFill>
                <a:latin typeface="Tate regular"/>
                <a:hlinkClick r:id="rId5"/>
              </a:rPr>
              <a:t> 1914</a:t>
            </a:r>
            <a:r>
              <a:rPr lang="en-GB">
                <a:solidFill>
                  <a:srgbClr val="313131"/>
                </a:solidFill>
                <a:latin typeface="Tate regular"/>
              </a:rPr>
              <a:t> which is made from scraps of wood and a length of tablecloth fringing, glued together and painted. Picasso continued to use assemblage intermittently throughout his career.</a:t>
            </a:r>
          </a:p>
          <a:p>
            <a:pPr algn="l"/>
            <a:r>
              <a:rPr lang="en-GB">
                <a:solidFill>
                  <a:srgbClr val="313131"/>
                </a:solidFill>
                <a:latin typeface="Tate regular"/>
              </a:rPr>
              <a:t>In 1918 </a:t>
            </a:r>
            <a:r>
              <a:rPr lang="en-GB">
                <a:solidFill>
                  <a:srgbClr val="313131"/>
                </a:solidFill>
                <a:latin typeface="Tate regular"/>
                <a:hlinkClick r:id="rId6"/>
              </a:rPr>
              <a:t>dada</a:t>
            </a:r>
            <a:r>
              <a:rPr lang="en-GB">
                <a:solidFill>
                  <a:srgbClr val="313131"/>
                </a:solidFill>
                <a:latin typeface="Tate regular"/>
              </a:rPr>
              <a:t> artist </a:t>
            </a:r>
            <a:r>
              <a:rPr lang="en-GB">
                <a:solidFill>
                  <a:srgbClr val="313131"/>
                </a:solidFill>
                <a:latin typeface="Tate regular"/>
                <a:hlinkClick r:id="rId7"/>
              </a:rPr>
              <a:t>Kurt Schwitters</a:t>
            </a:r>
            <a:r>
              <a:rPr lang="en-GB">
                <a:solidFill>
                  <a:srgbClr val="313131"/>
                </a:solidFill>
                <a:latin typeface="Tate regular"/>
              </a:rPr>
              <a:t> began to use scavenged scrap materials to create </a:t>
            </a:r>
            <a:r>
              <a:rPr lang="en-GB">
                <a:solidFill>
                  <a:srgbClr val="313131"/>
                </a:solidFill>
                <a:latin typeface="Tate regular"/>
                <a:hlinkClick r:id="rId8"/>
              </a:rPr>
              <a:t>collages</a:t>
            </a:r>
            <a:r>
              <a:rPr lang="en-GB">
                <a:solidFill>
                  <a:srgbClr val="313131"/>
                </a:solidFill>
                <a:latin typeface="Tate regular"/>
              </a:rPr>
              <a:t> and assemblages – he called this technique ‘</a:t>
            </a:r>
            <a:r>
              <a:rPr lang="en-GB">
                <a:solidFill>
                  <a:srgbClr val="313131"/>
                </a:solidFill>
                <a:latin typeface="Tate regular"/>
                <a:hlinkClick r:id="rId9"/>
              </a:rPr>
              <a:t>merz</a:t>
            </a:r>
            <a:r>
              <a:rPr lang="en-GB">
                <a:solidFill>
                  <a:srgbClr val="313131"/>
                </a:solidFill>
                <a:latin typeface="Tate regular"/>
              </a:rPr>
              <a:t>’. Assemblage also became the basis for many </a:t>
            </a:r>
            <a:r>
              <a:rPr lang="en-GB">
                <a:solidFill>
                  <a:srgbClr val="313131"/>
                </a:solidFill>
                <a:latin typeface="Tate regular"/>
                <a:hlinkClick r:id="rId10"/>
              </a:rPr>
              <a:t>surrealist</a:t>
            </a:r>
            <a:r>
              <a:rPr lang="en-GB">
                <a:solidFill>
                  <a:srgbClr val="313131"/>
                </a:solidFill>
                <a:latin typeface="Tate regular"/>
              </a:rPr>
              <a:t> objects. Inspired by psychologist Sigmund Freud’s writings about the unconscious and dreams, surrealist artists often combined unlikely combinations of found objects to create surprising and unsettling sculptures.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the 1950s and 1960s assemblage became widely used. Artists </a:t>
            </a:r>
            <a:r>
              <a:rPr lang="en-GB" sz="1200" b="0" i="0" u="none" strike="noStrike" kern="1200">
                <a:solidFill>
                  <a:schemeClr val="tx1"/>
                </a:solidFill>
                <a:effectLst/>
                <a:latin typeface="+mn-lt"/>
                <a:ea typeface="+mn-ea"/>
                <a:cs typeface="+mn-cs"/>
                <a:hlinkClick r:id="rId11"/>
              </a:rPr>
              <a:t>Jasper Johns</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12"/>
              </a:rPr>
              <a:t>Robert Rauschenberg</a:t>
            </a:r>
            <a:r>
              <a:rPr lang="en-GB" sz="1200" b="0" i="0" kern="1200">
                <a:solidFill>
                  <a:schemeClr val="tx1"/>
                </a:solidFill>
                <a:effectLst/>
                <a:latin typeface="+mn-lt"/>
                <a:ea typeface="+mn-ea"/>
                <a:cs typeface="+mn-cs"/>
              </a:rPr>
              <a:t> adopted an apparently anti-aesthetic approach to making art. They used scrappy materials and found objects alongside messily applied paint to create expressionist reliefs and sculptures, earning them the name </a:t>
            </a:r>
            <a:r>
              <a:rPr lang="en-GB" sz="1200" b="0" i="0" u="none" strike="noStrike" kern="1200">
                <a:solidFill>
                  <a:schemeClr val="tx1"/>
                </a:solidFill>
                <a:effectLst/>
                <a:latin typeface="+mn-lt"/>
                <a:ea typeface="+mn-ea"/>
                <a:cs typeface="+mn-cs"/>
                <a:hlinkClick r:id="rId13"/>
              </a:rPr>
              <a:t>neo-dada</a:t>
            </a:r>
            <a:r>
              <a:rPr lang="en-GB" sz="1200" b="0" i="0" kern="1200">
                <a:solidFill>
                  <a:schemeClr val="tx1"/>
                </a:solidFill>
                <a:effectLst/>
                <a:latin typeface="+mn-lt"/>
                <a:ea typeface="+mn-ea"/>
                <a:cs typeface="+mn-cs"/>
              </a:rPr>
              <a:t>. Artists of the Italian </a:t>
            </a:r>
            <a:r>
              <a:rPr lang="en-GB" sz="1200" b="0" i="0" u="none" strike="noStrike" kern="1200">
                <a:solidFill>
                  <a:schemeClr val="tx1"/>
                </a:solidFill>
                <a:effectLst/>
                <a:latin typeface="+mn-lt"/>
                <a:ea typeface="+mn-ea"/>
                <a:cs typeface="+mn-cs"/>
                <a:hlinkClick r:id="rId14"/>
              </a:rPr>
              <a:t>arte povera</a:t>
            </a:r>
            <a:r>
              <a:rPr lang="en-GB" sz="1200" b="0" i="0" kern="1200">
                <a:solidFill>
                  <a:schemeClr val="tx1"/>
                </a:solidFill>
                <a:effectLst/>
                <a:latin typeface="+mn-lt"/>
                <a:ea typeface="+mn-ea"/>
                <a:cs typeface="+mn-cs"/>
              </a:rPr>
              <a:t> movement, such as </a:t>
            </a:r>
            <a:r>
              <a:rPr lang="en-GB" sz="1200" b="0" i="0" u="none" strike="noStrike" kern="1200">
                <a:solidFill>
                  <a:schemeClr val="tx1"/>
                </a:solidFill>
                <a:effectLst/>
                <a:latin typeface="+mn-lt"/>
                <a:ea typeface="+mn-ea"/>
                <a:cs typeface="+mn-cs"/>
                <a:hlinkClick r:id="rId15"/>
              </a:rPr>
              <a:t>Mario Merz</a:t>
            </a:r>
            <a:r>
              <a:rPr lang="en-GB" sz="1200" b="0" i="0" kern="1200">
                <a:solidFill>
                  <a:schemeClr val="tx1"/>
                </a:solidFill>
                <a:effectLst/>
                <a:latin typeface="+mn-lt"/>
                <a:ea typeface="+mn-ea"/>
                <a:cs typeface="+mn-cs"/>
              </a:rPr>
              <a:t>, made artworks using an assemblage of throwaway natural and everyday materials including, soil, rags and twigs. Their aim was to challenge and disrupt the values of the commercialised contemporary gallery system.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As a technique assemblage continues to be extensively used, for example in sculptures of </a:t>
            </a:r>
            <a:r>
              <a:rPr lang="en-GB" sz="1200" b="0" i="0" u="none" strike="noStrike" kern="1200">
                <a:solidFill>
                  <a:schemeClr val="tx1"/>
                </a:solidFill>
                <a:effectLst/>
                <a:latin typeface="+mn-lt"/>
                <a:ea typeface="+mn-ea"/>
                <a:cs typeface="+mn-cs"/>
                <a:hlinkClick r:id="rId16"/>
              </a:rPr>
              <a:t>YBA</a:t>
            </a:r>
            <a:r>
              <a:rPr lang="en-GB" sz="1200" b="0" i="0" kern="1200">
                <a:solidFill>
                  <a:schemeClr val="tx1"/>
                </a:solidFill>
                <a:effectLst/>
                <a:latin typeface="+mn-lt"/>
                <a:ea typeface="+mn-ea"/>
                <a:cs typeface="+mn-cs"/>
              </a:rPr>
              <a:t> artists such as </a:t>
            </a:r>
            <a:r>
              <a:rPr lang="en-GB" sz="1200" b="0" i="0" u="none" strike="noStrike" kern="1200">
                <a:solidFill>
                  <a:schemeClr val="tx1"/>
                </a:solidFill>
                <a:effectLst/>
                <a:latin typeface="+mn-lt"/>
                <a:ea typeface="+mn-ea"/>
                <a:cs typeface="+mn-cs"/>
                <a:hlinkClick r:id="rId17"/>
              </a:rPr>
              <a:t>Sarah Lucas</a:t>
            </a:r>
            <a:r>
              <a:rPr lang="en-GB" sz="1200" b="0" i="0"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18"/>
              </a:rPr>
              <a:t>Damien Hirst</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19"/>
              </a:rPr>
              <a:t>Jake</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20"/>
              </a:rPr>
              <a:t>Dinos Chapman</a:t>
            </a:r>
            <a:r>
              <a:rPr lang="en-GB" sz="1200" b="0" i="0" kern="1200">
                <a:solidFill>
                  <a:schemeClr val="tx1"/>
                </a:solidFill>
                <a:effectLst/>
                <a:latin typeface="+mn-lt"/>
                <a:ea typeface="+mn-ea"/>
                <a:cs typeface="+mn-cs"/>
              </a:rPr>
              <a:t>. Many contemporary artists, such as </a:t>
            </a:r>
            <a:r>
              <a:rPr lang="en-GB" sz="1200" b="0" i="0" u="none" strike="noStrike" kern="1200">
                <a:solidFill>
                  <a:schemeClr val="tx1"/>
                </a:solidFill>
                <a:effectLst/>
                <a:latin typeface="+mn-lt"/>
                <a:ea typeface="+mn-ea"/>
                <a:cs typeface="+mn-cs"/>
                <a:hlinkClick r:id="rId21"/>
              </a:rPr>
              <a:t>Tomoko Takahashi</a:t>
            </a:r>
            <a:r>
              <a:rPr lang="en-GB" sz="1200" b="0" i="0"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22"/>
              </a:rPr>
              <a:t>Christina Mackie</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23"/>
              </a:rPr>
              <a:t>Mike Nelson</a:t>
            </a:r>
            <a:r>
              <a:rPr lang="en-GB" sz="1200" b="0" i="0" kern="1200">
                <a:solidFill>
                  <a:schemeClr val="tx1"/>
                </a:solidFill>
                <a:effectLst/>
                <a:latin typeface="+mn-lt"/>
                <a:ea typeface="+mn-ea"/>
                <a:cs typeface="+mn-cs"/>
              </a:rPr>
              <a:t>, create large-scale installations from assembled, scavenged materials and found objects.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51705E17-F00A-0A42-8B74-E4D93671D266}" type="slidenum">
              <a:rPr lang="en-US" smtClean="0"/>
              <a:t>8</a:t>
            </a:fld>
            <a:endParaRPr lang="en-US"/>
          </a:p>
        </p:txBody>
      </p:sp>
    </p:spTree>
    <p:extLst>
      <p:ext uri="{BB962C8B-B14F-4D97-AF65-F5344CB8AC3E}">
        <p14:creationId xmlns:p14="http://schemas.microsoft.com/office/powerpoint/2010/main" val="4026757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In the 1950s and 1960s assemblage became widely used. Artists </a:t>
            </a:r>
            <a:r>
              <a:rPr lang="en-GB" sz="1200" b="0" i="0" u="none" strike="noStrike" kern="1200">
                <a:solidFill>
                  <a:schemeClr val="tx1"/>
                </a:solidFill>
                <a:effectLst/>
                <a:latin typeface="+mn-lt"/>
                <a:ea typeface="+mn-ea"/>
                <a:cs typeface="+mn-cs"/>
                <a:hlinkClick r:id="rId3"/>
              </a:rPr>
              <a:t>Jasper Johns</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4"/>
              </a:rPr>
              <a:t>Robert Rauschenberg</a:t>
            </a:r>
            <a:r>
              <a:rPr lang="en-GB" sz="1200" b="0" i="0" kern="1200">
                <a:solidFill>
                  <a:schemeClr val="tx1"/>
                </a:solidFill>
                <a:effectLst/>
                <a:latin typeface="+mn-lt"/>
                <a:ea typeface="+mn-ea"/>
                <a:cs typeface="+mn-cs"/>
              </a:rPr>
              <a:t> adopted an apparently anti-aesthetic approach to making art. They used scrappy materials and found objects alongside messily applied paint to create expressionist reliefs and sculptures, earning them the name </a:t>
            </a:r>
            <a:r>
              <a:rPr lang="en-GB" sz="1200" b="0" i="0" u="none" strike="noStrike" kern="1200">
                <a:solidFill>
                  <a:schemeClr val="tx1"/>
                </a:solidFill>
                <a:effectLst/>
                <a:latin typeface="+mn-lt"/>
                <a:ea typeface="+mn-ea"/>
                <a:cs typeface="+mn-cs"/>
                <a:hlinkClick r:id="rId5"/>
              </a:rPr>
              <a:t>neo-dada</a:t>
            </a:r>
            <a:r>
              <a:rPr lang="en-GB" sz="1200" b="0" i="0" kern="1200">
                <a:solidFill>
                  <a:schemeClr val="tx1"/>
                </a:solidFill>
                <a:effectLst/>
                <a:latin typeface="+mn-lt"/>
                <a:ea typeface="+mn-ea"/>
                <a:cs typeface="+mn-cs"/>
              </a:rPr>
              <a:t>. </a:t>
            </a:r>
          </a:p>
          <a:p>
            <a:endParaRPr lang="en-US"/>
          </a:p>
        </p:txBody>
      </p:sp>
      <p:sp>
        <p:nvSpPr>
          <p:cNvPr id="4" name="Slide Number Placeholder 3"/>
          <p:cNvSpPr>
            <a:spLocks noGrp="1"/>
          </p:cNvSpPr>
          <p:nvPr>
            <p:ph type="sldNum" sz="quarter" idx="5"/>
          </p:nvPr>
        </p:nvSpPr>
        <p:spPr/>
        <p:txBody>
          <a:bodyPr/>
          <a:lstStyle/>
          <a:p>
            <a:fld id="{51705E17-F00A-0A42-8B74-E4D93671D266}" type="slidenum">
              <a:rPr lang="en-US" smtClean="0"/>
              <a:t>9</a:t>
            </a:fld>
            <a:endParaRPr lang="en-US"/>
          </a:p>
        </p:txBody>
      </p:sp>
    </p:spTree>
    <p:extLst>
      <p:ext uri="{BB962C8B-B14F-4D97-AF65-F5344CB8AC3E}">
        <p14:creationId xmlns:p14="http://schemas.microsoft.com/office/powerpoint/2010/main" val="239252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Artists of the Italian </a:t>
            </a:r>
            <a:r>
              <a:rPr lang="en-GB" sz="1200" b="0" i="0" u="none" strike="noStrike" kern="1200">
                <a:solidFill>
                  <a:schemeClr val="tx1"/>
                </a:solidFill>
                <a:effectLst/>
                <a:latin typeface="+mn-lt"/>
                <a:ea typeface="+mn-ea"/>
                <a:cs typeface="+mn-cs"/>
                <a:hlinkClick r:id="rId3"/>
              </a:rPr>
              <a:t>arte povera</a:t>
            </a:r>
            <a:r>
              <a:rPr lang="en-GB" sz="1200" b="0" i="0" kern="1200">
                <a:solidFill>
                  <a:schemeClr val="tx1"/>
                </a:solidFill>
                <a:effectLst/>
                <a:latin typeface="+mn-lt"/>
                <a:ea typeface="+mn-ea"/>
                <a:cs typeface="+mn-cs"/>
              </a:rPr>
              <a:t> movement, such as </a:t>
            </a:r>
            <a:r>
              <a:rPr lang="en-GB" sz="1200" b="0" i="0" u="none" strike="noStrike" kern="1200">
                <a:solidFill>
                  <a:schemeClr val="tx1"/>
                </a:solidFill>
                <a:effectLst/>
                <a:latin typeface="+mn-lt"/>
                <a:ea typeface="+mn-ea"/>
                <a:cs typeface="+mn-cs"/>
                <a:hlinkClick r:id="rId4"/>
              </a:rPr>
              <a:t>Mario Merz</a:t>
            </a:r>
            <a:r>
              <a:rPr lang="en-GB" sz="1200" b="0" i="0" kern="1200">
                <a:solidFill>
                  <a:schemeClr val="tx1"/>
                </a:solidFill>
                <a:effectLst/>
                <a:latin typeface="+mn-lt"/>
                <a:ea typeface="+mn-ea"/>
                <a:cs typeface="+mn-cs"/>
              </a:rPr>
              <a:t>, made artworks using an assemblage of throwaway natural and everyday materials including, soil, rags and twigs. Their aim was to challenge and disrupt the values of the commercialised contemporary gallery system.</a:t>
            </a:r>
          </a:p>
          <a:p>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111111"/>
                </a:solidFill>
                <a:latin typeface="Libre Baskerville"/>
              </a:rPr>
              <a:t>Marisa Merz was the only woman in Italy’s Arte Povera movement in the late 1960s.  Her sculptures and paintings were among the most significant work of this movement. Like the other Arte Povera artists, she used humble, raw materials of everyday life and heavy industry to make sculptures and assemblages. Unfired clay, tin, lead, stone, wire, fabric, and thread were put into her rough-hewn, complicated art. </a:t>
            </a:r>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As a technique assemblage continues to be extensively used, for example in sculptures of </a:t>
            </a:r>
            <a:r>
              <a:rPr lang="en-GB" sz="1200" b="0" i="0" u="none" strike="noStrike" kern="1200">
                <a:solidFill>
                  <a:schemeClr val="tx1"/>
                </a:solidFill>
                <a:effectLst/>
                <a:latin typeface="+mn-lt"/>
                <a:ea typeface="+mn-ea"/>
                <a:cs typeface="+mn-cs"/>
                <a:hlinkClick r:id="rId5"/>
              </a:rPr>
              <a:t>YBA</a:t>
            </a:r>
            <a:r>
              <a:rPr lang="en-GB" sz="1200" b="0" i="0" kern="1200">
                <a:solidFill>
                  <a:schemeClr val="tx1"/>
                </a:solidFill>
                <a:effectLst/>
                <a:latin typeface="+mn-lt"/>
                <a:ea typeface="+mn-ea"/>
                <a:cs typeface="+mn-cs"/>
              </a:rPr>
              <a:t> artists such as </a:t>
            </a:r>
            <a:r>
              <a:rPr lang="en-GB" sz="1200" b="0" i="0" u="none" strike="noStrike" kern="1200">
                <a:solidFill>
                  <a:schemeClr val="tx1"/>
                </a:solidFill>
                <a:effectLst/>
                <a:latin typeface="+mn-lt"/>
                <a:ea typeface="+mn-ea"/>
                <a:cs typeface="+mn-cs"/>
                <a:hlinkClick r:id="rId6"/>
              </a:rPr>
              <a:t>Sarah Lucas</a:t>
            </a:r>
            <a:r>
              <a:rPr lang="en-GB" sz="1200" b="0" i="0"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7"/>
              </a:rPr>
              <a:t>Damien Hirst</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8"/>
              </a:rPr>
              <a:t>Jake</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9"/>
              </a:rPr>
              <a:t>Dinos Chapman</a:t>
            </a:r>
            <a:r>
              <a:rPr lang="en-GB" sz="1200" b="0" i="0" kern="1200">
                <a:solidFill>
                  <a:schemeClr val="tx1"/>
                </a:solidFill>
                <a:effectLst/>
                <a:latin typeface="+mn-lt"/>
                <a:ea typeface="+mn-ea"/>
                <a:cs typeface="+mn-cs"/>
              </a:rPr>
              <a:t>. Many contemporary artists, such as </a:t>
            </a:r>
            <a:r>
              <a:rPr lang="en-GB" sz="1200" b="0" i="0" u="none" strike="noStrike" kern="1200">
                <a:solidFill>
                  <a:schemeClr val="tx1"/>
                </a:solidFill>
                <a:effectLst/>
                <a:latin typeface="+mn-lt"/>
                <a:ea typeface="+mn-ea"/>
                <a:cs typeface="+mn-cs"/>
                <a:hlinkClick r:id="rId10"/>
              </a:rPr>
              <a:t>Tomoko Takahashi</a:t>
            </a:r>
            <a:r>
              <a:rPr lang="en-GB" sz="1200" b="0" i="0"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11"/>
              </a:rPr>
              <a:t>Christina Mackie</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12"/>
              </a:rPr>
              <a:t>Mike Nelson</a:t>
            </a:r>
            <a:r>
              <a:rPr lang="en-GB" sz="1200" b="0" i="0" kern="1200">
                <a:solidFill>
                  <a:schemeClr val="tx1"/>
                </a:solidFill>
                <a:effectLst/>
                <a:latin typeface="+mn-lt"/>
                <a:ea typeface="+mn-ea"/>
                <a:cs typeface="+mn-cs"/>
              </a:rPr>
              <a:t>, create large-scale installations from assembled, scavenged materials and found objects.</a:t>
            </a:r>
          </a:p>
          <a:p>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rgbClr val="111111"/>
                </a:solidFill>
                <a:latin typeface="Libre Baskerville"/>
              </a:rPr>
              <a:t>Marisa Merz was the only woman in Italy’s Arte Povera movement in the late 1960s.  Her sculptures and paintings were among the most significant work of this movement. Like the other Arte Povera artists, she used humble, raw materials of everyday life and heavy industry to make sculptures and assemblages. Unfired clay, tin, lead, stone, wire, fabric, and thread were put into her rough-hewn, complicated art. </a:t>
            </a:r>
          </a:p>
          <a:p>
            <a:endParaRPr lang="en-US"/>
          </a:p>
        </p:txBody>
      </p:sp>
      <p:sp>
        <p:nvSpPr>
          <p:cNvPr id="4" name="Slide Number Placeholder 3"/>
          <p:cNvSpPr>
            <a:spLocks noGrp="1"/>
          </p:cNvSpPr>
          <p:nvPr>
            <p:ph type="sldNum" sz="quarter" idx="5"/>
          </p:nvPr>
        </p:nvSpPr>
        <p:spPr/>
        <p:txBody>
          <a:bodyPr/>
          <a:lstStyle/>
          <a:p>
            <a:fld id="{DF4F822C-BB81-1442-AF59-A900735C0EC5}" type="slidenum">
              <a:rPr lang="en-US" smtClean="0"/>
              <a:t>10</a:t>
            </a:fld>
            <a:endParaRPr lang="en-US"/>
          </a:p>
        </p:txBody>
      </p:sp>
    </p:spTree>
    <p:extLst>
      <p:ext uri="{BB962C8B-B14F-4D97-AF65-F5344CB8AC3E}">
        <p14:creationId xmlns:p14="http://schemas.microsoft.com/office/powerpoint/2010/main" val="923347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1705E17-F00A-0A42-8B74-E4D93671D266}" type="slidenum">
              <a:rPr lang="en-US" smtClean="0"/>
              <a:t>11</a:t>
            </a:fld>
            <a:endParaRPr lang="en-US"/>
          </a:p>
        </p:txBody>
      </p:sp>
    </p:spTree>
    <p:extLst>
      <p:ext uri="{BB962C8B-B14F-4D97-AF65-F5344CB8AC3E}">
        <p14:creationId xmlns:p14="http://schemas.microsoft.com/office/powerpoint/2010/main" val="23314907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Many contemporary artists, such as </a:t>
            </a:r>
            <a:r>
              <a:rPr lang="en-GB" sz="1200" b="0" i="0" u="none" strike="noStrike" kern="1200">
                <a:solidFill>
                  <a:schemeClr val="tx1"/>
                </a:solidFill>
                <a:effectLst/>
                <a:latin typeface="+mn-lt"/>
                <a:ea typeface="+mn-ea"/>
                <a:cs typeface="+mn-cs"/>
                <a:hlinkClick r:id="rId3"/>
              </a:rPr>
              <a:t>Tomoko Takahashi</a:t>
            </a:r>
            <a:r>
              <a:rPr lang="en-GB" sz="1200" b="0" i="0"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4"/>
              </a:rPr>
              <a:t>Christina Mackie</a:t>
            </a:r>
            <a:r>
              <a:rPr lang="en-GB" sz="1200" b="0" i="0" kern="1200">
                <a:solidFill>
                  <a:schemeClr val="tx1"/>
                </a:solidFill>
                <a:effectLst/>
                <a:latin typeface="+mn-lt"/>
                <a:ea typeface="+mn-ea"/>
                <a:cs typeface="+mn-cs"/>
              </a:rPr>
              <a:t> and </a:t>
            </a:r>
            <a:r>
              <a:rPr lang="en-GB" sz="1200" b="0" i="0" u="none" strike="noStrike" kern="1200">
                <a:solidFill>
                  <a:schemeClr val="tx1"/>
                </a:solidFill>
                <a:effectLst/>
                <a:latin typeface="+mn-lt"/>
                <a:ea typeface="+mn-ea"/>
                <a:cs typeface="+mn-cs"/>
                <a:hlinkClick r:id="rId5"/>
              </a:rPr>
              <a:t>Mike Nelson</a:t>
            </a:r>
            <a:r>
              <a:rPr lang="en-GB" sz="1200" b="0" i="0" kern="1200">
                <a:solidFill>
                  <a:schemeClr val="tx1"/>
                </a:solidFill>
                <a:effectLst/>
                <a:latin typeface="+mn-lt"/>
                <a:ea typeface="+mn-ea"/>
                <a:cs typeface="+mn-cs"/>
              </a:rPr>
              <a:t>, create large-scale installations from assembled, scavenged materials and found objects.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algn="l">
              <a:lnSpc>
                <a:spcPts val="2100"/>
              </a:lnSpc>
            </a:pPr>
            <a:r>
              <a:rPr lang="en-GB" b="0" i="0">
                <a:solidFill>
                  <a:srgbClr val="000000"/>
                </a:solidFill>
                <a:effectLst/>
                <a:latin typeface="Georgia" panose="02040502050405020303" pitchFamily="18" charset="0"/>
              </a:rPr>
              <a:t>My family never liked to throw things away and boy, did they love a bargain. No wonder I ‘got’ this show by 2002 Turner Prize </a:t>
            </a:r>
            <a:r>
              <a:rPr lang="en-GB" b="0" i="0" err="1">
                <a:solidFill>
                  <a:srgbClr val="000000"/>
                </a:solidFill>
                <a:effectLst/>
                <a:latin typeface="Georgia" panose="02040502050405020303" pitchFamily="18" charset="0"/>
              </a:rPr>
              <a:t>shortlistee</a:t>
            </a:r>
            <a:r>
              <a:rPr lang="en-GB" b="0" i="0">
                <a:solidFill>
                  <a:srgbClr val="000000"/>
                </a:solidFill>
                <a:effectLst/>
                <a:latin typeface="Georgia" panose="02040502050405020303" pitchFamily="18" charset="0"/>
              </a:rPr>
              <a:t> Tomoko Takahashi, a Japanese artist now based in London.</a:t>
            </a:r>
            <a:br>
              <a:rPr lang="en-GB" b="0" i="0">
                <a:solidFill>
                  <a:srgbClr val="000000"/>
                </a:solidFill>
                <a:effectLst/>
                <a:latin typeface="Georgia" panose="02040502050405020303" pitchFamily="18" charset="0"/>
              </a:rPr>
            </a:br>
            <a:endParaRPr lang="en-GB" b="0" i="0">
              <a:solidFill>
                <a:srgbClr val="000000"/>
              </a:solidFill>
              <a:effectLst/>
              <a:latin typeface="Georgia" panose="02040502050405020303" pitchFamily="18" charset="0"/>
            </a:endParaRPr>
          </a:p>
          <a:p>
            <a:pPr algn="l">
              <a:lnSpc>
                <a:spcPts val="2100"/>
              </a:lnSpc>
            </a:pPr>
            <a:r>
              <a:rPr lang="en-GB" b="0" i="0">
                <a:solidFill>
                  <a:srgbClr val="000000"/>
                </a:solidFill>
                <a:effectLst/>
                <a:latin typeface="Georgia" panose="02040502050405020303" pitchFamily="18" charset="0"/>
              </a:rPr>
              <a:t>The exhibition comprised around 7,600 objects collected, donated or found over a period of months, which Takahashi then painstakingly sorted and arranged throughout the Serpentine. There was a method to this madness. The galleries suggested locations—kitchen, playroom, workroom, garden—into which she could focus her eye for patterns, colours and textures while indulging an instinct for impish juxtapositions (a child’s wellie stuffed with white plastic cutlery; fruit-shaped fairy lights strung inside a dishwasher). Children’s chairs clustered on a wooden stair to nowhere, as if they’d been blown there and froze. Several menageries of tiny plastic animals roamed upon kids’ pool table islands. Elsewhere hung road signs and empty frames. The floor of the brightest, largest room was covered with puzzle shapes, game pieces and playing cards (‘Fred’s fresh fish fries faster’, ‘Dick discussed the discus’). The darkest space held a tangle of tubes, cords, cupboards and scaffolding where outdated computers rubbed shoulders with fake crows. There were writings on the wall, too, by Takahashi herself—notes scribbled from within the overwhelming maelstrom of things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endParaRPr lang="en-US"/>
          </a:p>
        </p:txBody>
      </p:sp>
      <p:sp>
        <p:nvSpPr>
          <p:cNvPr id="4" name="Slide Number Placeholder 3"/>
          <p:cNvSpPr>
            <a:spLocks noGrp="1"/>
          </p:cNvSpPr>
          <p:nvPr>
            <p:ph type="sldNum" sz="quarter" idx="5"/>
          </p:nvPr>
        </p:nvSpPr>
        <p:spPr/>
        <p:txBody>
          <a:bodyPr/>
          <a:lstStyle/>
          <a:p>
            <a:fld id="{51705E17-F00A-0A42-8B74-E4D93671D266}" type="slidenum">
              <a:rPr lang="en-US" smtClean="0"/>
              <a:t>12</a:t>
            </a:fld>
            <a:endParaRPr lang="en-US"/>
          </a:p>
        </p:txBody>
      </p:sp>
    </p:spTree>
    <p:extLst>
      <p:ext uri="{BB962C8B-B14F-4D97-AF65-F5344CB8AC3E}">
        <p14:creationId xmlns:p14="http://schemas.microsoft.com/office/powerpoint/2010/main" val="32121816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 ”…both universal—we have all been children—and profoundly intimate.</a:t>
            </a:r>
          </a:p>
          <a:p>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Holly Connolly, </a:t>
            </a:r>
            <a:r>
              <a:rPr lang="en-GB" sz="1200" b="0" i="0" kern="1200" err="1">
                <a:solidFill>
                  <a:schemeClr val="tx1"/>
                </a:solidFill>
                <a:effectLst/>
                <a:latin typeface="+mn-lt"/>
                <a:ea typeface="+mn-ea"/>
                <a:cs typeface="+mn-cs"/>
              </a:rPr>
              <a:t>Artforum</a:t>
            </a:r>
            <a:r>
              <a:rPr lang="en-GB" sz="1200" b="0" i="0" kern="1200">
                <a:solidFill>
                  <a:schemeClr val="tx1"/>
                </a:solidFill>
                <a:effectLst/>
                <a:latin typeface="+mn-lt"/>
                <a:ea typeface="+mn-ea"/>
                <a:cs typeface="+mn-cs"/>
              </a:rPr>
              <a:t>, 30 Jul 2019</a:t>
            </a:r>
          </a:p>
          <a:p>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While you live, shine</a:t>
            </a:r>
          </a:p>
          <a:p>
            <a:r>
              <a:rPr lang="en-GB" sz="1200" b="0" i="0" kern="1200">
                <a:solidFill>
                  <a:schemeClr val="tx1"/>
                </a:solidFill>
                <a:effectLst/>
                <a:latin typeface="+mn-lt"/>
                <a:ea typeface="+mn-ea"/>
                <a:cs typeface="+mn-cs"/>
              </a:rPr>
              <a:t>Life exists only for a short while</a:t>
            </a:r>
          </a:p>
          <a:p>
            <a:r>
              <a:rPr lang="en-GB" sz="1200" b="0" i="0" kern="1200">
                <a:solidFill>
                  <a:schemeClr val="tx1"/>
                </a:solidFill>
                <a:effectLst/>
                <a:latin typeface="+mn-lt"/>
                <a:ea typeface="+mn-ea"/>
                <a:cs typeface="+mn-cs"/>
              </a:rPr>
              <a:t>and time demands its due</a:t>
            </a:r>
          </a:p>
          <a:p>
            <a:r>
              <a:rPr lang="en-GB" sz="1200" b="0" i="0" kern="1200">
                <a:solidFill>
                  <a:schemeClr val="tx1"/>
                </a:solidFill>
                <a:effectLst/>
                <a:latin typeface="+mn-lt"/>
                <a:ea typeface="+mn-ea"/>
                <a:cs typeface="+mn-cs"/>
              </a:rPr>
              <a:t>200BC Epitaph of </a:t>
            </a:r>
            <a:r>
              <a:rPr lang="en-GB" sz="1200" b="0" i="0" kern="1200" err="1">
                <a:solidFill>
                  <a:schemeClr val="tx1"/>
                </a:solidFill>
                <a:effectLst/>
                <a:latin typeface="+mn-lt"/>
                <a:ea typeface="+mn-ea"/>
                <a:cs typeface="+mn-cs"/>
              </a:rPr>
              <a:t>Seikiles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American artist Susan Cianciolo’s practice draws together elements inspired by craft, fashion and daily domestic life. Fabric off-cuts, buttons, cardboard boxes, diary pages and her young daughter’s drawings become integral parts of works in which the seemingly casual and low-fi nature of their construction is at odds with the precision of their compositions.</a:t>
            </a:r>
          </a:p>
          <a:p>
            <a:r>
              <a:rPr lang="en-GB" sz="1200" b="0" i="0" kern="1200">
                <a:solidFill>
                  <a:schemeClr val="tx1"/>
                </a:solidFill>
                <a:effectLst/>
                <a:latin typeface="+mn-lt"/>
                <a:ea typeface="+mn-ea"/>
                <a:cs typeface="+mn-cs"/>
              </a:rPr>
              <a:t>In Gallery 1, the mannequins in Platforms 1-4 were salvaged by Cianciolo from mannequin-designer Ralph Pucci’s workshop in the 1990s. At that time she became known for her RUN clothing lines, made in collaboration with friends, students and relatives, shown on live models in downtown New York galleries and sold in high-end stores. Some 25 years later, Cianciolo customised and installed them on low platforms before dressing them in inimitable garments to create a sculptural installation that draws on fashion, craft and bricolage but ultimately occupies a territory entirely of its own.</a:t>
            </a:r>
          </a:p>
          <a:p>
            <a:r>
              <a:rPr lang="en-GB" sz="1200" b="0" i="0" kern="1200">
                <a:solidFill>
                  <a:schemeClr val="tx1"/>
                </a:solidFill>
                <a:effectLst/>
                <a:latin typeface="+mn-lt"/>
                <a:ea typeface="+mn-ea"/>
                <a:cs typeface="+mn-cs"/>
              </a:rPr>
              <a:t>The integration and transformation of archival material into new works is characteristic of Cianciolo’s approach. In 2001 she started to make an ongoing series of Kits, a group of which is shown in Gallery 2. Originally called Fluxus Boxes, the Kits are filled with fragments from Cianciolo’s life and past works. Like much of her output, they are inspired by her memories and visions. These DIY boxes of materials, photographs, objects and collage invite the user to construct their own costumes, talismans or rituals.</a:t>
            </a:r>
          </a:p>
          <a:p>
            <a:r>
              <a:rPr lang="en-GB" sz="1200" b="0" i="0" kern="1200">
                <a:solidFill>
                  <a:schemeClr val="tx1"/>
                </a:solidFill>
                <a:effectLst/>
                <a:latin typeface="+mn-lt"/>
                <a:ea typeface="+mn-ea"/>
                <a:cs typeface="+mn-cs"/>
              </a:rPr>
              <a:t>Over the past year Cianciolo has focused on making a series of Games, developed with her 11 year-old daughter Lilac and inspired by the way in which games become such a natural part of living with children. On the opening night of the exhibition, a new performance entitled Scene 10 – The Celebration and the Games sees the Games activated by Cianciolo’s collaborators, students and friends wearing hand-made costumes, adding a further dimension to her unerring integration of her art and life.</a:t>
            </a:r>
          </a:p>
          <a:p>
            <a:r>
              <a:rPr lang="en-GB" sz="1200" b="0" i="0" kern="1200">
                <a:solidFill>
                  <a:schemeClr val="tx1"/>
                </a:solidFill>
                <a:effectLst/>
                <a:latin typeface="+mn-lt"/>
                <a:ea typeface="+mn-ea"/>
                <a:cs typeface="+mn-cs"/>
              </a:rPr>
              <a:t>Cianciolo’s very particular sensibility is both intimate and generous, elevating domestic labour and existence, but equally inspired by her deep spirituality.</a:t>
            </a:r>
          </a:p>
          <a:p>
            <a:r>
              <a:rPr lang="en-GB" sz="1200" b="0" i="0" kern="1200">
                <a:solidFill>
                  <a:schemeClr val="tx1"/>
                </a:solidFill>
                <a:effectLst/>
                <a:latin typeface="+mn-lt"/>
                <a:ea typeface="+mn-ea"/>
                <a:cs typeface="+mn-cs"/>
              </a:rPr>
              <a:t>Susan Cianciolo (b. 1969, Rhode Island, US) lives and works in New York.</a:t>
            </a:r>
          </a:p>
          <a:p>
            <a:endParaRPr lang="en-US"/>
          </a:p>
        </p:txBody>
      </p:sp>
      <p:sp>
        <p:nvSpPr>
          <p:cNvPr id="4" name="Slide Number Placeholder 3"/>
          <p:cNvSpPr>
            <a:spLocks noGrp="1"/>
          </p:cNvSpPr>
          <p:nvPr>
            <p:ph type="sldNum" sz="quarter" idx="5"/>
          </p:nvPr>
        </p:nvSpPr>
        <p:spPr/>
        <p:txBody>
          <a:bodyPr/>
          <a:lstStyle/>
          <a:p>
            <a:fld id="{DF4F822C-BB81-1442-AF59-A900735C0EC5}" type="slidenum">
              <a:rPr lang="en-US" smtClean="0"/>
              <a:t>14</a:t>
            </a:fld>
            <a:endParaRPr lang="en-US"/>
          </a:p>
        </p:txBody>
      </p:sp>
    </p:spTree>
    <p:extLst>
      <p:ext uri="{BB962C8B-B14F-4D97-AF65-F5344CB8AC3E}">
        <p14:creationId xmlns:p14="http://schemas.microsoft.com/office/powerpoint/2010/main" val="16151706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27629-AC88-CB59-1822-C861C4B23F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E25A7F6-5B6F-50BB-ACC4-34AFBB7628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2F1614A-D5FD-BB61-0D36-3F411AD9E8D5}"/>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5" name="Footer Placeholder 4">
            <a:extLst>
              <a:ext uri="{FF2B5EF4-FFF2-40B4-BE49-F238E27FC236}">
                <a16:creationId xmlns:a16="http://schemas.microsoft.com/office/drawing/2014/main" id="{F6724607-A1F8-2762-09C0-02A78C0F5B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3622F2-0770-2168-7FC7-97ADB1C04BD9}"/>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1621255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4F13F-96A2-E645-2AA9-1D6F48914D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062097F-9C3C-140B-5A30-6FD727AA528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5E8C2D-2DCA-C87B-6DEC-CE698AC831F5}"/>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5" name="Footer Placeholder 4">
            <a:extLst>
              <a:ext uri="{FF2B5EF4-FFF2-40B4-BE49-F238E27FC236}">
                <a16:creationId xmlns:a16="http://schemas.microsoft.com/office/drawing/2014/main" id="{0FFED25A-9756-6699-F010-70263C2EDB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BF91D1-D57E-D2B9-1002-BB152596D3AF}"/>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4153940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846CE-D569-0C4C-4A71-4C1C30DAF5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7E1CAD3-CEFC-BFB7-7507-6368490EA0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9C4AFC-BDA8-3305-9EEE-110F21604F5E}"/>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5" name="Footer Placeholder 4">
            <a:extLst>
              <a:ext uri="{FF2B5EF4-FFF2-40B4-BE49-F238E27FC236}">
                <a16:creationId xmlns:a16="http://schemas.microsoft.com/office/drawing/2014/main" id="{90A5F4E8-213F-5FAB-0E13-7CE8124DB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12274-7791-B185-25E2-53E258A99D0A}"/>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388154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E4E50-B197-AECD-F86F-3AACEEDC02C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E7753E-9443-04EA-DADA-28D85E8E36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EBA4BB9-3C86-85D7-659D-AE5DB1AC566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DD41BE-2F6E-6E8B-FF6C-71E3518985BA}"/>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6" name="Footer Placeholder 5">
            <a:extLst>
              <a:ext uri="{FF2B5EF4-FFF2-40B4-BE49-F238E27FC236}">
                <a16:creationId xmlns:a16="http://schemas.microsoft.com/office/drawing/2014/main" id="{8F257DAC-DABB-594D-7A5D-B25FF0024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FBA8DD-D53A-BE7A-2BF3-162224D09D64}"/>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3829245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135DF-F287-0F08-2031-DAA08F7B51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7B008A-8456-7725-2821-D70AADF52B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16FC66-B5AE-92C1-4A1C-C951DE54C0F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8797EBF-AD6D-D43D-8EBF-B3668BB2D2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B9540CB-0BFE-E80D-CC22-A0E25E35DFE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E04785E-499C-6A43-E569-B26CE565CA58}"/>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8" name="Footer Placeholder 7">
            <a:extLst>
              <a:ext uri="{FF2B5EF4-FFF2-40B4-BE49-F238E27FC236}">
                <a16:creationId xmlns:a16="http://schemas.microsoft.com/office/drawing/2014/main" id="{7C763DDF-1B0F-28CF-35C2-F15FBDE805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0D5E29-DF61-D6CF-7AC7-03D75A5F0F34}"/>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319634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F2E4F-19B6-B0CA-78E1-F4E80DD77FE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09BD49E-1441-DA95-807E-6A311C02C516}"/>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4" name="Footer Placeholder 3">
            <a:extLst>
              <a:ext uri="{FF2B5EF4-FFF2-40B4-BE49-F238E27FC236}">
                <a16:creationId xmlns:a16="http://schemas.microsoft.com/office/drawing/2014/main" id="{D78A76C1-1A1D-BC72-47C5-F79FF9E702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4B6B6F-110D-CF0C-7FF6-07ECDB8371C1}"/>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311735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CBC921-C64F-D05B-FD71-78DC7506D415}"/>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3" name="Footer Placeholder 2">
            <a:extLst>
              <a:ext uri="{FF2B5EF4-FFF2-40B4-BE49-F238E27FC236}">
                <a16:creationId xmlns:a16="http://schemas.microsoft.com/office/drawing/2014/main" id="{E241C7A9-96D6-CAD3-1B92-09DE6F36999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8695E78-21AF-C41D-CE31-8C86D0F4FCF8}"/>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1122972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C0DFF-48BF-2B10-70C5-5A485C8FE3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8FB3B14-E2FF-48B4-0EFF-D60D13C8E0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E20FCD2-FC00-1BF8-62A3-5A621CFF04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6922A5-3C1D-2BE3-9E9F-51A144684B1C}"/>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6" name="Footer Placeholder 5">
            <a:extLst>
              <a:ext uri="{FF2B5EF4-FFF2-40B4-BE49-F238E27FC236}">
                <a16:creationId xmlns:a16="http://schemas.microsoft.com/office/drawing/2014/main" id="{06C049F9-9C90-70BE-33AA-048DC372E2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0292F4-CEBB-56EF-FD36-79BE31298684}"/>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58966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E8CE8-71B1-85C9-7803-207C575EC7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B988D81-28F4-C279-C46A-1D369D8198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4CF02D2-6B6A-43CE-6A88-89D51BC804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FE747C-1068-3D5C-DC6E-EF2F9BF43330}"/>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6" name="Footer Placeholder 5">
            <a:extLst>
              <a:ext uri="{FF2B5EF4-FFF2-40B4-BE49-F238E27FC236}">
                <a16:creationId xmlns:a16="http://schemas.microsoft.com/office/drawing/2014/main" id="{CEEC2215-C2BC-AD33-B619-32658F0FFC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04162B-F17E-B181-83B8-439B36AA2FA3}"/>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079867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00CE-E648-B180-BE2A-8A4E86A2F41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08D963D-C307-69BE-6727-791C579F91C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804991-A7D0-EE40-747E-9775E8757121}"/>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5" name="Footer Placeholder 4">
            <a:extLst>
              <a:ext uri="{FF2B5EF4-FFF2-40B4-BE49-F238E27FC236}">
                <a16:creationId xmlns:a16="http://schemas.microsoft.com/office/drawing/2014/main" id="{4D5A69DC-D770-8BEF-EC49-F03DC99221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A8913D-9980-56F7-92F7-32BD3C9BFEE7}"/>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2429094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50EB0D6-4C42-BE6A-8277-E9A1E176F62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35A0D7-4C08-636D-62E3-A0137080B8E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8CD883-1F1B-AE82-2591-AC446C122F72}"/>
              </a:ext>
            </a:extLst>
          </p:cNvPr>
          <p:cNvSpPr>
            <a:spLocks noGrp="1"/>
          </p:cNvSpPr>
          <p:nvPr>
            <p:ph type="dt" sz="half" idx="10"/>
          </p:nvPr>
        </p:nvSpPr>
        <p:spPr/>
        <p:txBody>
          <a:bodyPr/>
          <a:lstStyle/>
          <a:p>
            <a:fld id="{32790902-DD53-E34F-A5C9-48BF91142560}" type="datetimeFigureOut">
              <a:rPr lang="en-US" smtClean="0"/>
              <a:t>10/23/2024</a:t>
            </a:fld>
            <a:endParaRPr lang="en-US"/>
          </a:p>
        </p:txBody>
      </p:sp>
      <p:sp>
        <p:nvSpPr>
          <p:cNvPr id="5" name="Footer Placeholder 4">
            <a:extLst>
              <a:ext uri="{FF2B5EF4-FFF2-40B4-BE49-F238E27FC236}">
                <a16:creationId xmlns:a16="http://schemas.microsoft.com/office/drawing/2014/main" id="{D236C65D-23D4-BFD6-DB6B-A7BC776EBB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79D85D-49A3-B5CB-5CC8-01F27701E617}"/>
              </a:ext>
            </a:extLst>
          </p:cNvPr>
          <p:cNvSpPr>
            <a:spLocks noGrp="1"/>
          </p:cNvSpPr>
          <p:nvPr>
            <p:ph type="sldNum" sz="quarter" idx="12"/>
          </p:nvPr>
        </p:nvSpPr>
        <p:spPr/>
        <p:txBody>
          <a:bodyPr/>
          <a:lstStyle/>
          <a:p>
            <a:fld id="{83319710-61F2-DF46-BE19-6D64E49749A5}" type="slidenum">
              <a:rPr lang="en-US" smtClean="0"/>
              <a:t>‹#›</a:t>
            </a:fld>
            <a:endParaRPr lang="en-US"/>
          </a:p>
        </p:txBody>
      </p:sp>
    </p:spTree>
    <p:extLst>
      <p:ext uri="{BB962C8B-B14F-4D97-AF65-F5344CB8AC3E}">
        <p14:creationId xmlns:p14="http://schemas.microsoft.com/office/powerpoint/2010/main" val="3395247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9CFB69-39B7-D3EB-CA40-D801759D9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FCFD74-2016-E9BE-246D-82C1E6B5B4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C0A7A4-1A04-A0DB-4F19-BD5FF590D5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790902-DD53-E34F-A5C9-48BF91142560}" type="datetimeFigureOut">
              <a:rPr lang="en-US" smtClean="0"/>
              <a:t>10/23/2024</a:t>
            </a:fld>
            <a:endParaRPr lang="en-US"/>
          </a:p>
        </p:txBody>
      </p:sp>
      <p:sp>
        <p:nvSpPr>
          <p:cNvPr id="5" name="Footer Placeholder 4">
            <a:extLst>
              <a:ext uri="{FF2B5EF4-FFF2-40B4-BE49-F238E27FC236}">
                <a16:creationId xmlns:a16="http://schemas.microsoft.com/office/drawing/2014/main" id="{4101F30A-0CF4-E77B-4DFC-D564CF01EC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75BC11-2861-DCBA-F9F2-2B65B2B740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319710-61F2-DF46-BE19-6D64E49749A5}" type="slidenum">
              <a:rPr lang="en-US" smtClean="0"/>
              <a:t>‹#›</a:t>
            </a:fld>
            <a:endParaRPr lang="en-US"/>
          </a:p>
        </p:txBody>
      </p:sp>
    </p:spTree>
    <p:extLst>
      <p:ext uri="{BB962C8B-B14F-4D97-AF65-F5344CB8AC3E}">
        <p14:creationId xmlns:p14="http://schemas.microsoft.com/office/powerpoint/2010/main" val="3293431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youtube.com/watch?v=kFnQ6e28rn8" TargetMode="Externa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tate.org.uk/learn/online-resources/glossary/c/collage" TargetMode="External"/><Relationship Id="rId3" Type="http://schemas.openxmlformats.org/officeDocument/2006/relationships/hyperlink" Target="https://www.tate.org.uk/art/artists/pablo-picasso-1767" TargetMode="External"/><Relationship Id="rId7" Type="http://schemas.openxmlformats.org/officeDocument/2006/relationships/hyperlink" Target="https://www.tate.org.uk/art/artists/kurt-schwitters-1912" TargetMode="External"/><Relationship Id="rId12" Type="http://schemas.openxmlformats.org/officeDocument/2006/relationships/hyperlink" Target="https://www.tate.org.uk/art/artworks/man-ray-indestructible-object-t0761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tate.org.uk/learn/online-resources/glossary/d/dada" TargetMode="External"/><Relationship Id="rId11" Type="http://schemas.openxmlformats.org/officeDocument/2006/relationships/image" Target="../media/image12.png"/><Relationship Id="rId5" Type="http://schemas.openxmlformats.org/officeDocument/2006/relationships/hyperlink" Target="https://www.tate.org.uk/art/artworks/picasso-still-life-t01136" TargetMode="External"/><Relationship Id="rId10" Type="http://schemas.openxmlformats.org/officeDocument/2006/relationships/hyperlink" Target="https://www.tate.org.uk/learn/online-resources/glossary/s/surrealism" TargetMode="External"/><Relationship Id="rId4" Type="http://schemas.openxmlformats.org/officeDocument/2006/relationships/hyperlink" Target="https://www.tate.org.uk/learn/online-resources/glossary/c/cubism" TargetMode="External"/><Relationship Id="rId9" Type="http://schemas.openxmlformats.org/officeDocument/2006/relationships/hyperlink" Target="https://www.tate.org.uk/learn/online-resources/glossary/m/merz"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tate.org.uk/art/artworks/merz-lingotto-ar0060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7.tiff"/><Relationship Id="rId5" Type="http://schemas.openxmlformats.org/officeDocument/2006/relationships/image" Target="../media/image26.tiff"/><Relationship Id="rId4" Type="http://schemas.openxmlformats.org/officeDocument/2006/relationships/image" Target="../media/image25.tiff"/></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9819BB-1FCC-6D5C-6442-0DB6E3AF26DE}"/>
              </a:ext>
            </a:extLst>
          </p:cNvPr>
          <p:cNvSpPr txBox="1"/>
          <p:nvPr/>
        </p:nvSpPr>
        <p:spPr>
          <a:xfrm>
            <a:off x="435864" y="2029491"/>
            <a:ext cx="6513576" cy="4154984"/>
          </a:xfrm>
          <a:prstGeom prst="rect">
            <a:avLst/>
          </a:prstGeom>
          <a:noFill/>
        </p:spPr>
        <p:txBody>
          <a:bodyPr wrap="square">
            <a:spAutoFit/>
          </a:bodyPr>
          <a:lstStyle/>
          <a:p>
            <a:r>
              <a:rPr lang="en-GB" sz="2400">
                <a:latin typeface="Helvetica" pitchFamily="2" charset="0"/>
              </a:rPr>
              <a:t>Assemblages, as conceived of by Deleuze and </a:t>
            </a:r>
            <a:r>
              <a:rPr lang="en-GB" sz="2400" err="1">
                <a:latin typeface="Helvetica" pitchFamily="2" charset="0"/>
              </a:rPr>
              <a:t>Guattari</a:t>
            </a:r>
            <a:r>
              <a:rPr lang="en-GB" sz="2400">
                <a:latin typeface="Helvetica" pitchFamily="2" charset="0"/>
              </a:rPr>
              <a:t>, are </a:t>
            </a:r>
            <a:r>
              <a:rPr lang="en-GB" sz="2400" b="1">
                <a:latin typeface="Helvetica" pitchFamily="2" charset="0"/>
              </a:rPr>
              <a:t>complex constellations of objects, bodies, expressions, qualities, and territories that come together for varying periods of time to ideally create new ways of functioning</a:t>
            </a:r>
            <a:r>
              <a:rPr lang="en-GB" sz="2400">
                <a:latin typeface="Helvetica" pitchFamily="2" charset="0"/>
              </a:rPr>
              <a:t>. Assemblages operate through desire as abstract machines, or arrangements, that are productive and have function; desire is the circulating energy that produces connections. </a:t>
            </a:r>
          </a:p>
          <a:p>
            <a:endParaRPr lang="en-GB" sz="2400" b="1">
              <a:latin typeface="Helvetica" pitchFamily="2" charset="0"/>
            </a:endParaRPr>
          </a:p>
        </p:txBody>
      </p:sp>
      <p:sp>
        <p:nvSpPr>
          <p:cNvPr id="3" name="TextBox 2">
            <a:extLst>
              <a:ext uri="{FF2B5EF4-FFF2-40B4-BE49-F238E27FC236}">
                <a16:creationId xmlns:a16="http://schemas.microsoft.com/office/drawing/2014/main" id="{51391B76-C5D2-70D9-F05F-10E86B391C73}"/>
              </a:ext>
            </a:extLst>
          </p:cNvPr>
          <p:cNvSpPr txBox="1"/>
          <p:nvPr/>
        </p:nvSpPr>
        <p:spPr>
          <a:xfrm>
            <a:off x="435864" y="673525"/>
            <a:ext cx="8031480" cy="1077218"/>
          </a:xfrm>
          <a:prstGeom prst="rect">
            <a:avLst/>
          </a:prstGeom>
          <a:noFill/>
        </p:spPr>
        <p:txBody>
          <a:bodyPr wrap="square">
            <a:spAutoFit/>
          </a:bodyPr>
          <a:lstStyle/>
          <a:p>
            <a:r>
              <a:rPr lang="en-GB" sz="3200">
                <a:latin typeface="Helvetica" pitchFamily="2" charset="0"/>
              </a:rPr>
              <a:t>Material Mediations </a:t>
            </a:r>
          </a:p>
          <a:p>
            <a:r>
              <a:rPr lang="en-GB" sz="3200">
                <a:latin typeface="Helvetica" pitchFamily="2" charset="0"/>
              </a:rPr>
              <a:t>Patching and Piecing: Assemblages  </a:t>
            </a:r>
            <a:r>
              <a:rPr lang="en-US" sz="3200">
                <a:latin typeface="Helvetica" pitchFamily="2" charset="0"/>
              </a:rPr>
              <a:t> </a:t>
            </a:r>
          </a:p>
        </p:txBody>
      </p:sp>
      <p:pic>
        <p:nvPicPr>
          <p:cNvPr id="4" name="Picture 3" descr="Background pattern&#10;&#10;Description automatically generated">
            <a:extLst>
              <a:ext uri="{FF2B5EF4-FFF2-40B4-BE49-F238E27FC236}">
                <a16:creationId xmlns:a16="http://schemas.microsoft.com/office/drawing/2014/main" id="{520F1515-F864-A288-5803-EC2DA0CDBF64}"/>
              </a:ext>
            </a:extLst>
          </p:cNvPr>
          <p:cNvPicPr>
            <a:picLocks noChangeAspect="1"/>
          </p:cNvPicPr>
          <p:nvPr/>
        </p:nvPicPr>
        <p:blipFill>
          <a:blip r:embed="rId2"/>
          <a:stretch>
            <a:fillRect/>
          </a:stretch>
        </p:blipFill>
        <p:spPr>
          <a:xfrm>
            <a:off x="7940626" y="1308168"/>
            <a:ext cx="3123613" cy="4876307"/>
          </a:xfrm>
          <a:prstGeom prst="rect">
            <a:avLst/>
          </a:prstGeom>
        </p:spPr>
      </p:pic>
    </p:spTree>
    <p:extLst>
      <p:ext uri="{BB962C8B-B14F-4D97-AF65-F5344CB8AC3E}">
        <p14:creationId xmlns:p14="http://schemas.microsoft.com/office/powerpoint/2010/main" val="2242396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group of people sitting in chairs in a room&#10;&#10;Description automatically generated">
            <a:extLst>
              <a:ext uri="{FF2B5EF4-FFF2-40B4-BE49-F238E27FC236}">
                <a16:creationId xmlns:a16="http://schemas.microsoft.com/office/drawing/2014/main" id="{9E3BE783-5395-9E0C-CD46-125D1E3A830C}"/>
              </a:ext>
            </a:extLst>
          </p:cNvPr>
          <p:cNvPicPr>
            <a:picLocks noChangeAspect="1"/>
          </p:cNvPicPr>
          <p:nvPr/>
        </p:nvPicPr>
        <p:blipFill>
          <a:blip r:embed="rId3">
            <a:alphaModFix amt="77000"/>
          </a:blip>
          <a:stretch>
            <a:fillRect/>
          </a:stretch>
        </p:blipFill>
        <p:spPr>
          <a:xfrm>
            <a:off x="193553" y="148095"/>
            <a:ext cx="8706492" cy="6537399"/>
          </a:xfrm>
          <a:prstGeom prst="rect">
            <a:avLst/>
          </a:prstGeom>
        </p:spPr>
      </p:pic>
      <p:pic>
        <p:nvPicPr>
          <p:cNvPr id="14" name="Picture 13" descr="A group of ceramic pots and cups&#10;&#10;Description automatically generated">
            <a:extLst>
              <a:ext uri="{FF2B5EF4-FFF2-40B4-BE49-F238E27FC236}">
                <a16:creationId xmlns:a16="http://schemas.microsoft.com/office/drawing/2014/main" id="{99D8A956-5A83-24AA-5927-F2F94DA62315}"/>
              </a:ext>
            </a:extLst>
          </p:cNvPr>
          <p:cNvPicPr>
            <a:picLocks noChangeAspect="1"/>
          </p:cNvPicPr>
          <p:nvPr/>
        </p:nvPicPr>
        <p:blipFill>
          <a:blip r:embed="rId4"/>
          <a:stretch>
            <a:fillRect/>
          </a:stretch>
        </p:blipFill>
        <p:spPr>
          <a:xfrm>
            <a:off x="4894271" y="1319857"/>
            <a:ext cx="6889412" cy="5173018"/>
          </a:xfrm>
          <a:prstGeom prst="rect">
            <a:avLst/>
          </a:prstGeom>
        </p:spPr>
      </p:pic>
      <p:sp>
        <p:nvSpPr>
          <p:cNvPr id="17" name="Title 1">
            <a:extLst>
              <a:ext uri="{FF2B5EF4-FFF2-40B4-BE49-F238E27FC236}">
                <a16:creationId xmlns:a16="http://schemas.microsoft.com/office/drawing/2014/main" id="{4FA9EC90-D237-715E-9E15-3603F17CB3BB}"/>
              </a:ext>
            </a:extLst>
          </p:cNvPr>
          <p:cNvSpPr>
            <a:spLocks noGrp="1"/>
          </p:cNvSpPr>
          <p:nvPr>
            <p:ph type="title"/>
          </p:nvPr>
        </p:nvSpPr>
        <p:spPr>
          <a:xfrm>
            <a:off x="541025" y="148095"/>
            <a:ext cx="10515600" cy="1325563"/>
          </a:xfrm>
        </p:spPr>
        <p:txBody>
          <a:bodyPr/>
          <a:lstStyle/>
          <a:p>
            <a:r>
              <a:rPr lang="en-US">
                <a:latin typeface="Helvetica" pitchFamily="2" charset="0"/>
              </a:rPr>
              <a:t>William Kentridge - Artist as a coffee cup</a:t>
            </a:r>
          </a:p>
        </p:txBody>
      </p:sp>
    </p:spTree>
    <p:extLst>
      <p:ext uri="{BB962C8B-B14F-4D97-AF65-F5344CB8AC3E}">
        <p14:creationId xmlns:p14="http://schemas.microsoft.com/office/powerpoint/2010/main" val="1192721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all with pictures and objects on it&#10;&#10;Description automatically generated">
            <a:extLst>
              <a:ext uri="{FF2B5EF4-FFF2-40B4-BE49-F238E27FC236}">
                <a16:creationId xmlns:a16="http://schemas.microsoft.com/office/drawing/2014/main" id="{9C28FACD-1A14-5323-8CCD-8AEA95C1D2E9}"/>
              </a:ext>
            </a:extLst>
          </p:cNvPr>
          <p:cNvPicPr>
            <a:picLocks noChangeAspect="1"/>
          </p:cNvPicPr>
          <p:nvPr/>
        </p:nvPicPr>
        <p:blipFill>
          <a:blip r:embed="rId2"/>
          <a:stretch>
            <a:fillRect/>
          </a:stretch>
        </p:blipFill>
        <p:spPr>
          <a:xfrm>
            <a:off x="359664" y="537215"/>
            <a:ext cx="4047611" cy="5390597"/>
          </a:xfrm>
          <a:prstGeom prst="rect">
            <a:avLst/>
          </a:prstGeom>
        </p:spPr>
      </p:pic>
      <p:pic>
        <p:nvPicPr>
          <p:cNvPr id="5" name="Picture 4" descr="A cell phone on top of books&#10;&#10;Description automatically generated">
            <a:extLst>
              <a:ext uri="{FF2B5EF4-FFF2-40B4-BE49-F238E27FC236}">
                <a16:creationId xmlns:a16="http://schemas.microsoft.com/office/drawing/2014/main" id="{12F8ECB7-857E-4771-C0FB-466A1DB2B46A}"/>
              </a:ext>
            </a:extLst>
          </p:cNvPr>
          <p:cNvPicPr>
            <a:picLocks noChangeAspect="1"/>
          </p:cNvPicPr>
          <p:nvPr/>
        </p:nvPicPr>
        <p:blipFill>
          <a:blip r:embed="rId3"/>
          <a:stretch>
            <a:fillRect/>
          </a:stretch>
        </p:blipFill>
        <p:spPr>
          <a:xfrm>
            <a:off x="4884563" y="537214"/>
            <a:ext cx="6947773" cy="5390597"/>
          </a:xfrm>
          <a:prstGeom prst="rect">
            <a:avLst/>
          </a:prstGeom>
        </p:spPr>
      </p:pic>
      <p:sp>
        <p:nvSpPr>
          <p:cNvPr id="7" name="TextBox 6">
            <a:extLst>
              <a:ext uri="{FF2B5EF4-FFF2-40B4-BE49-F238E27FC236}">
                <a16:creationId xmlns:a16="http://schemas.microsoft.com/office/drawing/2014/main" id="{8AA65018-0F2B-C6D3-0526-5034C6694E42}"/>
              </a:ext>
            </a:extLst>
          </p:cNvPr>
          <p:cNvSpPr txBox="1"/>
          <p:nvPr/>
        </p:nvSpPr>
        <p:spPr>
          <a:xfrm>
            <a:off x="359664" y="5992984"/>
            <a:ext cx="4047611" cy="923330"/>
          </a:xfrm>
          <a:prstGeom prst="rect">
            <a:avLst/>
          </a:prstGeom>
          <a:noFill/>
        </p:spPr>
        <p:txBody>
          <a:bodyPr wrap="square">
            <a:spAutoFit/>
          </a:bodyPr>
          <a:lstStyle/>
          <a:p>
            <a:r>
              <a:rPr lang="en-US" sz="2000">
                <a:latin typeface="Helvetica" pitchFamily="2" charset="0"/>
              </a:rPr>
              <a:t>Thinking through the body, rather </a:t>
            </a:r>
          </a:p>
          <a:p>
            <a:r>
              <a:rPr lang="en-US" sz="2000">
                <a:latin typeface="Helvetica" pitchFamily="2" charset="0"/>
              </a:rPr>
              <a:t>than </a:t>
            </a:r>
            <a:r>
              <a:rPr lang="en-US" sz="2000" err="1">
                <a:latin typeface="Helvetica" pitchFamily="2" charset="0"/>
              </a:rPr>
              <a:t>psychologicially</a:t>
            </a:r>
            <a:r>
              <a:rPr lang="en-US" sz="2000">
                <a:latin typeface="Helvetica" pitchFamily="2" charset="0"/>
              </a:rPr>
              <a:t> </a:t>
            </a:r>
          </a:p>
          <a:p>
            <a:r>
              <a:rPr lang="en-US" sz="1400">
                <a:latin typeface="Helvetica" pitchFamily="2" charset="0"/>
              </a:rPr>
              <a:t>(Butler, quoting from Kentridge: Jan 2024)</a:t>
            </a:r>
          </a:p>
        </p:txBody>
      </p:sp>
      <p:sp>
        <p:nvSpPr>
          <p:cNvPr id="9" name="TextBox 8">
            <a:extLst>
              <a:ext uri="{FF2B5EF4-FFF2-40B4-BE49-F238E27FC236}">
                <a16:creationId xmlns:a16="http://schemas.microsoft.com/office/drawing/2014/main" id="{DA0BBE64-E333-072D-19E6-B448AF413DF4}"/>
              </a:ext>
            </a:extLst>
          </p:cNvPr>
          <p:cNvSpPr txBox="1"/>
          <p:nvPr/>
        </p:nvSpPr>
        <p:spPr>
          <a:xfrm>
            <a:off x="4884563" y="5992984"/>
            <a:ext cx="6947772" cy="861774"/>
          </a:xfrm>
          <a:prstGeom prst="rect">
            <a:avLst/>
          </a:prstGeom>
          <a:noFill/>
        </p:spPr>
        <p:txBody>
          <a:bodyPr wrap="square">
            <a:spAutoFit/>
          </a:bodyPr>
          <a:lstStyle/>
          <a:p>
            <a:r>
              <a:rPr lang="en-US" sz="1800">
                <a:latin typeface="Helvetica" pitchFamily="2" charset="0"/>
              </a:rPr>
              <a:t>I need the physical activity of drawing……and being physically present in the studio</a:t>
            </a:r>
          </a:p>
          <a:p>
            <a:r>
              <a:rPr lang="en-US" sz="1400">
                <a:latin typeface="Helvetica" pitchFamily="2" charset="0"/>
              </a:rPr>
              <a:t>(Kentridge: Jan 2024)</a:t>
            </a:r>
          </a:p>
        </p:txBody>
      </p:sp>
    </p:spTree>
    <p:extLst>
      <p:ext uri="{BB962C8B-B14F-4D97-AF65-F5344CB8AC3E}">
        <p14:creationId xmlns:p14="http://schemas.microsoft.com/office/powerpoint/2010/main" val="2654727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4F8A153-1164-8BDB-7377-098C76F12B9E}"/>
              </a:ext>
            </a:extLst>
          </p:cNvPr>
          <p:cNvSpPr txBox="1"/>
          <p:nvPr/>
        </p:nvSpPr>
        <p:spPr>
          <a:xfrm>
            <a:off x="0" y="326770"/>
            <a:ext cx="12192000" cy="830997"/>
          </a:xfrm>
          <a:prstGeom prst="rect">
            <a:avLst/>
          </a:prstGeom>
          <a:noFill/>
        </p:spPr>
        <p:txBody>
          <a:bodyPr wrap="square">
            <a:spAutoFit/>
          </a:bodyPr>
          <a:lstStyle/>
          <a:p>
            <a:pPr algn="l"/>
            <a:r>
              <a:rPr lang="en-GB" sz="2400" i="0">
                <a:solidFill>
                  <a:srgbClr val="0F0F0F"/>
                </a:solidFill>
                <a:effectLst/>
                <a:latin typeface="Helvetica" pitchFamily="2" charset="0"/>
              </a:rPr>
              <a:t>William Kentridge and Judith Butler: Video Art and Social Intervention: Forms of Life</a:t>
            </a:r>
          </a:p>
          <a:p>
            <a:pPr algn="l"/>
            <a:r>
              <a:rPr lang="en-GB" sz="2400" i="0">
                <a:solidFill>
                  <a:srgbClr val="0F0F0F"/>
                </a:solidFill>
                <a:effectLst/>
                <a:latin typeface="Helvetica" pitchFamily="2" charset="0"/>
              </a:rPr>
              <a:t>Intro</a:t>
            </a:r>
            <a:r>
              <a:rPr lang="en-GB" sz="2400">
                <a:solidFill>
                  <a:srgbClr val="0F0F0F"/>
                </a:solidFill>
                <a:latin typeface="Helvetica" pitchFamily="2" charset="0"/>
              </a:rPr>
              <a:t>duced by Shannon Jackson, Cal Arts, </a:t>
            </a:r>
            <a:endParaRPr lang="en-GB" sz="2400" i="0">
              <a:solidFill>
                <a:srgbClr val="0F0F0F"/>
              </a:solidFill>
              <a:effectLst/>
              <a:latin typeface="Helvetica" pitchFamily="2" charset="0"/>
            </a:endParaRPr>
          </a:p>
        </p:txBody>
      </p:sp>
      <p:pic>
        <p:nvPicPr>
          <p:cNvPr id="12" name="Picture 11">
            <a:extLst>
              <a:ext uri="{FF2B5EF4-FFF2-40B4-BE49-F238E27FC236}">
                <a16:creationId xmlns:a16="http://schemas.microsoft.com/office/drawing/2014/main" id="{B97B06D5-A9BA-24DC-89C7-97AEDF8C0403}"/>
              </a:ext>
            </a:extLst>
          </p:cNvPr>
          <p:cNvPicPr>
            <a:picLocks noChangeAspect="1"/>
          </p:cNvPicPr>
          <p:nvPr/>
        </p:nvPicPr>
        <p:blipFill>
          <a:blip r:embed="rId3"/>
          <a:stretch>
            <a:fillRect/>
          </a:stretch>
        </p:blipFill>
        <p:spPr>
          <a:xfrm>
            <a:off x="0" y="1151336"/>
            <a:ext cx="6525388" cy="3671734"/>
          </a:xfrm>
          <a:prstGeom prst="rect">
            <a:avLst/>
          </a:prstGeom>
        </p:spPr>
      </p:pic>
      <p:pic>
        <p:nvPicPr>
          <p:cNvPr id="13" name="Picture 12">
            <a:extLst>
              <a:ext uri="{FF2B5EF4-FFF2-40B4-BE49-F238E27FC236}">
                <a16:creationId xmlns:a16="http://schemas.microsoft.com/office/drawing/2014/main" id="{C79903EF-4BFA-09FF-3A2C-9C35045745CC}"/>
              </a:ext>
            </a:extLst>
          </p:cNvPr>
          <p:cNvPicPr>
            <a:picLocks noChangeAspect="1"/>
          </p:cNvPicPr>
          <p:nvPr/>
        </p:nvPicPr>
        <p:blipFill>
          <a:blip r:embed="rId4"/>
          <a:stretch>
            <a:fillRect/>
          </a:stretch>
        </p:blipFill>
        <p:spPr>
          <a:xfrm>
            <a:off x="6316311" y="1126681"/>
            <a:ext cx="5875689" cy="3671733"/>
          </a:xfrm>
          <a:prstGeom prst="rect">
            <a:avLst/>
          </a:prstGeom>
        </p:spPr>
      </p:pic>
      <p:sp>
        <p:nvSpPr>
          <p:cNvPr id="16" name="TextBox 15">
            <a:extLst>
              <a:ext uri="{FF2B5EF4-FFF2-40B4-BE49-F238E27FC236}">
                <a16:creationId xmlns:a16="http://schemas.microsoft.com/office/drawing/2014/main" id="{34E2F8B3-0144-88FB-6FB2-68CD6A4902D0}"/>
              </a:ext>
            </a:extLst>
          </p:cNvPr>
          <p:cNvSpPr txBox="1"/>
          <p:nvPr/>
        </p:nvSpPr>
        <p:spPr>
          <a:xfrm>
            <a:off x="0" y="4850342"/>
            <a:ext cx="11812796" cy="2308324"/>
          </a:xfrm>
          <a:prstGeom prst="rect">
            <a:avLst/>
          </a:prstGeom>
          <a:noFill/>
        </p:spPr>
        <p:txBody>
          <a:bodyPr wrap="square" rtlCol="0">
            <a:spAutoFit/>
          </a:bodyPr>
          <a:lstStyle/>
          <a:p>
            <a:r>
              <a:rPr lang="en-GB" b="0" i="0">
                <a:solidFill>
                  <a:srgbClr val="020101"/>
                </a:solidFill>
                <a:effectLst/>
                <a:latin typeface="Roboto Slab" panose="020F0502020204030204" pitchFamily="34" charset="0"/>
              </a:rPr>
              <a:t>Berkeley Art Museum and Pacific Film Archive, Berkeley 2023</a:t>
            </a:r>
          </a:p>
          <a:p>
            <a:r>
              <a:rPr lang="en-GB" b="0" i="0">
                <a:solidFill>
                  <a:srgbClr val="000000"/>
                </a:solidFill>
                <a:effectLst/>
                <a:latin typeface="noto serif jp"/>
              </a:rPr>
              <a:t>Meeting at Berkeley for a free-ranging conversation, Kentridge and Butler consider the relationship between art and politics, the paradoxes of identity, the ethics of activism and the power of “the less good idea”.  March 2023</a:t>
            </a:r>
          </a:p>
          <a:p>
            <a:r>
              <a:rPr lang="en-US">
                <a:hlinkClick r:id="rId5"/>
              </a:rPr>
              <a:t>https://www.youtube.com/watch?v=kFnQ6e28rn8</a:t>
            </a:r>
            <a:endParaRPr lang="en-US"/>
          </a:p>
          <a:p>
            <a:endParaRPr lang="en-US"/>
          </a:p>
          <a:p>
            <a:r>
              <a:rPr lang="en-GB" b="0" i="0">
                <a:solidFill>
                  <a:srgbClr val="000000"/>
                </a:solidFill>
                <a:effectLst/>
                <a:latin typeface="noto serif jp"/>
              </a:rPr>
              <a:t>William Kentridge and Judith Butler in conversation at the École Normal Supérieure in Paris on the 25th of January, 2024</a:t>
            </a:r>
          </a:p>
          <a:p>
            <a:r>
              <a:rPr lang="en-US"/>
              <a:t>https://</a:t>
            </a:r>
            <a:r>
              <a:rPr lang="en-US" err="1"/>
              <a:t>www.kentridge.studio</a:t>
            </a:r>
            <a:r>
              <a:rPr lang="en-US"/>
              <a:t>/william-kentridge-and-judith-butler-in-conversation-ecole-normale-superieure/</a:t>
            </a:r>
          </a:p>
          <a:p>
            <a:endParaRPr lang="en-US"/>
          </a:p>
        </p:txBody>
      </p:sp>
    </p:spTree>
    <p:extLst>
      <p:ext uri="{BB962C8B-B14F-4D97-AF65-F5344CB8AC3E}">
        <p14:creationId xmlns:p14="http://schemas.microsoft.com/office/powerpoint/2010/main" val="1602461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ED3A6B-44C8-90A2-D129-D5B9E9DFCEA1}"/>
              </a:ext>
            </a:extLst>
          </p:cNvPr>
          <p:cNvSpPr txBox="1"/>
          <p:nvPr/>
        </p:nvSpPr>
        <p:spPr>
          <a:xfrm>
            <a:off x="8263324" y="1176002"/>
            <a:ext cx="3673366" cy="5324535"/>
          </a:xfrm>
          <a:prstGeom prst="rect">
            <a:avLst/>
          </a:prstGeom>
          <a:noFill/>
        </p:spPr>
        <p:txBody>
          <a:bodyPr wrap="square">
            <a:spAutoFit/>
          </a:bodyPr>
          <a:lstStyle/>
          <a:p>
            <a:pPr algn="l"/>
            <a:r>
              <a:rPr lang="en-GB" sz="2000" i="0">
                <a:solidFill>
                  <a:srgbClr val="333333"/>
                </a:solidFill>
                <a:effectLst/>
                <a:latin typeface="Helvetica" pitchFamily="2" charset="0"/>
              </a:rPr>
              <a:t>Stephen Clingman undertakes a series of enquiries, of walks around the artist and his practice, through the various layers and linkages, crossings and connections of his art. As he proceeds, </a:t>
            </a:r>
            <a:r>
              <a:rPr lang="en-GB" sz="2000" b="1" i="0">
                <a:solidFill>
                  <a:srgbClr val="333333"/>
                </a:solidFill>
                <a:effectLst/>
                <a:latin typeface="Helvetica" pitchFamily="2" charset="0"/>
              </a:rPr>
              <a:t>he considers Kentridge’s themes, explores them and moves by association to others. Along the way, overlaps, thought-collages, allusions and assemblages come together to create a connective, dimensional way of thinking inspired by Kentridge’s own habits of creation</a:t>
            </a:r>
            <a:r>
              <a:rPr lang="en-GB" sz="2000" i="0">
                <a:solidFill>
                  <a:srgbClr val="333333"/>
                </a:solidFill>
                <a:effectLst/>
                <a:latin typeface="Helvetica" pitchFamily="2" charset="0"/>
              </a:rPr>
              <a:t>.</a:t>
            </a:r>
          </a:p>
        </p:txBody>
      </p:sp>
      <p:pic>
        <p:nvPicPr>
          <p:cNvPr id="6" name="Picture 5">
            <a:extLst>
              <a:ext uri="{FF2B5EF4-FFF2-40B4-BE49-F238E27FC236}">
                <a16:creationId xmlns:a16="http://schemas.microsoft.com/office/drawing/2014/main" id="{2D6C78C4-7F7C-E4B5-E936-E00798D843B9}"/>
              </a:ext>
            </a:extLst>
          </p:cNvPr>
          <p:cNvPicPr>
            <a:picLocks noChangeAspect="1"/>
          </p:cNvPicPr>
          <p:nvPr/>
        </p:nvPicPr>
        <p:blipFill>
          <a:blip r:embed="rId3"/>
          <a:stretch>
            <a:fillRect/>
          </a:stretch>
        </p:blipFill>
        <p:spPr>
          <a:xfrm>
            <a:off x="118928" y="61616"/>
            <a:ext cx="4997394" cy="6734768"/>
          </a:xfrm>
          <a:prstGeom prst="rect">
            <a:avLst/>
          </a:prstGeom>
        </p:spPr>
      </p:pic>
      <p:pic>
        <p:nvPicPr>
          <p:cNvPr id="7" name="Picture 6">
            <a:extLst>
              <a:ext uri="{FF2B5EF4-FFF2-40B4-BE49-F238E27FC236}">
                <a16:creationId xmlns:a16="http://schemas.microsoft.com/office/drawing/2014/main" id="{D0A7BC08-1CBB-92B5-E030-A87AE0221C0E}"/>
              </a:ext>
            </a:extLst>
          </p:cNvPr>
          <p:cNvPicPr>
            <a:picLocks noChangeAspect="1"/>
          </p:cNvPicPr>
          <p:nvPr/>
        </p:nvPicPr>
        <p:blipFill>
          <a:blip r:embed="rId4"/>
          <a:stretch>
            <a:fillRect/>
          </a:stretch>
        </p:blipFill>
        <p:spPr>
          <a:xfrm>
            <a:off x="3610881" y="40936"/>
            <a:ext cx="4730968" cy="6817064"/>
          </a:xfrm>
          <a:prstGeom prst="rect">
            <a:avLst/>
          </a:prstGeom>
        </p:spPr>
      </p:pic>
      <p:sp>
        <p:nvSpPr>
          <p:cNvPr id="8" name="TextBox 7">
            <a:extLst>
              <a:ext uri="{FF2B5EF4-FFF2-40B4-BE49-F238E27FC236}">
                <a16:creationId xmlns:a16="http://schemas.microsoft.com/office/drawing/2014/main" id="{FD9A21EC-AE47-FF90-5D22-8921987AEC3A}"/>
              </a:ext>
            </a:extLst>
          </p:cNvPr>
          <p:cNvSpPr txBox="1"/>
          <p:nvPr/>
        </p:nvSpPr>
        <p:spPr>
          <a:xfrm>
            <a:off x="8263324" y="148410"/>
            <a:ext cx="3793971" cy="1015663"/>
          </a:xfrm>
          <a:prstGeom prst="rect">
            <a:avLst/>
          </a:prstGeom>
          <a:noFill/>
        </p:spPr>
        <p:txBody>
          <a:bodyPr wrap="square" rtlCol="0">
            <a:spAutoFit/>
          </a:bodyPr>
          <a:lstStyle/>
          <a:p>
            <a:r>
              <a:rPr lang="en-GB" sz="2000" b="1">
                <a:solidFill>
                  <a:srgbClr val="333333"/>
                </a:solidFill>
                <a:latin typeface="Helvetica" pitchFamily="2" charset="0"/>
              </a:rPr>
              <a:t>A</a:t>
            </a:r>
            <a:r>
              <a:rPr lang="en-GB" sz="2000" b="1" i="0">
                <a:solidFill>
                  <a:srgbClr val="333333"/>
                </a:solidFill>
                <a:effectLst/>
                <a:latin typeface="Helvetica" pitchFamily="2" charset="0"/>
              </a:rPr>
              <a:t> catalogue to coincide with RA Kentridge’s exhibition, 2022 </a:t>
            </a:r>
            <a:endParaRPr lang="en-US" sz="2000" b="1"/>
          </a:p>
        </p:txBody>
      </p:sp>
    </p:spTree>
    <p:extLst>
      <p:ext uri="{BB962C8B-B14F-4D97-AF65-F5344CB8AC3E}">
        <p14:creationId xmlns:p14="http://schemas.microsoft.com/office/powerpoint/2010/main" val="2805514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7CBED6-2703-CC43-BC60-A758A0D27CBA}"/>
              </a:ext>
            </a:extLst>
          </p:cNvPr>
          <p:cNvPicPr>
            <a:picLocks noChangeAspect="1"/>
          </p:cNvPicPr>
          <p:nvPr/>
        </p:nvPicPr>
        <p:blipFill>
          <a:blip r:embed="rId3"/>
          <a:stretch>
            <a:fillRect/>
          </a:stretch>
        </p:blipFill>
        <p:spPr>
          <a:xfrm>
            <a:off x="1126824" y="1259031"/>
            <a:ext cx="2901154" cy="4339937"/>
          </a:xfrm>
          <a:prstGeom prst="rect">
            <a:avLst/>
          </a:prstGeom>
        </p:spPr>
      </p:pic>
      <p:sp>
        <p:nvSpPr>
          <p:cNvPr id="8" name="TextBox 7">
            <a:extLst>
              <a:ext uri="{FF2B5EF4-FFF2-40B4-BE49-F238E27FC236}">
                <a16:creationId xmlns:a16="http://schemas.microsoft.com/office/drawing/2014/main" id="{85E09AB3-2FA3-0232-0FBA-336CEFEE8D76}"/>
              </a:ext>
            </a:extLst>
          </p:cNvPr>
          <p:cNvSpPr txBox="1"/>
          <p:nvPr/>
        </p:nvSpPr>
        <p:spPr>
          <a:xfrm>
            <a:off x="5105356" y="2091235"/>
            <a:ext cx="6117336" cy="2308324"/>
          </a:xfrm>
          <a:prstGeom prst="rect">
            <a:avLst/>
          </a:prstGeom>
          <a:noFill/>
        </p:spPr>
        <p:txBody>
          <a:bodyPr wrap="square">
            <a:spAutoFit/>
          </a:bodyPr>
          <a:lstStyle/>
          <a:p>
            <a:r>
              <a:rPr lang="en-GB" sz="2400">
                <a:latin typeface="Helvetica" pitchFamily="2" charset="0"/>
              </a:rPr>
              <a:t>An assemblage transpires as a set of forces coalesces together, the concept of assemblages applies to all structures, from the behaviour patterns of an individual, the organisation of institutions, an arrangement of spaces, to the functioning of ecologies. </a:t>
            </a:r>
          </a:p>
        </p:txBody>
      </p:sp>
    </p:spTree>
    <p:extLst>
      <p:ext uri="{BB962C8B-B14F-4D97-AF65-F5344CB8AC3E}">
        <p14:creationId xmlns:p14="http://schemas.microsoft.com/office/powerpoint/2010/main" val="2354290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4EE7-8448-5B80-2A25-E8D7F0CE4B5D}"/>
              </a:ext>
            </a:extLst>
          </p:cNvPr>
          <p:cNvSpPr>
            <a:spLocks noGrp="1"/>
          </p:cNvSpPr>
          <p:nvPr>
            <p:ph type="title"/>
          </p:nvPr>
        </p:nvSpPr>
        <p:spPr>
          <a:xfrm>
            <a:off x="268583" y="502816"/>
            <a:ext cx="5046762" cy="5941106"/>
          </a:xfrm>
        </p:spPr>
        <p:txBody>
          <a:bodyPr>
            <a:normAutofit fontScale="90000"/>
          </a:bodyPr>
          <a:lstStyle/>
          <a:p>
            <a:br>
              <a:rPr lang="en-US" sz="1600">
                <a:latin typeface="Helvetica"/>
                <a:ea typeface="Calibri Light"/>
                <a:cs typeface="Helvetica"/>
              </a:rPr>
            </a:br>
            <a:r>
              <a:rPr lang="en-US" sz="1600" b="1">
                <a:latin typeface="Helvetica"/>
                <a:ea typeface="Calibri Light"/>
                <a:cs typeface="Helvetica"/>
              </a:rPr>
              <a:t>MA Contemporary Dialogues – PT Explorative Research &amp; Praxis</a:t>
            </a:r>
            <a:endParaRPr lang="en-US" sz="1600" b="1">
              <a:latin typeface="Calibri Light"/>
              <a:ea typeface="Calibri Light"/>
              <a:cs typeface="Calibri Light"/>
            </a:endParaRPr>
          </a:p>
          <a:p>
            <a:r>
              <a:rPr lang="en-US" sz="1600" b="1">
                <a:latin typeface="Calibri Light"/>
                <a:ea typeface="Calibri Light"/>
                <a:cs typeface="Calibri Light"/>
              </a:rPr>
              <a:t>Assemblage Task. (11am-12 noon and beyond!)</a:t>
            </a:r>
            <a:br>
              <a:rPr lang="en-US" sz="1600" b="1">
                <a:latin typeface="Calibri Light"/>
                <a:ea typeface="Calibri Light"/>
                <a:cs typeface="Calibri Light"/>
              </a:rPr>
            </a:br>
            <a:br>
              <a:rPr lang="en-US" sz="1300" b="1">
                <a:latin typeface="Calibri Light"/>
                <a:ea typeface="Calibri Light"/>
                <a:cs typeface="Calibri Light"/>
              </a:rPr>
            </a:br>
            <a:endParaRPr lang="en-US" sz="1300" b="1">
              <a:latin typeface="Calibri Light"/>
              <a:ea typeface="Calibri Light"/>
              <a:cs typeface="Calibri Light"/>
            </a:endParaRPr>
          </a:p>
          <a:p>
            <a:endParaRPr lang="en-US" sz="1300">
              <a:latin typeface="Calibri Light"/>
              <a:ea typeface="Calibri Light"/>
              <a:cs typeface="Calibri Light"/>
            </a:endParaRPr>
          </a:p>
          <a:p>
            <a:r>
              <a:rPr lang="en-US" sz="1300">
                <a:latin typeface="Calibri Light"/>
                <a:ea typeface="Calibri Light"/>
                <a:cs typeface="Calibri Light"/>
              </a:rPr>
              <a:t>This task is intended to be an experimental and practical approach to the ‘Assemblage’ theme of this week’s seminar.</a:t>
            </a:r>
          </a:p>
          <a:p>
            <a:r>
              <a:rPr lang="en-US" sz="1300">
                <a:latin typeface="Calibri Light"/>
                <a:ea typeface="Calibri Light"/>
                <a:cs typeface="Calibri Light"/>
              </a:rPr>
              <a:t>Use inspiration from this morning’s ppt and the description of Kentridge’s themes, overlaps, thought-collages, allusions and assemblages come together to create a connective, dimensional way of thinking. </a:t>
            </a:r>
          </a:p>
          <a:p>
            <a:endParaRPr lang="en-US" sz="1300">
              <a:latin typeface="Calibri Light"/>
              <a:ea typeface="Calibri Light"/>
              <a:cs typeface="Calibri Light"/>
            </a:endParaRPr>
          </a:p>
          <a:p>
            <a:r>
              <a:rPr lang="en-US" sz="1300" b="1">
                <a:latin typeface="Calibri Light"/>
                <a:ea typeface="Calibri Light"/>
                <a:cs typeface="Calibri Light"/>
              </a:rPr>
              <a:t>Collect </a:t>
            </a:r>
            <a:endParaRPr lang="en-US" sz="1300">
              <a:latin typeface="Calibri Light"/>
              <a:ea typeface="Calibri Light"/>
              <a:cs typeface="Calibri Light"/>
            </a:endParaRPr>
          </a:p>
          <a:p>
            <a:r>
              <a:rPr lang="en-US" sz="1300">
                <a:latin typeface="Calibri Light"/>
                <a:ea typeface="Calibri Light"/>
                <a:cs typeface="Calibri Light"/>
              </a:rPr>
              <a:t>To carry out this task you will need to collect elements from your research and practice (this can be from previous work and modules not just this module).</a:t>
            </a:r>
          </a:p>
          <a:p>
            <a:endParaRPr lang="en-US" sz="1300">
              <a:latin typeface="Calibri Light"/>
              <a:ea typeface="Calibri Light"/>
              <a:cs typeface="Calibri Light"/>
            </a:endParaRPr>
          </a:p>
          <a:p>
            <a:r>
              <a:rPr lang="en-US" sz="1300">
                <a:latin typeface="Calibri Light"/>
                <a:ea typeface="Calibri Light"/>
                <a:cs typeface="Calibri Light"/>
              </a:rPr>
              <a:t>This any be any or all of the following:</a:t>
            </a:r>
          </a:p>
          <a:p>
            <a:r>
              <a:rPr lang="en-US" sz="1300">
                <a:latin typeface="Calibri Light"/>
                <a:ea typeface="Calibri Light"/>
                <a:cs typeface="Calibri Light"/>
              </a:rPr>
              <a:t>Drawings, objects, materials and samples, notes, sketchbook pages, books and texts, essay research, collected imagery, photographs, film etc.</a:t>
            </a:r>
          </a:p>
          <a:p>
            <a:endParaRPr lang="en-US" sz="1300">
              <a:latin typeface="Calibri Light"/>
              <a:ea typeface="Calibri Light"/>
              <a:cs typeface="Calibri Light"/>
            </a:endParaRPr>
          </a:p>
          <a:p>
            <a:r>
              <a:rPr lang="en-US" sz="1300" b="1">
                <a:latin typeface="Calibri Light"/>
                <a:ea typeface="Calibri Light"/>
                <a:cs typeface="Calibri Light"/>
              </a:rPr>
              <a:t>Prepare</a:t>
            </a:r>
            <a:endParaRPr lang="en-US" sz="1300">
              <a:latin typeface="Calibri Light"/>
              <a:ea typeface="Calibri Light"/>
              <a:cs typeface="Calibri Light"/>
            </a:endParaRPr>
          </a:p>
          <a:p>
            <a:r>
              <a:rPr lang="en-US" sz="1300">
                <a:latin typeface="Calibri Light"/>
                <a:ea typeface="Calibri Light"/>
                <a:cs typeface="Calibri Light"/>
              </a:rPr>
              <a:t>You can either:</a:t>
            </a:r>
          </a:p>
          <a:p>
            <a:r>
              <a:rPr lang="en-US" sz="1300">
                <a:latin typeface="Calibri Light"/>
                <a:ea typeface="Calibri Light"/>
                <a:cs typeface="Calibri Light"/>
              </a:rPr>
              <a:t>Prepare your work digitally (e.g. photograph objects and analogue work) so that your assemblage is digitally created</a:t>
            </a:r>
          </a:p>
          <a:p>
            <a:r>
              <a:rPr lang="en-US" sz="1300">
                <a:latin typeface="Calibri Light"/>
                <a:ea typeface="Calibri Light"/>
                <a:cs typeface="Calibri Light"/>
              </a:rPr>
              <a:t>You can print out and photocopy your material to enable a hand generated response to assemblage.</a:t>
            </a:r>
          </a:p>
          <a:p>
            <a:r>
              <a:rPr lang="en-US" sz="1300">
                <a:latin typeface="Calibri Light"/>
                <a:ea typeface="Calibri Light"/>
                <a:cs typeface="Calibri Light"/>
              </a:rPr>
              <a:t>You can create a 3D assemblage response to the task by arranging objects, books, drawings </a:t>
            </a:r>
            <a:r>
              <a:rPr lang="en-US" sz="1300" err="1">
                <a:latin typeface="Calibri Light"/>
                <a:ea typeface="Calibri Light"/>
                <a:cs typeface="Calibri Light"/>
              </a:rPr>
              <a:t>etc</a:t>
            </a:r>
            <a:r>
              <a:rPr lang="en-US" sz="1300">
                <a:latin typeface="Calibri Light"/>
                <a:ea typeface="Calibri Light"/>
                <a:cs typeface="Calibri Light"/>
              </a:rPr>
              <a:t> and then documenting through photography.</a:t>
            </a:r>
          </a:p>
          <a:p>
            <a:endParaRPr lang="en-US" sz="1300">
              <a:latin typeface="Calibri Light"/>
              <a:ea typeface="Calibri Light"/>
              <a:cs typeface="Calibri Light"/>
            </a:endParaRPr>
          </a:p>
          <a:p>
            <a:r>
              <a:rPr lang="en-US" sz="1300" b="1">
                <a:latin typeface="Calibri Light"/>
                <a:ea typeface="Calibri Light"/>
                <a:cs typeface="Calibri Light"/>
              </a:rPr>
              <a:t>Create</a:t>
            </a:r>
            <a:endParaRPr lang="en-US" sz="1300">
              <a:latin typeface="Calibri Light"/>
              <a:ea typeface="Calibri Light"/>
              <a:cs typeface="Calibri Light"/>
            </a:endParaRPr>
          </a:p>
          <a:p>
            <a:r>
              <a:rPr lang="en-US" sz="1300" b="1">
                <a:latin typeface="Calibri Light"/>
                <a:ea typeface="Calibri Light"/>
                <a:cs typeface="Calibri Light"/>
              </a:rPr>
              <a:t>Aim to create a series of ‘assemblage responses from your own practice exploring the overlaps of your thinking and ideas.</a:t>
            </a:r>
          </a:p>
          <a:p>
            <a:endParaRPr lang="en-US" sz="1300">
              <a:latin typeface="Calibri Light"/>
              <a:ea typeface="Calibri Light"/>
              <a:cs typeface="Calibri Light"/>
            </a:endParaRPr>
          </a:p>
          <a:p>
            <a:r>
              <a:rPr lang="en-US" sz="1300">
                <a:latin typeface="Calibri Light"/>
                <a:ea typeface="Calibri Light"/>
                <a:cs typeface="Calibri Light"/>
              </a:rPr>
              <a:t>This exercise is intended to be a starting point for your connective thoughts and can be seen as a process, or a means to generate further work and imagery to feed back into your practice.</a:t>
            </a:r>
            <a:endParaRPr lang="en-US" sz="4000">
              <a:latin typeface="Calibri Light"/>
              <a:ea typeface="Calibri Light"/>
              <a:cs typeface="Calibri Light"/>
            </a:endParaRPr>
          </a:p>
          <a:p>
            <a:endParaRPr lang="en-US" sz="4000">
              <a:latin typeface="Helvetica"/>
              <a:ea typeface="Calibri Light"/>
              <a:cs typeface="Helvetica"/>
            </a:endParaRPr>
          </a:p>
          <a:p>
            <a:endParaRPr lang="en-US" sz="1400" b="1">
              <a:latin typeface="Calibri Light"/>
              <a:ea typeface="Calibri Light"/>
              <a:cs typeface="Calibri Light"/>
            </a:endParaRPr>
          </a:p>
        </p:txBody>
      </p:sp>
      <p:pic>
        <p:nvPicPr>
          <p:cNvPr id="3" name="Picture 2" descr="A white and red knitted scarf with red writing on it&#10;&#10;Description automatically generated">
            <a:extLst>
              <a:ext uri="{FF2B5EF4-FFF2-40B4-BE49-F238E27FC236}">
                <a16:creationId xmlns:a16="http://schemas.microsoft.com/office/drawing/2014/main" id="{D74E9897-2209-DBCB-641D-976451C537C7}"/>
              </a:ext>
            </a:extLst>
          </p:cNvPr>
          <p:cNvPicPr>
            <a:picLocks noChangeAspect="1"/>
          </p:cNvPicPr>
          <p:nvPr/>
        </p:nvPicPr>
        <p:blipFill>
          <a:blip r:embed="rId2"/>
          <a:stretch>
            <a:fillRect/>
          </a:stretch>
        </p:blipFill>
        <p:spPr>
          <a:xfrm>
            <a:off x="6748812" y="415520"/>
            <a:ext cx="4152536" cy="5979885"/>
          </a:xfrm>
          <a:prstGeom prst="rect">
            <a:avLst/>
          </a:prstGeom>
        </p:spPr>
      </p:pic>
    </p:spTree>
    <p:extLst>
      <p:ext uri="{BB962C8B-B14F-4D97-AF65-F5344CB8AC3E}">
        <p14:creationId xmlns:p14="http://schemas.microsoft.com/office/powerpoint/2010/main" val="2977617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BA18D-EB4E-DD1D-40EB-C906955C4307}"/>
              </a:ext>
            </a:extLst>
          </p:cNvPr>
          <p:cNvSpPr>
            <a:spLocks noGrp="1"/>
          </p:cNvSpPr>
          <p:nvPr>
            <p:ph type="title"/>
          </p:nvPr>
        </p:nvSpPr>
        <p:spPr>
          <a:xfrm>
            <a:off x="417576" y="365125"/>
            <a:ext cx="10515600" cy="1325563"/>
          </a:xfrm>
        </p:spPr>
        <p:txBody>
          <a:bodyPr>
            <a:normAutofit fontScale="90000"/>
          </a:bodyPr>
          <a:lstStyle/>
          <a:p>
            <a:r>
              <a:rPr lang="en-US">
                <a:latin typeface="Helvetica" pitchFamily="2" charset="0"/>
              </a:rPr>
              <a:t>A short history of assemblage through art-</a:t>
            </a:r>
            <a:br>
              <a:rPr lang="en-US">
                <a:latin typeface="Helvetica" pitchFamily="2" charset="0"/>
              </a:rPr>
            </a:br>
            <a:r>
              <a:rPr lang="en-US">
                <a:latin typeface="Helvetica" pitchFamily="2" charset="0"/>
              </a:rPr>
              <a:t>Cubism, Dada, Surrealism </a:t>
            </a:r>
          </a:p>
        </p:txBody>
      </p:sp>
      <p:sp>
        <p:nvSpPr>
          <p:cNvPr id="5" name="TextBox 4">
            <a:extLst>
              <a:ext uri="{FF2B5EF4-FFF2-40B4-BE49-F238E27FC236}">
                <a16:creationId xmlns:a16="http://schemas.microsoft.com/office/drawing/2014/main" id="{38734857-04F6-F4B4-49E7-FE49339B2413}"/>
              </a:ext>
            </a:extLst>
          </p:cNvPr>
          <p:cNvSpPr txBox="1"/>
          <p:nvPr/>
        </p:nvSpPr>
        <p:spPr>
          <a:xfrm>
            <a:off x="0" y="5034308"/>
            <a:ext cx="11960352" cy="2092881"/>
          </a:xfrm>
          <a:prstGeom prst="rect">
            <a:avLst/>
          </a:prstGeom>
          <a:noFill/>
        </p:spPr>
        <p:txBody>
          <a:bodyPr wrap="square">
            <a:spAutoFit/>
          </a:bodyPr>
          <a:lstStyle/>
          <a:p>
            <a:pPr algn="l"/>
            <a:r>
              <a:rPr lang="en-GB" sz="1600">
                <a:solidFill>
                  <a:srgbClr val="313131"/>
                </a:solidFill>
                <a:latin typeface="Helvetica" pitchFamily="2" charset="0"/>
              </a:rPr>
              <a:t>The use of assemblage as an approach to making art goes back to </a:t>
            </a:r>
            <a:r>
              <a:rPr lang="en-GB" sz="1600">
                <a:solidFill>
                  <a:srgbClr val="313131"/>
                </a:solidFill>
                <a:latin typeface="Helvetica" pitchFamily="2" charset="0"/>
                <a:hlinkClick r:id="rId3"/>
              </a:rPr>
              <a:t>Pablo Picasso</a:t>
            </a:r>
            <a:r>
              <a:rPr lang="en-GB" sz="1600">
                <a:solidFill>
                  <a:srgbClr val="313131"/>
                </a:solidFill>
                <a:latin typeface="Helvetica" pitchFamily="2" charset="0"/>
              </a:rPr>
              <a:t>’s </a:t>
            </a:r>
            <a:r>
              <a:rPr lang="en-GB" sz="1600">
                <a:solidFill>
                  <a:srgbClr val="313131"/>
                </a:solidFill>
                <a:latin typeface="Helvetica" pitchFamily="2" charset="0"/>
                <a:hlinkClick r:id="rId4"/>
              </a:rPr>
              <a:t>cubist</a:t>
            </a:r>
            <a:r>
              <a:rPr lang="en-GB" sz="1600">
                <a:solidFill>
                  <a:srgbClr val="313131"/>
                </a:solidFill>
                <a:latin typeface="Helvetica" pitchFamily="2" charset="0"/>
              </a:rPr>
              <a:t> constructions, the three dimensional works he began to make from 1912. An early example is his </a:t>
            </a:r>
            <a:r>
              <a:rPr lang="en-GB" sz="1600" i="1">
                <a:solidFill>
                  <a:srgbClr val="313131"/>
                </a:solidFill>
                <a:latin typeface="Helvetica" pitchFamily="2" charset="0"/>
                <a:hlinkClick r:id="rId5"/>
              </a:rPr>
              <a:t>Still Life</a:t>
            </a:r>
            <a:r>
              <a:rPr lang="en-GB" sz="1600">
                <a:solidFill>
                  <a:srgbClr val="313131"/>
                </a:solidFill>
                <a:latin typeface="Helvetica" pitchFamily="2" charset="0"/>
                <a:hlinkClick r:id="rId5"/>
              </a:rPr>
              <a:t> 1914</a:t>
            </a:r>
            <a:r>
              <a:rPr lang="en-GB" sz="1600">
                <a:solidFill>
                  <a:srgbClr val="313131"/>
                </a:solidFill>
                <a:latin typeface="Helvetica" pitchFamily="2" charset="0"/>
              </a:rPr>
              <a:t> which is made from scraps of wood and a length of tablecloth fringing, glued together and painted. Picasso continued to use assemblage intermittently throughout his career.</a:t>
            </a:r>
          </a:p>
          <a:p>
            <a:pPr algn="l"/>
            <a:r>
              <a:rPr lang="en-GB" sz="1600">
                <a:solidFill>
                  <a:srgbClr val="313131"/>
                </a:solidFill>
                <a:latin typeface="Helvetica" pitchFamily="2" charset="0"/>
              </a:rPr>
              <a:t>In 1918 </a:t>
            </a:r>
            <a:r>
              <a:rPr lang="en-GB" sz="1600">
                <a:solidFill>
                  <a:srgbClr val="313131"/>
                </a:solidFill>
                <a:latin typeface="Helvetica" pitchFamily="2" charset="0"/>
                <a:hlinkClick r:id="rId6"/>
              </a:rPr>
              <a:t>dada</a:t>
            </a:r>
            <a:r>
              <a:rPr lang="en-GB" sz="1600">
                <a:solidFill>
                  <a:srgbClr val="313131"/>
                </a:solidFill>
                <a:latin typeface="Helvetica" pitchFamily="2" charset="0"/>
              </a:rPr>
              <a:t> artist </a:t>
            </a:r>
            <a:r>
              <a:rPr lang="en-GB" sz="1600">
                <a:solidFill>
                  <a:srgbClr val="313131"/>
                </a:solidFill>
                <a:latin typeface="Helvetica" pitchFamily="2" charset="0"/>
                <a:hlinkClick r:id="rId7"/>
              </a:rPr>
              <a:t>Kurt Schwitters</a:t>
            </a:r>
            <a:r>
              <a:rPr lang="en-GB" sz="1600">
                <a:solidFill>
                  <a:srgbClr val="313131"/>
                </a:solidFill>
                <a:latin typeface="Helvetica" pitchFamily="2" charset="0"/>
              </a:rPr>
              <a:t> began to use scavenged scrap materials to create </a:t>
            </a:r>
            <a:r>
              <a:rPr lang="en-GB" sz="1600">
                <a:solidFill>
                  <a:srgbClr val="313131"/>
                </a:solidFill>
                <a:latin typeface="Helvetica" pitchFamily="2" charset="0"/>
                <a:hlinkClick r:id="rId8"/>
              </a:rPr>
              <a:t>collages</a:t>
            </a:r>
            <a:r>
              <a:rPr lang="en-GB" sz="1600">
                <a:solidFill>
                  <a:srgbClr val="313131"/>
                </a:solidFill>
                <a:latin typeface="Helvetica" pitchFamily="2" charset="0"/>
              </a:rPr>
              <a:t> and assemblages – he called this technique ‘</a:t>
            </a:r>
            <a:r>
              <a:rPr lang="en-GB" sz="1600">
                <a:solidFill>
                  <a:srgbClr val="313131"/>
                </a:solidFill>
                <a:latin typeface="Helvetica" pitchFamily="2" charset="0"/>
                <a:hlinkClick r:id="rId9"/>
              </a:rPr>
              <a:t>merz</a:t>
            </a:r>
            <a:r>
              <a:rPr lang="en-GB" sz="1600">
                <a:solidFill>
                  <a:srgbClr val="313131"/>
                </a:solidFill>
                <a:latin typeface="Helvetica" pitchFamily="2" charset="0"/>
              </a:rPr>
              <a:t>’. Assemblage also became the basis for many </a:t>
            </a:r>
            <a:r>
              <a:rPr lang="en-GB" sz="1600">
                <a:solidFill>
                  <a:srgbClr val="313131"/>
                </a:solidFill>
                <a:latin typeface="Helvetica" pitchFamily="2" charset="0"/>
                <a:hlinkClick r:id="rId10"/>
              </a:rPr>
              <a:t>surrealist</a:t>
            </a:r>
            <a:r>
              <a:rPr lang="en-GB" sz="1600">
                <a:solidFill>
                  <a:srgbClr val="313131"/>
                </a:solidFill>
                <a:latin typeface="Helvetica" pitchFamily="2" charset="0"/>
              </a:rPr>
              <a:t> objects. Inspired by psychologist Sigmund Freud’s writings about the unconscious and dreams, surrealist artists often combined unlikely combinations of found objects to create surprising and unsettling sculptures.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i="0" kern="1200">
              <a:solidFill>
                <a:schemeClr val="tx1"/>
              </a:solidFill>
              <a:effectLst/>
              <a:latin typeface="+mn-lt"/>
              <a:ea typeface="+mn-ea"/>
              <a:cs typeface="+mn-cs"/>
            </a:endParaRPr>
          </a:p>
        </p:txBody>
      </p:sp>
      <p:pic>
        <p:nvPicPr>
          <p:cNvPr id="6" name="Picture 5">
            <a:extLst>
              <a:ext uri="{FF2B5EF4-FFF2-40B4-BE49-F238E27FC236}">
                <a16:creationId xmlns:a16="http://schemas.microsoft.com/office/drawing/2014/main" id="{3600A005-04E0-047D-5782-6B9E99E6E3C0}"/>
              </a:ext>
            </a:extLst>
          </p:cNvPr>
          <p:cNvPicPr>
            <a:picLocks noChangeAspect="1"/>
          </p:cNvPicPr>
          <p:nvPr/>
        </p:nvPicPr>
        <p:blipFill>
          <a:blip r:embed="rId11"/>
          <a:stretch>
            <a:fillRect/>
          </a:stretch>
        </p:blipFill>
        <p:spPr>
          <a:xfrm>
            <a:off x="8748865" y="1449860"/>
            <a:ext cx="2718337" cy="2999232"/>
          </a:xfrm>
          <a:prstGeom prst="rect">
            <a:avLst/>
          </a:prstGeom>
        </p:spPr>
      </p:pic>
      <p:sp>
        <p:nvSpPr>
          <p:cNvPr id="8" name="TextBox 7">
            <a:extLst>
              <a:ext uri="{FF2B5EF4-FFF2-40B4-BE49-F238E27FC236}">
                <a16:creationId xmlns:a16="http://schemas.microsoft.com/office/drawing/2014/main" id="{59B34318-4A28-372B-5D2F-83B6790C09B6}"/>
              </a:ext>
            </a:extLst>
          </p:cNvPr>
          <p:cNvSpPr txBox="1"/>
          <p:nvPr/>
        </p:nvSpPr>
        <p:spPr>
          <a:xfrm>
            <a:off x="384468" y="3818370"/>
            <a:ext cx="6117336" cy="923330"/>
          </a:xfrm>
          <a:prstGeom prst="rect">
            <a:avLst/>
          </a:prstGeom>
          <a:noFill/>
        </p:spPr>
        <p:txBody>
          <a:bodyPr wrap="square">
            <a:spAutoFit/>
          </a:bodyPr>
          <a:lstStyle/>
          <a:p>
            <a:r>
              <a:rPr lang="en-GB" b="0" i="0">
                <a:solidFill>
                  <a:srgbClr val="1A1A1A"/>
                </a:solidFill>
                <a:effectLst/>
                <a:latin typeface="Tate regular"/>
              </a:rPr>
              <a:t>Man Ray</a:t>
            </a:r>
            <a:br>
              <a:rPr lang="en-GB"/>
            </a:br>
            <a:r>
              <a:rPr lang="en-GB" b="0" i="1" u="none" strike="noStrike">
                <a:solidFill>
                  <a:srgbClr val="1A1A1A"/>
                </a:solidFill>
                <a:effectLst/>
                <a:latin typeface="Tate regular"/>
                <a:hlinkClick r:id="rId12"/>
              </a:rPr>
              <a:t>Indestructible Object</a:t>
            </a:r>
            <a:r>
              <a:rPr lang="en-GB" b="0" i="0">
                <a:solidFill>
                  <a:srgbClr val="1A1A1A"/>
                </a:solidFill>
                <a:effectLst/>
                <a:latin typeface="Tate regular"/>
              </a:rPr>
              <a:t> (1923, remade 1933, editioned replica 1965)</a:t>
            </a:r>
            <a:endParaRPr lang="en-US"/>
          </a:p>
        </p:txBody>
      </p:sp>
      <p:sp>
        <p:nvSpPr>
          <p:cNvPr id="9" name="TextBox 8">
            <a:extLst>
              <a:ext uri="{FF2B5EF4-FFF2-40B4-BE49-F238E27FC236}">
                <a16:creationId xmlns:a16="http://schemas.microsoft.com/office/drawing/2014/main" id="{6DC5AF8A-5417-6605-6043-12D100CAB910}"/>
              </a:ext>
            </a:extLst>
          </p:cNvPr>
          <p:cNvSpPr txBox="1"/>
          <p:nvPr/>
        </p:nvSpPr>
        <p:spPr>
          <a:xfrm>
            <a:off x="144780" y="2275904"/>
            <a:ext cx="8059890" cy="1015663"/>
          </a:xfrm>
          <a:prstGeom prst="rect">
            <a:avLst/>
          </a:prstGeom>
          <a:noFill/>
        </p:spPr>
        <p:txBody>
          <a:bodyPr wrap="square" rtlCol="0">
            <a:spAutoFit/>
          </a:bodyPr>
          <a:lstStyle/>
          <a:p>
            <a:r>
              <a:rPr lang="en-GB" sz="2000" cap="all">
                <a:solidFill>
                  <a:srgbClr val="313131"/>
                </a:solidFill>
                <a:latin typeface="Helvetica" pitchFamily="2" charset="0"/>
              </a:rPr>
              <a:t>ASSEMBLAGE</a:t>
            </a:r>
            <a:endParaRPr lang="en-GB" sz="2000">
              <a:solidFill>
                <a:srgbClr val="313131"/>
              </a:solidFill>
              <a:latin typeface="Helvetica" pitchFamily="2" charset="0"/>
            </a:endParaRPr>
          </a:p>
          <a:p>
            <a:r>
              <a:rPr lang="en-GB" sz="2000">
                <a:solidFill>
                  <a:srgbClr val="313131"/>
                </a:solidFill>
                <a:latin typeface="Helvetica" pitchFamily="2" charset="0"/>
              </a:rPr>
              <a:t>Assemblage is art that is made by assembling disparate elements – </a:t>
            </a:r>
          </a:p>
          <a:p>
            <a:r>
              <a:rPr lang="en-GB" sz="2000">
                <a:solidFill>
                  <a:srgbClr val="313131"/>
                </a:solidFill>
                <a:latin typeface="Helvetica" pitchFamily="2" charset="0"/>
              </a:rPr>
              <a:t>often everyday objects – scavenged by the artist or bought specially</a:t>
            </a:r>
            <a:endParaRPr lang="en-GB" sz="2000" b="0" i="0">
              <a:solidFill>
                <a:srgbClr val="313131"/>
              </a:solidFill>
              <a:effectLst/>
              <a:latin typeface="Helvetica" pitchFamily="2" charset="0"/>
            </a:endParaRPr>
          </a:p>
        </p:txBody>
      </p:sp>
    </p:spTree>
    <p:extLst>
      <p:ext uri="{BB962C8B-B14F-4D97-AF65-F5344CB8AC3E}">
        <p14:creationId xmlns:p14="http://schemas.microsoft.com/office/powerpoint/2010/main" val="2717776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5607A-8B7C-00D7-1BF6-1629C39FC8C3}"/>
              </a:ext>
            </a:extLst>
          </p:cNvPr>
          <p:cNvSpPr>
            <a:spLocks noGrp="1"/>
          </p:cNvSpPr>
          <p:nvPr>
            <p:ph type="title"/>
          </p:nvPr>
        </p:nvSpPr>
        <p:spPr>
          <a:xfrm>
            <a:off x="192024" y="0"/>
            <a:ext cx="11807952" cy="1325563"/>
          </a:xfrm>
        </p:spPr>
        <p:txBody>
          <a:bodyPr>
            <a:normAutofit/>
          </a:bodyPr>
          <a:lstStyle/>
          <a:p>
            <a:r>
              <a:rPr lang="en-US" sz="3600">
                <a:latin typeface="Helvetica" pitchFamily="2" charset="0"/>
              </a:rPr>
              <a:t>Jasper Johns, Robert </a:t>
            </a:r>
            <a:r>
              <a:rPr lang="en-US" sz="3600" err="1">
                <a:latin typeface="Helvetica" pitchFamily="2" charset="0"/>
              </a:rPr>
              <a:t>Rauschenburg</a:t>
            </a:r>
            <a:r>
              <a:rPr lang="en-US" sz="3600">
                <a:latin typeface="Helvetica" pitchFamily="2" charset="0"/>
              </a:rPr>
              <a:t> </a:t>
            </a:r>
            <a:br>
              <a:rPr lang="en-US" sz="3600">
                <a:latin typeface="Helvetica" pitchFamily="2" charset="0"/>
              </a:rPr>
            </a:br>
            <a:r>
              <a:rPr lang="en-US" sz="3600">
                <a:latin typeface="Helvetica" pitchFamily="2" charset="0"/>
              </a:rPr>
              <a:t>‘anti- aesthetic art making’ – Neo Dada</a:t>
            </a:r>
          </a:p>
        </p:txBody>
      </p:sp>
      <p:pic>
        <p:nvPicPr>
          <p:cNvPr id="7" name="Picture 6">
            <a:extLst>
              <a:ext uri="{FF2B5EF4-FFF2-40B4-BE49-F238E27FC236}">
                <a16:creationId xmlns:a16="http://schemas.microsoft.com/office/drawing/2014/main" id="{22FD0448-BD0F-E21F-2910-19EE73BB53BF}"/>
              </a:ext>
            </a:extLst>
          </p:cNvPr>
          <p:cNvPicPr>
            <a:picLocks noChangeAspect="1"/>
          </p:cNvPicPr>
          <p:nvPr/>
        </p:nvPicPr>
        <p:blipFill>
          <a:blip r:embed="rId3"/>
          <a:stretch>
            <a:fillRect/>
          </a:stretch>
        </p:blipFill>
        <p:spPr>
          <a:xfrm>
            <a:off x="8259381" y="1259615"/>
            <a:ext cx="3850177" cy="5133570"/>
          </a:xfrm>
          <a:prstGeom prst="rect">
            <a:avLst/>
          </a:prstGeom>
        </p:spPr>
      </p:pic>
      <p:sp>
        <p:nvSpPr>
          <p:cNvPr id="11" name="TextBox 10">
            <a:extLst>
              <a:ext uri="{FF2B5EF4-FFF2-40B4-BE49-F238E27FC236}">
                <a16:creationId xmlns:a16="http://schemas.microsoft.com/office/drawing/2014/main" id="{61C8E0B8-0CFE-8D88-B6E9-06796368302C}"/>
              </a:ext>
            </a:extLst>
          </p:cNvPr>
          <p:cNvSpPr txBox="1"/>
          <p:nvPr/>
        </p:nvSpPr>
        <p:spPr>
          <a:xfrm>
            <a:off x="4299622" y="1287244"/>
            <a:ext cx="3850177" cy="5078313"/>
          </a:xfrm>
          <a:prstGeom prst="rect">
            <a:avLst/>
          </a:prstGeom>
          <a:noFill/>
        </p:spPr>
        <p:txBody>
          <a:bodyPr wrap="square">
            <a:spAutoFit/>
          </a:bodyPr>
          <a:lstStyle/>
          <a:p>
            <a:r>
              <a:rPr lang="en-GB" sz="1600" b="1" i="0">
                <a:solidFill>
                  <a:srgbClr val="000000"/>
                </a:solidFill>
                <a:effectLst/>
                <a:latin typeface="Helvetica" pitchFamily="2" charset="0"/>
              </a:rPr>
              <a:t>In the wake of the invention of collage by Braque and Picasso, as well as that of Dadaist assemblage,</a:t>
            </a:r>
            <a:r>
              <a:rPr lang="en-GB" sz="1600" b="0" i="0">
                <a:solidFill>
                  <a:srgbClr val="000000"/>
                </a:solidFill>
                <a:effectLst/>
                <a:latin typeface="Helvetica" pitchFamily="2" charset="0"/>
              </a:rPr>
              <a:t> Rauschenberg reinvented these practices, giving them new impact in his </a:t>
            </a:r>
            <a:r>
              <a:rPr lang="en-GB" sz="1600" b="0" i="1">
                <a:solidFill>
                  <a:srgbClr val="000000"/>
                </a:solidFill>
                <a:effectLst/>
                <a:latin typeface="Helvetica" pitchFamily="2" charset="0"/>
              </a:rPr>
              <a:t>Combines</a:t>
            </a:r>
            <a:r>
              <a:rPr lang="en-GB" sz="1600" b="0" i="0">
                <a:solidFill>
                  <a:srgbClr val="000000"/>
                </a:solidFill>
                <a:effectLst/>
                <a:latin typeface="Helvetica" pitchFamily="2" charset="0"/>
              </a:rPr>
              <a:t>. A child of Dada, Rauschenberg was influenced by the assemblages of Kurt Schwitters, whose example led him to suggest that art and life are but one. Nevertheless, as Barbara Rose has pointed out, Rauschenberg’s art drew its inspiration from the America of that era, and the artist was reacting against Abstract Expressionism and its goal of the absolute when he incorporated images from magazines or non-artistic materials into his works.</a:t>
            </a:r>
          </a:p>
          <a:p>
            <a:r>
              <a:rPr lang="en-US" sz="1200">
                <a:latin typeface="Helvetica" pitchFamily="2" charset="0"/>
              </a:rPr>
              <a:t>https://</a:t>
            </a:r>
            <a:r>
              <a:rPr lang="en-US" sz="1200" err="1">
                <a:latin typeface="Helvetica" pitchFamily="2" charset="0"/>
              </a:rPr>
              <a:t>mediation.centrepompidou.fr</a:t>
            </a:r>
            <a:r>
              <a:rPr lang="en-US" sz="1200">
                <a:latin typeface="Helvetica" pitchFamily="2" charset="0"/>
              </a:rPr>
              <a:t>/education/</a:t>
            </a:r>
            <a:r>
              <a:rPr lang="en-US" sz="1200" err="1">
                <a:latin typeface="Helvetica" pitchFamily="2" charset="0"/>
              </a:rPr>
              <a:t>ressources</a:t>
            </a:r>
            <a:r>
              <a:rPr lang="en-US" sz="1200">
                <a:latin typeface="Helvetica" pitchFamily="2" charset="0"/>
              </a:rPr>
              <a:t>/ENS-Rauschenberg-EN/ENS-</a:t>
            </a:r>
            <a:r>
              <a:rPr lang="en-US" sz="1200" err="1">
                <a:latin typeface="Helvetica" pitchFamily="2" charset="0"/>
              </a:rPr>
              <a:t>rauschenberg</a:t>
            </a:r>
            <a:r>
              <a:rPr lang="en-US" sz="1200">
                <a:latin typeface="Helvetica" pitchFamily="2" charset="0"/>
              </a:rPr>
              <a:t>-</a:t>
            </a:r>
            <a:r>
              <a:rPr lang="en-US" sz="1200" err="1">
                <a:latin typeface="Helvetica" pitchFamily="2" charset="0"/>
              </a:rPr>
              <a:t>EN.htm</a:t>
            </a:r>
            <a:endParaRPr lang="en-US" sz="1200">
              <a:latin typeface="Helvetica" pitchFamily="2" charset="0"/>
            </a:endParaRPr>
          </a:p>
        </p:txBody>
      </p:sp>
      <p:sp>
        <p:nvSpPr>
          <p:cNvPr id="13" name="TextBox 12">
            <a:extLst>
              <a:ext uri="{FF2B5EF4-FFF2-40B4-BE49-F238E27FC236}">
                <a16:creationId xmlns:a16="http://schemas.microsoft.com/office/drawing/2014/main" id="{18B7E49F-8267-C8B1-AC0E-E76D9D983E5F}"/>
              </a:ext>
            </a:extLst>
          </p:cNvPr>
          <p:cNvSpPr txBox="1"/>
          <p:nvPr/>
        </p:nvSpPr>
        <p:spPr>
          <a:xfrm>
            <a:off x="8259380" y="6393185"/>
            <a:ext cx="3850177" cy="369332"/>
          </a:xfrm>
          <a:prstGeom prst="rect">
            <a:avLst/>
          </a:prstGeom>
          <a:noFill/>
        </p:spPr>
        <p:txBody>
          <a:bodyPr wrap="square">
            <a:spAutoFit/>
          </a:bodyPr>
          <a:lstStyle/>
          <a:p>
            <a:r>
              <a:rPr lang="en-US" sz="1800">
                <a:latin typeface="Helvetica" pitchFamily="2" charset="0"/>
              </a:rPr>
              <a:t>Robert </a:t>
            </a:r>
            <a:r>
              <a:rPr lang="en-US" sz="1800" err="1">
                <a:latin typeface="Helvetica" pitchFamily="2" charset="0"/>
              </a:rPr>
              <a:t>Rauschenburg</a:t>
            </a:r>
            <a:r>
              <a:rPr lang="en-US" sz="1800">
                <a:latin typeface="Helvetica" pitchFamily="2" charset="0"/>
              </a:rPr>
              <a:t>, Combines  </a:t>
            </a:r>
            <a:endParaRPr lang="en-US"/>
          </a:p>
        </p:txBody>
      </p:sp>
      <p:pic>
        <p:nvPicPr>
          <p:cNvPr id="14" name="Picture 13">
            <a:extLst>
              <a:ext uri="{FF2B5EF4-FFF2-40B4-BE49-F238E27FC236}">
                <a16:creationId xmlns:a16="http://schemas.microsoft.com/office/drawing/2014/main" id="{3FE78B14-2C74-A607-DEFF-38535F49BC8F}"/>
              </a:ext>
            </a:extLst>
          </p:cNvPr>
          <p:cNvPicPr>
            <a:picLocks noChangeAspect="1"/>
          </p:cNvPicPr>
          <p:nvPr/>
        </p:nvPicPr>
        <p:blipFill>
          <a:blip r:embed="rId4"/>
          <a:stretch>
            <a:fillRect/>
          </a:stretch>
        </p:blipFill>
        <p:spPr>
          <a:xfrm>
            <a:off x="82442" y="1204224"/>
            <a:ext cx="3938438" cy="5069001"/>
          </a:xfrm>
          <a:prstGeom prst="rect">
            <a:avLst/>
          </a:prstGeom>
        </p:spPr>
      </p:pic>
      <p:sp>
        <p:nvSpPr>
          <p:cNvPr id="16" name="TextBox 15">
            <a:extLst>
              <a:ext uri="{FF2B5EF4-FFF2-40B4-BE49-F238E27FC236}">
                <a16:creationId xmlns:a16="http://schemas.microsoft.com/office/drawing/2014/main" id="{830A9DFE-BD60-D2BD-4FE6-50996284136D}"/>
              </a:ext>
            </a:extLst>
          </p:cNvPr>
          <p:cNvSpPr txBox="1"/>
          <p:nvPr/>
        </p:nvSpPr>
        <p:spPr>
          <a:xfrm>
            <a:off x="274466" y="6273225"/>
            <a:ext cx="6089758" cy="584775"/>
          </a:xfrm>
          <a:prstGeom prst="rect">
            <a:avLst/>
          </a:prstGeom>
          <a:noFill/>
        </p:spPr>
        <p:txBody>
          <a:bodyPr wrap="square">
            <a:spAutoFit/>
          </a:bodyPr>
          <a:lstStyle/>
          <a:p>
            <a:pPr algn="l"/>
            <a:r>
              <a:rPr lang="en-GB" sz="1600" i="0">
                <a:solidFill>
                  <a:srgbClr val="000000"/>
                </a:solidFill>
                <a:effectLst/>
                <a:latin typeface="Helvetica" pitchFamily="2" charset="0"/>
              </a:rPr>
              <a:t>Jasper Johns: Souvenir, 1964</a:t>
            </a:r>
          </a:p>
          <a:p>
            <a:pPr algn="l"/>
            <a:r>
              <a:rPr lang="en-GB" sz="1600" i="0">
                <a:solidFill>
                  <a:srgbClr val="000000"/>
                </a:solidFill>
                <a:effectLst/>
                <a:latin typeface="Helvetica" pitchFamily="2" charset="0"/>
              </a:rPr>
              <a:t>"Take an object. Do something to it. Do something else to it."</a:t>
            </a:r>
          </a:p>
        </p:txBody>
      </p:sp>
    </p:spTree>
    <p:extLst>
      <p:ext uri="{BB962C8B-B14F-4D97-AF65-F5344CB8AC3E}">
        <p14:creationId xmlns:p14="http://schemas.microsoft.com/office/powerpoint/2010/main" val="3453880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5CCA8AA-69EF-A640-AA6B-6A8D1574BBC0}"/>
              </a:ext>
            </a:extLst>
          </p:cNvPr>
          <p:cNvPicPr>
            <a:picLocks noChangeAspect="1"/>
          </p:cNvPicPr>
          <p:nvPr/>
        </p:nvPicPr>
        <p:blipFill>
          <a:blip r:embed="rId3"/>
          <a:stretch>
            <a:fillRect/>
          </a:stretch>
        </p:blipFill>
        <p:spPr>
          <a:xfrm>
            <a:off x="6698599" y="1287887"/>
            <a:ext cx="5372751" cy="4518999"/>
          </a:xfrm>
          <a:prstGeom prst="rect">
            <a:avLst/>
          </a:prstGeom>
        </p:spPr>
      </p:pic>
      <p:sp>
        <p:nvSpPr>
          <p:cNvPr id="7" name="Rectangle 6">
            <a:extLst>
              <a:ext uri="{FF2B5EF4-FFF2-40B4-BE49-F238E27FC236}">
                <a16:creationId xmlns:a16="http://schemas.microsoft.com/office/drawing/2014/main" id="{943D0886-85D7-E743-A4F0-ECB283BFA2E4}"/>
              </a:ext>
            </a:extLst>
          </p:cNvPr>
          <p:cNvSpPr/>
          <p:nvPr/>
        </p:nvSpPr>
        <p:spPr>
          <a:xfrm>
            <a:off x="6722029" y="5908577"/>
            <a:ext cx="4931592" cy="830997"/>
          </a:xfrm>
          <a:prstGeom prst="rect">
            <a:avLst/>
          </a:prstGeom>
        </p:spPr>
        <p:txBody>
          <a:bodyPr wrap="square">
            <a:spAutoFit/>
          </a:bodyPr>
          <a:lstStyle/>
          <a:p>
            <a:r>
              <a:rPr lang="en-GB" sz="1600">
                <a:solidFill>
                  <a:srgbClr val="313131"/>
                </a:solidFill>
                <a:latin typeface="Helvetica" pitchFamily="2" charset="0"/>
              </a:rPr>
              <a:t>Mario Merz, </a:t>
            </a:r>
            <a:r>
              <a:rPr lang="en-GB" sz="1600" i="1">
                <a:solidFill>
                  <a:srgbClr val="313131"/>
                </a:solidFill>
                <a:latin typeface="Helvetica" pitchFamily="2" charset="0"/>
                <a:hlinkClick r:id="rId4"/>
              </a:rPr>
              <a:t>Lingotto</a:t>
            </a:r>
            <a:r>
              <a:rPr lang="en-GB" sz="1600">
                <a:solidFill>
                  <a:srgbClr val="313131"/>
                </a:solidFill>
                <a:latin typeface="Helvetica" pitchFamily="2" charset="0"/>
              </a:rPr>
              <a:t> 1968</a:t>
            </a:r>
            <a:br>
              <a:rPr lang="en-GB" sz="1600">
                <a:latin typeface="Helvetica" pitchFamily="2" charset="0"/>
              </a:rPr>
            </a:br>
            <a:r>
              <a:rPr lang="en-GB" sz="1600">
                <a:solidFill>
                  <a:srgbClr val="313131"/>
                </a:solidFill>
                <a:latin typeface="Helvetica" pitchFamily="2" charset="0"/>
              </a:rPr>
              <a:t>ARTIST ROOMS Tate and National Galleries of Scotland, © The estate of Mario Merz</a:t>
            </a:r>
            <a:endParaRPr lang="en-US" sz="1600">
              <a:latin typeface="Helvetica" pitchFamily="2" charset="0"/>
            </a:endParaRPr>
          </a:p>
        </p:txBody>
      </p:sp>
      <p:sp>
        <p:nvSpPr>
          <p:cNvPr id="5" name="TextBox 4">
            <a:extLst>
              <a:ext uri="{FF2B5EF4-FFF2-40B4-BE49-F238E27FC236}">
                <a16:creationId xmlns:a16="http://schemas.microsoft.com/office/drawing/2014/main" id="{A50435E6-64E6-8596-4B14-AAA70BE09FA2}"/>
              </a:ext>
            </a:extLst>
          </p:cNvPr>
          <p:cNvSpPr txBox="1"/>
          <p:nvPr/>
        </p:nvSpPr>
        <p:spPr>
          <a:xfrm>
            <a:off x="120650" y="1287887"/>
            <a:ext cx="6601379" cy="5078313"/>
          </a:xfrm>
          <a:prstGeom prst="rect">
            <a:avLst/>
          </a:prstGeom>
          <a:noFill/>
        </p:spPr>
        <p:txBody>
          <a:bodyPr wrap="square">
            <a:spAutoFit/>
          </a:bodyPr>
          <a:lstStyle/>
          <a:p>
            <a:r>
              <a:rPr lang="en-GB">
                <a:latin typeface="Helvetica" pitchFamily="2" charset="0"/>
              </a:rPr>
              <a:t>In 1966, Merz cut up </a:t>
            </a:r>
            <a:r>
              <a:rPr lang="en-GB" err="1">
                <a:latin typeface="Helvetica" pitchFamily="2" charset="0"/>
              </a:rPr>
              <a:t>aluminum</a:t>
            </a:r>
            <a:r>
              <a:rPr lang="en-GB">
                <a:latin typeface="Helvetica" pitchFamily="2" charset="0"/>
              </a:rPr>
              <a:t> sheeting, stapled the ribbons together, painted some, and hung them from the ceiling in her kitchen.  These “Living Sculptures” became some of her most famous works, recalling underwater creatures or sculptures that look as if they are flying. One work from this series in 1968 referred to her daughter Beatrice. She spelled out the letters “Bea,” short for her daughter’s name with nylon thread in earthen tones. The forms suggested plants or some kind of living creature. From 1968 to the mid-1970s she used thin nylon thread to make little shoes, “</a:t>
            </a:r>
            <a:r>
              <a:rPr lang="en-GB" err="1">
                <a:latin typeface="Helvetica" pitchFamily="2" charset="0"/>
              </a:rPr>
              <a:t>Scarpette</a:t>
            </a:r>
            <a:r>
              <a:rPr lang="en-GB">
                <a:latin typeface="Helvetica" pitchFamily="2" charset="0"/>
              </a:rPr>
              <a:t>.”  </a:t>
            </a:r>
          </a:p>
          <a:p>
            <a:endParaRPr lang="en-GB">
              <a:solidFill>
                <a:srgbClr val="111111"/>
              </a:solidFill>
              <a:latin typeface="Helvetica" pitchFamily="2" charset="0"/>
            </a:endParaRPr>
          </a:p>
          <a:p>
            <a:r>
              <a:rPr lang="en-GB">
                <a:latin typeface="Helvetica" pitchFamily="2" charset="0"/>
              </a:rPr>
              <a:t>She made ceramic heads whose features were fractured, broken, or even melting.  Yet her heads never looked grotesque. Instead they were calm, tranquil, even beatific because of her use of gold leaf and bright </a:t>
            </a:r>
            <a:r>
              <a:rPr lang="en-GB" err="1">
                <a:latin typeface="Helvetica" pitchFamily="2" charset="0"/>
              </a:rPr>
              <a:t>color</a:t>
            </a:r>
            <a:r>
              <a:rPr lang="en-GB">
                <a:latin typeface="Helvetica" pitchFamily="2" charset="0"/>
              </a:rPr>
              <a:t>.  There was a spiritual quality in her drawings and paintings where the heads could be compared to religious icons floating in space.</a:t>
            </a:r>
            <a:endParaRPr lang="en-GB">
              <a:solidFill>
                <a:srgbClr val="111111"/>
              </a:solidFill>
              <a:latin typeface="Helvetica" pitchFamily="2" charset="0"/>
            </a:endParaRPr>
          </a:p>
          <a:p>
            <a:r>
              <a:rPr lang="en-US">
                <a:latin typeface="Helvetica" pitchFamily="2" charset="0"/>
              </a:rPr>
              <a:t>https://</a:t>
            </a:r>
            <a:r>
              <a:rPr lang="en-US" err="1">
                <a:latin typeface="Helvetica" pitchFamily="2" charset="0"/>
              </a:rPr>
              <a:t>thewomensstudio.net</a:t>
            </a:r>
            <a:r>
              <a:rPr lang="en-US">
                <a:latin typeface="Helvetica" pitchFamily="2" charset="0"/>
              </a:rPr>
              <a:t>/2019/09/02/</a:t>
            </a:r>
            <a:r>
              <a:rPr lang="en-US" err="1">
                <a:latin typeface="Helvetica" pitchFamily="2" charset="0"/>
              </a:rPr>
              <a:t>marisa-merz</a:t>
            </a:r>
            <a:r>
              <a:rPr lang="en-US">
                <a:latin typeface="Helvetica" pitchFamily="2" charset="0"/>
              </a:rPr>
              <a:t>/</a:t>
            </a:r>
          </a:p>
        </p:txBody>
      </p:sp>
      <p:sp>
        <p:nvSpPr>
          <p:cNvPr id="8" name="TextBox 7">
            <a:extLst>
              <a:ext uri="{FF2B5EF4-FFF2-40B4-BE49-F238E27FC236}">
                <a16:creationId xmlns:a16="http://schemas.microsoft.com/office/drawing/2014/main" id="{3C1914A5-0BE4-CDD0-0C0A-00B452400ABA}"/>
              </a:ext>
            </a:extLst>
          </p:cNvPr>
          <p:cNvSpPr txBox="1"/>
          <p:nvPr/>
        </p:nvSpPr>
        <p:spPr>
          <a:xfrm>
            <a:off x="106115" y="290371"/>
            <a:ext cx="6615914" cy="769441"/>
          </a:xfrm>
          <a:prstGeom prst="rect">
            <a:avLst/>
          </a:prstGeom>
          <a:noFill/>
        </p:spPr>
        <p:txBody>
          <a:bodyPr wrap="none" rtlCol="0">
            <a:spAutoFit/>
          </a:bodyPr>
          <a:lstStyle/>
          <a:p>
            <a:r>
              <a:rPr lang="en-US" sz="4400">
                <a:latin typeface="Helvetica" pitchFamily="2" charset="0"/>
              </a:rPr>
              <a:t>Arte Povera – Mario Merz</a:t>
            </a:r>
          </a:p>
        </p:txBody>
      </p:sp>
    </p:spTree>
    <p:extLst>
      <p:ext uri="{BB962C8B-B14F-4D97-AF65-F5344CB8AC3E}">
        <p14:creationId xmlns:p14="http://schemas.microsoft.com/office/powerpoint/2010/main" val="1392730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AF579-CC09-2C66-5B32-13057FDA2C61}"/>
              </a:ext>
            </a:extLst>
          </p:cNvPr>
          <p:cNvSpPr>
            <a:spLocks noGrp="1"/>
          </p:cNvSpPr>
          <p:nvPr>
            <p:ph type="title"/>
          </p:nvPr>
        </p:nvSpPr>
        <p:spPr>
          <a:xfrm>
            <a:off x="83439" y="221075"/>
            <a:ext cx="12025122" cy="1325563"/>
          </a:xfrm>
        </p:spPr>
        <p:txBody>
          <a:bodyPr>
            <a:normAutofit/>
          </a:bodyPr>
          <a:lstStyle/>
          <a:p>
            <a:r>
              <a:rPr lang="en-US" sz="4000">
                <a:latin typeface="Helvetica" pitchFamily="2" charset="0"/>
              </a:rPr>
              <a:t>YBA - Sarah Lucas, </a:t>
            </a:r>
            <a:br>
              <a:rPr lang="en-US" sz="4000">
                <a:latin typeface="Helvetica" pitchFamily="2" charset="0"/>
              </a:rPr>
            </a:br>
            <a:r>
              <a:rPr lang="en-US" sz="4000">
                <a:latin typeface="Helvetica" pitchFamily="2" charset="0"/>
              </a:rPr>
              <a:t>Jake and Dinos Chapman</a:t>
            </a:r>
          </a:p>
        </p:txBody>
      </p:sp>
      <p:sp>
        <p:nvSpPr>
          <p:cNvPr id="5" name="TextBox 4">
            <a:extLst>
              <a:ext uri="{FF2B5EF4-FFF2-40B4-BE49-F238E27FC236}">
                <a16:creationId xmlns:a16="http://schemas.microsoft.com/office/drawing/2014/main" id="{D8488C33-CDA1-9B2B-6F4A-69F3A1EC1262}"/>
              </a:ext>
            </a:extLst>
          </p:cNvPr>
          <p:cNvSpPr txBox="1"/>
          <p:nvPr/>
        </p:nvSpPr>
        <p:spPr>
          <a:xfrm>
            <a:off x="83439" y="6206285"/>
            <a:ext cx="12025122" cy="369332"/>
          </a:xfrm>
          <a:prstGeom prst="rect">
            <a:avLst/>
          </a:prstGeom>
          <a:noFill/>
        </p:spPr>
        <p:txBody>
          <a:bodyPr wrap="square">
            <a:spAutoFit/>
          </a:bodyPr>
          <a:lstStyle/>
          <a:p>
            <a:r>
              <a:rPr lang="en-GB" sz="1800" b="0" i="0" kern="1200">
                <a:solidFill>
                  <a:schemeClr val="tx1"/>
                </a:solidFill>
                <a:effectLst/>
                <a:latin typeface="+mn-lt"/>
                <a:ea typeface="+mn-ea"/>
                <a:cs typeface="+mn-cs"/>
              </a:rPr>
              <a:t>Assemblage continues to be extensively used</a:t>
            </a:r>
            <a:r>
              <a:rPr lang="en-GB"/>
              <a:t> in the work of YBA Artists Sarah Lucas and Jake and Dinos Chapman (and others)</a:t>
            </a:r>
            <a:endParaRPr lang="en-GB" sz="1800" b="0" i="0" kern="1200">
              <a:solidFill>
                <a:schemeClr val="tx1"/>
              </a:solidFill>
              <a:effectLst/>
              <a:latin typeface="+mn-lt"/>
              <a:ea typeface="+mn-ea"/>
              <a:cs typeface="+mn-cs"/>
            </a:endParaRPr>
          </a:p>
        </p:txBody>
      </p:sp>
      <p:pic>
        <p:nvPicPr>
          <p:cNvPr id="10" name="Picture 9">
            <a:extLst>
              <a:ext uri="{FF2B5EF4-FFF2-40B4-BE49-F238E27FC236}">
                <a16:creationId xmlns:a16="http://schemas.microsoft.com/office/drawing/2014/main" id="{1453BF6E-A0A7-F3C0-32F9-4ACE0F75FF75}"/>
              </a:ext>
            </a:extLst>
          </p:cNvPr>
          <p:cNvPicPr>
            <a:picLocks noChangeAspect="1"/>
          </p:cNvPicPr>
          <p:nvPr/>
        </p:nvPicPr>
        <p:blipFill>
          <a:blip r:embed="rId3"/>
          <a:stretch>
            <a:fillRect/>
          </a:stretch>
        </p:blipFill>
        <p:spPr>
          <a:xfrm>
            <a:off x="83439" y="1510062"/>
            <a:ext cx="2870200" cy="4305300"/>
          </a:xfrm>
          <a:prstGeom prst="rect">
            <a:avLst/>
          </a:prstGeom>
        </p:spPr>
      </p:pic>
      <p:pic>
        <p:nvPicPr>
          <p:cNvPr id="11" name="Picture 10">
            <a:extLst>
              <a:ext uri="{FF2B5EF4-FFF2-40B4-BE49-F238E27FC236}">
                <a16:creationId xmlns:a16="http://schemas.microsoft.com/office/drawing/2014/main" id="{07F09C7F-C0A8-F1B9-F1EA-EDD32430F98D}"/>
              </a:ext>
            </a:extLst>
          </p:cNvPr>
          <p:cNvPicPr>
            <a:picLocks noChangeAspect="1"/>
          </p:cNvPicPr>
          <p:nvPr/>
        </p:nvPicPr>
        <p:blipFill>
          <a:blip r:embed="rId4"/>
          <a:stretch>
            <a:fillRect/>
          </a:stretch>
        </p:blipFill>
        <p:spPr>
          <a:xfrm>
            <a:off x="2953639" y="1510062"/>
            <a:ext cx="5763000" cy="4305300"/>
          </a:xfrm>
          <a:prstGeom prst="rect">
            <a:avLst/>
          </a:prstGeom>
        </p:spPr>
      </p:pic>
      <p:pic>
        <p:nvPicPr>
          <p:cNvPr id="14" name="Picture 13">
            <a:extLst>
              <a:ext uri="{FF2B5EF4-FFF2-40B4-BE49-F238E27FC236}">
                <a16:creationId xmlns:a16="http://schemas.microsoft.com/office/drawing/2014/main" id="{6DFA3632-B4AE-BEB1-F02A-9A276F2F58C2}"/>
              </a:ext>
            </a:extLst>
          </p:cNvPr>
          <p:cNvPicPr>
            <a:picLocks noChangeAspect="1"/>
          </p:cNvPicPr>
          <p:nvPr/>
        </p:nvPicPr>
        <p:blipFill>
          <a:blip r:embed="rId5"/>
          <a:stretch>
            <a:fillRect/>
          </a:stretch>
        </p:blipFill>
        <p:spPr>
          <a:xfrm flipH="1">
            <a:off x="8660672" y="1510062"/>
            <a:ext cx="3447889" cy="4305300"/>
          </a:xfrm>
          <a:prstGeom prst="rect">
            <a:avLst/>
          </a:prstGeom>
        </p:spPr>
      </p:pic>
    </p:spTree>
    <p:extLst>
      <p:ext uri="{BB962C8B-B14F-4D97-AF65-F5344CB8AC3E}">
        <p14:creationId xmlns:p14="http://schemas.microsoft.com/office/powerpoint/2010/main" val="1318886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32429-714D-1C97-2CE4-391AD463072C}"/>
              </a:ext>
            </a:extLst>
          </p:cNvPr>
          <p:cNvSpPr>
            <a:spLocks noGrp="1"/>
          </p:cNvSpPr>
          <p:nvPr>
            <p:ph type="title"/>
          </p:nvPr>
        </p:nvSpPr>
        <p:spPr>
          <a:xfrm>
            <a:off x="0" y="0"/>
            <a:ext cx="11704320" cy="1325563"/>
          </a:xfrm>
        </p:spPr>
        <p:txBody>
          <a:bodyPr>
            <a:noAutofit/>
          </a:bodyPr>
          <a:lstStyle/>
          <a:p>
            <a:r>
              <a:rPr lang="en-US" sz="3200">
                <a:latin typeface="Helvetica" pitchFamily="2" charset="0"/>
              </a:rPr>
              <a:t>Contemporary Art –</a:t>
            </a:r>
            <a:br>
              <a:rPr lang="en-US" sz="3200">
                <a:latin typeface="Helvetica" pitchFamily="2" charset="0"/>
              </a:rPr>
            </a:br>
            <a:r>
              <a:rPr lang="en-US" sz="3200">
                <a:latin typeface="Helvetica" pitchFamily="2" charset="0"/>
              </a:rPr>
              <a:t>Tomoko Takashi, (short listed for turner Prize 2002)  Mike Nelson (Extinction Beckons, </a:t>
            </a:r>
            <a:r>
              <a:rPr lang="en-US" sz="3200" err="1">
                <a:latin typeface="Helvetica" pitchFamily="2" charset="0"/>
              </a:rPr>
              <a:t>Barbian</a:t>
            </a:r>
            <a:r>
              <a:rPr lang="en-US" sz="3200">
                <a:latin typeface="Helvetica" pitchFamily="2" charset="0"/>
              </a:rPr>
              <a:t> 2023) </a:t>
            </a:r>
          </a:p>
        </p:txBody>
      </p:sp>
      <p:pic>
        <p:nvPicPr>
          <p:cNvPr id="8" name="Picture 7">
            <a:extLst>
              <a:ext uri="{FF2B5EF4-FFF2-40B4-BE49-F238E27FC236}">
                <a16:creationId xmlns:a16="http://schemas.microsoft.com/office/drawing/2014/main" id="{926922A3-93F7-DE96-8398-0ADDA7EDE195}"/>
              </a:ext>
            </a:extLst>
          </p:cNvPr>
          <p:cNvPicPr>
            <a:picLocks noChangeAspect="1"/>
          </p:cNvPicPr>
          <p:nvPr/>
        </p:nvPicPr>
        <p:blipFill>
          <a:blip r:embed="rId3"/>
          <a:stretch>
            <a:fillRect/>
          </a:stretch>
        </p:blipFill>
        <p:spPr>
          <a:xfrm>
            <a:off x="8571165" y="1604531"/>
            <a:ext cx="3133155" cy="4723231"/>
          </a:xfrm>
          <a:prstGeom prst="rect">
            <a:avLst/>
          </a:prstGeom>
        </p:spPr>
      </p:pic>
      <p:sp>
        <p:nvSpPr>
          <p:cNvPr id="10" name="TextBox 9">
            <a:extLst>
              <a:ext uri="{FF2B5EF4-FFF2-40B4-BE49-F238E27FC236}">
                <a16:creationId xmlns:a16="http://schemas.microsoft.com/office/drawing/2014/main" id="{664A4764-308E-B62C-BC58-B659D991C9E1}"/>
              </a:ext>
            </a:extLst>
          </p:cNvPr>
          <p:cNvSpPr txBox="1"/>
          <p:nvPr/>
        </p:nvSpPr>
        <p:spPr>
          <a:xfrm>
            <a:off x="6096000" y="1954213"/>
            <a:ext cx="2283705" cy="4524315"/>
          </a:xfrm>
          <a:prstGeom prst="rect">
            <a:avLst/>
          </a:prstGeom>
          <a:noFill/>
        </p:spPr>
        <p:txBody>
          <a:bodyPr wrap="square">
            <a:spAutoFit/>
          </a:bodyPr>
          <a:lstStyle/>
          <a:p>
            <a:r>
              <a:rPr lang="en-GB" b="0" i="0">
                <a:solidFill>
                  <a:srgbClr val="000000"/>
                </a:solidFill>
                <a:effectLst/>
                <a:latin typeface="Helvetica" pitchFamily="2" charset="0"/>
              </a:rPr>
              <a:t>Several menageries of tiny plastic animals roamed upon kids’ pool table islands. Elsewhere hung road signs and empty frames. The floor of the brightest, largest room was covered with puzzle shapes, game pieces and playing cards (‘Fred’s fresh fish fries faster’, ‘Dick discussed the discus’).</a:t>
            </a:r>
            <a:endParaRPr lang="en-US">
              <a:latin typeface="Helvetica" pitchFamily="2" charset="0"/>
            </a:endParaRPr>
          </a:p>
        </p:txBody>
      </p:sp>
      <p:pic>
        <p:nvPicPr>
          <p:cNvPr id="13" name="Picture 12">
            <a:extLst>
              <a:ext uri="{FF2B5EF4-FFF2-40B4-BE49-F238E27FC236}">
                <a16:creationId xmlns:a16="http://schemas.microsoft.com/office/drawing/2014/main" id="{6E02B4FA-DEC3-E494-8F02-DF1BB71A5FAC}"/>
              </a:ext>
            </a:extLst>
          </p:cNvPr>
          <p:cNvPicPr>
            <a:picLocks noChangeAspect="1"/>
          </p:cNvPicPr>
          <p:nvPr/>
        </p:nvPicPr>
        <p:blipFill>
          <a:blip r:embed="rId4"/>
          <a:stretch>
            <a:fillRect/>
          </a:stretch>
        </p:blipFill>
        <p:spPr>
          <a:xfrm>
            <a:off x="2182812" y="2414574"/>
            <a:ext cx="3913188" cy="3913188"/>
          </a:xfrm>
          <a:prstGeom prst="rect">
            <a:avLst/>
          </a:prstGeom>
        </p:spPr>
      </p:pic>
      <p:pic>
        <p:nvPicPr>
          <p:cNvPr id="14" name="Picture 13">
            <a:extLst>
              <a:ext uri="{FF2B5EF4-FFF2-40B4-BE49-F238E27FC236}">
                <a16:creationId xmlns:a16="http://schemas.microsoft.com/office/drawing/2014/main" id="{3275F1E8-BD3E-ADCD-C21F-19BCA3679E35}"/>
              </a:ext>
            </a:extLst>
          </p:cNvPr>
          <p:cNvPicPr>
            <a:picLocks noChangeAspect="1"/>
          </p:cNvPicPr>
          <p:nvPr/>
        </p:nvPicPr>
        <p:blipFill>
          <a:blip r:embed="rId5"/>
          <a:stretch>
            <a:fillRect/>
          </a:stretch>
        </p:blipFill>
        <p:spPr>
          <a:xfrm>
            <a:off x="34759" y="1954213"/>
            <a:ext cx="3913187" cy="2606183"/>
          </a:xfrm>
          <a:prstGeom prst="rect">
            <a:avLst/>
          </a:prstGeom>
        </p:spPr>
      </p:pic>
    </p:spTree>
    <p:extLst>
      <p:ext uri="{BB962C8B-B14F-4D97-AF65-F5344CB8AC3E}">
        <p14:creationId xmlns:p14="http://schemas.microsoft.com/office/powerpoint/2010/main" val="1634765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74BBA76-C765-0ADC-A58A-3B0A005B5D99}"/>
              </a:ext>
            </a:extLst>
          </p:cNvPr>
          <p:cNvPicPr>
            <a:picLocks noChangeAspect="1"/>
          </p:cNvPicPr>
          <p:nvPr/>
        </p:nvPicPr>
        <p:blipFill>
          <a:blip r:embed="rId2"/>
          <a:stretch>
            <a:fillRect/>
          </a:stretch>
        </p:blipFill>
        <p:spPr>
          <a:xfrm>
            <a:off x="7905319" y="883012"/>
            <a:ext cx="3625486" cy="5091975"/>
          </a:xfrm>
          <a:prstGeom prst="rect">
            <a:avLst/>
          </a:prstGeom>
        </p:spPr>
      </p:pic>
      <p:sp>
        <p:nvSpPr>
          <p:cNvPr id="9" name="TextBox 8">
            <a:extLst>
              <a:ext uri="{FF2B5EF4-FFF2-40B4-BE49-F238E27FC236}">
                <a16:creationId xmlns:a16="http://schemas.microsoft.com/office/drawing/2014/main" id="{D6FED410-292E-331D-2110-00E5539AFDB2}"/>
              </a:ext>
            </a:extLst>
          </p:cNvPr>
          <p:cNvSpPr txBox="1"/>
          <p:nvPr/>
        </p:nvSpPr>
        <p:spPr>
          <a:xfrm>
            <a:off x="414338" y="6337541"/>
            <a:ext cx="7190943" cy="369332"/>
          </a:xfrm>
          <a:prstGeom prst="rect">
            <a:avLst/>
          </a:prstGeom>
          <a:noFill/>
        </p:spPr>
        <p:txBody>
          <a:bodyPr wrap="none" rtlCol="0">
            <a:spAutoFit/>
          </a:bodyPr>
          <a:lstStyle/>
          <a:p>
            <a:r>
              <a:rPr lang="en-US">
                <a:latin typeface="Helvetica" pitchFamily="2" charset="0"/>
              </a:rPr>
              <a:t>See Simon O’ Sullivan’s Nesting principal in the work of Mike Nelson </a:t>
            </a:r>
          </a:p>
        </p:txBody>
      </p:sp>
      <p:pic>
        <p:nvPicPr>
          <p:cNvPr id="11" name="Picture 10">
            <a:extLst>
              <a:ext uri="{FF2B5EF4-FFF2-40B4-BE49-F238E27FC236}">
                <a16:creationId xmlns:a16="http://schemas.microsoft.com/office/drawing/2014/main" id="{442066DC-BD90-1FB2-D6DC-FF8B4C7FB3B1}"/>
              </a:ext>
            </a:extLst>
          </p:cNvPr>
          <p:cNvPicPr>
            <a:picLocks noChangeAspect="1"/>
          </p:cNvPicPr>
          <p:nvPr/>
        </p:nvPicPr>
        <p:blipFill>
          <a:blip r:embed="rId3"/>
          <a:stretch>
            <a:fillRect/>
          </a:stretch>
        </p:blipFill>
        <p:spPr>
          <a:xfrm>
            <a:off x="215538" y="883012"/>
            <a:ext cx="7602845" cy="5091975"/>
          </a:xfrm>
          <a:prstGeom prst="rect">
            <a:avLst/>
          </a:prstGeom>
        </p:spPr>
      </p:pic>
    </p:spTree>
    <p:extLst>
      <p:ext uri="{BB962C8B-B14F-4D97-AF65-F5344CB8AC3E}">
        <p14:creationId xmlns:p14="http://schemas.microsoft.com/office/powerpoint/2010/main" val="3317556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11E1496-C102-5147-A4EF-86D4AED0F4F9}"/>
              </a:ext>
            </a:extLst>
          </p:cNvPr>
          <p:cNvPicPr>
            <a:picLocks noChangeAspect="1"/>
          </p:cNvPicPr>
          <p:nvPr/>
        </p:nvPicPr>
        <p:blipFill>
          <a:blip r:embed="rId3"/>
          <a:stretch>
            <a:fillRect/>
          </a:stretch>
        </p:blipFill>
        <p:spPr>
          <a:xfrm>
            <a:off x="0" y="1252484"/>
            <a:ext cx="5939394" cy="3959596"/>
          </a:xfrm>
          <a:prstGeom prst="rect">
            <a:avLst/>
          </a:prstGeom>
        </p:spPr>
      </p:pic>
      <p:sp>
        <p:nvSpPr>
          <p:cNvPr id="7" name="Rectangle 6">
            <a:extLst>
              <a:ext uri="{FF2B5EF4-FFF2-40B4-BE49-F238E27FC236}">
                <a16:creationId xmlns:a16="http://schemas.microsoft.com/office/drawing/2014/main" id="{BF327FAC-F153-8449-B619-60F208A1617B}"/>
              </a:ext>
            </a:extLst>
          </p:cNvPr>
          <p:cNvSpPr/>
          <p:nvPr/>
        </p:nvSpPr>
        <p:spPr>
          <a:xfrm>
            <a:off x="-1" y="5337127"/>
            <a:ext cx="6945923" cy="369332"/>
          </a:xfrm>
          <a:prstGeom prst="rect">
            <a:avLst/>
          </a:prstGeom>
        </p:spPr>
        <p:txBody>
          <a:bodyPr wrap="square">
            <a:spAutoFit/>
          </a:bodyPr>
          <a:lstStyle/>
          <a:p>
            <a:r>
              <a:rPr lang="en-US"/>
              <a:t>https://</a:t>
            </a:r>
            <a:r>
              <a:rPr lang="en-US" err="1"/>
              <a:t>www.southlondongallery.org</a:t>
            </a:r>
            <a:r>
              <a:rPr lang="en-US"/>
              <a:t>/exhibitions/</a:t>
            </a:r>
            <a:r>
              <a:rPr lang="en-US" err="1"/>
              <a:t>susancianciolo</a:t>
            </a:r>
            <a:r>
              <a:rPr lang="en-US"/>
              <a:t>/</a:t>
            </a:r>
          </a:p>
        </p:txBody>
      </p:sp>
      <p:sp>
        <p:nvSpPr>
          <p:cNvPr id="8" name="TextBox 7">
            <a:extLst>
              <a:ext uri="{FF2B5EF4-FFF2-40B4-BE49-F238E27FC236}">
                <a16:creationId xmlns:a16="http://schemas.microsoft.com/office/drawing/2014/main" id="{7BC5C454-BCAB-8746-BD21-F2B5D4B9342A}"/>
              </a:ext>
            </a:extLst>
          </p:cNvPr>
          <p:cNvSpPr txBox="1"/>
          <p:nvPr/>
        </p:nvSpPr>
        <p:spPr>
          <a:xfrm>
            <a:off x="180714" y="232145"/>
            <a:ext cx="11231702" cy="923330"/>
          </a:xfrm>
          <a:prstGeom prst="rect">
            <a:avLst/>
          </a:prstGeom>
          <a:noFill/>
        </p:spPr>
        <p:txBody>
          <a:bodyPr wrap="square" rtlCol="0">
            <a:spAutoFit/>
          </a:bodyPr>
          <a:lstStyle/>
          <a:p>
            <a:r>
              <a:rPr lang="en-GB" cap="all">
                <a:latin typeface="Helvetica" pitchFamily="2" charset="0"/>
              </a:rPr>
              <a:t>SUSAN CIANCIOLO: GOD LIFE: MODERN HOUSE ON LAND OUTSIDE GAME TABLE21 JUN – 1 SEP 2019</a:t>
            </a:r>
            <a:br>
              <a:rPr lang="en-GB" cap="all"/>
            </a:br>
            <a:endParaRPr lang="en-US"/>
          </a:p>
        </p:txBody>
      </p:sp>
      <p:pic>
        <p:nvPicPr>
          <p:cNvPr id="9" name="Picture 8">
            <a:extLst>
              <a:ext uri="{FF2B5EF4-FFF2-40B4-BE49-F238E27FC236}">
                <a16:creationId xmlns:a16="http://schemas.microsoft.com/office/drawing/2014/main" id="{97CA9526-645D-2B45-9611-707826C73DE0}"/>
              </a:ext>
            </a:extLst>
          </p:cNvPr>
          <p:cNvPicPr>
            <a:picLocks noChangeAspect="1"/>
          </p:cNvPicPr>
          <p:nvPr/>
        </p:nvPicPr>
        <p:blipFill>
          <a:blip r:embed="rId4"/>
          <a:stretch>
            <a:fillRect/>
          </a:stretch>
        </p:blipFill>
        <p:spPr>
          <a:xfrm>
            <a:off x="7793206" y="1479368"/>
            <a:ext cx="4309115" cy="2872743"/>
          </a:xfrm>
          <a:prstGeom prst="rect">
            <a:avLst/>
          </a:prstGeom>
        </p:spPr>
      </p:pic>
      <p:pic>
        <p:nvPicPr>
          <p:cNvPr id="10" name="Picture 9">
            <a:extLst>
              <a:ext uri="{FF2B5EF4-FFF2-40B4-BE49-F238E27FC236}">
                <a16:creationId xmlns:a16="http://schemas.microsoft.com/office/drawing/2014/main" id="{6CFECBC0-A7C5-CA42-B5F6-0D1B6FBBD89D}"/>
              </a:ext>
            </a:extLst>
          </p:cNvPr>
          <p:cNvPicPr>
            <a:picLocks noChangeAspect="1"/>
          </p:cNvPicPr>
          <p:nvPr/>
        </p:nvPicPr>
        <p:blipFill>
          <a:blip r:embed="rId5"/>
          <a:stretch>
            <a:fillRect/>
          </a:stretch>
        </p:blipFill>
        <p:spPr>
          <a:xfrm>
            <a:off x="6663474" y="3900755"/>
            <a:ext cx="4309115" cy="2872743"/>
          </a:xfrm>
          <a:prstGeom prst="rect">
            <a:avLst/>
          </a:prstGeom>
        </p:spPr>
      </p:pic>
      <p:pic>
        <p:nvPicPr>
          <p:cNvPr id="11" name="Picture 10">
            <a:extLst>
              <a:ext uri="{FF2B5EF4-FFF2-40B4-BE49-F238E27FC236}">
                <a16:creationId xmlns:a16="http://schemas.microsoft.com/office/drawing/2014/main" id="{D7DF5E92-EDC0-ED4A-B3EF-5D4DA35FF128}"/>
              </a:ext>
            </a:extLst>
          </p:cNvPr>
          <p:cNvPicPr>
            <a:picLocks noChangeAspect="1"/>
          </p:cNvPicPr>
          <p:nvPr/>
        </p:nvPicPr>
        <p:blipFill>
          <a:blip r:embed="rId6"/>
          <a:stretch>
            <a:fillRect/>
          </a:stretch>
        </p:blipFill>
        <p:spPr>
          <a:xfrm>
            <a:off x="5325361" y="672967"/>
            <a:ext cx="3426414" cy="2284277"/>
          </a:xfrm>
          <a:prstGeom prst="rect">
            <a:avLst/>
          </a:prstGeom>
        </p:spPr>
      </p:pic>
      <p:sp>
        <p:nvSpPr>
          <p:cNvPr id="12" name="TextBox 11">
            <a:extLst>
              <a:ext uri="{FF2B5EF4-FFF2-40B4-BE49-F238E27FC236}">
                <a16:creationId xmlns:a16="http://schemas.microsoft.com/office/drawing/2014/main" id="{2F48FE94-7E6A-ED48-8617-EFBB54D5121D}"/>
              </a:ext>
            </a:extLst>
          </p:cNvPr>
          <p:cNvSpPr txBox="1"/>
          <p:nvPr/>
        </p:nvSpPr>
        <p:spPr>
          <a:xfrm>
            <a:off x="-2" y="5677201"/>
            <a:ext cx="6324589" cy="1384995"/>
          </a:xfrm>
          <a:prstGeom prst="rect">
            <a:avLst/>
          </a:prstGeom>
          <a:noFill/>
        </p:spPr>
        <p:txBody>
          <a:bodyPr wrap="square" rtlCol="0">
            <a:spAutoFit/>
          </a:bodyPr>
          <a:lstStyle/>
          <a:p>
            <a:r>
              <a:rPr lang="en-GB" sz="1200">
                <a:latin typeface="Helvetica" pitchFamily="2" charset="0"/>
              </a:rPr>
              <a:t>Platforms 1–4, 1990–2017.  </a:t>
            </a:r>
          </a:p>
          <a:p>
            <a:r>
              <a:rPr lang="en-GB" sz="1200">
                <a:latin typeface="Helvetica" pitchFamily="2" charset="0"/>
              </a:rPr>
              <a:t>Orange Circle, 2018 and Platforms 1–4, 1990–2017 (detail). </a:t>
            </a:r>
          </a:p>
          <a:p>
            <a:r>
              <a:rPr lang="en-GB" sz="1200">
                <a:latin typeface="Helvetica" pitchFamily="2" charset="0"/>
              </a:rPr>
              <a:t>Kits, 1996–2016. </a:t>
            </a:r>
          </a:p>
          <a:p>
            <a:r>
              <a:rPr lang="en-GB" sz="1200">
                <a:latin typeface="Helvetica" pitchFamily="2" charset="0"/>
              </a:rPr>
              <a:t>In the world, not of it, 2018–2019. Installation view at the South London Gallery Fire Station, 2019</a:t>
            </a:r>
          </a:p>
          <a:p>
            <a:r>
              <a:rPr lang="en-GB" sz="1200">
                <a:latin typeface="Helvetica" pitchFamily="2" charset="0"/>
              </a:rPr>
              <a:t>Courtesy the artist, Modern Art, London and Bridget Donahue, New York. Photo: Mark Blower</a:t>
            </a:r>
          </a:p>
        </p:txBody>
      </p:sp>
    </p:spTree>
    <p:extLst>
      <p:ext uri="{BB962C8B-B14F-4D97-AF65-F5344CB8AC3E}">
        <p14:creationId xmlns:p14="http://schemas.microsoft.com/office/powerpoint/2010/main" val="34759709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3F24-233D-CF8C-5936-D6BC2AABFBF6}"/>
              </a:ext>
            </a:extLst>
          </p:cNvPr>
          <p:cNvSpPr>
            <a:spLocks noGrp="1"/>
          </p:cNvSpPr>
          <p:nvPr>
            <p:ph type="title"/>
          </p:nvPr>
        </p:nvSpPr>
        <p:spPr>
          <a:xfrm>
            <a:off x="109538" y="-46175"/>
            <a:ext cx="10515600" cy="1325563"/>
          </a:xfrm>
        </p:spPr>
        <p:txBody>
          <a:bodyPr>
            <a:normAutofit/>
          </a:bodyPr>
          <a:lstStyle/>
          <a:p>
            <a:r>
              <a:rPr lang="en-US" sz="4000">
                <a:latin typeface="Helvetica" pitchFamily="2" charset="0"/>
              </a:rPr>
              <a:t>Sharon’s artist examples for spot Welding</a:t>
            </a:r>
          </a:p>
        </p:txBody>
      </p:sp>
      <p:sp>
        <p:nvSpPr>
          <p:cNvPr id="3" name="TextBox 2">
            <a:extLst>
              <a:ext uri="{FF2B5EF4-FFF2-40B4-BE49-F238E27FC236}">
                <a16:creationId xmlns:a16="http://schemas.microsoft.com/office/drawing/2014/main" id="{DC818972-A277-0057-6711-3EF571446EFB}"/>
              </a:ext>
            </a:extLst>
          </p:cNvPr>
          <p:cNvSpPr txBox="1"/>
          <p:nvPr/>
        </p:nvSpPr>
        <p:spPr>
          <a:xfrm>
            <a:off x="109538" y="5648920"/>
            <a:ext cx="7462838" cy="369332"/>
          </a:xfrm>
          <a:prstGeom prst="rect">
            <a:avLst/>
          </a:prstGeom>
          <a:noFill/>
        </p:spPr>
        <p:txBody>
          <a:bodyPr wrap="square" rtlCol="0">
            <a:spAutoFit/>
          </a:bodyPr>
          <a:lstStyle/>
          <a:p>
            <a:r>
              <a:rPr lang="en-US">
                <a:latin typeface="Helvetica" pitchFamily="2" charset="0"/>
              </a:rPr>
              <a:t>David Moreno Architectural Drawings - Do Ho Suh </a:t>
            </a:r>
          </a:p>
        </p:txBody>
      </p:sp>
      <p:pic>
        <p:nvPicPr>
          <p:cNvPr id="5" name="Picture 4">
            <a:extLst>
              <a:ext uri="{FF2B5EF4-FFF2-40B4-BE49-F238E27FC236}">
                <a16:creationId xmlns:a16="http://schemas.microsoft.com/office/drawing/2014/main" id="{42FAF4E5-6BDF-CFAF-10E2-03D624E1FB86}"/>
              </a:ext>
            </a:extLst>
          </p:cNvPr>
          <p:cNvPicPr>
            <a:picLocks noChangeAspect="1"/>
          </p:cNvPicPr>
          <p:nvPr/>
        </p:nvPicPr>
        <p:blipFill>
          <a:blip r:embed="rId2"/>
          <a:stretch>
            <a:fillRect/>
          </a:stretch>
        </p:blipFill>
        <p:spPr>
          <a:xfrm>
            <a:off x="4060964" y="1369615"/>
            <a:ext cx="2622788" cy="3940739"/>
          </a:xfrm>
          <a:prstGeom prst="rect">
            <a:avLst/>
          </a:prstGeom>
        </p:spPr>
      </p:pic>
      <p:pic>
        <p:nvPicPr>
          <p:cNvPr id="6" name="Picture 5">
            <a:extLst>
              <a:ext uri="{FF2B5EF4-FFF2-40B4-BE49-F238E27FC236}">
                <a16:creationId xmlns:a16="http://schemas.microsoft.com/office/drawing/2014/main" id="{3B949A46-2A6F-CDC2-C860-FB0917F596C5}"/>
              </a:ext>
            </a:extLst>
          </p:cNvPr>
          <p:cNvPicPr>
            <a:picLocks noChangeAspect="1"/>
          </p:cNvPicPr>
          <p:nvPr/>
        </p:nvPicPr>
        <p:blipFill>
          <a:blip r:embed="rId3"/>
          <a:stretch>
            <a:fillRect/>
          </a:stretch>
        </p:blipFill>
        <p:spPr>
          <a:xfrm>
            <a:off x="0" y="1369615"/>
            <a:ext cx="4000280" cy="4000280"/>
          </a:xfrm>
          <a:prstGeom prst="rect">
            <a:avLst/>
          </a:prstGeom>
        </p:spPr>
      </p:pic>
      <p:pic>
        <p:nvPicPr>
          <p:cNvPr id="7" name="Picture 6">
            <a:extLst>
              <a:ext uri="{FF2B5EF4-FFF2-40B4-BE49-F238E27FC236}">
                <a16:creationId xmlns:a16="http://schemas.microsoft.com/office/drawing/2014/main" id="{BF66B464-133A-216A-870F-B8E02A286360}"/>
              </a:ext>
            </a:extLst>
          </p:cNvPr>
          <p:cNvPicPr>
            <a:picLocks noChangeAspect="1"/>
          </p:cNvPicPr>
          <p:nvPr/>
        </p:nvPicPr>
        <p:blipFill>
          <a:blip r:embed="rId4"/>
          <a:stretch>
            <a:fillRect/>
          </a:stretch>
        </p:blipFill>
        <p:spPr>
          <a:xfrm>
            <a:off x="6859229" y="1369614"/>
            <a:ext cx="5261334" cy="3940739"/>
          </a:xfrm>
          <a:prstGeom prst="rect">
            <a:avLst/>
          </a:prstGeom>
        </p:spPr>
      </p:pic>
    </p:spTree>
    <p:extLst>
      <p:ext uri="{BB962C8B-B14F-4D97-AF65-F5344CB8AC3E}">
        <p14:creationId xmlns:p14="http://schemas.microsoft.com/office/powerpoint/2010/main" val="258257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304CAF-2E0B-EB15-0E66-7D3B37BEC446}"/>
              </a:ext>
            </a:extLst>
          </p:cNvPr>
          <p:cNvPicPr>
            <a:picLocks noChangeAspect="1"/>
          </p:cNvPicPr>
          <p:nvPr/>
        </p:nvPicPr>
        <p:blipFill>
          <a:blip r:embed="rId2"/>
          <a:stretch>
            <a:fillRect/>
          </a:stretch>
        </p:blipFill>
        <p:spPr>
          <a:xfrm>
            <a:off x="6174185" y="909862"/>
            <a:ext cx="3551271" cy="5163001"/>
          </a:xfrm>
          <a:prstGeom prst="rect">
            <a:avLst/>
          </a:prstGeom>
        </p:spPr>
      </p:pic>
      <p:pic>
        <p:nvPicPr>
          <p:cNvPr id="7" name="Picture 6">
            <a:extLst>
              <a:ext uri="{FF2B5EF4-FFF2-40B4-BE49-F238E27FC236}">
                <a16:creationId xmlns:a16="http://schemas.microsoft.com/office/drawing/2014/main" id="{FB695D29-9915-0B4E-A8C0-1D47FB002D5D}"/>
              </a:ext>
            </a:extLst>
          </p:cNvPr>
          <p:cNvPicPr>
            <a:picLocks noChangeAspect="1"/>
          </p:cNvPicPr>
          <p:nvPr/>
        </p:nvPicPr>
        <p:blipFill>
          <a:blip r:embed="rId3"/>
          <a:stretch>
            <a:fillRect/>
          </a:stretch>
        </p:blipFill>
        <p:spPr>
          <a:xfrm>
            <a:off x="12896" y="407248"/>
            <a:ext cx="6122139" cy="6122139"/>
          </a:xfrm>
          <a:prstGeom prst="rect">
            <a:avLst/>
          </a:prstGeom>
        </p:spPr>
      </p:pic>
      <p:sp>
        <p:nvSpPr>
          <p:cNvPr id="9" name="Title 1">
            <a:extLst>
              <a:ext uri="{FF2B5EF4-FFF2-40B4-BE49-F238E27FC236}">
                <a16:creationId xmlns:a16="http://schemas.microsoft.com/office/drawing/2014/main" id="{0F37505C-BC35-98B0-793B-4938A9AA0DE1}"/>
              </a:ext>
            </a:extLst>
          </p:cNvPr>
          <p:cNvSpPr>
            <a:spLocks noGrp="1"/>
          </p:cNvSpPr>
          <p:nvPr>
            <p:ph type="title"/>
          </p:nvPr>
        </p:nvSpPr>
        <p:spPr>
          <a:xfrm>
            <a:off x="326792" y="-53788"/>
            <a:ext cx="10515600" cy="1325563"/>
          </a:xfrm>
        </p:spPr>
        <p:txBody>
          <a:bodyPr/>
          <a:lstStyle/>
          <a:p>
            <a:br>
              <a:rPr lang="en-US"/>
            </a:br>
            <a:endParaRPr lang="en-US"/>
          </a:p>
        </p:txBody>
      </p:sp>
      <p:sp>
        <p:nvSpPr>
          <p:cNvPr id="3" name="TextBox 2">
            <a:extLst>
              <a:ext uri="{FF2B5EF4-FFF2-40B4-BE49-F238E27FC236}">
                <a16:creationId xmlns:a16="http://schemas.microsoft.com/office/drawing/2014/main" id="{26A99A27-742F-F083-03D1-0D0518D6AD36}"/>
              </a:ext>
            </a:extLst>
          </p:cNvPr>
          <p:cNvSpPr txBox="1"/>
          <p:nvPr/>
        </p:nvSpPr>
        <p:spPr>
          <a:xfrm>
            <a:off x="186732" y="6261398"/>
            <a:ext cx="6150768" cy="369332"/>
          </a:xfrm>
          <a:prstGeom prst="rect">
            <a:avLst/>
          </a:prstGeom>
          <a:noFill/>
        </p:spPr>
        <p:txBody>
          <a:bodyPr wrap="square">
            <a:spAutoFit/>
          </a:bodyPr>
          <a:lstStyle/>
          <a:p>
            <a:r>
              <a:rPr lang="en-US">
                <a:latin typeface="Helvetica" pitchFamily="2" charset="0"/>
              </a:rPr>
              <a:t>Caroline Broadhead/ Julie Griffith - Jones </a:t>
            </a:r>
          </a:p>
        </p:txBody>
      </p:sp>
      <p:pic>
        <p:nvPicPr>
          <p:cNvPr id="8" name="Picture 7">
            <a:extLst>
              <a:ext uri="{FF2B5EF4-FFF2-40B4-BE49-F238E27FC236}">
                <a16:creationId xmlns:a16="http://schemas.microsoft.com/office/drawing/2014/main" id="{987298E5-117D-3B7E-CAFE-C33877985035}"/>
              </a:ext>
            </a:extLst>
          </p:cNvPr>
          <p:cNvPicPr>
            <a:picLocks noChangeAspect="1"/>
          </p:cNvPicPr>
          <p:nvPr/>
        </p:nvPicPr>
        <p:blipFill>
          <a:blip r:embed="rId4"/>
          <a:stretch>
            <a:fillRect/>
          </a:stretch>
        </p:blipFill>
        <p:spPr>
          <a:xfrm>
            <a:off x="9793180" y="909862"/>
            <a:ext cx="2233872" cy="5163001"/>
          </a:xfrm>
          <a:prstGeom prst="rect">
            <a:avLst/>
          </a:prstGeom>
        </p:spPr>
      </p:pic>
    </p:spTree>
    <p:extLst>
      <p:ext uri="{BB962C8B-B14F-4D97-AF65-F5344CB8AC3E}">
        <p14:creationId xmlns:p14="http://schemas.microsoft.com/office/powerpoint/2010/main" val="3414873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D3107F-DFB7-8616-29A7-F3170046A7BD}"/>
              </a:ext>
            </a:extLst>
          </p:cNvPr>
          <p:cNvSpPr txBox="1"/>
          <p:nvPr/>
        </p:nvSpPr>
        <p:spPr>
          <a:xfrm>
            <a:off x="252413" y="5958959"/>
            <a:ext cx="6100762" cy="369332"/>
          </a:xfrm>
          <a:prstGeom prst="rect">
            <a:avLst/>
          </a:prstGeom>
          <a:noFill/>
        </p:spPr>
        <p:txBody>
          <a:bodyPr wrap="square">
            <a:spAutoFit/>
          </a:bodyPr>
          <a:lstStyle/>
          <a:p>
            <a:r>
              <a:rPr lang="en-US">
                <a:latin typeface="Helvetica" pitchFamily="2" charset="0"/>
              </a:rPr>
              <a:t>Alexander Calder </a:t>
            </a:r>
          </a:p>
        </p:txBody>
      </p:sp>
      <p:pic>
        <p:nvPicPr>
          <p:cNvPr id="7" name="Picture 6">
            <a:extLst>
              <a:ext uri="{FF2B5EF4-FFF2-40B4-BE49-F238E27FC236}">
                <a16:creationId xmlns:a16="http://schemas.microsoft.com/office/drawing/2014/main" id="{6FCF2D3D-4365-8A80-DA2A-8983AE18EAFF}"/>
              </a:ext>
            </a:extLst>
          </p:cNvPr>
          <p:cNvPicPr>
            <a:picLocks noChangeAspect="1"/>
          </p:cNvPicPr>
          <p:nvPr/>
        </p:nvPicPr>
        <p:blipFill>
          <a:blip r:embed="rId2"/>
          <a:stretch>
            <a:fillRect/>
          </a:stretch>
        </p:blipFill>
        <p:spPr>
          <a:xfrm>
            <a:off x="8693316" y="1500187"/>
            <a:ext cx="3498684" cy="4089786"/>
          </a:xfrm>
          <a:prstGeom prst="rect">
            <a:avLst/>
          </a:prstGeom>
        </p:spPr>
      </p:pic>
      <p:pic>
        <p:nvPicPr>
          <p:cNvPr id="9" name="Picture 8">
            <a:extLst>
              <a:ext uri="{FF2B5EF4-FFF2-40B4-BE49-F238E27FC236}">
                <a16:creationId xmlns:a16="http://schemas.microsoft.com/office/drawing/2014/main" id="{2084FB4D-9A9F-6F7F-E581-6C96AC21C548}"/>
              </a:ext>
            </a:extLst>
          </p:cNvPr>
          <p:cNvPicPr>
            <a:picLocks noChangeAspect="1"/>
          </p:cNvPicPr>
          <p:nvPr/>
        </p:nvPicPr>
        <p:blipFill>
          <a:blip r:embed="rId3"/>
          <a:stretch>
            <a:fillRect/>
          </a:stretch>
        </p:blipFill>
        <p:spPr>
          <a:xfrm>
            <a:off x="-60495" y="1500187"/>
            <a:ext cx="3109941" cy="4089786"/>
          </a:xfrm>
          <a:prstGeom prst="rect">
            <a:avLst/>
          </a:prstGeom>
        </p:spPr>
      </p:pic>
      <p:pic>
        <p:nvPicPr>
          <p:cNvPr id="10" name="Picture 9">
            <a:extLst>
              <a:ext uri="{FF2B5EF4-FFF2-40B4-BE49-F238E27FC236}">
                <a16:creationId xmlns:a16="http://schemas.microsoft.com/office/drawing/2014/main" id="{88240BB2-5921-57DA-4596-7D0BB42C5E6B}"/>
              </a:ext>
            </a:extLst>
          </p:cNvPr>
          <p:cNvPicPr>
            <a:picLocks noChangeAspect="1"/>
          </p:cNvPicPr>
          <p:nvPr/>
        </p:nvPicPr>
        <p:blipFill>
          <a:blip r:embed="rId4"/>
          <a:stretch>
            <a:fillRect/>
          </a:stretch>
        </p:blipFill>
        <p:spPr>
          <a:xfrm>
            <a:off x="3049446" y="1500187"/>
            <a:ext cx="6392046" cy="4089786"/>
          </a:xfrm>
          <a:prstGeom prst="rect">
            <a:avLst/>
          </a:prstGeom>
        </p:spPr>
      </p:pic>
    </p:spTree>
    <p:extLst>
      <p:ext uri="{BB962C8B-B14F-4D97-AF65-F5344CB8AC3E}">
        <p14:creationId xmlns:p14="http://schemas.microsoft.com/office/powerpoint/2010/main" val="527401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1DB4C-D35F-CAEE-5BDE-B42DFB5EFB09}"/>
              </a:ext>
            </a:extLst>
          </p:cNvPr>
          <p:cNvSpPr>
            <a:spLocks noGrp="1"/>
          </p:cNvSpPr>
          <p:nvPr>
            <p:ph type="title"/>
          </p:nvPr>
        </p:nvSpPr>
        <p:spPr>
          <a:xfrm>
            <a:off x="838200" y="2523109"/>
            <a:ext cx="10515600" cy="1325563"/>
          </a:xfrm>
        </p:spPr>
        <p:txBody>
          <a:bodyPr/>
          <a:lstStyle/>
          <a:p>
            <a:pPr algn="ctr"/>
            <a:r>
              <a:rPr lang="en-US"/>
              <a:t>END</a:t>
            </a:r>
          </a:p>
        </p:txBody>
      </p:sp>
    </p:spTree>
    <p:extLst>
      <p:ext uri="{BB962C8B-B14F-4D97-AF65-F5344CB8AC3E}">
        <p14:creationId xmlns:p14="http://schemas.microsoft.com/office/powerpoint/2010/main" val="2043624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7DE3FFE656BF34583ED27863D6B27F4" ma:contentTypeVersion="6" ma:contentTypeDescription="Create a new document." ma:contentTypeScope="" ma:versionID="b819258cc7f5731581b9d0c76f7712a0">
  <xsd:schema xmlns:xsd="http://www.w3.org/2001/XMLSchema" xmlns:xs="http://www.w3.org/2001/XMLSchema" xmlns:p="http://schemas.microsoft.com/office/2006/metadata/properties" xmlns:ns2="c769d1b6-00ad-4cb9-a1ce-59f0b6d4f0ec" xmlns:ns3="f2cb7d96-716b-468b-89b2-c31e3e1d8d88" targetNamespace="http://schemas.microsoft.com/office/2006/metadata/properties" ma:root="true" ma:fieldsID="953478a621d3d73a655cab20028879a8" ns2:_="" ns3:_="">
    <xsd:import namespace="c769d1b6-00ad-4cb9-a1ce-59f0b6d4f0ec"/>
    <xsd:import namespace="f2cb7d96-716b-468b-89b2-c31e3e1d8d8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769d1b6-00ad-4cb9-a1ce-59f0b6d4f0e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2cb7d96-716b-468b-89b2-c31e3e1d8d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0A065FC-1F1D-4DE2-AF61-07A2E0014EC6}">
  <ds:schemaRefs>
    <ds:schemaRef ds:uri="c769d1b6-00ad-4cb9-a1ce-59f0b6d4f0ec"/>
    <ds:schemaRef ds:uri="f2cb7d96-716b-468b-89b2-c31e3e1d8d8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26BD118B-1790-4E3B-8BEB-C953C8F7747C}">
  <ds:schemaRefs>
    <ds:schemaRef ds:uri="http://schemas.microsoft.com/sharepoint/v3/contenttype/forms"/>
  </ds:schemaRefs>
</ds:datastoreItem>
</file>

<file path=customXml/itemProps3.xml><?xml version="1.0" encoding="utf-8"?>
<ds:datastoreItem xmlns:ds="http://schemas.openxmlformats.org/officeDocument/2006/customXml" ds:itemID="{1AE7DFC0-C63A-4AA1-B42A-6F89F6E77F44}">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10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William Kentridge - Artist as a coffee cup</vt:lpstr>
      <vt:lpstr>PowerPoint Presentation</vt:lpstr>
      <vt:lpstr>PowerPoint Presentation</vt:lpstr>
      <vt:lpstr>PowerPoint Presentation</vt:lpstr>
      <vt:lpstr>PowerPoint Presentation</vt:lpstr>
      <vt:lpstr> MA Contemporary Dialogues – PT Explorative Research &amp; Praxis Assemblage Task. (11am-12 noon and beyond!)    This task is intended to be an experimental and practical approach to the ‘Assemblage’ theme of this week’s seminar. Use inspiration from this morning’s ppt and the description of Kentridge’s themes, overlaps, thought-collages, allusions and assemblages come together to create a connective, dimensional way of thinking.   Collect  To carry out this task you will need to collect elements from your research and practice (this can be from previous work and modules not just this module).  This any be any or all of the following: Drawings, objects, materials and samples, notes, sketchbook pages, books and texts, essay research, collected imagery, photographs, film etc.  Prepare You can either: Prepare your work digitally (e.g. photograph objects and analogue work) so that your assemblage is digitally created You can print out and photocopy your material to enable a hand generated response to assemblage. You can create a 3D assemblage response to the task by arranging objects, books, drawings etc and then documenting through photography.  Create Aim to create a series of ‘assemblage responses from your own practice exploring the overlaps of your thinking and ideas.  This exercise is intended to be a starting point for your connective thoughts and can be seen as a process, or a means to generate further work and imagery to feed back into your practice.  </vt:lpstr>
      <vt:lpstr>A short history of assemblage through art- Cubism, Dada, Surrealism </vt:lpstr>
      <vt:lpstr>Jasper Johns, Robert Rauschenburg  ‘anti- aesthetic art making’ – Neo Dada</vt:lpstr>
      <vt:lpstr>PowerPoint Presentation</vt:lpstr>
      <vt:lpstr>YBA - Sarah Lucas,  Jake and Dinos Chapman</vt:lpstr>
      <vt:lpstr>Contemporary Art – Tomoko Takashi, (short listed for turner Prize 2002)  Mike Nelson (Extinction Beckons, Barbian 2023) </vt:lpstr>
      <vt:lpstr>PowerPoint Presentation</vt:lpstr>
      <vt:lpstr>PowerPoint Presentation</vt:lpstr>
      <vt:lpstr>Sharon’s artist examples for spot Welding</vt:lpstr>
      <vt:lpstr> </vt:lpstr>
      <vt:lpstr>PowerPoint Presentation</vt:lpstr>
      <vt:lpstr>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Praxis and/ or Poiesis?  Piecing and Patching  </dc:title>
  <dc:creator>Shellie Holden</dc:creator>
  <cp:revision>1</cp:revision>
  <dcterms:created xsi:type="dcterms:W3CDTF">2022-09-15T12:53:33Z</dcterms:created>
  <dcterms:modified xsi:type="dcterms:W3CDTF">2024-10-23T14:17:42Z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0x010100B7DE3FFE656BF34583ED27863D6B27F4</vt:lpwstr>
  </property>
</Properties>
</file>