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9"/>
  </p:notesMasterIdLst>
  <p:sldIdLst>
    <p:sldId id="256" r:id="rId2"/>
    <p:sldId id="257" r:id="rId3"/>
    <p:sldId id="258" r:id="rId4"/>
    <p:sldId id="259" r:id="rId5"/>
    <p:sldId id="260" r:id="rId6"/>
    <p:sldId id="261" r:id="rId7"/>
    <p:sldId id="262" r:id="rId8"/>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BC9CC"/>
    <a:srgbClr val="0E4D5C"/>
    <a:srgbClr val="E6E6E6"/>
    <a:srgbClr val="9B9190"/>
    <a:srgbClr val="127C8A"/>
    <a:srgbClr val="2EC4B6"/>
    <a:srgbClr val="A3BEC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4610"/>
  </p:normalViewPr>
  <p:slideViewPr>
    <p:cSldViewPr snapToGrid="0" snapToObjects="1">
      <p:cViewPr varScale="1">
        <p:scale>
          <a:sx n="84" d="100"/>
          <a:sy n="84" d="100"/>
        </p:scale>
        <p:origin x="300"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5020191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i="1" dirty="0">
                <a:solidFill>
                  <a:srgbClr val="DCEEEF"/>
                </a:solidFill>
                <a:latin typeface="Times New Roman" pitchFamily="34" charset="0"/>
                <a:ea typeface="Times New Roman" pitchFamily="34" charset="-122"/>
                <a:cs typeface="Times New Roman" pitchFamily="34" charset="-120"/>
              </a:rPr>
              <a:t>In this presentation, the concept of reflection has been described as one of the important professional skills in health and social care practice. It reveals the efficacy of reflection in enhancing the personal development, patient care, and workplace performance.</a:t>
            </a:r>
            <a:endParaRPr lang="en-US" sz="1200" dirty="0"/>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Reflection refers to my thoughts and reflections about what I do and experience in order to become better in future. It enables me to know my strengths and weaknesses and enhances the quality of services to care I provide.</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i="1" dirty="0">
                <a:solidFill>
                  <a:srgbClr val="0E4D5C"/>
                </a:solidFill>
                <a:latin typeface="Times New Roman" pitchFamily="34" charset="0"/>
                <a:ea typeface="Times New Roman" pitchFamily="34" charset="-122"/>
                <a:cs typeface="Times New Roman" pitchFamily="34" charset="-120"/>
              </a:rPr>
              <a:t>This model is effective in healthcare as it allows a well-</a:t>
            </a:r>
            <a:r>
              <a:rPr lang="en-US" sz="1200" i="1" dirty="0" err="1">
                <a:solidFill>
                  <a:srgbClr val="0E4D5C"/>
                </a:solidFill>
                <a:latin typeface="Times New Roman" pitchFamily="34" charset="0"/>
                <a:ea typeface="Times New Roman" pitchFamily="34" charset="-122"/>
                <a:cs typeface="Times New Roman" pitchFamily="34" charset="-120"/>
              </a:rPr>
              <a:t>organised</a:t>
            </a:r>
            <a:r>
              <a:rPr lang="en-US" sz="1200" i="1" dirty="0">
                <a:solidFill>
                  <a:srgbClr val="0E4D5C"/>
                </a:solidFill>
                <a:latin typeface="Times New Roman" pitchFamily="34" charset="0"/>
                <a:ea typeface="Times New Roman" pitchFamily="34" charset="-122"/>
                <a:cs typeface="Times New Roman" pitchFamily="34" charset="-120"/>
              </a:rPr>
              <a:t> means of self-reflection based on actual experience to gain a large and sustained professional practice (McLeod, 2025).</a:t>
            </a:r>
            <a:endParaRPr lang="en-US" sz="1200" dirty="0"/>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Reflection is relevant as it enhances patient safety, communication, and collaboration. It also assists healthcare workers to learn through errors and to get better with the practice continually.</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Within my experience, it was at the time I was nervous talking to a patient. A deep self-reflection was necessary to conduct some research and determine that I should utilize straightforward terminology, pay attention, and maintain calmness to enhance patient care. </a:t>
            </a:r>
            <a:br>
              <a:rPr lang="en-GB" dirty="0"/>
            </a:b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I will respond by reviewing my placement after each placement to use it as a way of self-improvement. I will target communication and confidence in order to be effective as a healthcare professional.</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xml"/><Relationship Id="rId5" Type="http://schemas.openxmlformats.org/officeDocument/2006/relationships/image" Target="../media/image5.pn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1.xml"/><Relationship Id="rId5" Type="http://schemas.openxmlformats.org/officeDocument/2006/relationships/image" Target="../media/image9.png"/><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openxmlformats.org/officeDocument/2006/relationships/image" Target="../media/image11.png"/></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0E4D5C"/>
        </a:solidFill>
        <a:effectLst/>
      </p:bgPr>
    </p:bg>
    <p:spTree>
      <p:nvGrpSpPr>
        <p:cNvPr id="1" name=""/>
        <p:cNvGrpSpPr/>
        <p:nvPr/>
      </p:nvGrpSpPr>
      <p:grpSpPr>
        <a:xfrm>
          <a:off x="0" y="0"/>
          <a:ext cx="0" cy="0"/>
          <a:chOff x="0" y="0"/>
          <a:chExt cx="0" cy="0"/>
        </a:xfrm>
      </p:grpSpPr>
      <p:sp>
        <p:nvSpPr>
          <p:cNvPr id="2" name="Shape 0"/>
          <p:cNvSpPr/>
          <p:nvPr/>
        </p:nvSpPr>
        <p:spPr>
          <a:xfrm>
            <a:off x="0" y="285008"/>
            <a:ext cx="2825718" cy="2485624"/>
          </a:xfrm>
          <a:prstGeom prst="ellipse">
            <a:avLst/>
          </a:prstGeom>
          <a:solidFill>
            <a:srgbClr val="0A3A45"/>
          </a:solidFill>
          <a:ln/>
        </p:spPr>
      </p:sp>
      <p:sp>
        <p:nvSpPr>
          <p:cNvPr id="4" name="Shape 2"/>
          <p:cNvSpPr/>
          <p:nvPr/>
        </p:nvSpPr>
        <p:spPr>
          <a:xfrm>
            <a:off x="6155481" y="868680"/>
            <a:ext cx="5457400" cy="4640022"/>
          </a:xfrm>
          <a:prstGeom prst="roundRect">
            <a:avLst>
              <a:gd name="adj" fmla="val 4507"/>
            </a:avLst>
          </a:prstGeom>
          <a:solidFill>
            <a:srgbClr val="FFFFFF"/>
          </a:solidFill>
          <a:ln/>
          <a:effectLst>
            <a:outerShdw blurRad="114300" dist="38100" dir="5400000" algn="bl" rotWithShape="0">
              <a:srgbClr val="1A2E33">
                <a:alpha val="18000"/>
              </a:srgbClr>
            </a:outerShdw>
          </a:effectLst>
        </p:spPr>
      </p:sp>
      <p:pic>
        <p:nvPicPr>
          <p:cNvPr id="5" name="Image 0" descr="images/image1.jpeg"/>
          <p:cNvPicPr>
            <a:picLocks noChangeAspect="1"/>
          </p:cNvPicPr>
          <p:nvPr/>
        </p:nvPicPr>
        <p:blipFill>
          <a:blip r:embed="rId3"/>
          <a:srcRect/>
          <a:stretch/>
        </p:blipFill>
        <p:spPr>
          <a:xfrm>
            <a:off x="6155481" y="1005839"/>
            <a:ext cx="5320239" cy="4357897"/>
          </a:xfrm>
          <a:prstGeom prst="rect">
            <a:avLst/>
          </a:prstGeom>
        </p:spPr>
      </p:pic>
      <p:pic>
        <p:nvPicPr>
          <p:cNvPr id="6" name="Image 1" descr="preencoded.png"/>
          <p:cNvPicPr>
            <a:picLocks noChangeAspect="1"/>
          </p:cNvPicPr>
          <p:nvPr/>
        </p:nvPicPr>
        <p:blipFill>
          <a:blip r:embed="rId4"/>
          <a:stretch>
            <a:fillRect/>
          </a:stretch>
        </p:blipFill>
        <p:spPr>
          <a:xfrm>
            <a:off x="777240" y="777240"/>
            <a:ext cx="457200" cy="457200"/>
          </a:xfrm>
          <a:prstGeom prst="rect">
            <a:avLst/>
          </a:prstGeom>
        </p:spPr>
      </p:pic>
      <p:sp>
        <p:nvSpPr>
          <p:cNvPr id="7" name="Text 3"/>
          <p:cNvSpPr/>
          <p:nvPr/>
        </p:nvSpPr>
        <p:spPr>
          <a:xfrm>
            <a:off x="1371600" y="786384"/>
            <a:ext cx="5486400" cy="457200"/>
          </a:xfrm>
          <a:prstGeom prst="rect">
            <a:avLst/>
          </a:prstGeom>
          <a:noFill/>
          <a:ln/>
        </p:spPr>
        <p:txBody>
          <a:bodyPr wrap="square" lIns="0" tIns="0" rIns="0" bIns="0" rtlCol="0" anchor="ctr"/>
          <a:lstStyle/>
          <a:p>
            <a:pPr marL="0" indent="0">
              <a:buNone/>
            </a:pPr>
            <a:r>
              <a:rPr lang="en-US" sz="1400" b="1" kern="0" spc="300" dirty="0">
                <a:solidFill>
                  <a:srgbClr val="2EC4B6"/>
                </a:solidFill>
                <a:latin typeface="Times New Roman" pitchFamily="34" charset="0"/>
                <a:ea typeface="Times New Roman" pitchFamily="34" charset="-122"/>
                <a:cs typeface="Times New Roman" pitchFamily="34" charset="-120"/>
              </a:rPr>
              <a:t>PROFESSIONAL DEVELOPMENT</a:t>
            </a:r>
            <a:endParaRPr lang="en-US" sz="1400" dirty="0"/>
          </a:p>
        </p:txBody>
      </p:sp>
      <p:sp>
        <p:nvSpPr>
          <p:cNvPr id="8" name="Text 4"/>
          <p:cNvSpPr/>
          <p:nvPr/>
        </p:nvSpPr>
        <p:spPr>
          <a:xfrm>
            <a:off x="777240" y="1600200"/>
            <a:ext cx="6035040" cy="1737360"/>
          </a:xfrm>
          <a:prstGeom prst="rect">
            <a:avLst/>
          </a:prstGeom>
          <a:noFill/>
          <a:ln/>
        </p:spPr>
        <p:txBody>
          <a:bodyPr wrap="square" rtlCol="0" anchor="ctr"/>
          <a:lstStyle/>
          <a:p>
            <a:pPr marL="0" indent="0">
              <a:lnSpc>
                <a:spcPct val="95000"/>
              </a:lnSpc>
              <a:buNone/>
            </a:pPr>
            <a:r>
              <a:rPr lang="en-US" sz="5200" b="1" dirty="0">
                <a:solidFill>
                  <a:srgbClr val="FFFFFF"/>
                </a:solidFill>
                <a:latin typeface="Times New Roman" pitchFamily="34" charset="0"/>
                <a:ea typeface="Times New Roman" pitchFamily="34" charset="-122"/>
                <a:cs typeface="Times New Roman" pitchFamily="34" charset="-120"/>
              </a:rPr>
              <a:t>Self-Awareness</a:t>
            </a:r>
            <a:endParaRPr lang="en-US" sz="5200" dirty="0"/>
          </a:p>
          <a:p>
            <a:pPr marL="0" indent="0">
              <a:lnSpc>
                <a:spcPct val="95000"/>
              </a:lnSpc>
              <a:buNone/>
            </a:pPr>
            <a:r>
              <a:rPr lang="en-US" sz="5200" b="1" dirty="0">
                <a:solidFill>
                  <a:srgbClr val="FFFFFF"/>
                </a:solidFill>
                <a:latin typeface="Times New Roman" pitchFamily="34" charset="0"/>
                <a:ea typeface="Times New Roman" pitchFamily="34" charset="-122"/>
                <a:cs typeface="Times New Roman" pitchFamily="34" charset="-120"/>
              </a:rPr>
              <a:t>Presentation</a:t>
            </a:r>
            <a:endParaRPr lang="en-US" sz="5200" dirty="0"/>
          </a:p>
        </p:txBody>
      </p:sp>
      <p:sp>
        <p:nvSpPr>
          <p:cNvPr id="9" name="Text 5"/>
          <p:cNvSpPr/>
          <p:nvPr/>
        </p:nvSpPr>
        <p:spPr>
          <a:xfrm>
            <a:off x="822960" y="3429000"/>
            <a:ext cx="5943600" cy="411480"/>
          </a:xfrm>
          <a:prstGeom prst="rect">
            <a:avLst/>
          </a:prstGeom>
          <a:noFill/>
          <a:ln/>
        </p:spPr>
        <p:txBody>
          <a:bodyPr wrap="square" lIns="0" tIns="0" rIns="0" bIns="0" rtlCol="0" anchor="ctr"/>
          <a:lstStyle/>
          <a:p>
            <a:pPr marL="0" indent="0">
              <a:buNone/>
            </a:pPr>
            <a:r>
              <a:rPr lang="en-US" sz="1550" b="1" dirty="0">
                <a:solidFill>
                  <a:srgbClr val="2EC4B6"/>
                </a:solidFill>
                <a:latin typeface="Times New Roman" pitchFamily="34" charset="0"/>
                <a:ea typeface="Times New Roman" pitchFamily="34" charset="-122"/>
                <a:cs typeface="Times New Roman" pitchFamily="34" charset="-120"/>
              </a:rPr>
              <a:t>Module:  </a:t>
            </a:r>
            <a:r>
              <a:rPr lang="en-US" sz="1550" dirty="0">
                <a:solidFill>
                  <a:srgbClr val="E7F3F4"/>
                </a:solidFill>
                <a:latin typeface="Times New Roman" pitchFamily="34" charset="0"/>
                <a:ea typeface="Times New Roman" pitchFamily="34" charset="-122"/>
                <a:cs typeface="Times New Roman" pitchFamily="34" charset="-120"/>
              </a:rPr>
              <a:t>Professional Development in Health and Social Care</a:t>
            </a:r>
            <a:endParaRPr lang="en-US" sz="1550" dirty="0"/>
          </a:p>
        </p:txBody>
      </p:sp>
      <p:sp>
        <p:nvSpPr>
          <p:cNvPr id="10" name="Text 6"/>
          <p:cNvSpPr/>
          <p:nvPr/>
        </p:nvSpPr>
        <p:spPr>
          <a:xfrm>
            <a:off x="822960" y="3822192"/>
            <a:ext cx="5943600" cy="411480"/>
          </a:xfrm>
          <a:prstGeom prst="rect">
            <a:avLst/>
          </a:prstGeom>
          <a:noFill/>
          <a:ln/>
        </p:spPr>
        <p:txBody>
          <a:bodyPr wrap="square" lIns="0" tIns="0" rIns="0" bIns="0" rtlCol="0" anchor="ctr"/>
          <a:lstStyle/>
          <a:p>
            <a:pPr marL="0" indent="0">
              <a:buNone/>
            </a:pPr>
            <a:r>
              <a:rPr lang="en-US" sz="1550" b="1" dirty="0">
                <a:solidFill>
                  <a:srgbClr val="2EC4B6"/>
                </a:solidFill>
                <a:latin typeface="Times New Roman" pitchFamily="34" charset="0"/>
                <a:ea typeface="Times New Roman" pitchFamily="34" charset="-122"/>
                <a:cs typeface="Times New Roman" pitchFamily="34" charset="-120"/>
              </a:rPr>
              <a:t>Skill:  </a:t>
            </a:r>
            <a:r>
              <a:rPr lang="en-US" sz="1550" dirty="0">
                <a:solidFill>
                  <a:srgbClr val="E7F3F4"/>
                </a:solidFill>
                <a:latin typeface="Times New Roman" pitchFamily="34" charset="0"/>
                <a:ea typeface="Times New Roman" pitchFamily="34" charset="-122"/>
                <a:cs typeface="Times New Roman" pitchFamily="34" charset="-120"/>
              </a:rPr>
              <a:t>Reflection using Gibbs’ Reflective Cycle</a:t>
            </a:r>
            <a:endParaRPr lang="en-US" sz="1550" dirty="0"/>
          </a:p>
        </p:txBody>
      </p:sp>
      <p:sp>
        <p:nvSpPr>
          <p:cNvPr id="11" name="Text 7"/>
          <p:cNvSpPr/>
          <p:nvPr/>
        </p:nvSpPr>
        <p:spPr>
          <a:xfrm>
            <a:off x="822960" y="4215384"/>
            <a:ext cx="5943600" cy="411480"/>
          </a:xfrm>
          <a:prstGeom prst="rect">
            <a:avLst/>
          </a:prstGeom>
          <a:noFill/>
          <a:ln/>
        </p:spPr>
        <p:txBody>
          <a:bodyPr wrap="square" lIns="0" tIns="0" rIns="0" bIns="0" rtlCol="0" anchor="ctr"/>
          <a:lstStyle/>
          <a:p>
            <a:pPr marL="0" indent="0">
              <a:buNone/>
            </a:pPr>
            <a:r>
              <a:rPr lang="en-GB" sz="1550" b="1">
                <a:solidFill>
                  <a:srgbClr val="2EC4B6"/>
                </a:solidFill>
                <a:latin typeface="Times New Roman" pitchFamily="34" charset="0"/>
                <a:cs typeface="Times New Roman" pitchFamily="34" charset="-120"/>
              </a:rPr>
              <a:t>Samaria Bibi 2513707</a:t>
            </a:r>
            <a:endParaRPr lang="en-US" sz="1550" dirty="0"/>
          </a:p>
        </p:txBody>
      </p:sp>
      <p:sp>
        <p:nvSpPr>
          <p:cNvPr id="13" name="Text 9"/>
          <p:cNvSpPr/>
          <p:nvPr/>
        </p:nvSpPr>
        <p:spPr>
          <a:xfrm>
            <a:off x="705879" y="5029200"/>
            <a:ext cx="5184203" cy="1143000"/>
          </a:xfrm>
          <a:prstGeom prst="rect">
            <a:avLst/>
          </a:prstGeom>
          <a:noFill/>
          <a:ln/>
        </p:spPr>
        <p:txBody>
          <a:bodyPr wrap="square" rtlCol="0" anchor="ctr"/>
          <a:lstStyle/>
          <a:p>
            <a:pPr marL="0" indent="0">
              <a:lnSpc>
                <a:spcPct val="105000"/>
              </a:lnSpc>
              <a:buNone/>
            </a:pPr>
            <a:endParaRPr lang="en-US" sz="1450" dirty="0"/>
          </a:p>
        </p:txBody>
      </p:sp>
      <p:sp>
        <p:nvSpPr>
          <p:cNvPr id="3" name="Shape 1"/>
          <p:cNvSpPr/>
          <p:nvPr/>
        </p:nvSpPr>
        <p:spPr>
          <a:xfrm>
            <a:off x="6858000" y="3694176"/>
            <a:ext cx="2377440" cy="2377440"/>
          </a:xfrm>
          <a:prstGeom prst="ellipse">
            <a:avLst/>
          </a:prstGeom>
          <a:solidFill>
            <a:srgbClr val="127C8A">
              <a:alpha val="30000"/>
            </a:srgbClr>
          </a:solidFill>
          <a:ln/>
        </p:spPr>
        <p:txBody>
          <a:bodyPr/>
          <a:lstStyle/>
          <a:p>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2F9FA"/>
        </a:solidFill>
        <a:effectLst/>
      </p:bgPr>
    </p:bg>
    <p:spTree>
      <p:nvGrpSpPr>
        <p:cNvPr id="1" name=""/>
        <p:cNvGrpSpPr/>
        <p:nvPr/>
      </p:nvGrpSpPr>
      <p:grpSpPr>
        <a:xfrm>
          <a:off x="0" y="0"/>
          <a:ext cx="0" cy="0"/>
          <a:chOff x="0" y="0"/>
          <a:chExt cx="0" cy="0"/>
        </a:xfrm>
      </p:grpSpPr>
      <p:sp>
        <p:nvSpPr>
          <p:cNvPr id="2" name="Shape 0"/>
          <p:cNvSpPr/>
          <p:nvPr/>
        </p:nvSpPr>
        <p:spPr>
          <a:xfrm>
            <a:off x="777240" y="658368"/>
            <a:ext cx="256032" cy="256032"/>
          </a:xfrm>
          <a:prstGeom prst="ellipse">
            <a:avLst/>
          </a:prstGeom>
          <a:solidFill>
            <a:srgbClr val="2EC4B6"/>
          </a:solidFill>
          <a:ln/>
        </p:spPr>
      </p:sp>
      <p:sp>
        <p:nvSpPr>
          <p:cNvPr id="3" name="Text 1"/>
          <p:cNvSpPr/>
          <p:nvPr/>
        </p:nvSpPr>
        <p:spPr>
          <a:xfrm>
            <a:off x="1170432" y="457200"/>
            <a:ext cx="10607040" cy="777240"/>
          </a:xfrm>
          <a:prstGeom prst="rect">
            <a:avLst/>
          </a:prstGeom>
          <a:noFill/>
          <a:ln/>
        </p:spPr>
        <p:txBody>
          <a:bodyPr wrap="square" lIns="0" tIns="0" rIns="0" bIns="0" rtlCol="0" anchor="ctr"/>
          <a:lstStyle/>
          <a:p>
            <a:pPr marL="0" indent="0">
              <a:buNone/>
            </a:pPr>
            <a:r>
              <a:rPr lang="en-US" sz="3000" b="1" dirty="0">
                <a:solidFill>
                  <a:srgbClr val="0E4D5C"/>
                </a:solidFill>
                <a:latin typeface="Times New Roman" pitchFamily="34" charset="0"/>
                <a:ea typeface="Times New Roman" pitchFamily="34" charset="-122"/>
                <a:cs typeface="Times New Roman" pitchFamily="34" charset="-120"/>
              </a:rPr>
              <a:t>What is Reflection?</a:t>
            </a:r>
            <a:endParaRPr lang="en-US" sz="3000" dirty="0"/>
          </a:p>
        </p:txBody>
      </p:sp>
      <p:sp>
        <p:nvSpPr>
          <p:cNvPr id="4" name="Shape 2"/>
          <p:cNvSpPr/>
          <p:nvPr/>
        </p:nvSpPr>
        <p:spPr>
          <a:xfrm>
            <a:off x="777240" y="1783080"/>
            <a:ext cx="3529584" cy="4343400"/>
          </a:xfrm>
          <a:prstGeom prst="roundRect">
            <a:avLst>
              <a:gd name="adj" fmla="val 3109"/>
            </a:avLst>
          </a:prstGeom>
          <a:solidFill>
            <a:srgbClr val="2EC4B6"/>
          </a:solidFill>
          <a:ln/>
          <a:effectLst>
            <a:outerShdw blurRad="88900" dist="25400" dir="5400000" algn="bl" rotWithShape="0">
              <a:srgbClr val="1A2E33">
                <a:alpha val="12000"/>
              </a:srgbClr>
            </a:outerShdw>
          </a:effectLst>
        </p:spPr>
      </p:sp>
      <p:sp>
        <p:nvSpPr>
          <p:cNvPr id="5" name="Shape 3"/>
          <p:cNvSpPr/>
          <p:nvPr/>
        </p:nvSpPr>
        <p:spPr>
          <a:xfrm>
            <a:off x="2039112" y="2148840"/>
            <a:ext cx="1005840" cy="1005840"/>
          </a:xfrm>
          <a:prstGeom prst="ellipse">
            <a:avLst/>
          </a:prstGeom>
          <a:solidFill>
            <a:srgbClr val="127C8A"/>
          </a:solidFill>
          <a:ln/>
        </p:spPr>
      </p:sp>
      <p:pic>
        <p:nvPicPr>
          <p:cNvPr id="6" name="Image 0" descr="preencoded.png"/>
          <p:cNvPicPr>
            <a:picLocks noChangeAspect="1"/>
          </p:cNvPicPr>
          <p:nvPr/>
        </p:nvPicPr>
        <p:blipFill>
          <a:blip r:embed="rId3"/>
          <a:stretch>
            <a:fillRect/>
          </a:stretch>
        </p:blipFill>
        <p:spPr>
          <a:xfrm>
            <a:off x="2267712" y="2377440"/>
            <a:ext cx="548640" cy="548640"/>
          </a:xfrm>
          <a:prstGeom prst="rect">
            <a:avLst/>
          </a:prstGeom>
        </p:spPr>
      </p:pic>
      <p:sp>
        <p:nvSpPr>
          <p:cNvPr id="7" name="Text 4"/>
          <p:cNvSpPr/>
          <p:nvPr/>
        </p:nvSpPr>
        <p:spPr>
          <a:xfrm>
            <a:off x="1005840" y="3264408"/>
            <a:ext cx="3072384" cy="640080"/>
          </a:xfrm>
          <a:prstGeom prst="rect">
            <a:avLst/>
          </a:prstGeom>
          <a:noFill/>
          <a:ln/>
        </p:spPr>
        <p:txBody>
          <a:bodyPr wrap="square" rtlCol="0" anchor="ctr"/>
          <a:lstStyle/>
          <a:p>
            <a:pPr marL="0" indent="0" algn="ctr">
              <a:buNone/>
            </a:pPr>
            <a:r>
              <a:rPr lang="en-US" sz="1900" b="1" dirty="0">
                <a:solidFill>
                  <a:srgbClr val="0E4D5C"/>
                </a:solidFill>
                <a:latin typeface="Times New Roman" pitchFamily="34" charset="0"/>
                <a:ea typeface="Times New Roman" pitchFamily="34" charset="-122"/>
                <a:cs typeface="Times New Roman" pitchFamily="34" charset="-120"/>
              </a:rPr>
              <a:t>Learning from Experience</a:t>
            </a:r>
            <a:endParaRPr lang="en-US" sz="1900" dirty="0"/>
          </a:p>
        </p:txBody>
      </p:sp>
      <p:sp>
        <p:nvSpPr>
          <p:cNvPr id="8" name="Text 5"/>
          <p:cNvSpPr/>
          <p:nvPr/>
        </p:nvSpPr>
        <p:spPr>
          <a:xfrm>
            <a:off x="1051560" y="3886200"/>
            <a:ext cx="2980944" cy="2103120"/>
          </a:xfrm>
          <a:prstGeom prst="rect">
            <a:avLst/>
          </a:prstGeom>
          <a:noFill/>
          <a:ln/>
        </p:spPr>
        <p:txBody>
          <a:bodyPr wrap="square" rtlCol="0" anchor="t"/>
          <a:lstStyle/>
          <a:p>
            <a:pPr marL="0" indent="0" algn="l">
              <a:lnSpc>
                <a:spcPct val="105000"/>
              </a:lnSpc>
              <a:buNone/>
            </a:pPr>
            <a:r>
              <a:rPr lang="en-US" sz="1320" dirty="0">
                <a:solidFill>
                  <a:srgbClr val="12343B"/>
                </a:solidFill>
                <a:latin typeface="Times New Roman" pitchFamily="34" charset="0"/>
                <a:ea typeface="Times New Roman" pitchFamily="34" charset="-122"/>
                <a:cs typeface="Times New Roman" pitchFamily="34" charset="-120"/>
              </a:rPr>
              <a:t>Reflection is about contemplating on my own experience, actions and behaviours so that I can be able to learn and in a better place in the future. It makes me realise what I was so good and what I should improve.</a:t>
            </a:r>
            <a:endParaRPr lang="en-US" sz="1320" dirty="0"/>
          </a:p>
        </p:txBody>
      </p:sp>
      <p:sp>
        <p:nvSpPr>
          <p:cNvPr id="9" name="Shape 6"/>
          <p:cNvSpPr/>
          <p:nvPr/>
        </p:nvSpPr>
        <p:spPr>
          <a:xfrm>
            <a:off x="4617720" y="1783080"/>
            <a:ext cx="3529584" cy="4343400"/>
          </a:xfrm>
          <a:prstGeom prst="roundRect">
            <a:avLst>
              <a:gd name="adj" fmla="val 3109"/>
            </a:avLst>
          </a:prstGeom>
          <a:solidFill>
            <a:srgbClr val="2EC4B6"/>
          </a:solidFill>
          <a:ln/>
          <a:effectLst>
            <a:outerShdw blurRad="88900" dist="25400" dir="5400000" algn="bl" rotWithShape="0">
              <a:srgbClr val="1A2E33">
                <a:alpha val="12000"/>
              </a:srgbClr>
            </a:outerShdw>
          </a:effectLst>
        </p:spPr>
      </p:sp>
      <p:sp>
        <p:nvSpPr>
          <p:cNvPr id="10" name="Shape 7"/>
          <p:cNvSpPr/>
          <p:nvPr/>
        </p:nvSpPr>
        <p:spPr>
          <a:xfrm>
            <a:off x="5879592" y="2148840"/>
            <a:ext cx="1005840" cy="1005840"/>
          </a:xfrm>
          <a:prstGeom prst="ellipse">
            <a:avLst/>
          </a:prstGeom>
          <a:solidFill>
            <a:srgbClr val="127C8A"/>
          </a:solidFill>
          <a:ln/>
        </p:spPr>
      </p:sp>
      <p:pic>
        <p:nvPicPr>
          <p:cNvPr id="11" name="Image 1" descr="preencoded.png"/>
          <p:cNvPicPr>
            <a:picLocks noChangeAspect="1"/>
          </p:cNvPicPr>
          <p:nvPr/>
        </p:nvPicPr>
        <p:blipFill>
          <a:blip r:embed="rId4"/>
          <a:stretch>
            <a:fillRect/>
          </a:stretch>
        </p:blipFill>
        <p:spPr>
          <a:xfrm>
            <a:off x="6108192" y="2377440"/>
            <a:ext cx="548640" cy="548640"/>
          </a:xfrm>
          <a:prstGeom prst="rect">
            <a:avLst/>
          </a:prstGeom>
        </p:spPr>
      </p:pic>
      <p:sp>
        <p:nvSpPr>
          <p:cNvPr id="12" name="Text 8"/>
          <p:cNvSpPr/>
          <p:nvPr/>
        </p:nvSpPr>
        <p:spPr>
          <a:xfrm>
            <a:off x="4846320" y="3264408"/>
            <a:ext cx="3072384" cy="640080"/>
          </a:xfrm>
          <a:prstGeom prst="rect">
            <a:avLst/>
          </a:prstGeom>
          <a:noFill/>
          <a:ln/>
        </p:spPr>
        <p:txBody>
          <a:bodyPr wrap="square" rtlCol="0" anchor="ctr"/>
          <a:lstStyle/>
          <a:p>
            <a:pPr marL="0" indent="0" algn="ctr">
              <a:buNone/>
            </a:pPr>
            <a:r>
              <a:rPr lang="en-US" sz="1900" b="1" dirty="0">
                <a:solidFill>
                  <a:srgbClr val="0E4D5C"/>
                </a:solidFill>
                <a:latin typeface="Times New Roman" pitchFamily="34" charset="0"/>
                <a:ea typeface="Times New Roman" pitchFamily="34" charset="-122"/>
                <a:cs typeface="Times New Roman" pitchFamily="34" charset="-120"/>
              </a:rPr>
              <a:t>Better Care &amp; Communication</a:t>
            </a:r>
            <a:endParaRPr lang="en-US" sz="1900" dirty="0"/>
          </a:p>
        </p:txBody>
      </p:sp>
      <p:sp>
        <p:nvSpPr>
          <p:cNvPr id="13" name="Text 9"/>
          <p:cNvSpPr/>
          <p:nvPr/>
        </p:nvSpPr>
        <p:spPr>
          <a:xfrm>
            <a:off x="4892040" y="3886200"/>
            <a:ext cx="2980944" cy="2103120"/>
          </a:xfrm>
          <a:prstGeom prst="rect">
            <a:avLst/>
          </a:prstGeom>
          <a:noFill/>
          <a:ln/>
        </p:spPr>
        <p:txBody>
          <a:bodyPr wrap="square" rtlCol="0" anchor="t"/>
          <a:lstStyle/>
          <a:p>
            <a:pPr marL="0" indent="0" algn="l">
              <a:lnSpc>
                <a:spcPct val="105000"/>
              </a:lnSpc>
              <a:buNone/>
            </a:pPr>
            <a:r>
              <a:rPr lang="en-US" sz="1320" dirty="0">
                <a:solidFill>
                  <a:srgbClr val="12343B"/>
                </a:solidFill>
                <a:latin typeface="Times New Roman" pitchFamily="34" charset="0"/>
                <a:ea typeface="Times New Roman" pitchFamily="34" charset="-122"/>
                <a:cs typeface="Times New Roman" pitchFamily="34" charset="-120"/>
              </a:rPr>
              <a:t>Reflection is extremely essential in the field of health and social care since workers are involved with the well-being of people, their feelings and needs. Through reflection, professionals can enhance the quality of care that they deliver and prevent repeating errors and enhance communication skills (Sherwood, 2024).</a:t>
            </a:r>
            <a:endParaRPr lang="en-US" sz="1320" dirty="0"/>
          </a:p>
        </p:txBody>
      </p:sp>
      <p:sp>
        <p:nvSpPr>
          <p:cNvPr id="14" name="Shape 10"/>
          <p:cNvSpPr/>
          <p:nvPr/>
        </p:nvSpPr>
        <p:spPr>
          <a:xfrm>
            <a:off x="8458200" y="1783080"/>
            <a:ext cx="3529584" cy="4343400"/>
          </a:xfrm>
          <a:prstGeom prst="roundRect">
            <a:avLst>
              <a:gd name="adj" fmla="val 3109"/>
            </a:avLst>
          </a:prstGeom>
          <a:solidFill>
            <a:srgbClr val="2EC4B6"/>
          </a:solidFill>
          <a:ln/>
          <a:effectLst>
            <a:outerShdw blurRad="88900" dist="25400" dir="5400000" algn="bl" rotWithShape="0">
              <a:srgbClr val="1A2E33">
                <a:alpha val="12000"/>
              </a:srgbClr>
            </a:outerShdw>
          </a:effectLst>
        </p:spPr>
      </p:sp>
      <p:sp>
        <p:nvSpPr>
          <p:cNvPr id="15" name="Shape 11"/>
          <p:cNvSpPr/>
          <p:nvPr/>
        </p:nvSpPr>
        <p:spPr>
          <a:xfrm>
            <a:off x="9720072" y="2148840"/>
            <a:ext cx="1005840" cy="1005840"/>
          </a:xfrm>
          <a:prstGeom prst="ellipse">
            <a:avLst/>
          </a:prstGeom>
          <a:solidFill>
            <a:srgbClr val="127C8A"/>
          </a:solidFill>
          <a:ln/>
        </p:spPr>
      </p:sp>
      <p:pic>
        <p:nvPicPr>
          <p:cNvPr id="16" name="Image 2" descr="preencoded.png"/>
          <p:cNvPicPr>
            <a:picLocks noChangeAspect="1"/>
          </p:cNvPicPr>
          <p:nvPr/>
        </p:nvPicPr>
        <p:blipFill>
          <a:blip r:embed="rId5"/>
          <a:stretch>
            <a:fillRect/>
          </a:stretch>
        </p:blipFill>
        <p:spPr>
          <a:xfrm>
            <a:off x="9948672" y="2377440"/>
            <a:ext cx="548640" cy="548640"/>
          </a:xfrm>
          <a:prstGeom prst="rect">
            <a:avLst/>
          </a:prstGeom>
        </p:spPr>
      </p:pic>
      <p:sp>
        <p:nvSpPr>
          <p:cNvPr id="17" name="Text 12"/>
          <p:cNvSpPr/>
          <p:nvPr/>
        </p:nvSpPr>
        <p:spPr>
          <a:xfrm>
            <a:off x="8686800" y="3264408"/>
            <a:ext cx="3072384" cy="640080"/>
          </a:xfrm>
          <a:prstGeom prst="rect">
            <a:avLst/>
          </a:prstGeom>
          <a:noFill/>
          <a:ln/>
        </p:spPr>
        <p:txBody>
          <a:bodyPr wrap="square" rtlCol="0" anchor="ctr"/>
          <a:lstStyle/>
          <a:p>
            <a:pPr marL="0" indent="0" algn="ctr">
              <a:buNone/>
            </a:pPr>
            <a:r>
              <a:rPr lang="en-US" sz="1900" b="1" dirty="0">
                <a:solidFill>
                  <a:srgbClr val="0E4D5C"/>
                </a:solidFill>
                <a:latin typeface="Times New Roman" pitchFamily="34" charset="0"/>
                <a:ea typeface="Times New Roman" pitchFamily="34" charset="-122"/>
                <a:cs typeface="Times New Roman" pitchFamily="34" charset="-120"/>
              </a:rPr>
              <a:t>Growing Self-Awareness</a:t>
            </a:r>
            <a:endParaRPr lang="en-US" sz="1900" dirty="0"/>
          </a:p>
        </p:txBody>
      </p:sp>
      <p:sp>
        <p:nvSpPr>
          <p:cNvPr id="18" name="Text 13"/>
          <p:cNvSpPr/>
          <p:nvPr/>
        </p:nvSpPr>
        <p:spPr>
          <a:xfrm>
            <a:off x="8732520" y="3886200"/>
            <a:ext cx="2980944" cy="2103120"/>
          </a:xfrm>
          <a:prstGeom prst="rect">
            <a:avLst/>
          </a:prstGeom>
          <a:noFill/>
          <a:ln/>
        </p:spPr>
        <p:txBody>
          <a:bodyPr wrap="square" rtlCol="0" anchor="t"/>
          <a:lstStyle/>
          <a:p>
            <a:pPr marL="0" indent="0" algn="l">
              <a:lnSpc>
                <a:spcPct val="105000"/>
              </a:lnSpc>
              <a:buNone/>
            </a:pPr>
            <a:r>
              <a:rPr lang="en-US" sz="1320" dirty="0">
                <a:solidFill>
                  <a:srgbClr val="12343B"/>
                </a:solidFill>
                <a:latin typeface="Times New Roman" pitchFamily="34" charset="0"/>
                <a:ea typeface="Times New Roman" pitchFamily="34" charset="-122"/>
                <a:cs typeface="Times New Roman" pitchFamily="34" charset="-120"/>
              </a:rPr>
              <a:t>Reflections also allow me to be more self-aware. It enables me to know my strengths, weaknesses, and the impacts of my behaviors to other people, particularly patients and other people in care facilities.</a:t>
            </a:r>
            <a:endParaRPr lang="en-US" sz="132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2F9FA"/>
        </a:solidFill>
        <a:effectLst/>
      </p:bgPr>
    </p:bg>
    <p:spTree>
      <p:nvGrpSpPr>
        <p:cNvPr id="1" name=""/>
        <p:cNvGrpSpPr/>
        <p:nvPr/>
      </p:nvGrpSpPr>
      <p:grpSpPr>
        <a:xfrm>
          <a:off x="0" y="0"/>
          <a:ext cx="0" cy="0"/>
          <a:chOff x="0" y="0"/>
          <a:chExt cx="0" cy="0"/>
        </a:xfrm>
      </p:grpSpPr>
      <p:sp>
        <p:nvSpPr>
          <p:cNvPr id="2" name="Shape 0"/>
          <p:cNvSpPr/>
          <p:nvPr/>
        </p:nvSpPr>
        <p:spPr>
          <a:xfrm>
            <a:off x="777240" y="658368"/>
            <a:ext cx="256032" cy="256032"/>
          </a:xfrm>
          <a:prstGeom prst="ellipse">
            <a:avLst/>
          </a:prstGeom>
          <a:solidFill>
            <a:srgbClr val="2EC4B6"/>
          </a:solidFill>
          <a:ln/>
        </p:spPr>
      </p:sp>
      <p:sp>
        <p:nvSpPr>
          <p:cNvPr id="3" name="Text 1"/>
          <p:cNvSpPr/>
          <p:nvPr/>
        </p:nvSpPr>
        <p:spPr>
          <a:xfrm>
            <a:off x="1170432" y="457200"/>
            <a:ext cx="10607040" cy="777240"/>
          </a:xfrm>
          <a:prstGeom prst="rect">
            <a:avLst/>
          </a:prstGeom>
          <a:noFill/>
          <a:ln/>
        </p:spPr>
        <p:txBody>
          <a:bodyPr wrap="square" lIns="0" tIns="0" rIns="0" bIns="0" rtlCol="0" anchor="ctr"/>
          <a:lstStyle/>
          <a:p>
            <a:pPr marL="0" indent="0">
              <a:buNone/>
            </a:pPr>
            <a:r>
              <a:rPr lang="en-US" sz="3000" b="1" dirty="0">
                <a:solidFill>
                  <a:srgbClr val="0E4D5C"/>
                </a:solidFill>
                <a:latin typeface="Times New Roman" pitchFamily="34" charset="0"/>
                <a:ea typeface="Times New Roman" pitchFamily="34" charset="-122"/>
                <a:cs typeface="Times New Roman" pitchFamily="34" charset="-120"/>
              </a:rPr>
              <a:t>Gibbs’ Reflective Cycle</a:t>
            </a:r>
            <a:endParaRPr lang="en-US" sz="3000" dirty="0"/>
          </a:p>
        </p:txBody>
      </p:sp>
      <p:sp>
        <p:nvSpPr>
          <p:cNvPr id="4" name="Text 2"/>
          <p:cNvSpPr/>
          <p:nvPr/>
        </p:nvSpPr>
        <p:spPr>
          <a:xfrm>
            <a:off x="5669280" y="1481328"/>
            <a:ext cx="5715000" cy="457200"/>
          </a:xfrm>
          <a:prstGeom prst="rect">
            <a:avLst/>
          </a:prstGeom>
          <a:noFill/>
          <a:ln/>
        </p:spPr>
        <p:txBody>
          <a:bodyPr wrap="square" rtlCol="0" anchor="ctr"/>
          <a:lstStyle/>
          <a:p>
            <a:pPr marL="0" indent="0">
              <a:buNone/>
            </a:pPr>
            <a:r>
              <a:rPr lang="en-US" sz="1500" i="1" dirty="0">
                <a:solidFill>
                  <a:srgbClr val="5C747B"/>
                </a:solidFill>
                <a:latin typeface="Times New Roman" pitchFamily="34" charset="0"/>
                <a:ea typeface="Times New Roman" pitchFamily="34" charset="-122"/>
                <a:cs typeface="Times New Roman" pitchFamily="34" charset="-120"/>
              </a:rPr>
              <a:t>Gibbs’ Reflective Cycle is a structured model used to guide reflection in six clear steps:</a:t>
            </a:r>
            <a:endParaRPr lang="en-US" sz="1500" dirty="0"/>
          </a:p>
        </p:txBody>
      </p:sp>
      <p:sp>
        <p:nvSpPr>
          <p:cNvPr id="5" name="Shape 3"/>
          <p:cNvSpPr/>
          <p:nvPr/>
        </p:nvSpPr>
        <p:spPr>
          <a:xfrm>
            <a:off x="78059" y="1481328"/>
            <a:ext cx="5241073" cy="4975228"/>
          </a:xfrm>
          <a:prstGeom prst="roundRect">
            <a:avLst>
              <a:gd name="adj" fmla="val 2979"/>
            </a:avLst>
          </a:prstGeom>
          <a:solidFill>
            <a:srgbClr val="A3BEC4"/>
          </a:solidFill>
          <a:ln/>
          <a:effectLst>
            <a:outerShdw blurRad="88900" dist="25400" dir="5400000" algn="bl" rotWithShape="0">
              <a:srgbClr val="1A2E33">
                <a:alpha val="12000"/>
              </a:srgbClr>
            </a:outerShdw>
          </a:effectLst>
        </p:spPr>
      </p:sp>
      <p:pic>
        <p:nvPicPr>
          <p:cNvPr id="6" name="Image 0" descr="images/image3.jpeg"/>
          <p:cNvPicPr>
            <a:picLocks noChangeAspect="1"/>
          </p:cNvPicPr>
          <p:nvPr/>
        </p:nvPicPr>
        <p:blipFill>
          <a:blip r:embed="rId3"/>
          <a:srcRect/>
          <a:stretch/>
        </p:blipFill>
        <p:spPr>
          <a:xfrm>
            <a:off x="314431" y="1577609"/>
            <a:ext cx="4768327" cy="4768327"/>
          </a:xfrm>
          <a:prstGeom prst="rect">
            <a:avLst/>
          </a:prstGeom>
        </p:spPr>
      </p:pic>
      <p:sp>
        <p:nvSpPr>
          <p:cNvPr id="7" name="Shape 4"/>
          <p:cNvSpPr/>
          <p:nvPr/>
        </p:nvSpPr>
        <p:spPr>
          <a:xfrm>
            <a:off x="5669280" y="2084832"/>
            <a:ext cx="502920" cy="502920"/>
          </a:xfrm>
          <a:prstGeom prst="ellipse">
            <a:avLst/>
          </a:prstGeom>
          <a:solidFill>
            <a:srgbClr val="127C8A"/>
          </a:solidFill>
          <a:ln/>
        </p:spPr>
      </p:sp>
      <p:sp>
        <p:nvSpPr>
          <p:cNvPr id="8" name="Text 5"/>
          <p:cNvSpPr/>
          <p:nvPr/>
        </p:nvSpPr>
        <p:spPr>
          <a:xfrm>
            <a:off x="5669280" y="2084832"/>
            <a:ext cx="502920" cy="502920"/>
          </a:xfrm>
          <a:prstGeom prst="rect">
            <a:avLst/>
          </a:prstGeom>
          <a:noFill/>
          <a:ln/>
        </p:spPr>
        <p:txBody>
          <a:bodyPr wrap="square" lIns="0" tIns="0" rIns="0" bIns="0" rtlCol="0" anchor="ctr"/>
          <a:lstStyle/>
          <a:p>
            <a:pPr marL="0" indent="0" algn="ctr">
              <a:buNone/>
            </a:pPr>
            <a:r>
              <a:rPr lang="en-US" sz="1900" b="1" dirty="0">
                <a:solidFill>
                  <a:srgbClr val="FFFFFF"/>
                </a:solidFill>
                <a:latin typeface="Times New Roman" pitchFamily="34" charset="0"/>
                <a:ea typeface="Times New Roman" pitchFamily="34" charset="-122"/>
                <a:cs typeface="Times New Roman" pitchFamily="34" charset="-120"/>
              </a:rPr>
              <a:t>1</a:t>
            </a:r>
            <a:endParaRPr lang="en-US" sz="1900" dirty="0"/>
          </a:p>
        </p:txBody>
      </p:sp>
      <p:sp>
        <p:nvSpPr>
          <p:cNvPr id="9" name="Text 6"/>
          <p:cNvSpPr/>
          <p:nvPr/>
        </p:nvSpPr>
        <p:spPr>
          <a:xfrm>
            <a:off x="6373368" y="2084832"/>
            <a:ext cx="4937760" cy="502920"/>
          </a:xfrm>
          <a:prstGeom prst="rect">
            <a:avLst/>
          </a:prstGeom>
          <a:solidFill>
            <a:srgbClr val="2EC4B6"/>
          </a:solidFill>
          <a:ln/>
        </p:spPr>
        <p:txBody>
          <a:bodyPr wrap="square" lIns="0" tIns="0" rIns="0" bIns="0" rtlCol="0" anchor="ctr"/>
          <a:lstStyle/>
          <a:p>
            <a:pPr marL="0" indent="0">
              <a:buNone/>
            </a:pPr>
            <a:r>
              <a:rPr lang="en-US" sz="1550" b="1" dirty="0">
                <a:solidFill>
                  <a:srgbClr val="0E4D5C"/>
                </a:solidFill>
                <a:latin typeface="Times New Roman" pitchFamily="34" charset="0"/>
                <a:ea typeface="Times New Roman" pitchFamily="34" charset="-122"/>
                <a:cs typeface="Times New Roman" pitchFamily="34" charset="-120"/>
              </a:rPr>
              <a:t>Description  </a:t>
            </a:r>
            <a:r>
              <a:rPr lang="en-US" sz="1350" dirty="0">
                <a:solidFill>
                  <a:srgbClr val="5C747B"/>
                </a:solidFill>
                <a:latin typeface="Times New Roman" pitchFamily="34" charset="0"/>
                <a:ea typeface="Times New Roman" pitchFamily="34" charset="-122"/>
                <a:cs typeface="Times New Roman" pitchFamily="34" charset="-120"/>
              </a:rPr>
              <a:t>—  What happened in the situation?</a:t>
            </a:r>
            <a:endParaRPr lang="en-US" sz="1550" dirty="0"/>
          </a:p>
        </p:txBody>
      </p:sp>
      <p:sp>
        <p:nvSpPr>
          <p:cNvPr id="10" name="Shape 7"/>
          <p:cNvSpPr/>
          <p:nvPr/>
        </p:nvSpPr>
        <p:spPr>
          <a:xfrm>
            <a:off x="5669280" y="2679192"/>
            <a:ext cx="502920" cy="502920"/>
          </a:xfrm>
          <a:prstGeom prst="ellipse">
            <a:avLst/>
          </a:prstGeom>
          <a:solidFill>
            <a:srgbClr val="2EC4B6"/>
          </a:solidFill>
          <a:ln/>
        </p:spPr>
      </p:sp>
      <p:sp>
        <p:nvSpPr>
          <p:cNvPr id="11" name="Text 8"/>
          <p:cNvSpPr/>
          <p:nvPr/>
        </p:nvSpPr>
        <p:spPr>
          <a:xfrm>
            <a:off x="5669280" y="2679192"/>
            <a:ext cx="502920" cy="502920"/>
          </a:xfrm>
          <a:prstGeom prst="rect">
            <a:avLst/>
          </a:prstGeom>
          <a:noFill/>
          <a:ln/>
        </p:spPr>
        <p:txBody>
          <a:bodyPr wrap="square" lIns="0" tIns="0" rIns="0" bIns="0" rtlCol="0" anchor="ctr"/>
          <a:lstStyle/>
          <a:p>
            <a:pPr marL="0" indent="0" algn="ctr">
              <a:buNone/>
            </a:pPr>
            <a:r>
              <a:rPr lang="en-US" sz="1900" b="1" dirty="0">
                <a:solidFill>
                  <a:srgbClr val="FFFFFF"/>
                </a:solidFill>
                <a:latin typeface="Times New Roman" pitchFamily="34" charset="0"/>
                <a:ea typeface="Times New Roman" pitchFamily="34" charset="-122"/>
                <a:cs typeface="Times New Roman" pitchFamily="34" charset="-120"/>
              </a:rPr>
              <a:t>2</a:t>
            </a:r>
            <a:endParaRPr lang="en-US" sz="1900" dirty="0"/>
          </a:p>
        </p:txBody>
      </p:sp>
      <p:sp>
        <p:nvSpPr>
          <p:cNvPr id="12" name="Text 9"/>
          <p:cNvSpPr/>
          <p:nvPr/>
        </p:nvSpPr>
        <p:spPr>
          <a:xfrm>
            <a:off x="6373368" y="2679192"/>
            <a:ext cx="4937760" cy="502920"/>
          </a:xfrm>
          <a:prstGeom prst="rect">
            <a:avLst/>
          </a:prstGeom>
          <a:solidFill>
            <a:srgbClr val="127C8A"/>
          </a:solidFill>
          <a:ln/>
        </p:spPr>
        <p:txBody>
          <a:bodyPr wrap="square" lIns="0" tIns="0" rIns="0" bIns="0" rtlCol="0" anchor="ctr"/>
          <a:lstStyle/>
          <a:p>
            <a:pPr marL="0" indent="0">
              <a:buNone/>
            </a:pPr>
            <a:r>
              <a:rPr lang="en-US" sz="1550" b="1" dirty="0">
                <a:solidFill>
                  <a:schemeClr val="bg1"/>
                </a:solidFill>
                <a:latin typeface="Times New Roman" pitchFamily="34" charset="0"/>
                <a:ea typeface="Times New Roman" pitchFamily="34" charset="-122"/>
                <a:cs typeface="Times New Roman" pitchFamily="34" charset="-120"/>
              </a:rPr>
              <a:t>Feelings  </a:t>
            </a:r>
            <a:r>
              <a:rPr lang="en-US" sz="1350" dirty="0">
                <a:solidFill>
                  <a:schemeClr val="bg1"/>
                </a:solidFill>
                <a:latin typeface="Times New Roman" pitchFamily="34" charset="0"/>
                <a:ea typeface="Times New Roman" pitchFamily="34" charset="-122"/>
                <a:cs typeface="Times New Roman" pitchFamily="34" charset="-120"/>
              </a:rPr>
              <a:t>—  What were my thoughts and emotions?</a:t>
            </a:r>
            <a:endParaRPr lang="en-US" sz="1550" dirty="0">
              <a:solidFill>
                <a:schemeClr val="bg1"/>
              </a:solidFill>
            </a:endParaRPr>
          </a:p>
        </p:txBody>
      </p:sp>
      <p:sp>
        <p:nvSpPr>
          <p:cNvPr id="13" name="Shape 10"/>
          <p:cNvSpPr/>
          <p:nvPr/>
        </p:nvSpPr>
        <p:spPr>
          <a:xfrm>
            <a:off x="5669280" y="3273552"/>
            <a:ext cx="502920" cy="502920"/>
          </a:xfrm>
          <a:prstGeom prst="ellipse">
            <a:avLst/>
          </a:prstGeom>
          <a:solidFill>
            <a:srgbClr val="127C8A"/>
          </a:solidFill>
          <a:ln/>
        </p:spPr>
      </p:sp>
      <p:sp>
        <p:nvSpPr>
          <p:cNvPr id="14" name="Text 11"/>
          <p:cNvSpPr/>
          <p:nvPr/>
        </p:nvSpPr>
        <p:spPr>
          <a:xfrm>
            <a:off x="5669280" y="3273552"/>
            <a:ext cx="502920" cy="502920"/>
          </a:xfrm>
          <a:prstGeom prst="rect">
            <a:avLst/>
          </a:prstGeom>
          <a:noFill/>
          <a:ln/>
        </p:spPr>
        <p:txBody>
          <a:bodyPr wrap="square" lIns="0" tIns="0" rIns="0" bIns="0" rtlCol="0" anchor="ctr"/>
          <a:lstStyle/>
          <a:p>
            <a:pPr marL="0" indent="0" algn="ctr">
              <a:buNone/>
            </a:pPr>
            <a:r>
              <a:rPr lang="en-US" sz="1900" b="1" dirty="0">
                <a:solidFill>
                  <a:srgbClr val="FFFFFF"/>
                </a:solidFill>
                <a:latin typeface="Times New Roman" pitchFamily="34" charset="0"/>
                <a:ea typeface="Times New Roman" pitchFamily="34" charset="-122"/>
                <a:cs typeface="Times New Roman" pitchFamily="34" charset="-120"/>
              </a:rPr>
              <a:t>3</a:t>
            </a:r>
            <a:endParaRPr lang="en-US" sz="1900" dirty="0"/>
          </a:p>
        </p:txBody>
      </p:sp>
      <p:sp>
        <p:nvSpPr>
          <p:cNvPr id="15" name="Text 12"/>
          <p:cNvSpPr/>
          <p:nvPr/>
        </p:nvSpPr>
        <p:spPr>
          <a:xfrm>
            <a:off x="6373368" y="3273552"/>
            <a:ext cx="4937760" cy="502920"/>
          </a:xfrm>
          <a:prstGeom prst="rect">
            <a:avLst/>
          </a:prstGeom>
          <a:solidFill>
            <a:srgbClr val="2EC4B6"/>
          </a:solidFill>
          <a:ln/>
        </p:spPr>
        <p:txBody>
          <a:bodyPr wrap="square" lIns="0" tIns="0" rIns="0" bIns="0" rtlCol="0" anchor="ctr"/>
          <a:lstStyle/>
          <a:p>
            <a:pPr marL="0" indent="0">
              <a:buNone/>
            </a:pPr>
            <a:r>
              <a:rPr lang="en-US" sz="1550" b="1" dirty="0">
                <a:solidFill>
                  <a:srgbClr val="0E4D5C"/>
                </a:solidFill>
                <a:latin typeface="Times New Roman" pitchFamily="34" charset="0"/>
                <a:ea typeface="Times New Roman" pitchFamily="34" charset="-122"/>
                <a:cs typeface="Times New Roman" pitchFamily="34" charset="-120"/>
              </a:rPr>
              <a:t>Evaluation  </a:t>
            </a:r>
            <a:r>
              <a:rPr lang="en-US" sz="1350" dirty="0">
                <a:solidFill>
                  <a:srgbClr val="5C747B"/>
                </a:solidFill>
                <a:latin typeface="Times New Roman" pitchFamily="34" charset="0"/>
                <a:ea typeface="Times New Roman" pitchFamily="34" charset="-122"/>
                <a:cs typeface="Times New Roman" pitchFamily="34" charset="-120"/>
              </a:rPr>
              <a:t>—  What went well and what went wrong?</a:t>
            </a:r>
            <a:endParaRPr lang="en-US" sz="1550" dirty="0"/>
          </a:p>
        </p:txBody>
      </p:sp>
      <p:sp>
        <p:nvSpPr>
          <p:cNvPr id="16" name="Shape 13"/>
          <p:cNvSpPr/>
          <p:nvPr/>
        </p:nvSpPr>
        <p:spPr>
          <a:xfrm>
            <a:off x="5669280" y="3867912"/>
            <a:ext cx="502920" cy="502920"/>
          </a:xfrm>
          <a:prstGeom prst="ellipse">
            <a:avLst/>
          </a:prstGeom>
          <a:solidFill>
            <a:srgbClr val="2EC4B6"/>
          </a:solidFill>
          <a:ln/>
        </p:spPr>
      </p:sp>
      <p:sp>
        <p:nvSpPr>
          <p:cNvPr id="17" name="Text 14"/>
          <p:cNvSpPr/>
          <p:nvPr/>
        </p:nvSpPr>
        <p:spPr>
          <a:xfrm>
            <a:off x="5669280" y="3867912"/>
            <a:ext cx="502920" cy="502920"/>
          </a:xfrm>
          <a:prstGeom prst="rect">
            <a:avLst/>
          </a:prstGeom>
          <a:noFill/>
          <a:ln/>
        </p:spPr>
        <p:txBody>
          <a:bodyPr wrap="square" lIns="0" tIns="0" rIns="0" bIns="0" rtlCol="0" anchor="ctr"/>
          <a:lstStyle/>
          <a:p>
            <a:pPr marL="0" indent="0" algn="ctr">
              <a:buNone/>
            </a:pPr>
            <a:r>
              <a:rPr lang="en-US" sz="1900" b="1" dirty="0">
                <a:solidFill>
                  <a:srgbClr val="FFFFFF"/>
                </a:solidFill>
                <a:latin typeface="Times New Roman" pitchFamily="34" charset="0"/>
                <a:ea typeface="Times New Roman" pitchFamily="34" charset="-122"/>
                <a:cs typeface="Times New Roman" pitchFamily="34" charset="-120"/>
              </a:rPr>
              <a:t>4</a:t>
            </a:r>
            <a:endParaRPr lang="en-US" sz="1900" dirty="0"/>
          </a:p>
        </p:txBody>
      </p:sp>
      <p:sp>
        <p:nvSpPr>
          <p:cNvPr id="18" name="Text 15"/>
          <p:cNvSpPr/>
          <p:nvPr/>
        </p:nvSpPr>
        <p:spPr>
          <a:xfrm>
            <a:off x="6373368" y="3867912"/>
            <a:ext cx="4937760" cy="502920"/>
          </a:xfrm>
          <a:prstGeom prst="rect">
            <a:avLst/>
          </a:prstGeom>
          <a:solidFill>
            <a:srgbClr val="127C8A"/>
          </a:solidFill>
          <a:ln/>
        </p:spPr>
        <p:txBody>
          <a:bodyPr wrap="square" lIns="0" tIns="0" rIns="0" bIns="0" rtlCol="0" anchor="ctr"/>
          <a:lstStyle/>
          <a:p>
            <a:pPr marL="0" indent="0">
              <a:buNone/>
            </a:pPr>
            <a:r>
              <a:rPr lang="en-US" sz="1550" b="1" dirty="0">
                <a:solidFill>
                  <a:schemeClr val="bg1"/>
                </a:solidFill>
                <a:latin typeface="Times New Roman" pitchFamily="34" charset="0"/>
                <a:ea typeface="Times New Roman" pitchFamily="34" charset="-122"/>
                <a:cs typeface="Times New Roman" pitchFamily="34" charset="-120"/>
              </a:rPr>
              <a:t>Analysis  </a:t>
            </a:r>
            <a:r>
              <a:rPr lang="en-US" sz="1350" dirty="0">
                <a:solidFill>
                  <a:schemeClr val="bg1"/>
                </a:solidFill>
                <a:latin typeface="Times New Roman" pitchFamily="34" charset="0"/>
                <a:ea typeface="Times New Roman" pitchFamily="34" charset="-122"/>
                <a:cs typeface="Times New Roman" pitchFamily="34" charset="-120"/>
              </a:rPr>
              <a:t>—  Why did the situation happen this way?</a:t>
            </a:r>
            <a:endParaRPr lang="en-US" sz="1550" dirty="0">
              <a:solidFill>
                <a:schemeClr val="bg1"/>
              </a:solidFill>
            </a:endParaRPr>
          </a:p>
        </p:txBody>
      </p:sp>
      <p:sp>
        <p:nvSpPr>
          <p:cNvPr id="19" name="Shape 16"/>
          <p:cNvSpPr/>
          <p:nvPr/>
        </p:nvSpPr>
        <p:spPr>
          <a:xfrm>
            <a:off x="5669280" y="4462272"/>
            <a:ext cx="502920" cy="502920"/>
          </a:xfrm>
          <a:prstGeom prst="ellipse">
            <a:avLst/>
          </a:prstGeom>
          <a:solidFill>
            <a:srgbClr val="127C8A"/>
          </a:solidFill>
          <a:ln/>
        </p:spPr>
      </p:sp>
      <p:sp>
        <p:nvSpPr>
          <p:cNvPr id="20" name="Text 17"/>
          <p:cNvSpPr/>
          <p:nvPr/>
        </p:nvSpPr>
        <p:spPr>
          <a:xfrm>
            <a:off x="5669280" y="4462272"/>
            <a:ext cx="502920" cy="502920"/>
          </a:xfrm>
          <a:prstGeom prst="rect">
            <a:avLst/>
          </a:prstGeom>
          <a:noFill/>
          <a:ln/>
        </p:spPr>
        <p:txBody>
          <a:bodyPr wrap="square" lIns="0" tIns="0" rIns="0" bIns="0" rtlCol="0" anchor="ctr"/>
          <a:lstStyle/>
          <a:p>
            <a:pPr marL="0" indent="0" algn="ctr">
              <a:buNone/>
            </a:pPr>
            <a:r>
              <a:rPr lang="en-US" sz="1900" b="1" dirty="0">
                <a:solidFill>
                  <a:srgbClr val="FFFFFF"/>
                </a:solidFill>
                <a:latin typeface="Times New Roman" pitchFamily="34" charset="0"/>
                <a:ea typeface="Times New Roman" pitchFamily="34" charset="-122"/>
                <a:cs typeface="Times New Roman" pitchFamily="34" charset="-120"/>
              </a:rPr>
              <a:t>5</a:t>
            </a:r>
            <a:endParaRPr lang="en-US" sz="1900" dirty="0"/>
          </a:p>
        </p:txBody>
      </p:sp>
      <p:sp>
        <p:nvSpPr>
          <p:cNvPr id="21" name="Text 18"/>
          <p:cNvSpPr/>
          <p:nvPr/>
        </p:nvSpPr>
        <p:spPr>
          <a:xfrm>
            <a:off x="6373368" y="4462272"/>
            <a:ext cx="4937760" cy="502920"/>
          </a:xfrm>
          <a:prstGeom prst="rect">
            <a:avLst/>
          </a:prstGeom>
          <a:solidFill>
            <a:srgbClr val="2EC4B6"/>
          </a:solidFill>
          <a:ln/>
        </p:spPr>
        <p:txBody>
          <a:bodyPr wrap="square" lIns="0" tIns="0" rIns="0" bIns="0" rtlCol="0" anchor="ctr"/>
          <a:lstStyle/>
          <a:p>
            <a:pPr marL="0" indent="0">
              <a:buNone/>
            </a:pPr>
            <a:r>
              <a:rPr lang="en-US" sz="1550" b="1" dirty="0">
                <a:solidFill>
                  <a:srgbClr val="0E4D5C"/>
                </a:solidFill>
                <a:latin typeface="Times New Roman" pitchFamily="34" charset="0"/>
                <a:ea typeface="Times New Roman" pitchFamily="34" charset="-122"/>
                <a:cs typeface="Times New Roman" pitchFamily="34" charset="-120"/>
              </a:rPr>
              <a:t>Conclusion  </a:t>
            </a:r>
            <a:r>
              <a:rPr lang="en-US" sz="1350" dirty="0">
                <a:solidFill>
                  <a:srgbClr val="5C747B"/>
                </a:solidFill>
                <a:latin typeface="Times New Roman" pitchFamily="34" charset="0"/>
                <a:ea typeface="Times New Roman" pitchFamily="34" charset="-122"/>
                <a:cs typeface="Times New Roman" pitchFamily="34" charset="-120"/>
              </a:rPr>
              <a:t>—  What have I learned from the experience?</a:t>
            </a:r>
            <a:endParaRPr lang="en-US" sz="1550" dirty="0"/>
          </a:p>
        </p:txBody>
      </p:sp>
      <p:sp>
        <p:nvSpPr>
          <p:cNvPr id="22" name="Shape 19"/>
          <p:cNvSpPr/>
          <p:nvPr/>
        </p:nvSpPr>
        <p:spPr>
          <a:xfrm>
            <a:off x="5669280" y="5056632"/>
            <a:ext cx="502920" cy="502920"/>
          </a:xfrm>
          <a:prstGeom prst="ellipse">
            <a:avLst/>
          </a:prstGeom>
          <a:solidFill>
            <a:srgbClr val="2EC4B6"/>
          </a:solidFill>
          <a:ln/>
        </p:spPr>
      </p:sp>
      <p:sp>
        <p:nvSpPr>
          <p:cNvPr id="23" name="Text 20"/>
          <p:cNvSpPr/>
          <p:nvPr/>
        </p:nvSpPr>
        <p:spPr>
          <a:xfrm>
            <a:off x="5669280" y="5056632"/>
            <a:ext cx="502920" cy="502920"/>
          </a:xfrm>
          <a:prstGeom prst="rect">
            <a:avLst/>
          </a:prstGeom>
          <a:noFill/>
          <a:ln/>
        </p:spPr>
        <p:txBody>
          <a:bodyPr wrap="square" lIns="0" tIns="0" rIns="0" bIns="0" rtlCol="0" anchor="ctr"/>
          <a:lstStyle/>
          <a:p>
            <a:pPr marL="0" indent="0" algn="ctr">
              <a:buNone/>
            </a:pPr>
            <a:r>
              <a:rPr lang="en-US" sz="1900" b="1" dirty="0">
                <a:solidFill>
                  <a:srgbClr val="FFFFFF"/>
                </a:solidFill>
                <a:latin typeface="Times New Roman" pitchFamily="34" charset="0"/>
                <a:ea typeface="Times New Roman" pitchFamily="34" charset="-122"/>
                <a:cs typeface="Times New Roman" pitchFamily="34" charset="-120"/>
              </a:rPr>
              <a:t>6</a:t>
            </a:r>
            <a:endParaRPr lang="en-US" sz="1900" dirty="0"/>
          </a:p>
        </p:txBody>
      </p:sp>
      <p:sp>
        <p:nvSpPr>
          <p:cNvPr id="24" name="Text 21"/>
          <p:cNvSpPr/>
          <p:nvPr/>
        </p:nvSpPr>
        <p:spPr>
          <a:xfrm>
            <a:off x="6373368" y="5056632"/>
            <a:ext cx="4937760" cy="502920"/>
          </a:xfrm>
          <a:prstGeom prst="rect">
            <a:avLst/>
          </a:prstGeom>
          <a:solidFill>
            <a:srgbClr val="127C8A"/>
          </a:solidFill>
          <a:ln/>
        </p:spPr>
        <p:txBody>
          <a:bodyPr wrap="square" lIns="0" tIns="0" rIns="0" bIns="0" rtlCol="0" anchor="ctr"/>
          <a:lstStyle/>
          <a:p>
            <a:pPr marL="0" indent="0">
              <a:buNone/>
            </a:pPr>
            <a:r>
              <a:rPr lang="en-US" sz="1550" b="1" dirty="0">
                <a:solidFill>
                  <a:schemeClr val="bg1"/>
                </a:solidFill>
                <a:latin typeface="Times New Roman" pitchFamily="34" charset="0"/>
                <a:ea typeface="Times New Roman" pitchFamily="34" charset="-122"/>
                <a:cs typeface="Times New Roman" pitchFamily="34" charset="-120"/>
              </a:rPr>
              <a:t>Action Plan  </a:t>
            </a:r>
            <a:r>
              <a:rPr lang="en-US" sz="1350" dirty="0">
                <a:solidFill>
                  <a:schemeClr val="bg1"/>
                </a:solidFill>
                <a:latin typeface="Times New Roman" pitchFamily="34" charset="0"/>
                <a:ea typeface="Times New Roman" pitchFamily="34" charset="-122"/>
                <a:cs typeface="Times New Roman" pitchFamily="34" charset="-120"/>
              </a:rPr>
              <a:t>—  What will I do differently next time?</a:t>
            </a:r>
            <a:endParaRPr lang="en-US" sz="1550" dirty="0">
              <a:solidFill>
                <a:schemeClr val="bg1"/>
              </a:solidFill>
            </a:endParaRPr>
          </a:p>
        </p:txBody>
      </p:sp>
      <p:sp>
        <p:nvSpPr>
          <p:cNvPr id="25" name="Shape 22"/>
          <p:cNvSpPr/>
          <p:nvPr/>
        </p:nvSpPr>
        <p:spPr>
          <a:xfrm>
            <a:off x="5669280" y="5650992"/>
            <a:ext cx="5715000" cy="713232"/>
          </a:xfrm>
          <a:prstGeom prst="roundRect">
            <a:avLst>
              <a:gd name="adj" fmla="val 12821"/>
            </a:avLst>
          </a:prstGeom>
          <a:solidFill>
            <a:srgbClr val="EAF5F6"/>
          </a:solidFill>
          <a:ln/>
        </p:spPr>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2F9FA"/>
        </a:solidFill>
        <a:effectLst/>
      </p:bgPr>
    </p:bg>
    <p:spTree>
      <p:nvGrpSpPr>
        <p:cNvPr id="1" name=""/>
        <p:cNvGrpSpPr/>
        <p:nvPr/>
      </p:nvGrpSpPr>
      <p:grpSpPr>
        <a:xfrm>
          <a:off x="0" y="0"/>
          <a:ext cx="0" cy="0"/>
          <a:chOff x="0" y="0"/>
          <a:chExt cx="0" cy="0"/>
        </a:xfrm>
      </p:grpSpPr>
      <p:sp>
        <p:nvSpPr>
          <p:cNvPr id="2" name="Shape 0"/>
          <p:cNvSpPr/>
          <p:nvPr/>
        </p:nvSpPr>
        <p:spPr>
          <a:xfrm>
            <a:off x="777240" y="658368"/>
            <a:ext cx="256032" cy="256032"/>
          </a:xfrm>
          <a:prstGeom prst="ellipse">
            <a:avLst/>
          </a:prstGeom>
          <a:solidFill>
            <a:srgbClr val="2EC4B6"/>
          </a:solidFill>
          <a:ln/>
        </p:spPr>
      </p:sp>
      <p:sp>
        <p:nvSpPr>
          <p:cNvPr id="3" name="Text 1"/>
          <p:cNvSpPr/>
          <p:nvPr/>
        </p:nvSpPr>
        <p:spPr>
          <a:xfrm>
            <a:off x="1170432" y="457200"/>
            <a:ext cx="10607040" cy="777240"/>
          </a:xfrm>
          <a:prstGeom prst="rect">
            <a:avLst/>
          </a:prstGeom>
          <a:noFill/>
          <a:ln/>
        </p:spPr>
        <p:txBody>
          <a:bodyPr wrap="square" lIns="0" tIns="0" rIns="0" bIns="0" rtlCol="0" anchor="ctr"/>
          <a:lstStyle/>
          <a:p>
            <a:pPr marL="0" indent="0">
              <a:buNone/>
            </a:pPr>
            <a:r>
              <a:rPr lang="en-US" sz="3000" b="1" dirty="0">
                <a:solidFill>
                  <a:srgbClr val="0E4D5C"/>
                </a:solidFill>
                <a:latin typeface="Times New Roman" pitchFamily="34" charset="0"/>
                <a:ea typeface="Times New Roman" pitchFamily="34" charset="-122"/>
                <a:cs typeface="Times New Roman" pitchFamily="34" charset="-120"/>
              </a:rPr>
              <a:t>Importance of Reflection in Health &amp; Social Care</a:t>
            </a:r>
            <a:endParaRPr lang="en-US" sz="3000" dirty="0"/>
          </a:p>
        </p:txBody>
      </p:sp>
      <p:sp>
        <p:nvSpPr>
          <p:cNvPr id="4" name="Shape 2"/>
          <p:cNvSpPr/>
          <p:nvPr/>
        </p:nvSpPr>
        <p:spPr>
          <a:xfrm>
            <a:off x="777240" y="1783080"/>
            <a:ext cx="10607040" cy="1371600"/>
          </a:xfrm>
          <a:prstGeom prst="roundRect">
            <a:avLst>
              <a:gd name="adj" fmla="val 6667"/>
            </a:avLst>
          </a:prstGeom>
          <a:solidFill>
            <a:srgbClr val="2EC4B6"/>
          </a:solidFill>
          <a:ln/>
          <a:effectLst>
            <a:outerShdw blurRad="88900" dist="25400" dir="5400000" algn="bl" rotWithShape="0">
              <a:srgbClr val="1A2E33">
                <a:alpha val="12000"/>
              </a:srgbClr>
            </a:outerShdw>
          </a:effectLst>
        </p:spPr>
      </p:sp>
      <p:sp>
        <p:nvSpPr>
          <p:cNvPr id="5" name="Shape 3"/>
          <p:cNvSpPr/>
          <p:nvPr/>
        </p:nvSpPr>
        <p:spPr>
          <a:xfrm>
            <a:off x="1188720" y="1965960"/>
            <a:ext cx="1005840" cy="1005840"/>
          </a:xfrm>
          <a:prstGeom prst="ellipse">
            <a:avLst/>
          </a:prstGeom>
          <a:solidFill>
            <a:srgbClr val="127C8A"/>
          </a:solidFill>
          <a:ln/>
        </p:spPr>
      </p:sp>
      <p:pic>
        <p:nvPicPr>
          <p:cNvPr id="6" name="Image 0" descr="preencoded.png"/>
          <p:cNvPicPr>
            <a:picLocks noChangeAspect="1"/>
          </p:cNvPicPr>
          <p:nvPr/>
        </p:nvPicPr>
        <p:blipFill>
          <a:blip r:embed="rId3"/>
          <a:stretch>
            <a:fillRect/>
          </a:stretch>
        </p:blipFill>
        <p:spPr>
          <a:xfrm>
            <a:off x="1463040" y="2240280"/>
            <a:ext cx="457200" cy="457200"/>
          </a:xfrm>
          <a:prstGeom prst="rect">
            <a:avLst/>
          </a:prstGeom>
        </p:spPr>
      </p:pic>
      <p:sp>
        <p:nvSpPr>
          <p:cNvPr id="7" name="Text 4"/>
          <p:cNvSpPr/>
          <p:nvPr/>
        </p:nvSpPr>
        <p:spPr>
          <a:xfrm>
            <a:off x="2560320" y="1929384"/>
            <a:ext cx="8503920" cy="420624"/>
          </a:xfrm>
          <a:prstGeom prst="rect">
            <a:avLst/>
          </a:prstGeom>
          <a:noFill/>
          <a:ln/>
        </p:spPr>
        <p:txBody>
          <a:bodyPr wrap="square" lIns="0" tIns="0" rIns="0" bIns="0" rtlCol="0" anchor="ctr"/>
          <a:lstStyle/>
          <a:p>
            <a:pPr marL="0" indent="0">
              <a:buNone/>
            </a:pPr>
            <a:r>
              <a:rPr lang="en-US" sz="1750" b="1" dirty="0">
                <a:solidFill>
                  <a:srgbClr val="0E4D5C"/>
                </a:solidFill>
                <a:latin typeface="Times New Roman" pitchFamily="34" charset="0"/>
                <a:ea typeface="Times New Roman" pitchFamily="34" charset="-122"/>
                <a:cs typeface="Times New Roman" pitchFamily="34" charset="-120"/>
              </a:rPr>
              <a:t>Personal &amp; Professional Growth</a:t>
            </a:r>
            <a:endParaRPr lang="en-US" sz="1750" dirty="0"/>
          </a:p>
        </p:txBody>
      </p:sp>
      <p:sp>
        <p:nvSpPr>
          <p:cNvPr id="8" name="Text 5"/>
          <p:cNvSpPr/>
          <p:nvPr/>
        </p:nvSpPr>
        <p:spPr>
          <a:xfrm>
            <a:off x="2560320" y="2331720"/>
            <a:ext cx="8503920" cy="713232"/>
          </a:xfrm>
          <a:prstGeom prst="rect">
            <a:avLst/>
          </a:prstGeom>
          <a:noFill/>
          <a:ln/>
        </p:spPr>
        <p:txBody>
          <a:bodyPr wrap="square" lIns="0" tIns="0" rIns="0" bIns="0" rtlCol="0" anchor="t"/>
          <a:lstStyle/>
          <a:p>
            <a:pPr marL="0" indent="0">
              <a:lnSpc>
                <a:spcPct val="100000"/>
              </a:lnSpc>
              <a:buNone/>
            </a:pPr>
            <a:r>
              <a:rPr lang="en-US" sz="1280" dirty="0">
                <a:solidFill>
                  <a:srgbClr val="12343B"/>
                </a:solidFill>
                <a:latin typeface="Times New Roman" pitchFamily="34" charset="0"/>
                <a:ea typeface="Times New Roman" pitchFamily="34" charset="-122"/>
                <a:cs typeface="Times New Roman" pitchFamily="34" charset="-120"/>
              </a:rPr>
              <a:t>Health and social care requires reflection as this enhances personal and professional growth. It assists personnel in enhancing their communication with patients, families and coworkers which contributes to better comprehension and patient care delivery (Koshy, 2017).</a:t>
            </a:r>
            <a:endParaRPr lang="en-US" sz="1280" dirty="0"/>
          </a:p>
        </p:txBody>
      </p:sp>
      <p:sp>
        <p:nvSpPr>
          <p:cNvPr id="9" name="Shape 6"/>
          <p:cNvSpPr/>
          <p:nvPr/>
        </p:nvSpPr>
        <p:spPr>
          <a:xfrm>
            <a:off x="777240" y="3392424"/>
            <a:ext cx="10607040" cy="1371600"/>
          </a:xfrm>
          <a:prstGeom prst="roundRect">
            <a:avLst>
              <a:gd name="adj" fmla="val 6667"/>
            </a:avLst>
          </a:prstGeom>
          <a:solidFill>
            <a:srgbClr val="127C8A"/>
          </a:solidFill>
          <a:ln/>
          <a:effectLst>
            <a:outerShdw blurRad="88900" dist="25400" dir="5400000" algn="bl" rotWithShape="0">
              <a:srgbClr val="1A2E33">
                <a:alpha val="12000"/>
              </a:srgbClr>
            </a:outerShdw>
          </a:effectLst>
        </p:spPr>
      </p:sp>
      <p:sp>
        <p:nvSpPr>
          <p:cNvPr id="10" name="Shape 7"/>
          <p:cNvSpPr/>
          <p:nvPr/>
        </p:nvSpPr>
        <p:spPr>
          <a:xfrm>
            <a:off x="1188720" y="3575304"/>
            <a:ext cx="1005840" cy="1005840"/>
          </a:xfrm>
          <a:prstGeom prst="ellipse">
            <a:avLst/>
          </a:prstGeom>
          <a:solidFill>
            <a:srgbClr val="2EC4B6"/>
          </a:solidFill>
          <a:ln/>
        </p:spPr>
      </p:sp>
      <p:pic>
        <p:nvPicPr>
          <p:cNvPr id="11" name="Image 1" descr="preencoded.png"/>
          <p:cNvPicPr>
            <a:picLocks noChangeAspect="1"/>
          </p:cNvPicPr>
          <p:nvPr/>
        </p:nvPicPr>
        <p:blipFill>
          <a:blip r:embed="rId4"/>
          <a:stretch>
            <a:fillRect/>
          </a:stretch>
        </p:blipFill>
        <p:spPr>
          <a:xfrm>
            <a:off x="1463040" y="3849624"/>
            <a:ext cx="457200" cy="457200"/>
          </a:xfrm>
          <a:prstGeom prst="rect">
            <a:avLst/>
          </a:prstGeom>
        </p:spPr>
      </p:pic>
      <p:sp>
        <p:nvSpPr>
          <p:cNvPr id="12" name="Text 8"/>
          <p:cNvSpPr/>
          <p:nvPr/>
        </p:nvSpPr>
        <p:spPr>
          <a:xfrm>
            <a:off x="2560320" y="3538728"/>
            <a:ext cx="8503920" cy="420624"/>
          </a:xfrm>
          <a:prstGeom prst="rect">
            <a:avLst/>
          </a:prstGeom>
          <a:noFill/>
          <a:ln/>
        </p:spPr>
        <p:txBody>
          <a:bodyPr wrap="square" lIns="0" tIns="0" rIns="0" bIns="0" rtlCol="0" anchor="ctr"/>
          <a:lstStyle/>
          <a:p>
            <a:pPr marL="0" indent="0">
              <a:buNone/>
            </a:pPr>
            <a:r>
              <a:rPr lang="en-US" sz="1750" b="1" dirty="0">
                <a:solidFill>
                  <a:schemeClr val="bg1"/>
                </a:solidFill>
                <a:latin typeface="Times New Roman" pitchFamily="34" charset="0"/>
                <a:ea typeface="Times New Roman" pitchFamily="34" charset="-122"/>
                <a:cs typeface="Times New Roman" pitchFamily="34" charset="-120"/>
              </a:rPr>
              <a:t>Patient Safety &amp; Lifelong Learning</a:t>
            </a:r>
            <a:endParaRPr lang="en-US" sz="1750" dirty="0">
              <a:solidFill>
                <a:schemeClr val="bg1"/>
              </a:solidFill>
            </a:endParaRPr>
          </a:p>
        </p:txBody>
      </p:sp>
      <p:sp>
        <p:nvSpPr>
          <p:cNvPr id="13" name="Text 9"/>
          <p:cNvSpPr/>
          <p:nvPr/>
        </p:nvSpPr>
        <p:spPr>
          <a:xfrm>
            <a:off x="2560320" y="3941064"/>
            <a:ext cx="8503920" cy="713232"/>
          </a:xfrm>
          <a:prstGeom prst="rect">
            <a:avLst/>
          </a:prstGeom>
          <a:noFill/>
          <a:ln/>
        </p:spPr>
        <p:txBody>
          <a:bodyPr wrap="square" lIns="0" tIns="0" rIns="0" bIns="0" rtlCol="0" anchor="t"/>
          <a:lstStyle/>
          <a:p>
            <a:pPr marL="0" indent="0">
              <a:lnSpc>
                <a:spcPct val="100000"/>
              </a:lnSpc>
              <a:buNone/>
            </a:pPr>
            <a:r>
              <a:rPr lang="en-US" sz="1280" dirty="0">
                <a:solidFill>
                  <a:schemeClr val="bg1"/>
                </a:solidFill>
                <a:latin typeface="Times New Roman" pitchFamily="34" charset="0"/>
                <a:ea typeface="Times New Roman" pitchFamily="34" charset="-122"/>
                <a:cs typeface="Times New Roman" pitchFamily="34" charset="-120"/>
              </a:rPr>
              <a:t>It also enhances patient safety in that the staffs learn to be able to detect errors and also improve on them. Reflection promotes life-long learning which is valuable in healthcare where circumstances vary regularly.</a:t>
            </a:r>
            <a:endParaRPr lang="en-US" sz="1280" dirty="0">
              <a:solidFill>
                <a:schemeClr val="bg1"/>
              </a:solidFill>
            </a:endParaRPr>
          </a:p>
        </p:txBody>
      </p:sp>
      <p:sp>
        <p:nvSpPr>
          <p:cNvPr id="14" name="Shape 10"/>
          <p:cNvSpPr/>
          <p:nvPr/>
        </p:nvSpPr>
        <p:spPr>
          <a:xfrm>
            <a:off x="777240" y="5001768"/>
            <a:ext cx="10607040" cy="1371600"/>
          </a:xfrm>
          <a:prstGeom prst="roundRect">
            <a:avLst>
              <a:gd name="adj" fmla="val 6667"/>
            </a:avLst>
          </a:prstGeom>
          <a:solidFill>
            <a:srgbClr val="2EC4B6"/>
          </a:solidFill>
          <a:ln/>
          <a:effectLst>
            <a:outerShdw blurRad="88900" dist="25400" dir="5400000" algn="bl" rotWithShape="0">
              <a:srgbClr val="1A2E33">
                <a:alpha val="12000"/>
              </a:srgbClr>
            </a:outerShdw>
          </a:effectLst>
        </p:spPr>
      </p:sp>
      <p:sp>
        <p:nvSpPr>
          <p:cNvPr id="15" name="Shape 11"/>
          <p:cNvSpPr/>
          <p:nvPr/>
        </p:nvSpPr>
        <p:spPr>
          <a:xfrm>
            <a:off x="1188720" y="5184648"/>
            <a:ext cx="1005840" cy="1005840"/>
          </a:xfrm>
          <a:prstGeom prst="ellipse">
            <a:avLst/>
          </a:prstGeom>
          <a:solidFill>
            <a:srgbClr val="127C8A"/>
          </a:solidFill>
          <a:ln/>
        </p:spPr>
      </p:sp>
      <p:pic>
        <p:nvPicPr>
          <p:cNvPr id="16" name="Image 2" descr="preencoded.png"/>
          <p:cNvPicPr>
            <a:picLocks noChangeAspect="1"/>
          </p:cNvPicPr>
          <p:nvPr/>
        </p:nvPicPr>
        <p:blipFill>
          <a:blip r:embed="rId5"/>
          <a:stretch>
            <a:fillRect/>
          </a:stretch>
        </p:blipFill>
        <p:spPr>
          <a:xfrm>
            <a:off x="1463040" y="5458968"/>
            <a:ext cx="457200" cy="457200"/>
          </a:xfrm>
          <a:prstGeom prst="rect">
            <a:avLst/>
          </a:prstGeom>
        </p:spPr>
      </p:pic>
      <p:sp>
        <p:nvSpPr>
          <p:cNvPr id="17" name="Text 12"/>
          <p:cNvSpPr/>
          <p:nvPr/>
        </p:nvSpPr>
        <p:spPr>
          <a:xfrm>
            <a:off x="2560320" y="5148072"/>
            <a:ext cx="8503920" cy="420624"/>
          </a:xfrm>
          <a:prstGeom prst="rect">
            <a:avLst/>
          </a:prstGeom>
          <a:noFill/>
          <a:ln/>
        </p:spPr>
        <p:txBody>
          <a:bodyPr wrap="square" lIns="0" tIns="0" rIns="0" bIns="0" rtlCol="0" anchor="ctr"/>
          <a:lstStyle/>
          <a:p>
            <a:pPr marL="0" indent="0">
              <a:buNone/>
            </a:pPr>
            <a:r>
              <a:rPr lang="en-US" sz="1750" b="1" dirty="0">
                <a:solidFill>
                  <a:srgbClr val="0E4D5C"/>
                </a:solidFill>
                <a:latin typeface="Times New Roman" pitchFamily="34" charset="0"/>
                <a:ea typeface="Times New Roman" pitchFamily="34" charset="-122"/>
                <a:cs typeface="Times New Roman" pitchFamily="34" charset="-120"/>
              </a:rPr>
              <a:t>Teamwork, Confidence &amp; Decisions</a:t>
            </a:r>
            <a:endParaRPr lang="en-US" sz="1750" dirty="0"/>
          </a:p>
        </p:txBody>
      </p:sp>
      <p:sp>
        <p:nvSpPr>
          <p:cNvPr id="18" name="Text 13"/>
          <p:cNvSpPr/>
          <p:nvPr/>
        </p:nvSpPr>
        <p:spPr>
          <a:xfrm>
            <a:off x="2560320" y="5550408"/>
            <a:ext cx="8503920" cy="713232"/>
          </a:xfrm>
          <a:prstGeom prst="rect">
            <a:avLst/>
          </a:prstGeom>
          <a:noFill/>
          <a:ln/>
        </p:spPr>
        <p:txBody>
          <a:bodyPr wrap="square" lIns="0" tIns="0" rIns="0" bIns="0" rtlCol="0" anchor="t"/>
          <a:lstStyle/>
          <a:p>
            <a:pPr marL="0" indent="0">
              <a:lnSpc>
                <a:spcPct val="100000"/>
              </a:lnSpc>
              <a:buNone/>
            </a:pPr>
            <a:r>
              <a:rPr lang="en-US" sz="1280" dirty="0">
                <a:solidFill>
                  <a:srgbClr val="12343B"/>
                </a:solidFill>
                <a:latin typeface="Times New Roman" pitchFamily="34" charset="0"/>
                <a:ea typeface="Times New Roman" pitchFamily="34" charset="-122"/>
                <a:cs typeface="Times New Roman" pitchFamily="34" charset="-120"/>
              </a:rPr>
              <a:t>Moreover, reflection enhances teamwork, confidence and decision-making in teams. It promotes costly care, as well as professionals address the demands of the workplace.</a:t>
            </a:r>
            <a:endParaRPr lang="en-US" sz="128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2F9FA"/>
        </a:solidFill>
        <a:effectLst/>
      </p:bgPr>
    </p:bg>
    <p:spTree>
      <p:nvGrpSpPr>
        <p:cNvPr id="1" name=""/>
        <p:cNvGrpSpPr/>
        <p:nvPr/>
      </p:nvGrpSpPr>
      <p:grpSpPr>
        <a:xfrm>
          <a:off x="0" y="0"/>
          <a:ext cx="0" cy="0"/>
          <a:chOff x="0" y="0"/>
          <a:chExt cx="0" cy="0"/>
        </a:xfrm>
      </p:grpSpPr>
      <p:pic>
        <p:nvPicPr>
          <p:cNvPr id="2" name="Image 0" descr="images/image2.png"/>
          <p:cNvPicPr>
            <a:picLocks noChangeAspect="1"/>
          </p:cNvPicPr>
          <p:nvPr/>
        </p:nvPicPr>
        <p:blipFill>
          <a:blip r:embed="rId3"/>
          <a:srcRect/>
          <a:stretch/>
        </p:blipFill>
        <p:spPr>
          <a:xfrm>
            <a:off x="7022593" y="1524762"/>
            <a:ext cx="5047488" cy="4027932"/>
          </a:xfrm>
          <a:prstGeom prst="rect">
            <a:avLst/>
          </a:prstGeom>
        </p:spPr>
      </p:pic>
      <p:sp>
        <p:nvSpPr>
          <p:cNvPr id="3" name="Shape 0"/>
          <p:cNvSpPr/>
          <p:nvPr/>
        </p:nvSpPr>
        <p:spPr>
          <a:xfrm>
            <a:off x="7635240" y="5989320"/>
            <a:ext cx="4556455" cy="868680"/>
          </a:xfrm>
          <a:prstGeom prst="rect">
            <a:avLst/>
          </a:prstGeom>
          <a:solidFill>
            <a:srgbClr val="0E4D5C">
              <a:alpha val="88000"/>
            </a:srgbClr>
          </a:solidFill>
          <a:ln/>
        </p:spPr>
      </p:sp>
      <p:pic>
        <p:nvPicPr>
          <p:cNvPr id="4" name="Image 1" descr="preencoded.png"/>
          <p:cNvPicPr>
            <a:picLocks noChangeAspect="1"/>
          </p:cNvPicPr>
          <p:nvPr/>
        </p:nvPicPr>
        <p:blipFill>
          <a:blip r:embed="rId4"/>
          <a:stretch>
            <a:fillRect/>
          </a:stretch>
        </p:blipFill>
        <p:spPr>
          <a:xfrm>
            <a:off x="7909560" y="6199632"/>
            <a:ext cx="411480" cy="411480"/>
          </a:xfrm>
          <a:prstGeom prst="rect">
            <a:avLst/>
          </a:prstGeom>
        </p:spPr>
      </p:pic>
      <p:sp>
        <p:nvSpPr>
          <p:cNvPr id="5" name="Text 1"/>
          <p:cNvSpPr/>
          <p:nvPr/>
        </p:nvSpPr>
        <p:spPr>
          <a:xfrm>
            <a:off x="8412480" y="5989320"/>
            <a:ext cx="3657600" cy="868680"/>
          </a:xfrm>
          <a:prstGeom prst="rect">
            <a:avLst/>
          </a:prstGeom>
          <a:noFill/>
          <a:ln/>
        </p:spPr>
        <p:txBody>
          <a:bodyPr wrap="square" lIns="0" tIns="0" rIns="0" bIns="0" rtlCol="0" anchor="ctr"/>
          <a:lstStyle/>
          <a:p>
            <a:pPr marL="0" indent="0">
              <a:buNone/>
            </a:pPr>
            <a:r>
              <a:rPr lang="en-US" sz="1350" i="1" dirty="0">
                <a:solidFill>
                  <a:srgbClr val="FFFFFF"/>
                </a:solidFill>
                <a:latin typeface="Times New Roman" pitchFamily="34" charset="0"/>
                <a:ea typeface="Times New Roman" pitchFamily="34" charset="-122"/>
                <a:cs typeface="Times New Roman" pitchFamily="34" charset="-120"/>
              </a:rPr>
              <a:t>Reflecting on a real care experience</a:t>
            </a:r>
            <a:endParaRPr lang="en-US" sz="1350" dirty="0"/>
          </a:p>
        </p:txBody>
      </p:sp>
      <p:sp>
        <p:nvSpPr>
          <p:cNvPr id="6" name="Shape 2"/>
          <p:cNvSpPr/>
          <p:nvPr/>
        </p:nvSpPr>
        <p:spPr>
          <a:xfrm>
            <a:off x="777240" y="658368"/>
            <a:ext cx="256032" cy="256032"/>
          </a:xfrm>
          <a:prstGeom prst="ellipse">
            <a:avLst/>
          </a:prstGeom>
          <a:solidFill>
            <a:srgbClr val="2EC4B6"/>
          </a:solidFill>
          <a:ln/>
        </p:spPr>
      </p:sp>
      <p:sp>
        <p:nvSpPr>
          <p:cNvPr id="7" name="Text 3"/>
          <p:cNvSpPr/>
          <p:nvPr/>
        </p:nvSpPr>
        <p:spPr>
          <a:xfrm>
            <a:off x="1170432" y="457200"/>
            <a:ext cx="6766560" cy="777240"/>
          </a:xfrm>
          <a:prstGeom prst="rect">
            <a:avLst/>
          </a:prstGeom>
          <a:noFill/>
          <a:ln/>
        </p:spPr>
        <p:txBody>
          <a:bodyPr wrap="square" lIns="0" tIns="0" rIns="0" bIns="0" rtlCol="0" anchor="ctr"/>
          <a:lstStyle/>
          <a:p>
            <a:pPr marL="0" indent="0">
              <a:buNone/>
            </a:pPr>
            <a:r>
              <a:rPr lang="en-US" sz="3000" b="1" dirty="0">
                <a:solidFill>
                  <a:srgbClr val="0E4D5C"/>
                </a:solidFill>
                <a:latin typeface="Times New Roman" pitchFamily="34" charset="0"/>
                <a:ea typeface="Times New Roman" pitchFamily="34" charset="-122"/>
                <a:cs typeface="Times New Roman" pitchFamily="34" charset="-120"/>
              </a:rPr>
              <a:t>Practical Example</a:t>
            </a:r>
            <a:endParaRPr lang="en-US" sz="3000" dirty="0"/>
          </a:p>
        </p:txBody>
      </p:sp>
      <p:sp>
        <p:nvSpPr>
          <p:cNvPr id="8" name="Shape 4"/>
          <p:cNvSpPr/>
          <p:nvPr/>
        </p:nvSpPr>
        <p:spPr>
          <a:xfrm>
            <a:off x="777240" y="1783080"/>
            <a:ext cx="5989320" cy="1481328"/>
          </a:xfrm>
          <a:prstGeom prst="roundRect">
            <a:avLst>
              <a:gd name="adj" fmla="val 6173"/>
            </a:avLst>
          </a:prstGeom>
          <a:solidFill>
            <a:srgbClr val="9B9190"/>
          </a:solidFill>
          <a:ln/>
          <a:effectLst>
            <a:outerShdw blurRad="88900" dist="25400" dir="5400000" algn="bl" rotWithShape="0">
              <a:srgbClr val="1A2E33">
                <a:alpha val="12000"/>
              </a:srgbClr>
            </a:outerShdw>
          </a:effectLst>
        </p:spPr>
      </p:sp>
      <p:sp>
        <p:nvSpPr>
          <p:cNvPr id="9" name="Shape 5"/>
          <p:cNvSpPr/>
          <p:nvPr/>
        </p:nvSpPr>
        <p:spPr>
          <a:xfrm>
            <a:off x="1033272" y="2212848"/>
            <a:ext cx="621792" cy="621792"/>
          </a:xfrm>
          <a:prstGeom prst="ellipse">
            <a:avLst/>
          </a:prstGeom>
          <a:solidFill>
            <a:srgbClr val="127C8A"/>
          </a:solidFill>
          <a:ln/>
        </p:spPr>
      </p:sp>
      <p:sp>
        <p:nvSpPr>
          <p:cNvPr id="10" name="Text 6"/>
          <p:cNvSpPr/>
          <p:nvPr/>
        </p:nvSpPr>
        <p:spPr>
          <a:xfrm>
            <a:off x="1033272" y="2212848"/>
            <a:ext cx="621792" cy="621792"/>
          </a:xfrm>
          <a:prstGeom prst="rect">
            <a:avLst/>
          </a:prstGeom>
          <a:noFill/>
          <a:ln/>
        </p:spPr>
        <p:txBody>
          <a:bodyPr wrap="square" lIns="0" tIns="0" rIns="0" bIns="0" rtlCol="0" anchor="ctr"/>
          <a:lstStyle/>
          <a:p>
            <a:pPr marL="0" indent="0" algn="ctr">
              <a:buNone/>
            </a:pPr>
            <a:r>
              <a:rPr lang="en-US" sz="2000" b="1" dirty="0">
                <a:solidFill>
                  <a:srgbClr val="FFFFFF"/>
                </a:solidFill>
                <a:latin typeface="Times New Roman" pitchFamily="34" charset="0"/>
                <a:ea typeface="Times New Roman" pitchFamily="34" charset="-122"/>
                <a:cs typeface="Times New Roman" pitchFamily="34" charset="-120"/>
              </a:rPr>
              <a:t>1</a:t>
            </a:r>
            <a:endParaRPr lang="en-US" sz="2000" dirty="0"/>
          </a:p>
        </p:txBody>
      </p:sp>
      <p:sp>
        <p:nvSpPr>
          <p:cNvPr id="11" name="Text 7"/>
          <p:cNvSpPr/>
          <p:nvPr/>
        </p:nvSpPr>
        <p:spPr>
          <a:xfrm>
            <a:off x="1828800" y="1892808"/>
            <a:ext cx="4709160" cy="1261872"/>
          </a:xfrm>
          <a:prstGeom prst="rect">
            <a:avLst/>
          </a:prstGeom>
          <a:noFill/>
          <a:ln/>
        </p:spPr>
        <p:txBody>
          <a:bodyPr wrap="square" lIns="0" tIns="0" rIns="0" bIns="0" rtlCol="0" anchor="ctr"/>
          <a:lstStyle/>
          <a:p>
            <a:pPr marL="0" indent="0">
              <a:lnSpc>
                <a:spcPct val="102000"/>
              </a:lnSpc>
              <a:buNone/>
            </a:pPr>
            <a:r>
              <a:rPr lang="en-US" sz="1280" dirty="0">
                <a:solidFill>
                  <a:srgbClr val="12343B"/>
                </a:solidFill>
                <a:latin typeface="Times New Roman" pitchFamily="34" charset="0"/>
                <a:ea typeface="Times New Roman" pitchFamily="34" charset="-122"/>
                <a:cs typeface="Times New Roman" pitchFamily="34" charset="-120"/>
              </a:rPr>
              <a:t>In my learning experience within a care setting, I assisted a patient with communication needs. Initially, I was scared and had no idea how I was to talk to the patient clearly and confidently.</a:t>
            </a:r>
            <a:endParaRPr lang="en-US" sz="1280" dirty="0"/>
          </a:p>
        </p:txBody>
      </p:sp>
      <p:sp>
        <p:nvSpPr>
          <p:cNvPr id="12" name="Shape 8"/>
          <p:cNvSpPr/>
          <p:nvPr/>
        </p:nvSpPr>
        <p:spPr>
          <a:xfrm>
            <a:off x="777240" y="3429000"/>
            <a:ext cx="5989320" cy="1481328"/>
          </a:xfrm>
          <a:prstGeom prst="roundRect">
            <a:avLst>
              <a:gd name="adj" fmla="val 6173"/>
            </a:avLst>
          </a:prstGeom>
          <a:solidFill>
            <a:srgbClr val="9B9190"/>
          </a:solidFill>
          <a:ln/>
          <a:effectLst>
            <a:outerShdw blurRad="88900" dist="25400" dir="5400000" algn="bl" rotWithShape="0">
              <a:srgbClr val="1A2E33">
                <a:alpha val="12000"/>
              </a:srgbClr>
            </a:outerShdw>
          </a:effectLst>
        </p:spPr>
      </p:sp>
      <p:sp>
        <p:nvSpPr>
          <p:cNvPr id="13" name="Shape 9"/>
          <p:cNvSpPr/>
          <p:nvPr/>
        </p:nvSpPr>
        <p:spPr>
          <a:xfrm>
            <a:off x="1033272" y="3858768"/>
            <a:ext cx="621792" cy="621792"/>
          </a:xfrm>
          <a:prstGeom prst="ellipse">
            <a:avLst/>
          </a:prstGeom>
          <a:solidFill>
            <a:srgbClr val="2EC4B6"/>
          </a:solidFill>
          <a:ln/>
        </p:spPr>
      </p:sp>
      <p:sp>
        <p:nvSpPr>
          <p:cNvPr id="14" name="Text 10"/>
          <p:cNvSpPr/>
          <p:nvPr/>
        </p:nvSpPr>
        <p:spPr>
          <a:xfrm>
            <a:off x="1033272" y="3858768"/>
            <a:ext cx="621792" cy="621792"/>
          </a:xfrm>
          <a:prstGeom prst="rect">
            <a:avLst/>
          </a:prstGeom>
          <a:noFill/>
          <a:ln/>
        </p:spPr>
        <p:txBody>
          <a:bodyPr wrap="square" lIns="0" tIns="0" rIns="0" bIns="0" rtlCol="0" anchor="ctr"/>
          <a:lstStyle/>
          <a:p>
            <a:pPr marL="0" indent="0" algn="ctr">
              <a:buNone/>
            </a:pPr>
            <a:r>
              <a:rPr lang="en-US" sz="2000" b="1" dirty="0">
                <a:solidFill>
                  <a:srgbClr val="FFFFFF"/>
                </a:solidFill>
                <a:latin typeface="Times New Roman" pitchFamily="34" charset="0"/>
                <a:ea typeface="Times New Roman" pitchFamily="34" charset="-122"/>
                <a:cs typeface="Times New Roman" pitchFamily="34" charset="-120"/>
              </a:rPr>
              <a:t>2</a:t>
            </a:r>
            <a:endParaRPr lang="en-US" sz="2000" dirty="0"/>
          </a:p>
        </p:txBody>
      </p:sp>
      <p:sp>
        <p:nvSpPr>
          <p:cNvPr id="15" name="Text 11"/>
          <p:cNvSpPr/>
          <p:nvPr/>
        </p:nvSpPr>
        <p:spPr>
          <a:xfrm>
            <a:off x="1828800" y="3538728"/>
            <a:ext cx="4709160" cy="1261872"/>
          </a:xfrm>
          <a:prstGeom prst="rect">
            <a:avLst/>
          </a:prstGeom>
          <a:noFill/>
          <a:ln/>
        </p:spPr>
        <p:txBody>
          <a:bodyPr wrap="square" lIns="0" tIns="0" rIns="0" bIns="0" rtlCol="0" anchor="ctr"/>
          <a:lstStyle/>
          <a:p>
            <a:pPr marL="0" indent="0">
              <a:lnSpc>
                <a:spcPct val="102000"/>
              </a:lnSpc>
              <a:buNone/>
            </a:pPr>
            <a:r>
              <a:rPr lang="en-US" sz="1280" dirty="0">
                <a:solidFill>
                  <a:srgbClr val="12343B"/>
                </a:solidFill>
                <a:latin typeface="Times New Roman" pitchFamily="34" charset="0"/>
                <a:ea typeface="Times New Roman" pitchFamily="34" charset="-122"/>
                <a:cs typeface="Times New Roman" pitchFamily="34" charset="-120"/>
              </a:rPr>
              <a:t>Upon consideration of this scenario, I realised I had work to do in regard to communication. I realized that it is highly important to use simple terms, to speak slowly and closely listen to the patient when assisting him/her (Kourkouta and Papathanasiou, 2014).</a:t>
            </a:r>
            <a:endParaRPr lang="en-US" sz="1280" dirty="0"/>
          </a:p>
        </p:txBody>
      </p:sp>
      <p:sp>
        <p:nvSpPr>
          <p:cNvPr id="16" name="Shape 12"/>
          <p:cNvSpPr/>
          <p:nvPr/>
        </p:nvSpPr>
        <p:spPr>
          <a:xfrm>
            <a:off x="777240" y="5074920"/>
            <a:ext cx="5989320" cy="1481328"/>
          </a:xfrm>
          <a:prstGeom prst="roundRect">
            <a:avLst>
              <a:gd name="adj" fmla="val 6173"/>
            </a:avLst>
          </a:prstGeom>
          <a:solidFill>
            <a:srgbClr val="9B9190"/>
          </a:solidFill>
          <a:ln/>
          <a:effectLst>
            <a:outerShdw blurRad="88900" dist="25400" dir="5400000" algn="bl" rotWithShape="0">
              <a:srgbClr val="1A2E33">
                <a:alpha val="12000"/>
              </a:srgbClr>
            </a:outerShdw>
          </a:effectLst>
        </p:spPr>
      </p:sp>
      <p:sp>
        <p:nvSpPr>
          <p:cNvPr id="17" name="Shape 13"/>
          <p:cNvSpPr/>
          <p:nvPr/>
        </p:nvSpPr>
        <p:spPr>
          <a:xfrm>
            <a:off x="1033272" y="5504688"/>
            <a:ext cx="621792" cy="621792"/>
          </a:xfrm>
          <a:prstGeom prst="ellipse">
            <a:avLst/>
          </a:prstGeom>
          <a:solidFill>
            <a:srgbClr val="127C8A"/>
          </a:solidFill>
          <a:ln/>
        </p:spPr>
      </p:sp>
      <p:sp>
        <p:nvSpPr>
          <p:cNvPr id="18" name="Text 14"/>
          <p:cNvSpPr/>
          <p:nvPr/>
        </p:nvSpPr>
        <p:spPr>
          <a:xfrm>
            <a:off x="1033272" y="5504688"/>
            <a:ext cx="621792" cy="621792"/>
          </a:xfrm>
          <a:prstGeom prst="rect">
            <a:avLst/>
          </a:prstGeom>
          <a:noFill/>
          <a:ln/>
        </p:spPr>
        <p:txBody>
          <a:bodyPr wrap="square" lIns="0" tIns="0" rIns="0" bIns="0" rtlCol="0" anchor="ctr"/>
          <a:lstStyle/>
          <a:p>
            <a:pPr marL="0" indent="0" algn="ctr">
              <a:buNone/>
            </a:pPr>
            <a:r>
              <a:rPr lang="en-US" sz="2000" b="1" dirty="0">
                <a:solidFill>
                  <a:srgbClr val="FFFFFF"/>
                </a:solidFill>
                <a:latin typeface="Times New Roman" pitchFamily="34" charset="0"/>
                <a:ea typeface="Times New Roman" pitchFamily="34" charset="-122"/>
                <a:cs typeface="Times New Roman" pitchFamily="34" charset="-120"/>
              </a:rPr>
              <a:t>3</a:t>
            </a:r>
            <a:endParaRPr lang="en-US" sz="2000" dirty="0"/>
          </a:p>
        </p:txBody>
      </p:sp>
      <p:sp>
        <p:nvSpPr>
          <p:cNvPr id="19" name="Text 15"/>
          <p:cNvSpPr/>
          <p:nvPr/>
        </p:nvSpPr>
        <p:spPr>
          <a:xfrm>
            <a:off x="1828800" y="5184648"/>
            <a:ext cx="4709160" cy="1261872"/>
          </a:xfrm>
          <a:prstGeom prst="rect">
            <a:avLst/>
          </a:prstGeom>
          <a:noFill/>
          <a:ln/>
        </p:spPr>
        <p:txBody>
          <a:bodyPr wrap="square" lIns="0" tIns="0" rIns="0" bIns="0" rtlCol="0" anchor="ctr"/>
          <a:lstStyle/>
          <a:p>
            <a:pPr marL="0" indent="0">
              <a:lnSpc>
                <a:spcPct val="102000"/>
              </a:lnSpc>
              <a:buNone/>
            </a:pPr>
            <a:r>
              <a:rPr lang="en-US" sz="1280" dirty="0">
                <a:solidFill>
                  <a:srgbClr val="12343B"/>
                </a:solidFill>
                <a:latin typeface="Times New Roman" pitchFamily="34" charset="0"/>
                <a:ea typeface="Times New Roman" pitchFamily="34" charset="-122"/>
                <a:cs typeface="Times New Roman" pitchFamily="34" charset="-120"/>
              </a:rPr>
              <a:t>I also discovered that patients are more relaxed when employees are patient and understanding. It was an experience that enabled me to become a better communicator, gain more confidence, and become more sensitive to the needs of patients in real life.</a:t>
            </a:r>
            <a:endParaRPr lang="en-US" sz="128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0E4D5C"/>
        </a:solidFill>
        <a:effectLst/>
      </p:bgPr>
    </p:bg>
    <p:spTree>
      <p:nvGrpSpPr>
        <p:cNvPr id="1" name=""/>
        <p:cNvGrpSpPr/>
        <p:nvPr/>
      </p:nvGrpSpPr>
      <p:grpSpPr>
        <a:xfrm>
          <a:off x="0" y="0"/>
          <a:ext cx="0" cy="0"/>
          <a:chOff x="0" y="0"/>
          <a:chExt cx="0" cy="0"/>
        </a:xfrm>
      </p:grpSpPr>
      <p:sp>
        <p:nvSpPr>
          <p:cNvPr id="2" name="Shape 0"/>
          <p:cNvSpPr/>
          <p:nvPr/>
        </p:nvSpPr>
        <p:spPr>
          <a:xfrm>
            <a:off x="9692640" y="-1463040"/>
            <a:ext cx="4023360" cy="4023360"/>
          </a:xfrm>
          <a:prstGeom prst="ellipse">
            <a:avLst/>
          </a:prstGeom>
          <a:solidFill>
            <a:srgbClr val="0A3A45"/>
          </a:solidFill>
          <a:ln/>
        </p:spPr>
      </p:sp>
      <p:sp>
        <p:nvSpPr>
          <p:cNvPr id="3" name="Shape 1"/>
          <p:cNvSpPr/>
          <p:nvPr/>
        </p:nvSpPr>
        <p:spPr>
          <a:xfrm>
            <a:off x="-1097280" y="4572000"/>
            <a:ext cx="2926080" cy="2926080"/>
          </a:xfrm>
          <a:prstGeom prst="ellipse">
            <a:avLst/>
          </a:prstGeom>
          <a:solidFill>
            <a:srgbClr val="127C8A">
              <a:alpha val="28000"/>
            </a:srgbClr>
          </a:solidFill>
          <a:ln/>
        </p:spPr>
      </p:sp>
      <p:pic>
        <p:nvPicPr>
          <p:cNvPr id="4" name="Image 0" descr="preencoded.png"/>
          <p:cNvPicPr>
            <a:picLocks noChangeAspect="1"/>
          </p:cNvPicPr>
          <p:nvPr/>
        </p:nvPicPr>
        <p:blipFill>
          <a:blip r:embed="rId3"/>
          <a:stretch>
            <a:fillRect/>
          </a:stretch>
        </p:blipFill>
        <p:spPr>
          <a:xfrm>
            <a:off x="777240" y="566928"/>
            <a:ext cx="457200" cy="457200"/>
          </a:xfrm>
          <a:prstGeom prst="rect">
            <a:avLst/>
          </a:prstGeom>
        </p:spPr>
      </p:pic>
      <p:sp>
        <p:nvSpPr>
          <p:cNvPr id="5" name="Text 2"/>
          <p:cNvSpPr/>
          <p:nvPr/>
        </p:nvSpPr>
        <p:spPr>
          <a:xfrm>
            <a:off x="1371600" y="457200"/>
            <a:ext cx="10058400" cy="731520"/>
          </a:xfrm>
          <a:prstGeom prst="rect">
            <a:avLst/>
          </a:prstGeom>
          <a:noFill/>
          <a:ln/>
        </p:spPr>
        <p:txBody>
          <a:bodyPr wrap="square" lIns="0" tIns="0" rIns="0" bIns="0" rtlCol="0" anchor="ctr"/>
          <a:lstStyle/>
          <a:p>
            <a:pPr marL="0" indent="0">
              <a:buNone/>
            </a:pPr>
            <a:r>
              <a:rPr lang="en-US" sz="3200" b="1" dirty="0">
                <a:solidFill>
                  <a:srgbClr val="FFFFFF"/>
                </a:solidFill>
                <a:latin typeface="Times New Roman" pitchFamily="34" charset="0"/>
                <a:ea typeface="Times New Roman" pitchFamily="34" charset="-122"/>
                <a:cs typeface="Times New Roman" pitchFamily="34" charset="-120"/>
              </a:rPr>
              <a:t>Action Plan and Conclusion</a:t>
            </a:r>
            <a:endParaRPr lang="en-US" sz="3200" dirty="0"/>
          </a:p>
        </p:txBody>
      </p:sp>
      <p:sp>
        <p:nvSpPr>
          <p:cNvPr id="6" name="Shape 3"/>
          <p:cNvSpPr/>
          <p:nvPr/>
        </p:nvSpPr>
        <p:spPr>
          <a:xfrm>
            <a:off x="777240" y="1554480"/>
            <a:ext cx="3529584" cy="4069080"/>
          </a:xfrm>
          <a:prstGeom prst="roundRect">
            <a:avLst>
              <a:gd name="adj" fmla="val 3109"/>
            </a:avLst>
          </a:prstGeom>
          <a:solidFill>
            <a:srgbClr val="FFFFFF"/>
          </a:solidFill>
          <a:ln/>
          <a:effectLst>
            <a:outerShdw blurRad="114300" dist="38100" dir="5400000" algn="bl" rotWithShape="0">
              <a:srgbClr val="1A2E33">
                <a:alpha val="18000"/>
              </a:srgbClr>
            </a:outerShdw>
          </a:effectLst>
        </p:spPr>
      </p:sp>
      <p:sp>
        <p:nvSpPr>
          <p:cNvPr id="7" name="Shape 4"/>
          <p:cNvSpPr/>
          <p:nvPr/>
        </p:nvSpPr>
        <p:spPr>
          <a:xfrm>
            <a:off x="1069848" y="1874520"/>
            <a:ext cx="868680" cy="868680"/>
          </a:xfrm>
          <a:prstGeom prst="ellipse">
            <a:avLst/>
          </a:prstGeom>
          <a:solidFill>
            <a:srgbClr val="127C8A"/>
          </a:solidFill>
          <a:ln/>
        </p:spPr>
      </p:sp>
      <p:sp>
        <p:nvSpPr>
          <p:cNvPr id="8" name="Text 5"/>
          <p:cNvSpPr/>
          <p:nvPr/>
        </p:nvSpPr>
        <p:spPr>
          <a:xfrm>
            <a:off x="1069848" y="1874520"/>
            <a:ext cx="868680" cy="868680"/>
          </a:xfrm>
          <a:prstGeom prst="rect">
            <a:avLst/>
          </a:prstGeom>
          <a:noFill/>
          <a:ln/>
        </p:spPr>
        <p:txBody>
          <a:bodyPr wrap="square" lIns="0" tIns="0" rIns="0" bIns="0" rtlCol="0" anchor="ctr"/>
          <a:lstStyle/>
          <a:p>
            <a:pPr marL="0" indent="0" algn="ctr">
              <a:buNone/>
            </a:pPr>
            <a:r>
              <a:rPr lang="en-US" sz="2600" b="1" dirty="0">
                <a:solidFill>
                  <a:srgbClr val="FFFFFF"/>
                </a:solidFill>
                <a:latin typeface="Times New Roman" pitchFamily="34" charset="0"/>
                <a:ea typeface="Times New Roman" pitchFamily="34" charset="-122"/>
                <a:cs typeface="Times New Roman" pitchFamily="34" charset="-120"/>
              </a:rPr>
              <a:t>1</a:t>
            </a:r>
            <a:endParaRPr lang="en-US" sz="2600" dirty="0"/>
          </a:p>
        </p:txBody>
      </p:sp>
      <p:sp>
        <p:nvSpPr>
          <p:cNvPr id="9" name="Text 6"/>
          <p:cNvSpPr/>
          <p:nvPr/>
        </p:nvSpPr>
        <p:spPr>
          <a:xfrm>
            <a:off x="1051560" y="2880360"/>
            <a:ext cx="2980944" cy="548640"/>
          </a:xfrm>
          <a:prstGeom prst="rect">
            <a:avLst/>
          </a:prstGeom>
          <a:solidFill>
            <a:srgbClr val="ABC9CC"/>
          </a:solidFill>
          <a:ln/>
        </p:spPr>
        <p:txBody>
          <a:bodyPr wrap="square" rtlCol="0" anchor="ctr"/>
          <a:lstStyle/>
          <a:p>
            <a:pPr marL="0" indent="0">
              <a:buNone/>
            </a:pPr>
            <a:r>
              <a:rPr lang="en-US" sz="1900" b="1" dirty="0">
                <a:solidFill>
                  <a:srgbClr val="0E4D5C"/>
                </a:solidFill>
                <a:latin typeface="Times New Roman" pitchFamily="34" charset="0"/>
                <a:ea typeface="Times New Roman" pitchFamily="34" charset="-122"/>
                <a:cs typeface="Times New Roman" pitchFamily="34" charset="-120"/>
              </a:rPr>
              <a:t>Apply the Cycle</a:t>
            </a:r>
            <a:endParaRPr lang="en-US" sz="1900" dirty="0"/>
          </a:p>
        </p:txBody>
      </p:sp>
      <p:sp>
        <p:nvSpPr>
          <p:cNvPr id="10" name="Text 7"/>
          <p:cNvSpPr/>
          <p:nvPr/>
        </p:nvSpPr>
        <p:spPr>
          <a:xfrm>
            <a:off x="1051560" y="3429000"/>
            <a:ext cx="2980944" cy="2057400"/>
          </a:xfrm>
          <a:prstGeom prst="rect">
            <a:avLst/>
          </a:prstGeom>
          <a:solidFill>
            <a:srgbClr val="ABC9CC"/>
          </a:solidFill>
          <a:ln/>
        </p:spPr>
        <p:txBody>
          <a:bodyPr wrap="square" rtlCol="0" anchor="t"/>
          <a:lstStyle/>
          <a:p>
            <a:pPr marL="0" indent="0">
              <a:lnSpc>
                <a:spcPct val="105000"/>
              </a:lnSpc>
              <a:buNone/>
            </a:pPr>
            <a:r>
              <a:rPr lang="en-US" sz="1300" dirty="0">
                <a:solidFill>
                  <a:srgbClr val="12343B"/>
                </a:solidFill>
                <a:latin typeface="Times New Roman" pitchFamily="34" charset="0"/>
                <a:ea typeface="Times New Roman" pitchFamily="34" charset="-122"/>
                <a:cs typeface="Times New Roman" pitchFamily="34" charset="-120"/>
              </a:rPr>
              <a:t>In the future, I will apply Gibbs’ Reflective Cycle frequently after placements and learning experiences to improve my skills. I will analyse my performance, determine what needs to be improved and use supervisor and colleague feedback.</a:t>
            </a:r>
            <a:endParaRPr lang="en-US" sz="1300" dirty="0"/>
          </a:p>
        </p:txBody>
      </p:sp>
      <p:sp>
        <p:nvSpPr>
          <p:cNvPr id="11" name="Shape 8"/>
          <p:cNvSpPr/>
          <p:nvPr/>
        </p:nvSpPr>
        <p:spPr>
          <a:xfrm>
            <a:off x="4617720" y="1554480"/>
            <a:ext cx="3529584" cy="4069080"/>
          </a:xfrm>
          <a:prstGeom prst="roundRect">
            <a:avLst>
              <a:gd name="adj" fmla="val 3109"/>
            </a:avLst>
          </a:prstGeom>
          <a:solidFill>
            <a:srgbClr val="FFFFFF"/>
          </a:solidFill>
          <a:ln/>
          <a:effectLst>
            <a:outerShdw blurRad="114300" dist="38100" dir="5400000" algn="bl" rotWithShape="0">
              <a:srgbClr val="1A2E33">
                <a:alpha val="18000"/>
              </a:srgbClr>
            </a:outerShdw>
          </a:effectLst>
        </p:spPr>
      </p:sp>
      <p:sp>
        <p:nvSpPr>
          <p:cNvPr id="12" name="Shape 9"/>
          <p:cNvSpPr/>
          <p:nvPr/>
        </p:nvSpPr>
        <p:spPr>
          <a:xfrm>
            <a:off x="4910328" y="1874520"/>
            <a:ext cx="868680" cy="868680"/>
          </a:xfrm>
          <a:prstGeom prst="ellipse">
            <a:avLst/>
          </a:prstGeom>
          <a:solidFill>
            <a:srgbClr val="2EC4B6"/>
          </a:solidFill>
          <a:ln/>
        </p:spPr>
      </p:sp>
      <p:sp>
        <p:nvSpPr>
          <p:cNvPr id="13" name="Text 10"/>
          <p:cNvSpPr/>
          <p:nvPr/>
        </p:nvSpPr>
        <p:spPr>
          <a:xfrm>
            <a:off x="4910328" y="1874520"/>
            <a:ext cx="868680" cy="868680"/>
          </a:xfrm>
          <a:prstGeom prst="rect">
            <a:avLst/>
          </a:prstGeom>
          <a:noFill/>
          <a:ln/>
        </p:spPr>
        <p:txBody>
          <a:bodyPr wrap="square" lIns="0" tIns="0" rIns="0" bIns="0" rtlCol="0" anchor="ctr"/>
          <a:lstStyle/>
          <a:p>
            <a:pPr marL="0" indent="0" algn="ctr">
              <a:buNone/>
            </a:pPr>
            <a:r>
              <a:rPr lang="en-US" sz="2600" b="1" dirty="0">
                <a:solidFill>
                  <a:srgbClr val="FFFFFF"/>
                </a:solidFill>
                <a:latin typeface="Times New Roman" pitchFamily="34" charset="0"/>
                <a:ea typeface="Times New Roman" pitchFamily="34" charset="-122"/>
                <a:cs typeface="Times New Roman" pitchFamily="34" charset="-120"/>
              </a:rPr>
              <a:t>2</a:t>
            </a:r>
            <a:endParaRPr lang="en-US" sz="2600" dirty="0"/>
          </a:p>
        </p:txBody>
      </p:sp>
      <p:sp>
        <p:nvSpPr>
          <p:cNvPr id="14" name="Text 11"/>
          <p:cNvSpPr/>
          <p:nvPr/>
        </p:nvSpPr>
        <p:spPr>
          <a:xfrm>
            <a:off x="4892040" y="2880360"/>
            <a:ext cx="2980944" cy="548640"/>
          </a:xfrm>
          <a:prstGeom prst="rect">
            <a:avLst/>
          </a:prstGeom>
          <a:solidFill>
            <a:srgbClr val="ABC9CC"/>
          </a:solidFill>
          <a:ln/>
        </p:spPr>
        <p:txBody>
          <a:bodyPr wrap="square" rtlCol="0" anchor="ctr"/>
          <a:lstStyle/>
          <a:p>
            <a:pPr marL="0" indent="0">
              <a:buNone/>
            </a:pPr>
            <a:r>
              <a:rPr lang="en-US" sz="1900" b="1" dirty="0">
                <a:solidFill>
                  <a:srgbClr val="0E4D5C"/>
                </a:solidFill>
                <a:latin typeface="Times New Roman" pitchFamily="34" charset="0"/>
                <a:ea typeface="Times New Roman" pitchFamily="34" charset="-122"/>
                <a:cs typeface="Times New Roman" pitchFamily="34" charset="-120"/>
              </a:rPr>
              <a:t>Strengthen Key Skills</a:t>
            </a:r>
            <a:endParaRPr lang="en-US" sz="1900" dirty="0"/>
          </a:p>
        </p:txBody>
      </p:sp>
      <p:sp>
        <p:nvSpPr>
          <p:cNvPr id="15" name="Text 12"/>
          <p:cNvSpPr/>
          <p:nvPr/>
        </p:nvSpPr>
        <p:spPr>
          <a:xfrm>
            <a:off x="4892040" y="3429000"/>
            <a:ext cx="2980944" cy="2057400"/>
          </a:xfrm>
          <a:prstGeom prst="rect">
            <a:avLst/>
          </a:prstGeom>
          <a:solidFill>
            <a:srgbClr val="ABC9CC"/>
          </a:solidFill>
          <a:ln/>
        </p:spPr>
        <p:txBody>
          <a:bodyPr wrap="square" rtlCol="0" anchor="t"/>
          <a:lstStyle/>
          <a:p>
            <a:pPr marL="0" indent="0">
              <a:lnSpc>
                <a:spcPct val="105000"/>
              </a:lnSpc>
              <a:buNone/>
            </a:pPr>
            <a:r>
              <a:rPr lang="en-US" sz="1300" dirty="0">
                <a:solidFill>
                  <a:srgbClr val="12343B"/>
                </a:solidFill>
                <a:latin typeface="Times New Roman" pitchFamily="34" charset="0"/>
                <a:ea typeface="Times New Roman" pitchFamily="34" charset="-122"/>
                <a:cs typeface="Times New Roman" pitchFamily="34" charset="-120"/>
              </a:rPr>
              <a:t>I will as well work on my communication, teamwork and confidence in my work in the care environment. In doing so, I will be more effective in assisting patients and being a member of a healthcare team (Meneses-La-Riva et al., 2025).</a:t>
            </a:r>
            <a:endParaRPr lang="en-US" sz="1300" dirty="0"/>
          </a:p>
        </p:txBody>
      </p:sp>
      <p:sp>
        <p:nvSpPr>
          <p:cNvPr id="16" name="Shape 13"/>
          <p:cNvSpPr/>
          <p:nvPr/>
        </p:nvSpPr>
        <p:spPr>
          <a:xfrm>
            <a:off x="8458200" y="1554480"/>
            <a:ext cx="3529584" cy="4069080"/>
          </a:xfrm>
          <a:prstGeom prst="roundRect">
            <a:avLst>
              <a:gd name="adj" fmla="val 3109"/>
            </a:avLst>
          </a:prstGeom>
          <a:solidFill>
            <a:srgbClr val="FFFFFF"/>
          </a:solidFill>
          <a:ln/>
          <a:effectLst>
            <a:outerShdw blurRad="114300" dist="38100" dir="5400000" algn="bl" rotWithShape="0">
              <a:srgbClr val="1A2E33">
                <a:alpha val="18000"/>
              </a:srgbClr>
            </a:outerShdw>
          </a:effectLst>
        </p:spPr>
      </p:sp>
      <p:sp>
        <p:nvSpPr>
          <p:cNvPr id="17" name="Shape 14"/>
          <p:cNvSpPr/>
          <p:nvPr/>
        </p:nvSpPr>
        <p:spPr>
          <a:xfrm>
            <a:off x="8750808" y="1874520"/>
            <a:ext cx="868680" cy="868680"/>
          </a:xfrm>
          <a:prstGeom prst="ellipse">
            <a:avLst/>
          </a:prstGeom>
          <a:solidFill>
            <a:srgbClr val="127C8A"/>
          </a:solidFill>
          <a:ln/>
        </p:spPr>
      </p:sp>
      <p:sp>
        <p:nvSpPr>
          <p:cNvPr id="18" name="Text 15"/>
          <p:cNvSpPr/>
          <p:nvPr/>
        </p:nvSpPr>
        <p:spPr>
          <a:xfrm>
            <a:off x="8750808" y="1874520"/>
            <a:ext cx="868680" cy="868680"/>
          </a:xfrm>
          <a:prstGeom prst="rect">
            <a:avLst/>
          </a:prstGeom>
          <a:noFill/>
          <a:ln/>
        </p:spPr>
        <p:txBody>
          <a:bodyPr wrap="square" lIns="0" tIns="0" rIns="0" bIns="0" rtlCol="0" anchor="ctr"/>
          <a:lstStyle/>
          <a:p>
            <a:pPr marL="0" indent="0" algn="ctr">
              <a:buNone/>
            </a:pPr>
            <a:r>
              <a:rPr lang="en-US" sz="2600" b="1" dirty="0">
                <a:solidFill>
                  <a:srgbClr val="FFFFFF"/>
                </a:solidFill>
                <a:latin typeface="Times New Roman" pitchFamily="34" charset="0"/>
                <a:ea typeface="Times New Roman" pitchFamily="34" charset="-122"/>
                <a:cs typeface="Times New Roman" pitchFamily="34" charset="-120"/>
              </a:rPr>
              <a:t>3</a:t>
            </a:r>
            <a:endParaRPr lang="en-US" sz="2600" dirty="0"/>
          </a:p>
        </p:txBody>
      </p:sp>
      <p:sp>
        <p:nvSpPr>
          <p:cNvPr id="19" name="Text 16"/>
          <p:cNvSpPr/>
          <p:nvPr/>
        </p:nvSpPr>
        <p:spPr>
          <a:xfrm>
            <a:off x="8732520" y="2880360"/>
            <a:ext cx="2980944" cy="548640"/>
          </a:xfrm>
          <a:prstGeom prst="rect">
            <a:avLst/>
          </a:prstGeom>
          <a:solidFill>
            <a:srgbClr val="ABC9CC"/>
          </a:solidFill>
          <a:ln/>
        </p:spPr>
        <p:txBody>
          <a:bodyPr wrap="square" rtlCol="0" anchor="ctr"/>
          <a:lstStyle/>
          <a:p>
            <a:pPr marL="0" indent="0">
              <a:buNone/>
            </a:pPr>
            <a:r>
              <a:rPr lang="en-US" sz="1900" b="1" dirty="0">
                <a:solidFill>
                  <a:srgbClr val="0E4D5C"/>
                </a:solidFill>
                <a:latin typeface="Times New Roman" pitchFamily="34" charset="0"/>
                <a:ea typeface="Times New Roman" pitchFamily="34" charset="-122"/>
                <a:cs typeface="Times New Roman" pitchFamily="34" charset="-120"/>
              </a:rPr>
              <a:t>A Vital Quality</a:t>
            </a:r>
            <a:endParaRPr lang="en-US" sz="1900" dirty="0"/>
          </a:p>
        </p:txBody>
      </p:sp>
      <p:sp>
        <p:nvSpPr>
          <p:cNvPr id="20" name="Text 17"/>
          <p:cNvSpPr/>
          <p:nvPr/>
        </p:nvSpPr>
        <p:spPr>
          <a:xfrm>
            <a:off x="8732520" y="3429000"/>
            <a:ext cx="2980944" cy="2057400"/>
          </a:xfrm>
          <a:prstGeom prst="rect">
            <a:avLst/>
          </a:prstGeom>
          <a:solidFill>
            <a:srgbClr val="ABC9CC"/>
          </a:solidFill>
          <a:ln/>
        </p:spPr>
        <p:txBody>
          <a:bodyPr wrap="square" rtlCol="0" anchor="t"/>
          <a:lstStyle/>
          <a:p>
            <a:pPr marL="0" indent="0">
              <a:lnSpc>
                <a:spcPct val="105000"/>
              </a:lnSpc>
              <a:buNone/>
            </a:pPr>
            <a:r>
              <a:rPr lang="en-US" sz="1300" dirty="0">
                <a:solidFill>
                  <a:srgbClr val="12343B"/>
                </a:solidFill>
                <a:latin typeface="Times New Roman" pitchFamily="34" charset="0"/>
                <a:ea typeface="Times New Roman" pitchFamily="34" charset="-122"/>
                <a:cs typeface="Times New Roman" pitchFamily="34" charset="-120"/>
              </a:rPr>
              <a:t>Finally, reflection is an extremely significant quality in health and social care. It assists me in learning the experience, practicing better and growing to be a more competent and confidence-filled professional.</a:t>
            </a:r>
            <a:endParaRPr lang="en-US" sz="1300" dirty="0"/>
          </a:p>
        </p:txBody>
      </p:sp>
      <p:sp>
        <p:nvSpPr>
          <p:cNvPr id="21" name="Text 18"/>
          <p:cNvSpPr/>
          <p:nvPr/>
        </p:nvSpPr>
        <p:spPr>
          <a:xfrm>
            <a:off x="777240" y="5852160"/>
            <a:ext cx="10607040" cy="548640"/>
          </a:xfrm>
          <a:prstGeom prst="rect">
            <a:avLst/>
          </a:prstGeom>
          <a:noFill/>
          <a:ln/>
        </p:spPr>
        <p:txBody>
          <a:bodyPr wrap="square" rtlCol="0" anchor="ctr"/>
          <a:lstStyle/>
          <a:p>
            <a:pPr marL="0" indent="0" algn="ctr">
              <a:buNone/>
            </a:pPr>
            <a:r>
              <a:rPr lang="en-US" sz="1500" i="1" dirty="0">
                <a:solidFill>
                  <a:srgbClr val="2EC4B6"/>
                </a:solidFill>
                <a:latin typeface="Times New Roman" pitchFamily="34" charset="0"/>
                <a:ea typeface="Times New Roman" pitchFamily="34" charset="-122"/>
                <a:cs typeface="Times New Roman" pitchFamily="34" charset="-120"/>
              </a:rPr>
              <a:t>Reflection turns everyday experience into lasting professional growth.</a:t>
            </a:r>
            <a:endParaRPr lang="en-US" sz="15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2F9FA"/>
        </a:solidFill>
        <a:effectLst/>
      </p:bgPr>
    </p:bg>
    <p:spTree>
      <p:nvGrpSpPr>
        <p:cNvPr id="1" name=""/>
        <p:cNvGrpSpPr/>
        <p:nvPr/>
      </p:nvGrpSpPr>
      <p:grpSpPr>
        <a:xfrm>
          <a:off x="0" y="0"/>
          <a:ext cx="0" cy="0"/>
          <a:chOff x="0" y="0"/>
          <a:chExt cx="0" cy="0"/>
        </a:xfrm>
      </p:grpSpPr>
      <p:sp>
        <p:nvSpPr>
          <p:cNvPr id="2" name="Shape 0"/>
          <p:cNvSpPr/>
          <p:nvPr/>
        </p:nvSpPr>
        <p:spPr>
          <a:xfrm>
            <a:off x="777240" y="658368"/>
            <a:ext cx="256032" cy="256032"/>
          </a:xfrm>
          <a:prstGeom prst="ellipse">
            <a:avLst/>
          </a:prstGeom>
          <a:solidFill>
            <a:srgbClr val="2EC4B6"/>
          </a:solidFill>
          <a:ln/>
        </p:spPr>
      </p:sp>
      <p:sp>
        <p:nvSpPr>
          <p:cNvPr id="3" name="Text 1"/>
          <p:cNvSpPr/>
          <p:nvPr/>
        </p:nvSpPr>
        <p:spPr>
          <a:xfrm>
            <a:off x="1170432" y="457200"/>
            <a:ext cx="10607040" cy="777240"/>
          </a:xfrm>
          <a:prstGeom prst="rect">
            <a:avLst/>
          </a:prstGeom>
          <a:noFill/>
          <a:ln/>
        </p:spPr>
        <p:txBody>
          <a:bodyPr wrap="square" lIns="0" tIns="0" rIns="0" bIns="0" rtlCol="0" anchor="ctr"/>
          <a:lstStyle/>
          <a:p>
            <a:pPr marL="0" indent="0">
              <a:buNone/>
            </a:pPr>
            <a:r>
              <a:rPr lang="en-US" sz="3000" b="1" dirty="0">
                <a:solidFill>
                  <a:srgbClr val="0E4D5C"/>
                </a:solidFill>
                <a:latin typeface="Times New Roman" pitchFamily="34" charset="0"/>
                <a:ea typeface="Times New Roman" pitchFamily="34" charset="-122"/>
                <a:cs typeface="Times New Roman" pitchFamily="34" charset="-120"/>
              </a:rPr>
              <a:t>References</a:t>
            </a:r>
            <a:endParaRPr lang="en-US" sz="3000" dirty="0"/>
          </a:p>
        </p:txBody>
      </p:sp>
      <p:sp>
        <p:nvSpPr>
          <p:cNvPr id="4" name="Shape 2"/>
          <p:cNvSpPr/>
          <p:nvPr/>
        </p:nvSpPr>
        <p:spPr>
          <a:xfrm>
            <a:off x="777240" y="1783080"/>
            <a:ext cx="10607040" cy="786384"/>
          </a:xfrm>
          <a:prstGeom prst="roundRect">
            <a:avLst>
              <a:gd name="adj" fmla="val 9302"/>
            </a:avLst>
          </a:prstGeom>
          <a:solidFill>
            <a:srgbClr val="E6E6E6"/>
          </a:solidFill>
          <a:ln/>
          <a:effectLst>
            <a:outerShdw blurRad="88900" dist="25400" dir="5400000" algn="bl" rotWithShape="0">
              <a:srgbClr val="1A2E33">
                <a:alpha val="12000"/>
              </a:srgbClr>
            </a:outerShdw>
          </a:effectLst>
        </p:spPr>
      </p:sp>
      <p:sp>
        <p:nvSpPr>
          <p:cNvPr id="5" name="Shape 3"/>
          <p:cNvSpPr/>
          <p:nvPr/>
        </p:nvSpPr>
        <p:spPr>
          <a:xfrm>
            <a:off x="1005840" y="2029968"/>
            <a:ext cx="292608" cy="292608"/>
          </a:xfrm>
          <a:prstGeom prst="ellipse">
            <a:avLst/>
          </a:prstGeom>
          <a:solidFill>
            <a:srgbClr val="2EC4B6"/>
          </a:solidFill>
          <a:ln/>
        </p:spPr>
      </p:sp>
      <p:sp>
        <p:nvSpPr>
          <p:cNvPr id="6" name="Text 4"/>
          <p:cNvSpPr/>
          <p:nvPr/>
        </p:nvSpPr>
        <p:spPr>
          <a:xfrm>
            <a:off x="1508760" y="1837944"/>
            <a:ext cx="9692640" cy="676656"/>
          </a:xfrm>
          <a:prstGeom prst="rect">
            <a:avLst/>
          </a:prstGeom>
          <a:noFill/>
          <a:ln/>
        </p:spPr>
        <p:txBody>
          <a:bodyPr wrap="square" lIns="0" tIns="0" rIns="0" bIns="0" rtlCol="0" anchor="ctr"/>
          <a:lstStyle/>
          <a:p>
            <a:pPr marL="0" indent="0">
              <a:lnSpc>
                <a:spcPct val="100000"/>
              </a:lnSpc>
              <a:buNone/>
            </a:pPr>
            <a:r>
              <a:rPr lang="en-US" sz="1230" b="1" dirty="0">
                <a:solidFill>
                  <a:srgbClr val="0E4D5C"/>
                </a:solidFill>
                <a:latin typeface="Times New Roman" pitchFamily="34" charset="0"/>
                <a:ea typeface="Times New Roman" pitchFamily="34" charset="-122"/>
                <a:cs typeface="Times New Roman" pitchFamily="34" charset="-120"/>
              </a:rPr>
              <a:t>Koshy, K. (2017). </a:t>
            </a:r>
            <a:r>
              <a:rPr lang="en-US" sz="1230" dirty="0">
                <a:solidFill>
                  <a:srgbClr val="12343B"/>
                </a:solidFill>
                <a:latin typeface="Times New Roman" pitchFamily="34" charset="0"/>
                <a:ea typeface="Times New Roman" pitchFamily="34" charset="-122"/>
                <a:cs typeface="Times New Roman" pitchFamily="34" charset="-120"/>
              </a:rPr>
              <a:t>Reflective practice in health care and how to reflect effectively. </a:t>
            </a:r>
            <a:r>
              <a:rPr lang="en-US" sz="1230" i="1" dirty="0">
                <a:solidFill>
                  <a:srgbClr val="12343B"/>
                </a:solidFill>
                <a:latin typeface="Times New Roman" pitchFamily="34" charset="0"/>
                <a:ea typeface="Times New Roman" pitchFamily="34" charset="-122"/>
                <a:cs typeface="Times New Roman" pitchFamily="34" charset="-120"/>
              </a:rPr>
              <a:t>International Journal of Surgery Oncology</a:t>
            </a:r>
            <a:r>
              <a:rPr lang="en-US" sz="1230" dirty="0">
                <a:solidFill>
                  <a:srgbClr val="12343B"/>
                </a:solidFill>
                <a:latin typeface="Times New Roman" pitchFamily="34" charset="0"/>
                <a:ea typeface="Times New Roman" pitchFamily="34" charset="-122"/>
                <a:cs typeface="Times New Roman" pitchFamily="34" charset="-120"/>
              </a:rPr>
              <a:t>, 2(6), pp.1–3. </a:t>
            </a:r>
            <a:endParaRPr lang="en-US" sz="1230" dirty="0"/>
          </a:p>
        </p:txBody>
      </p:sp>
      <p:sp>
        <p:nvSpPr>
          <p:cNvPr id="7" name="Shape 5"/>
          <p:cNvSpPr/>
          <p:nvPr/>
        </p:nvSpPr>
        <p:spPr>
          <a:xfrm>
            <a:off x="777240" y="2734056"/>
            <a:ext cx="10607040" cy="786384"/>
          </a:xfrm>
          <a:prstGeom prst="roundRect">
            <a:avLst>
              <a:gd name="adj" fmla="val 9302"/>
            </a:avLst>
          </a:prstGeom>
          <a:solidFill>
            <a:srgbClr val="E6E6E6"/>
          </a:solidFill>
          <a:ln/>
          <a:effectLst>
            <a:outerShdw blurRad="88900" dist="25400" dir="5400000" algn="bl" rotWithShape="0">
              <a:srgbClr val="1A2E33">
                <a:alpha val="12000"/>
              </a:srgbClr>
            </a:outerShdw>
          </a:effectLst>
        </p:spPr>
      </p:sp>
      <p:sp>
        <p:nvSpPr>
          <p:cNvPr id="8" name="Shape 6"/>
          <p:cNvSpPr/>
          <p:nvPr/>
        </p:nvSpPr>
        <p:spPr>
          <a:xfrm>
            <a:off x="1005840" y="2980944"/>
            <a:ext cx="292608" cy="292608"/>
          </a:xfrm>
          <a:prstGeom prst="ellipse">
            <a:avLst/>
          </a:prstGeom>
          <a:solidFill>
            <a:srgbClr val="2EC4B6"/>
          </a:solidFill>
          <a:ln/>
        </p:spPr>
      </p:sp>
      <p:sp>
        <p:nvSpPr>
          <p:cNvPr id="9" name="Text 7"/>
          <p:cNvSpPr/>
          <p:nvPr/>
        </p:nvSpPr>
        <p:spPr>
          <a:xfrm>
            <a:off x="1508760" y="2788920"/>
            <a:ext cx="9692640" cy="676656"/>
          </a:xfrm>
          <a:prstGeom prst="rect">
            <a:avLst/>
          </a:prstGeom>
          <a:noFill/>
          <a:ln/>
        </p:spPr>
        <p:txBody>
          <a:bodyPr wrap="square" lIns="0" tIns="0" rIns="0" bIns="0" rtlCol="0" anchor="ctr"/>
          <a:lstStyle/>
          <a:p>
            <a:pPr marL="0" indent="0">
              <a:lnSpc>
                <a:spcPct val="100000"/>
              </a:lnSpc>
              <a:buNone/>
            </a:pPr>
            <a:r>
              <a:rPr lang="en-US" sz="1230" b="1" dirty="0">
                <a:solidFill>
                  <a:srgbClr val="0E4D5C"/>
                </a:solidFill>
                <a:latin typeface="Times New Roman" pitchFamily="34" charset="0"/>
                <a:ea typeface="Times New Roman" pitchFamily="34" charset="-122"/>
                <a:cs typeface="Times New Roman" pitchFamily="34" charset="-120"/>
              </a:rPr>
              <a:t>Kourkouta, L. and Papathanasiou, I. (2014). </a:t>
            </a:r>
            <a:r>
              <a:rPr lang="en-US" sz="1230" dirty="0">
                <a:solidFill>
                  <a:srgbClr val="12343B"/>
                </a:solidFill>
                <a:latin typeface="Times New Roman" pitchFamily="34" charset="0"/>
                <a:ea typeface="Times New Roman" pitchFamily="34" charset="-122"/>
                <a:cs typeface="Times New Roman" pitchFamily="34" charset="-120"/>
              </a:rPr>
              <a:t>Communication in Nursing Practice. </a:t>
            </a:r>
            <a:r>
              <a:rPr lang="en-US" sz="1230" i="1" dirty="0">
                <a:solidFill>
                  <a:srgbClr val="12343B"/>
                </a:solidFill>
                <a:latin typeface="Times New Roman" pitchFamily="34" charset="0"/>
                <a:ea typeface="Times New Roman" pitchFamily="34" charset="-122"/>
                <a:cs typeface="Times New Roman" pitchFamily="34" charset="-120"/>
              </a:rPr>
              <a:t>Materia Socio Medica</a:t>
            </a:r>
            <a:r>
              <a:rPr lang="en-US" sz="1230" dirty="0">
                <a:solidFill>
                  <a:srgbClr val="12343B"/>
                </a:solidFill>
                <a:latin typeface="Times New Roman" pitchFamily="34" charset="0"/>
                <a:ea typeface="Times New Roman" pitchFamily="34" charset="-122"/>
                <a:cs typeface="Times New Roman" pitchFamily="34" charset="-120"/>
              </a:rPr>
              <a:t>, 26(1), pp.65–67. </a:t>
            </a:r>
            <a:endParaRPr lang="en-US" sz="1230" dirty="0"/>
          </a:p>
        </p:txBody>
      </p:sp>
      <p:sp>
        <p:nvSpPr>
          <p:cNvPr id="10" name="Shape 8"/>
          <p:cNvSpPr/>
          <p:nvPr/>
        </p:nvSpPr>
        <p:spPr>
          <a:xfrm>
            <a:off x="777240" y="3685032"/>
            <a:ext cx="10607040" cy="786384"/>
          </a:xfrm>
          <a:prstGeom prst="roundRect">
            <a:avLst>
              <a:gd name="adj" fmla="val 9302"/>
            </a:avLst>
          </a:prstGeom>
          <a:solidFill>
            <a:srgbClr val="E6E6E6"/>
          </a:solidFill>
          <a:ln/>
          <a:effectLst>
            <a:outerShdw blurRad="88900" dist="25400" dir="5400000" algn="bl" rotWithShape="0">
              <a:srgbClr val="1A2E33">
                <a:alpha val="12000"/>
              </a:srgbClr>
            </a:outerShdw>
          </a:effectLst>
        </p:spPr>
      </p:sp>
      <p:sp>
        <p:nvSpPr>
          <p:cNvPr id="11" name="Shape 9"/>
          <p:cNvSpPr/>
          <p:nvPr/>
        </p:nvSpPr>
        <p:spPr>
          <a:xfrm>
            <a:off x="1005840" y="3931920"/>
            <a:ext cx="292608" cy="292608"/>
          </a:xfrm>
          <a:prstGeom prst="ellipse">
            <a:avLst/>
          </a:prstGeom>
          <a:solidFill>
            <a:srgbClr val="2EC4B6"/>
          </a:solidFill>
          <a:ln/>
        </p:spPr>
      </p:sp>
      <p:sp>
        <p:nvSpPr>
          <p:cNvPr id="12" name="Text 10"/>
          <p:cNvSpPr/>
          <p:nvPr/>
        </p:nvSpPr>
        <p:spPr>
          <a:xfrm>
            <a:off x="1508760" y="3739896"/>
            <a:ext cx="9692640" cy="676656"/>
          </a:xfrm>
          <a:prstGeom prst="rect">
            <a:avLst/>
          </a:prstGeom>
          <a:noFill/>
          <a:ln/>
        </p:spPr>
        <p:txBody>
          <a:bodyPr wrap="square" lIns="0" tIns="0" rIns="0" bIns="0" rtlCol="0" anchor="ctr"/>
          <a:lstStyle/>
          <a:p>
            <a:pPr marL="0" indent="0">
              <a:lnSpc>
                <a:spcPct val="100000"/>
              </a:lnSpc>
              <a:buNone/>
            </a:pPr>
            <a:r>
              <a:rPr lang="en-US" sz="1230" b="1" dirty="0">
                <a:solidFill>
                  <a:srgbClr val="0E4D5C"/>
                </a:solidFill>
                <a:latin typeface="Times New Roman" pitchFamily="34" charset="0"/>
                <a:ea typeface="Times New Roman" pitchFamily="34" charset="-122"/>
                <a:cs typeface="Times New Roman" pitchFamily="34" charset="-120"/>
              </a:rPr>
              <a:t>McLeod, S. (2025). </a:t>
            </a:r>
            <a:r>
              <a:rPr lang="en-US" sz="1230" i="1" dirty="0">
                <a:solidFill>
                  <a:srgbClr val="12343B"/>
                </a:solidFill>
                <a:latin typeface="Times New Roman" pitchFamily="34" charset="0"/>
                <a:ea typeface="Times New Roman" pitchFamily="34" charset="-122"/>
                <a:cs typeface="Times New Roman" pitchFamily="34" charset="-120"/>
              </a:rPr>
              <a:t>Gibbs Reflective Cycle. </a:t>
            </a:r>
            <a:r>
              <a:rPr lang="en-US" sz="1230" dirty="0">
                <a:solidFill>
                  <a:srgbClr val="12343B"/>
                </a:solidFill>
                <a:latin typeface="Times New Roman" pitchFamily="34" charset="0"/>
                <a:ea typeface="Times New Roman" pitchFamily="34" charset="-122"/>
                <a:cs typeface="Times New Roman" pitchFamily="34" charset="-120"/>
              </a:rPr>
              <a:t>Simply Psychology. Available at: https://www.simplypsychology.org/gibbs-reflective-cycle.html</a:t>
            </a:r>
            <a:endParaRPr lang="en-US" sz="1230" dirty="0"/>
          </a:p>
        </p:txBody>
      </p:sp>
      <p:sp>
        <p:nvSpPr>
          <p:cNvPr id="13" name="Shape 11"/>
          <p:cNvSpPr/>
          <p:nvPr/>
        </p:nvSpPr>
        <p:spPr>
          <a:xfrm>
            <a:off x="777240" y="4636008"/>
            <a:ext cx="10607040" cy="1078992"/>
          </a:xfrm>
          <a:prstGeom prst="roundRect">
            <a:avLst>
              <a:gd name="adj" fmla="val 6780"/>
            </a:avLst>
          </a:prstGeom>
          <a:solidFill>
            <a:srgbClr val="E6E6E6"/>
          </a:solidFill>
          <a:ln/>
          <a:effectLst>
            <a:outerShdw blurRad="88900" dist="25400" dir="5400000" algn="bl" rotWithShape="0">
              <a:srgbClr val="1A2E33">
                <a:alpha val="12000"/>
              </a:srgbClr>
            </a:outerShdw>
          </a:effectLst>
        </p:spPr>
      </p:sp>
      <p:sp>
        <p:nvSpPr>
          <p:cNvPr id="14" name="Shape 12"/>
          <p:cNvSpPr/>
          <p:nvPr/>
        </p:nvSpPr>
        <p:spPr>
          <a:xfrm>
            <a:off x="1005840" y="4882896"/>
            <a:ext cx="292608" cy="292608"/>
          </a:xfrm>
          <a:prstGeom prst="ellipse">
            <a:avLst/>
          </a:prstGeom>
          <a:solidFill>
            <a:srgbClr val="2EC4B6"/>
          </a:solidFill>
          <a:ln/>
        </p:spPr>
      </p:sp>
      <p:sp>
        <p:nvSpPr>
          <p:cNvPr id="15" name="Text 13"/>
          <p:cNvSpPr/>
          <p:nvPr/>
        </p:nvSpPr>
        <p:spPr>
          <a:xfrm>
            <a:off x="1508760" y="4690872"/>
            <a:ext cx="9692640" cy="969264"/>
          </a:xfrm>
          <a:prstGeom prst="rect">
            <a:avLst/>
          </a:prstGeom>
          <a:noFill/>
          <a:ln/>
        </p:spPr>
        <p:txBody>
          <a:bodyPr wrap="square" lIns="0" tIns="0" rIns="0" bIns="0" rtlCol="0" anchor="ctr"/>
          <a:lstStyle/>
          <a:p>
            <a:pPr marL="0" indent="0">
              <a:lnSpc>
                <a:spcPct val="100000"/>
              </a:lnSpc>
              <a:buNone/>
            </a:pPr>
            <a:r>
              <a:rPr lang="en-US" sz="1230" b="1" dirty="0">
                <a:solidFill>
                  <a:srgbClr val="0E4D5C"/>
                </a:solidFill>
                <a:latin typeface="Times New Roman" pitchFamily="34" charset="0"/>
                <a:ea typeface="Times New Roman" pitchFamily="34" charset="-122"/>
                <a:cs typeface="Times New Roman" pitchFamily="34" charset="-120"/>
              </a:rPr>
              <a:t>Meneses-La-Riva, M.E., Fernández-Bedoya, V.H., Suyo-Vega, J.A., Ocupa-Cabrera, H.G., Grijalva-Salazar, R.V. and Ocupa-Meneses, G. di D. (2025). </a:t>
            </a:r>
            <a:r>
              <a:rPr lang="en-US" sz="1230" dirty="0">
                <a:solidFill>
                  <a:srgbClr val="12343B"/>
                </a:solidFill>
                <a:latin typeface="Times New Roman" pitchFamily="34" charset="0"/>
                <a:ea typeface="Times New Roman" pitchFamily="34" charset="-122"/>
                <a:cs typeface="Times New Roman" pitchFamily="34" charset="-120"/>
              </a:rPr>
              <a:t>Enhancing Healthcare Efficiency: The Relationship Between Effective Communication and Teamwork Among Nurses in Peru. </a:t>
            </a:r>
            <a:r>
              <a:rPr lang="en-US" sz="1230" i="1" dirty="0">
                <a:solidFill>
                  <a:srgbClr val="12343B"/>
                </a:solidFill>
                <a:latin typeface="Times New Roman" pitchFamily="34" charset="0"/>
                <a:ea typeface="Times New Roman" pitchFamily="34" charset="-122"/>
                <a:cs typeface="Times New Roman" pitchFamily="34" charset="-120"/>
              </a:rPr>
              <a:t>Nursing Reports</a:t>
            </a:r>
            <a:r>
              <a:rPr lang="en-US" sz="1230" dirty="0">
                <a:solidFill>
                  <a:srgbClr val="12343B"/>
                </a:solidFill>
                <a:latin typeface="Times New Roman" pitchFamily="34" charset="0"/>
                <a:ea typeface="Times New Roman" pitchFamily="34" charset="-122"/>
                <a:cs typeface="Times New Roman" pitchFamily="34" charset="-120"/>
              </a:rPr>
              <a:t>, 15(2), pp.1–13. </a:t>
            </a:r>
            <a:endParaRPr lang="en-US" sz="1230" dirty="0"/>
          </a:p>
        </p:txBody>
      </p:sp>
      <p:sp>
        <p:nvSpPr>
          <p:cNvPr id="16" name="Shape 14"/>
          <p:cNvSpPr/>
          <p:nvPr/>
        </p:nvSpPr>
        <p:spPr>
          <a:xfrm>
            <a:off x="777240" y="5879592"/>
            <a:ext cx="10607040" cy="786384"/>
          </a:xfrm>
          <a:prstGeom prst="roundRect">
            <a:avLst>
              <a:gd name="adj" fmla="val 9302"/>
            </a:avLst>
          </a:prstGeom>
          <a:solidFill>
            <a:srgbClr val="E6E6E6"/>
          </a:solidFill>
          <a:ln/>
          <a:effectLst>
            <a:outerShdw blurRad="88900" dist="25400" dir="5400000" algn="bl" rotWithShape="0">
              <a:srgbClr val="1A2E33">
                <a:alpha val="12000"/>
              </a:srgbClr>
            </a:outerShdw>
          </a:effectLst>
        </p:spPr>
      </p:sp>
      <p:sp>
        <p:nvSpPr>
          <p:cNvPr id="17" name="Shape 15"/>
          <p:cNvSpPr/>
          <p:nvPr/>
        </p:nvSpPr>
        <p:spPr>
          <a:xfrm>
            <a:off x="1005840" y="6126480"/>
            <a:ext cx="292608" cy="292608"/>
          </a:xfrm>
          <a:prstGeom prst="ellipse">
            <a:avLst/>
          </a:prstGeom>
          <a:solidFill>
            <a:srgbClr val="2EC4B6"/>
          </a:solidFill>
          <a:ln/>
        </p:spPr>
      </p:sp>
      <p:sp>
        <p:nvSpPr>
          <p:cNvPr id="18" name="Text 16"/>
          <p:cNvSpPr/>
          <p:nvPr/>
        </p:nvSpPr>
        <p:spPr>
          <a:xfrm>
            <a:off x="1508760" y="5934456"/>
            <a:ext cx="9692640" cy="676656"/>
          </a:xfrm>
          <a:prstGeom prst="rect">
            <a:avLst/>
          </a:prstGeom>
          <a:noFill/>
          <a:ln/>
        </p:spPr>
        <p:txBody>
          <a:bodyPr wrap="square" lIns="0" tIns="0" rIns="0" bIns="0" rtlCol="0" anchor="ctr"/>
          <a:lstStyle/>
          <a:p>
            <a:pPr marL="0" indent="0">
              <a:lnSpc>
                <a:spcPct val="100000"/>
              </a:lnSpc>
              <a:buNone/>
            </a:pPr>
            <a:r>
              <a:rPr lang="en-US" sz="1230" b="1" dirty="0">
                <a:solidFill>
                  <a:srgbClr val="0E4D5C"/>
                </a:solidFill>
                <a:latin typeface="Times New Roman" pitchFamily="34" charset="0"/>
                <a:ea typeface="Times New Roman" pitchFamily="34" charset="-122"/>
                <a:cs typeface="Times New Roman" pitchFamily="34" charset="-120"/>
              </a:rPr>
              <a:t>Sherwood, G. (2024). </a:t>
            </a:r>
            <a:r>
              <a:rPr lang="en-US" sz="1230" dirty="0">
                <a:solidFill>
                  <a:srgbClr val="12343B"/>
                </a:solidFill>
                <a:latin typeface="Times New Roman" pitchFamily="34" charset="0"/>
                <a:ea typeface="Times New Roman" pitchFamily="34" charset="-122"/>
                <a:cs typeface="Times New Roman" pitchFamily="34" charset="-120"/>
              </a:rPr>
              <a:t>Reflective Practice and Knowledge Development: Transforming Research for a Practice-Based Discipline. </a:t>
            </a:r>
            <a:r>
              <a:rPr lang="en-US" sz="1230" i="1" dirty="0">
                <a:solidFill>
                  <a:srgbClr val="12343B"/>
                </a:solidFill>
                <a:latin typeface="Times New Roman" pitchFamily="34" charset="0"/>
                <a:ea typeface="Times New Roman" pitchFamily="34" charset="-122"/>
                <a:cs typeface="Times New Roman" pitchFamily="34" charset="-120"/>
              </a:rPr>
              <a:t>International Journal of Nursing Sciences</a:t>
            </a:r>
            <a:r>
              <a:rPr lang="en-US" sz="1230" dirty="0">
                <a:solidFill>
                  <a:srgbClr val="12343B"/>
                </a:solidFill>
                <a:latin typeface="Times New Roman" pitchFamily="34" charset="0"/>
                <a:ea typeface="Times New Roman" pitchFamily="34" charset="-122"/>
                <a:cs typeface="Times New Roman" pitchFamily="34" charset="-120"/>
              </a:rPr>
              <a:t>, 11(4), pp.399–404. </a:t>
            </a:r>
            <a:endParaRPr lang="en-US" sz="123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TotalTime>
  <Words>1087</Words>
  <Application>Microsoft Office PowerPoint</Application>
  <PresentationFormat>Widescreen</PresentationFormat>
  <Paragraphs>72</Paragraphs>
  <Slides>7</Slides>
  <Notes>7</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Self-Awareness Presentation</dc:title>
  <dc:subject>PptxGenJS Presentation</dc:subject>
  <dc:creator>Student</dc:creator>
  <cp:lastModifiedBy>Mehvish Ahmed (2513708)</cp:lastModifiedBy>
  <cp:revision>4</cp:revision>
  <dcterms:created xsi:type="dcterms:W3CDTF">2026-06-13T11:44:23Z</dcterms:created>
  <dcterms:modified xsi:type="dcterms:W3CDTF">2026-06-22T07:07:56Z</dcterms:modified>
</cp:coreProperties>
</file>