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sldIdLst>
    <p:sldId id="319" r:id="rId5"/>
    <p:sldId id="323" r:id="rId6"/>
    <p:sldId id="324" r:id="rId7"/>
    <p:sldId id="325" r:id="rId8"/>
    <p:sldId id="326" r:id="rId9"/>
    <p:sldId id="327" r:id="rId10"/>
    <p:sldId id="328" r:id="rId11"/>
    <p:sldId id="329" r:id="rId12"/>
    <p:sldId id="330" r:id="rId13"/>
    <p:sldId id="331" r:id="rId14"/>
    <p:sldId id="33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6FCB"/>
    <a:srgbClr val="B7AAE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FE6A9E-198F-4083-B184-A7A33CA75AFC}" v="16" dt="2021-04-21T15:26:21.1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171" autoAdjust="0"/>
    <p:restoredTop sz="44265" autoAdjust="0"/>
  </p:normalViewPr>
  <p:slideViewPr>
    <p:cSldViewPr snapToGrid="0">
      <p:cViewPr varScale="1">
        <p:scale>
          <a:sx n="37" d="100"/>
          <a:sy n="37" d="100"/>
        </p:scale>
        <p:origin x="2034" y="42"/>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rion Johnson" userId="c4829974-fdb9-4801-909e-43ce1f688b74" providerId="ADAL" clId="{C0FE6A9E-198F-4083-B184-A7A33CA75AFC}"/>
    <pc:docChg chg="mod modSld">
      <pc:chgData name="Orion Johnson" userId="c4829974-fdb9-4801-909e-43ce1f688b74" providerId="ADAL" clId="{C0FE6A9E-198F-4083-B184-A7A33CA75AFC}" dt="2021-04-21T15:26:39.719" v="14"/>
      <pc:docMkLst>
        <pc:docMk/>
      </pc:docMkLst>
      <pc:sldChg chg="modSp mod">
        <pc:chgData name="Orion Johnson" userId="c4829974-fdb9-4801-909e-43ce1f688b74" providerId="ADAL" clId="{C0FE6A9E-198F-4083-B184-A7A33CA75AFC}" dt="2021-04-12T13:55:59.842" v="13" actId="1076"/>
        <pc:sldMkLst>
          <pc:docMk/>
          <pc:sldMk cId="2612587136" sldId="331"/>
        </pc:sldMkLst>
        <pc:picChg chg="mod">
          <ac:chgData name="Orion Johnson" userId="c4829974-fdb9-4801-909e-43ce1f688b74" providerId="ADAL" clId="{C0FE6A9E-198F-4083-B184-A7A33CA75AFC}" dt="2021-04-12T13:55:59.842" v="13" actId="1076"/>
          <ac:picMkLst>
            <pc:docMk/>
            <pc:sldMk cId="2612587136" sldId="331"/>
            <ac:picMk id="6" creationId="{BCBBB2E9-BCD3-4955-8107-992CAF07415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663511-A741-4123-A2CE-165B756FCF4C}" type="datetimeFigureOut">
              <a:rPr lang="en-GB" smtClean="0"/>
              <a:t>27/04/2021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4E220A-4E6E-4B57-B64B-9BDDCDC99F63}" type="slidenum">
              <a:rPr lang="en-GB" smtClean="0"/>
              <a:t>‹#›</a:t>
            </a:fld>
            <a:endParaRPr lang="en-GB"/>
          </a:p>
        </p:txBody>
      </p:sp>
    </p:spTree>
    <p:extLst>
      <p:ext uri="{BB962C8B-B14F-4D97-AF65-F5344CB8AC3E}">
        <p14:creationId xmlns:p14="http://schemas.microsoft.com/office/powerpoint/2010/main" val="29696320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natre.org.uk/resources/termly-mailing/bqic-primary-big-questions-big-answers/"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How do Greta, Malala and Marcus view the world? How do you? Stephen Pett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algn="l"/>
            <a:r>
              <a:rPr lang="en-US" sz="1200" b="0" i="0" u="none" strike="noStrike" baseline="0" dirty="0">
                <a:latin typeface="SassoonPrimaryRg"/>
              </a:rPr>
              <a:t>In order to access the learning in this unit, pupils </a:t>
            </a:r>
            <a:r>
              <a:rPr lang="en-GB" sz="1200" b="0" i="0" u="none" strike="noStrike" baseline="0" dirty="0">
                <a:latin typeface="SassoonPrimaryRg"/>
              </a:rPr>
              <a:t>should have learnt about:</a:t>
            </a:r>
          </a:p>
          <a:p>
            <a:pPr marL="171450" indent="-171450" algn="l">
              <a:buFont typeface="Arial" panose="020B0604020202020204" pitchFamily="34" charset="0"/>
              <a:buChar char="•"/>
            </a:pPr>
            <a:r>
              <a:rPr lang="en-US" sz="1200" b="0" i="0" u="none" strike="noStrike" baseline="0" dirty="0">
                <a:latin typeface="SassoonPrimaryRg"/>
              </a:rPr>
              <a:t>teachings from religious traditions about justice</a:t>
            </a:r>
          </a:p>
          <a:p>
            <a:pPr marL="171450" indent="-171450" algn="l">
              <a:buFont typeface="Arial" panose="020B0604020202020204" pitchFamily="34" charset="0"/>
              <a:buChar char="•"/>
            </a:pPr>
            <a:r>
              <a:rPr lang="en-US" sz="1200" b="0" i="0" u="none" strike="noStrike" baseline="0" dirty="0">
                <a:latin typeface="SassoonPrimaryRg"/>
              </a:rPr>
              <a:t>similarities across religious and non-religious traditions about matters of justice and care for people and the environment</a:t>
            </a:r>
            <a:endParaRPr lang="en-US" dirty="0"/>
          </a:p>
          <a:p>
            <a:endParaRPr lang="en-GB" dirty="0"/>
          </a:p>
        </p:txBody>
      </p:sp>
      <p:sp>
        <p:nvSpPr>
          <p:cNvPr id="4" name="Slide Number Placeholder 3"/>
          <p:cNvSpPr>
            <a:spLocks noGrp="1"/>
          </p:cNvSpPr>
          <p:nvPr>
            <p:ph type="sldNum" sz="quarter" idx="5"/>
          </p:nvPr>
        </p:nvSpPr>
        <p:spPr/>
        <p:txBody>
          <a:bodyPr/>
          <a:lstStyle/>
          <a:p>
            <a:fld id="{A84E220A-4E6E-4B57-B64B-9BDDCDC99F63}" type="slidenum">
              <a:rPr lang="en-GB" smtClean="0"/>
              <a:t>1</a:t>
            </a:fld>
            <a:endParaRPr lang="en-GB"/>
          </a:p>
        </p:txBody>
      </p:sp>
    </p:spTree>
    <p:extLst>
      <p:ext uri="{BB962C8B-B14F-4D97-AF65-F5344CB8AC3E}">
        <p14:creationId xmlns:p14="http://schemas.microsoft.com/office/powerpoint/2010/main" val="1785985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the end of this unit is expected that pupils will be able to</a:t>
            </a:r>
          </a:p>
          <a:p>
            <a:pPr marL="171450" indent="-171450">
              <a:buFont typeface="Arial" panose="020B0604020202020204" pitchFamily="34" charset="0"/>
              <a:buChar char="•"/>
            </a:pPr>
            <a:r>
              <a:rPr lang="en-GB" dirty="0"/>
              <a:t>Everyone has a worldview whether they realise it or not</a:t>
            </a:r>
          </a:p>
          <a:p>
            <a:pPr marL="171450" indent="-171450">
              <a:buFont typeface="Arial" panose="020B0604020202020204" pitchFamily="34" charset="0"/>
              <a:buChar char="•"/>
            </a:pPr>
            <a:r>
              <a:rPr lang="en-US" dirty="0"/>
              <a:t>Our worldview is shaped by our experience, but also shapes how we see and respond to the world </a:t>
            </a:r>
          </a:p>
          <a:p>
            <a:pPr marL="171450" indent="-171450">
              <a:buFont typeface="Arial" panose="020B0604020202020204" pitchFamily="34" charset="0"/>
              <a:buChar char="•"/>
            </a:pPr>
            <a:r>
              <a:rPr lang="en-US" dirty="0"/>
              <a:t>Aspects of some people’s worldviews are very clear from their actions</a:t>
            </a:r>
          </a:p>
          <a:p>
            <a:pPr marL="171450" indent="-171450">
              <a:buFont typeface="Arial" panose="020B0604020202020204" pitchFamily="34" charset="0"/>
              <a:buChar char="•"/>
            </a:pPr>
            <a:r>
              <a:rPr lang="en-US" dirty="0"/>
              <a:t>Greta Thunberg’s concern for the future of our world affects how she lives every day</a:t>
            </a:r>
          </a:p>
          <a:p>
            <a:pPr marL="171450" indent="-171450">
              <a:buFont typeface="Arial" panose="020B0604020202020204" pitchFamily="34" charset="0"/>
              <a:buChar char="•"/>
            </a:pPr>
            <a:r>
              <a:rPr lang="en-US" dirty="0"/>
              <a:t>Malala Yousafzai stood up fearlessly for girls’ rights to education, in the face of great danger</a:t>
            </a:r>
          </a:p>
          <a:p>
            <a:pPr marL="171450" indent="-171450">
              <a:buFont typeface="Arial" panose="020B0604020202020204" pitchFamily="34" charset="0"/>
              <a:buChar char="•"/>
            </a:pPr>
            <a:r>
              <a:rPr lang="en-US" dirty="0"/>
              <a:t>Marcus Rashford helps fight child food poverty as he remembers his own childhood</a:t>
            </a:r>
            <a:endParaRPr lang="en-GB" dirty="0"/>
          </a:p>
          <a:p>
            <a:pPr algn="l"/>
            <a:endParaRPr lang="en-US" sz="1200" b="1" i="0" u="none" strike="noStrike" baseline="0" dirty="0">
              <a:solidFill>
                <a:srgbClr val="000000"/>
              </a:solidFill>
              <a:latin typeface="SassoonPrimaryRg-Bold"/>
            </a:endParaRPr>
          </a:p>
          <a:p>
            <a:pPr algn="l"/>
            <a:endParaRPr lang="en-US" sz="1200" b="1" i="0" u="none" strike="noStrike" baseline="0" dirty="0">
              <a:solidFill>
                <a:srgbClr val="000000"/>
              </a:solidFill>
              <a:latin typeface="SassoonPrimaryRg-Bold"/>
            </a:endParaRPr>
          </a:p>
          <a:p>
            <a:pPr algn="l"/>
            <a:r>
              <a:rPr lang="en-US" sz="1200" b="1" i="0" u="none" strike="noStrike" baseline="0" dirty="0">
                <a:solidFill>
                  <a:srgbClr val="000000"/>
                </a:solidFill>
                <a:latin typeface="SassoonPrimaryRg-Bold"/>
              </a:rPr>
              <a:t>This unit helps pupils in Scotland to achieve RME 1-09a and 2-09b.</a:t>
            </a:r>
            <a:endParaRPr lang="en-GB" dirty="0"/>
          </a:p>
          <a:p>
            <a:pPr algn="l"/>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2</a:t>
            </a:fld>
            <a:endParaRPr lang="en-GB"/>
          </a:p>
        </p:txBody>
      </p:sp>
    </p:spTree>
    <p:extLst>
      <p:ext uri="{BB962C8B-B14F-4D97-AF65-F5344CB8AC3E}">
        <p14:creationId xmlns:p14="http://schemas.microsoft.com/office/powerpoint/2010/main" val="13267140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t>Activity 1: </a:t>
            </a:r>
            <a:r>
              <a:rPr lang="en-US" b="1" dirty="0"/>
              <a:t>Growing a worldview</a:t>
            </a:r>
          </a:p>
          <a:p>
            <a:pPr algn="l"/>
            <a:r>
              <a:rPr lang="en-US" dirty="0"/>
              <a:t>In groups, give pupils one of the stories of our heroes in this unit: Greta, Malala and Marcus (see Resource 4.1 on pp. 16–17 of the book- also available to download for members from </a:t>
            </a:r>
            <a:r>
              <a:rPr lang="en-US" dirty="0" err="1">
                <a:hlinkClick r:id="rId3"/>
              </a:rPr>
              <a:t>BQiC</a:t>
            </a:r>
            <a:r>
              <a:rPr lang="en-US" dirty="0">
                <a:hlinkClick r:id="rId3"/>
              </a:rPr>
              <a:t> - Primary: Big Questions, Big Answers (natre.org.uk)</a:t>
            </a:r>
            <a:r>
              <a:rPr lang="en-US" dirty="0"/>
              <a:t>). </a:t>
            </a:r>
          </a:p>
          <a:p>
            <a:pPr algn="l"/>
            <a:endParaRPr lang="en-US" dirty="0"/>
          </a:p>
          <a:p>
            <a:pPr algn="l"/>
            <a:r>
              <a:rPr lang="en-US" dirty="0"/>
              <a:t>•	Ask them to read the stories carefully.</a:t>
            </a:r>
          </a:p>
          <a:p>
            <a:pPr algn="l"/>
            <a:r>
              <a:rPr lang="en-US" dirty="0"/>
              <a:t>•	Ask them to find out what is most important to each of the heroes of the story.</a:t>
            </a:r>
          </a:p>
          <a:p>
            <a:pPr algn="l"/>
            <a:r>
              <a:rPr lang="en-US" dirty="0"/>
              <a:t>•	See if they can list at least three things that have influenced these heroes and have led them to feel this way.</a:t>
            </a:r>
          </a:p>
          <a:p>
            <a:pPr algn="l"/>
            <a:endParaRPr lang="en-US" dirty="0"/>
          </a:p>
          <a:p>
            <a:pPr algn="l"/>
            <a:r>
              <a:rPr lang="en-US" dirty="0"/>
              <a:t>Report back to the class. How have the individual life stories of these three young people influenced their actions? </a:t>
            </a:r>
          </a:p>
          <a:p>
            <a:pPr algn="l"/>
            <a:r>
              <a:rPr lang="en-US" dirty="0"/>
              <a:t>Talk about how all three have their own personality and upbringing, and their own experiences that make them who they are. These all affect their worldview, so that they respond to their experiences in their distinctive and courageous ways.</a:t>
            </a:r>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3</a:t>
            </a:fld>
            <a:endParaRPr lang="en-GB"/>
          </a:p>
        </p:txBody>
      </p:sp>
    </p:spTree>
    <p:extLst>
      <p:ext uri="{BB962C8B-B14F-4D97-AF65-F5344CB8AC3E}">
        <p14:creationId xmlns:p14="http://schemas.microsoft.com/office/powerpoint/2010/main" val="3783979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t>Activity 2: Beliefs and Action</a:t>
            </a:r>
          </a:p>
          <a:p>
            <a:pPr algn="l"/>
            <a:r>
              <a:rPr lang="en-US" dirty="0"/>
              <a:t>Sometimes we know a little about what someone believes; for example, Malala is a Muslim. Sometimes we can tell from their actions; for example, Marcus believes in fairness.</a:t>
            </a:r>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4</a:t>
            </a:fld>
            <a:endParaRPr lang="en-GB"/>
          </a:p>
        </p:txBody>
      </p:sp>
    </p:spTree>
    <p:extLst>
      <p:ext uri="{BB962C8B-B14F-4D97-AF65-F5344CB8AC3E}">
        <p14:creationId xmlns:p14="http://schemas.microsoft.com/office/powerpoint/2010/main" val="28866597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t>Activity 3:</a:t>
            </a:r>
            <a:r>
              <a:rPr lang="en-US" b="1" dirty="0"/>
              <a:t>What difference does a worldview make?</a:t>
            </a:r>
          </a:p>
          <a:p>
            <a:pPr algn="l"/>
            <a:r>
              <a:rPr lang="en-US" dirty="0"/>
              <a:t>Show pupils the pictures on the right side of Resource 4.1 (p. 17)- and on the ppt slides 6-8</a:t>
            </a:r>
          </a:p>
          <a:p>
            <a:pPr algn="l"/>
            <a:endParaRPr lang="en-US" dirty="0"/>
          </a:p>
          <a:p>
            <a:pPr algn="l"/>
            <a:r>
              <a:rPr lang="en-US" dirty="0"/>
              <a:t>Ask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do you think Malala, Greta and Marcus would each respond to these images?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write a speech bubble from each of the different heroes, reacting to each image.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It is easy to start with Greta on the environment, Malala on education and Marcus on food poverty. But can pupils think how the heroes’ worldviews will influence their responses to other images?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Ask pupils to respond to the images and talk about their responses. They can list how the pictures make them feel, and whether they make them want to act in any particular way. Talk about why they react like this. Ask them to come up with suggestions for what they could do. Is there anything to stop them doing it?</a:t>
            </a:r>
            <a:endParaRPr lang="en-GB" dirty="0"/>
          </a:p>
          <a:p>
            <a:pPr algn="l"/>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5</a:t>
            </a:fld>
            <a:endParaRPr lang="en-GB"/>
          </a:p>
        </p:txBody>
      </p:sp>
    </p:spTree>
    <p:extLst>
      <p:ext uri="{BB962C8B-B14F-4D97-AF65-F5344CB8AC3E}">
        <p14:creationId xmlns:p14="http://schemas.microsoft.com/office/powerpoint/2010/main" val="2713805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t>Activity 3:</a:t>
            </a:r>
            <a:r>
              <a:rPr lang="en-US" b="1" dirty="0"/>
              <a:t>What difference does a worldview make?</a:t>
            </a:r>
          </a:p>
          <a:p>
            <a:pPr algn="l"/>
            <a:r>
              <a:rPr lang="en-US" dirty="0"/>
              <a:t>Show pupils the pictures on the right side of Resource 4.1 (p. 17)- and on the ppt slides 6-8</a:t>
            </a:r>
          </a:p>
          <a:p>
            <a:pPr algn="l"/>
            <a:endParaRPr lang="en-US" dirty="0"/>
          </a:p>
          <a:p>
            <a:pPr algn="l"/>
            <a:r>
              <a:rPr lang="en-US" dirty="0"/>
              <a:t>Ask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do you think Malala, Greta and Marcus would each respond to these images?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write a speech bubble from each of the different heroes, reacting to each image.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It is easy to start with Greta on the environment, Malala on education and Marcus on food poverty. But can pupils think how the heroes’ worldviews will influence their responses to other images?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Ask pupils to respond to the images and talk about their responses. They can list how the pictures make them feel, and whether they make them want to act in any particular way. Talk about why they react like this. Ask them to come up with suggestions for what they could do. Is there anything to stop them doing it?</a:t>
            </a:r>
            <a:endParaRPr lang="en-GB" dirty="0"/>
          </a:p>
          <a:p>
            <a:pPr algn="l"/>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6</a:t>
            </a:fld>
            <a:endParaRPr lang="en-GB"/>
          </a:p>
        </p:txBody>
      </p:sp>
    </p:spTree>
    <p:extLst>
      <p:ext uri="{BB962C8B-B14F-4D97-AF65-F5344CB8AC3E}">
        <p14:creationId xmlns:p14="http://schemas.microsoft.com/office/powerpoint/2010/main" val="32322374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t>Activity 3:</a:t>
            </a:r>
            <a:r>
              <a:rPr lang="en-US" b="1" dirty="0"/>
              <a:t>What difference does a worldview make?</a:t>
            </a:r>
          </a:p>
          <a:p>
            <a:pPr algn="l"/>
            <a:r>
              <a:rPr lang="en-US" dirty="0"/>
              <a:t>Show pupils the pictures on the right side of Resource 4.1 (p. 17)- and on the ppt slides 6-8</a:t>
            </a:r>
          </a:p>
          <a:p>
            <a:pPr algn="l"/>
            <a:endParaRPr lang="en-US" dirty="0"/>
          </a:p>
          <a:p>
            <a:pPr algn="l"/>
            <a:r>
              <a:rPr lang="en-US" dirty="0"/>
              <a:t>Ask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do you think Malala, Greta and Marcus would each respond to these images?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write a speech bubble from each of the different heroes, reacting to each image.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It is easy to start with Greta on the environment, Malala on education and Marcus on food poverty. But can pupils think how the heroes’ worldviews will influence their responses to other images?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Ask pupils to respond to the images and talk about their responses. They can list how the pictures make them feel, and whether they make them want to act in any particular way. Talk about why they react like this. Ask them to come up with suggestions for what they could do. Is there anything to stop them doing it?</a:t>
            </a:r>
            <a:endParaRPr lang="en-GB" dirty="0"/>
          </a:p>
          <a:p>
            <a:pPr algn="l"/>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7</a:t>
            </a:fld>
            <a:endParaRPr lang="en-GB"/>
          </a:p>
        </p:txBody>
      </p:sp>
    </p:spTree>
    <p:extLst>
      <p:ext uri="{BB962C8B-B14F-4D97-AF65-F5344CB8AC3E}">
        <p14:creationId xmlns:p14="http://schemas.microsoft.com/office/powerpoint/2010/main" val="38037107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t>Activity 3:</a:t>
            </a:r>
            <a:r>
              <a:rPr lang="en-US" b="1" dirty="0"/>
              <a:t>What difference does a worldview make?</a:t>
            </a:r>
          </a:p>
          <a:p>
            <a:pPr algn="l"/>
            <a:r>
              <a:rPr lang="en-US" dirty="0"/>
              <a:t>Show pupils the pictures on the right side of Resource 4.1 (p. 17)- and on the ppt slides 6-8</a:t>
            </a:r>
          </a:p>
          <a:p>
            <a:pPr algn="l"/>
            <a:endParaRPr lang="en-US" dirty="0"/>
          </a:p>
          <a:p>
            <a:pPr algn="l"/>
            <a:r>
              <a:rPr lang="en-US" dirty="0"/>
              <a:t>Ask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do you think Malala, Greta and Marcus would each respond to these images?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write a speech bubble from each of the different heroes, reacting to each image.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It is easy to start with Greta on the environment, Malala on education and Marcus on food poverty. But can pupils think how the heroes’ worldviews will influence their responses to other images?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Ask pupils to respond to the images and talk about their responses. They can list how the pictures make them feel, and whether they make them want to act in any particular way. Talk about why they react like this. Ask them to come up with suggestions for what they could do. Is there anything to stop them doing it?</a:t>
            </a:r>
            <a:endParaRPr lang="en-GB" dirty="0"/>
          </a:p>
          <a:p>
            <a:pPr algn="l"/>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8</a:t>
            </a:fld>
            <a:endParaRPr lang="en-GB"/>
          </a:p>
        </p:txBody>
      </p:sp>
    </p:spTree>
    <p:extLst>
      <p:ext uri="{BB962C8B-B14F-4D97-AF65-F5344CB8AC3E}">
        <p14:creationId xmlns:p14="http://schemas.microsoft.com/office/powerpoint/2010/main" val="11223557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t>Activity 4: Religious and non-religious worldviews on matters of justice</a:t>
            </a:r>
          </a:p>
          <a:p>
            <a:pPr algn="l"/>
            <a:r>
              <a:rPr lang="en-US" dirty="0"/>
              <a:t>Greta and Marcus are not reported as having religious beliefs, although reports say Marcus’ mum is a Christian; Malala is Muslim. All three share a passion for acting to make the world a better place. Religions have long traditions of encouraging just such action, even if members of religions do not always manage to follow these rules or guidelines. </a:t>
            </a:r>
          </a:p>
          <a:p>
            <a:pPr algn="l"/>
            <a:endParaRPr lang="en-US" dirty="0"/>
          </a:p>
          <a:p>
            <a:pPr algn="l"/>
            <a:r>
              <a:rPr lang="en-US" dirty="0"/>
              <a:t>Resource 4.2 (p. 18) has some key texts from religious and non-religious worldviews. Ask pupils to match the actions of our three heroes to as many of the teachings as possible. Note how their actions are common across traditions.</a:t>
            </a:r>
          </a:p>
          <a:p>
            <a:pPr algn="l"/>
            <a:r>
              <a:rPr lang="en-US" dirty="0"/>
              <a:t>Ask pupils to choose three texts/statements from different traditions and to think about what impact it would have on someone’s worldview if they recited that text most days.</a:t>
            </a:r>
          </a:p>
          <a:p>
            <a:pPr algn="l"/>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9</a:t>
            </a:fld>
            <a:endParaRPr lang="en-GB"/>
          </a:p>
        </p:txBody>
      </p:sp>
    </p:spTree>
    <p:extLst>
      <p:ext uri="{BB962C8B-B14F-4D97-AF65-F5344CB8AC3E}">
        <p14:creationId xmlns:p14="http://schemas.microsoft.com/office/powerpoint/2010/main" val="20426095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dirty="0"/>
              <a:t>Activity 5: What shapes a worldview?</a:t>
            </a:r>
          </a:p>
          <a:p>
            <a:pPr algn="l"/>
            <a:r>
              <a:rPr lang="en-US" dirty="0"/>
              <a:t>Talk with pupils about worldviews. A worldview is a way of describing how people encounter the world – a little bit like wearing a pair of glasses. We see everything through the glasses. It means we are not always aware how our worldview affects how we see things, but it is still there. Our worldview emerges from our experiences, our upbringing, the stories we know, the people we admire, the things we learn. Of course, as we do not take off our worldview glasses, it means our worldview also shapes all those experiences too.</a:t>
            </a:r>
          </a:p>
          <a:p>
            <a:pPr algn="l"/>
            <a:endParaRPr lang="en-US" dirty="0"/>
          </a:p>
          <a:p>
            <a:pPr algn="l"/>
            <a:r>
              <a:rPr lang="en-US" dirty="0"/>
              <a:t>Discuss what kinds of stories, lessons, experiences and encounters (with people, for example) have had an impact on pupils’ lives. You could draw a glasses outline, or members could use the glasses outline (Resource 1.1 – see p. 2): write the main influences on the lenses, and then write others spreading outwards</a:t>
            </a:r>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10</a:t>
            </a:fld>
            <a:endParaRPr lang="en-GB"/>
          </a:p>
        </p:txBody>
      </p:sp>
    </p:spTree>
    <p:extLst>
      <p:ext uri="{BB962C8B-B14F-4D97-AF65-F5344CB8AC3E}">
        <p14:creationId xmlns:p14="http://schemas.microsoft.com/office/powerpoint/2010/main" val="8745944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the end of this unit is expected that pupils will be able to</a:t>
            </a:r>
          </a:p>
          <a:p>
            <a:pPr marL="171450" indent="-171450">
              <a:buFont typeface="Arial" panose="020B0604020202020204" pitchFamily="34" charset="0"/>
              <a:buChar char="•"/>
            </a:pPr>
            <a:r>
              <a:rPr lang="en-GB" dirty="0"/>
              <a:t>Everyone has a worldview whether they realise it or not</a:t>
            </a:r>
          </a:p>
          <a:p>
            <a:pPr marL="171450" indent="-171450">
              <a:buFont typeface="Arial" panose="020B0604020202020204" pitchFamily="34" charset="0"/>
              <a:buChar char="•"/>
            </a:pPr>
            <a:r>
              <a:rPr lang="en-US" dirty="0"/>
              <a:t>Our worldview is shaped by our experience, but also shapes how we see and respond to the world </a:t>
            </a:r>
          </a:p>
          <a:p>
            <a:pPr marL="171450" indent="-171450">
              <a:buFont typeface="Arial" panose="020B0604020202020204" pitchFamily="34" charset="0"/>
              <a:buChar char="•"/>
            </a:pPr>
            <a:r>
              <a:rPr lang="en-US" dirty="0"/>
              <a:t>Aspects of some people’s worldviews are very clear from their actions</a:t>
            </a:r>
          </a:p>
          <a:p>
            <a:pPr marL="171450" indent="-171450">
              <a:buFont typeface="Arial" panose="020B0604020202020204" pitchFamily="34" charset="0"/>
              <a:buChar char="•"/>
            </a:pPr>
            <a:r>
              <a:rPr lang="en-US" dirty="0"/>
              <a:t>Greta Thunberg’s concern for the future of our world affects how she lives every day</a:t>
            </a:r>
          </a:p>
          <a:p>
            <a:pPr marL="171450" indent="-171450">
              <a:buFont typeface="Arial" panose="020B0604020202020204" pitchFamily="34" charset="0"/>
              <a:buChar char="•"/>
            </a:pPr>
            <a:r>
              <a:rPr lang="en-US" dirty="0"/>
              <a:t>Malala Yousafzai stood up fearlessly for girls’ rights to education, in the face of great danger</a:t>
            </a:r>
          </a:p>
          <a:p>
            <a:pPr marL="171450" indent="-171450">
              <a:buFont typeface="Arial" panose="020B0604020202020204" pitchFamily="34" charset="0"/>
              <a:buChar char="•"/>
            </a:pPr>
            <a:r>
              <a:rPr lang="en-US" dirty="0"/>
              <a:t>Marcus Rashford helps fight child food poverty as he remembers his own childhood</a:t>
            </a:r>
            <a:endParaRPr lang="en-GB" dirty="0"/>
          </a:p>
          <a:p>
            <a:pPr algn="l"/>
            <a:endParaRPr lang="en-US" sz="1200" b="1" i="0" u="none" strike="noStrike" baseline="0" dirty="0">
              <a:solidFill>
                <a:srgbClr val="000000"/>
              </a:solidFill>
              <a:latin typeface="SassoonPrimaryRg-Bold"/>
            </a:endParaRPr>
          </a:p>
          <a:p>
            <a:pPr algn="l"/>
            <a:endParaRPr lang="en-US" sz="1200" b="1" i="0" u="none" strike="noStrike" baseline="0" dirty="0">
              <a:solidFill>
                <a:srgbClr val="000000"/>
              </a:solidFill>
              <a:latin typeface="SassoonPrimaryRg-Bold"/>
            </a:endParaRPr>
          </a:p>
          <a:p>
            <a:pPr algn="l"/>
            <a:r>
              <a:rPr lang="en-US" sz="1200" b="1" i="0" u="none" strike="noStrike" baseline="0" dirty="0">
                <a:solidFill>
                  <a:srgbClr val="000000"/>
                </a:solidFill>
                <a:latin typeface="SassoonPrimaryRg-Bold"/>
              </a:rPr>
              <a:t>This unit helps pupils in Scotland to achieve RME 1-09a and 2-09b.</a:t>
            </a:r>
            <a:endParaRPr lang="en-GB" dirty="0"/>
          </a:p>
          <a:p>
            <a:pPr algn="l"/>
            <a:endParaRPr lang="en-GB" dirty="0"/>
          </a:p>
        </p:txBody>
      </p:sp>
      <p:sp>
        <p:nvSpPr>
          <p:cNvPr id="4" name="Slide Number Placeholder 3"/>
          <p:cNvSpPr>
            <a:spLocks noGrp="1"/>
          </p:cNvSpPr>
          <p:nvPr>
            <p:ph type="sldNum" sz="quarter" idx="5"/>
          </p:nvPr>
        </p:nvSpPr>
        <p:spPr/>
        <p:txBody>
          <a:bodyPr/>
          <a:lstStyle/>
          <a:p>
            <a:fld id="{572DBD72-EC37-4A96-90E9-FAE8DFEB27C7}" type="slidenum">
              <a:rPr lang="en-GB" smtClean="0"/>
              <a:t>11</a:t>
            </a:fld>
            <a:endParaRPr lang="en-GB"/>
          </a:p>
        </p:txBody>
      </p:sp>
    </p:spTree>
    <p:extLst>
      <p:ext uri="{BB962C8B-B14F-4D97-AF65-F5344CB8AC3E}">
        <p14:creationId xmlns:p14="http://schemas.microsoft.com/office/powerpoint/2010/main" val="14161048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5F845C3-8CC0-44D6-B07E-4F9E1DE984A5}" type="datetimeFigureOut">
              <a:rPr lang="en-GB" smtClean="0"/>
              <a:t>27/04/2021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1612144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F845C3-8CC0-44D6-B07E-4F9E1DE984A5}" type="datetimeFigureOut">
              <a:rPr lang="en-GB" smtClean="0"/>
              <a:t>27/04/2021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40558536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F845C3-8CC0-44D6-B07E-4F9E1DE984A5}" type="datetimeFigureOut">
              <a:rPr lang="en-GB" smtClean="0"/>
              <a:t>27/04/2021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16040924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F845C3-8CC0-44D6-B07E-4F9E1DE984A5}" type="datetimeFigureOut">
              <a:rPr lang="en-GB" smtClean="0"/>
              <a:t>27/04/2021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447947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F845C3-8CC0-44D6-B07E-4F9E1DE984A5}" type="datetimeFigureOut">
              <a:rPr lang="en-GB" smtClean="0"/>
              <a:t>27/04/2021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3151975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F845C3-8CC0-44D6-B07E-4F9E1DE984A5}" type="datetimeFigureOut">
              <a:rPr lang="en-GB" smtClean="0"/>
              <a:t>27/04/2021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11415389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F845C3-8CC0-44D6-B07E-4F9E1DE984A5}" type="datetimeFigureOut">
              <a:rPr lang="en-GB" smtClean="0"/>
              <a:t>27/04/2021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32411763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5F845C3-8CC0-44D6-B07E-4F9E1DE984A5}" type="datetimeFigureOut">
              <a:rPr lang="en-GB" smtClean="0"/>
              <a:t>27/04/2021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4278691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5F845C3-8CC0-44D6-B07E-4F9E1DE984A5}" type="datetimeFigureOut">
              <a:rPr lang="en-GB" smtClean="0"/>
              <a:t>27/04/2021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3416797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F845C3-8CC0-44D6-B07E-4F9E1DE984A5}" type="datetimeFigureOut">
              <a:rPr lang="en-GB" smtClean="0"/>
              <a:t>27/04/2021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3194762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F845C3-8CC0-44D6-B07E-4F9E1DE984A5}" type="datetimeFigureOut">
              <a:rPr lang="en-GB" smtClean="0"/>
              <a:t>27/04/2021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094663-4A7E-4C1A-B91E-1A1B2428B52A}" type="slidenum">
              <a:rPr lang="en-GB" smtClean="0"/>
              <a:t>‹#›</a:t>
            </a:fld>
            <a:endParaRPr lang="en-GB"/>
          </a:p>
        </p:txBody>
      </p:sp>
    </p:spTree>
    <p:extLst>
      <p:ext uri="{BB962C8B-B14F-4D97-AF65-F5344CB8AC3E}">
        <p14:creationId xmlns:p14="http://schemas.microsoft.com/office/powerpoint/2010/main" val="8411919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F845C3-8CC0-44D6-B07E-4F9E1DE984A5}" type="datetimeFigureOut">
              <a:rPr lang="en-GB" smtClean="0"/>
              <a:t>27/04/2021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094663-4A7E-4C1A-B91E-1A1B2428B52A}" type="slidenum">
              <a:rPr lang="en-GB" smtClean="0"/>
              <a:t>‹#›</a:t>
            </a:fld>
            <a:endParaRPr lang="en-GB"/>
          </a:p>
        </p:txBody>
      </p:sp>
    </p:spTree>
    <p:extLst>
      <p:ext uri="{BB962C8B-B14F-4D97-AF65-F5344CB8AC3E}">
        <p14:creationId xmlns:p14="http://schemas.microsoft.com/office/powerpoint/2010/main" val="23056602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6.emf"/><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6.emf"/><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7.emf"/><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10.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389547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worldviews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2021</a:t>
            </a:r>
          </a:p>
        </p:txBody>
      </p:sp>
      <p:sp>
        <p:nvSpPr>
          <p:cNvPr id="2" name="Rectangle 1">
            <a:extLst>
              <a:ext uri="{FF2B5EF4-FFF2-40B4-BE49-F238E27FC236}">
                <a16:creationId xmlns:a16="http://schemas.microsoft.com/office/drawing/2014/main" id="{9FFDB520-8625-4E4B-9258-B7EF8266751C}"/>
              </a:ext>
            </a:extLst>
          </p:cNvPr>
          <p:cNvSpPr/>
          <p:nvPr/>
        </p:nvSpPr>
        <p:spPr>
          <a:xfrm>
            <a:off x="384711" y="145575"/>
            <a:ext cx="5333182" cy="400110"/>
          </a:xfrm>
          <a:prstGeom prst="rect">
            <a:avLst/>
          </a:prstGeom>
        </p:spPr>
        <p:txBody>
          <a:bodyPr wrap="square" lIns="91440" tIns="45720" rIns="91440" bIns="45720" anchor="t">
            <a:spAutoFit/>
          </a:bodyPr>
          <a:lstStyle/>
          <a:p>
            <a:endParaRPr lang="en-GB" sz="2000" b="1" dirty="0">
              <a:cs typeface="Calibri"/>
            </a:endParaRPr>
          </a:p>
        </p:txBody>
      </p:sp>
      <p:pic>
        <p:nvPicPr>
          <p:cNvPr id="5" name="Picture 4" descr="Text&#10;&#10;Description automatically generated">
            <a:extLst>
              <a:ext uri="{FF2B5EF4-FFF2-40B4-BE49-F238E27FC236}">
                <a16:creationId xmlns:a16="http://schemas.microsoft.com/office/drawing/2014/main" id="{681AE8D6-7580-40CB-BD11-63ACC9EFE4AA}"/>
              </a:ext>
            </a:extLst>
          </p:cNvPr>
          <p:cNvPicPr>
            <a:picLocks noChangeAspect="1"/>
          </p:cNvPicPr>
          <p:nvPr/>
        </p:nvPicPr>
        <p:blipFill rotWithShape="1">
          <a:blip r:embed="rId4">
            <a:extLst>
              <a:ext uri="{28A0092B-C50C-407E-A947-70E740481C1C}">
                <a14:useLocalDpi xmlns:a14="http://schemas.microsoft.com/office/drawing/2010/main" val="0"/>
              </a:ext>
            </a:extLst>
          </a:blip>
          <a:srcRect r="17139" b="75943"/>
          <a:stretch/>
        </p:blipFill>
        <p:spPr>
          <a:xfrm>
            <a:off x="228437" y="-134106"/>
            <a:ext cx="6963540" cy="959471"/>
          </a:xfrm>
          <a:prstGeom prst="rect">
            <a:avLst/>
          </a:prstGeom>
        </p:spPr>
      </p:pic>
      <p:sp>
        <p:nvSpPr>
          <p:cNvPr id="8" name="Title 1">
            <a:extLst>
              <a:ext uri="{FF2B5EF4-FFF2-40B4-BE49-F238E27FC236}">
                <a16:creationId xmlns:a16="http://schemas.microsoft.com/office/drawing/2014/main" id="{A109CE61-CA15-4D0D-945F-1F8C1D4180E8}"/>
              </a:ext>
            </a:extLst>
          </p:cNvPr>
          <p:cNvSpPr>
            <a:spLocks noGrp="1"/>
          </p:cNvSpPr>
          <p:nvPr>
            <p:ph type="title"/>
          </p:nvPr>
        </p:nvSpPr>
        <p:spPr>
          <a:xfrm>
            <a:off x="745732" y="1095375"/>
            <a:ext cx="10515600" cy="460240"/>
          </a:xfrm>
        </p:spPr>
        <p:txBody>
          <a:bodyPr>
            <a:noAutofit/>
          </a:bodyPr>
          <a:lstStyle/>
          <a:p>
            <a:r>
              <a:rPr lang="en-GB" sz="4800" b="1" dirty="0"/>
              <a:t>Key words to learn</a:t>
            </a:r>
          </a:p>
        </p:txBody>
      </p:sp>
      <p:sp>
        <p:nvSpPr>
          <p:cNvPr id="6" name="TextBox 5">
            <a:extLst>
              <a:ext uri="{FF2B5EF4-FFF2-40B4-BE49-F238E27FC236}">
                <a16:creationId xmlns:a16="http://schemas.microsoft.com/office/drawing/2014/main" id="{BE4D528C-7157-43B0-8BF7-9C6818199BD9}"/>
              </a:ext>
            </a:extLst>
          </p:cNvPr>
          <p:cNvSpPr txBox="1"/>
          <p:nvPr/>
        </p:nvSpPr>
        <p:spPr>
          <a:xfrm>
            <a:off x="4650998" y="5477304"/>
            <a:ext cx="1531253" cy="646331"/>
          </a:xfrm>
          <a:prstGeom prst="rect">
            <a:avLst/>
          </a:prstGeom>
          <a:noFill/>
        </p:spPr>
        <p:txBody>
          <a:bodyPr wrap="none" rtlCol="0">
            <a:spAutoFit/>
          </a:bodyPr>
          <a:lstStyle/>
          <a:p>
            <a:r>
              <a:rPr lang="en-GB" sz="3600" dirty="0"/>
              <a:t>protest</a:t>
            </a:r>
          </a:p>
        </p:txBody>
      </p:sp>
      <p:sp>
        <p:nvSpPr>
          <p:cNvPr id="9" name="TextBox 8">
            <a:extLst>
              <a:ext uri="{FF2B5EF4-FFF2-40B4-BE49-F238E27FC236}">
                <a16:creationId xmlns:a16="http://schemas.microsoft.com/office/drawing/2014/main" id="{419682FE-33F2-41D5-BF0A-7492C6768BE9}"/>
              </a:ext>
            </a:extLst>
          </p:cNvPr>
          <p:cNvSpPr txBox="1"/>
          <p:nvPr/>
        </p:nvSpPr>
        <p:spPr>
          <a:xfrm>
            <a:off x="8025161" y="1325495"/>
            <a:ext cx="1693092" cy="646331"/>
          </a:xfrm>
          <a:prstGeom prst="rect">
            <a:avLst/>
          </a:prstGeom>
          <a:noFill/>
        </p:spPr>
        <p:txBody>
          <a:bodyPr wrap="none" rtlCol="0">
            <a:spAutoFit/>
          </a:bodyPr>
          <a:lstStyle/>
          <a:p>
            <a:r>
              <a:rPr lang="en-GB" sz="3600" dirty="0"/>
              <a:t>equality</a:t>
            </a:r>
          </a:p>
        </p:txBody>
      </p:sp>
      <p:sp>
        <p:nvSpPr>
          <p:cNvPr id="10" name="TextBox 9">
            <a:extLst>
              <a:ext uri="{FF2B5EF4-FFF2-40B4-BE49-F238E27FC236}">
                <a16:creationId xmlns:a16="http://schemas.microsoft.com/office/drawing/2014/main" id="{064DC20F-CC2F-4189-B868-83F98364973C}"/>
              </a:ext>
            </a:extLst>
          </p:cNvPr>
          <p:cNvSpPr txBox="1"/>
          <p:nvPr/>
        </p:nvSpPr>
        <p:spPr>
          <a:xfrm>
            <a:off x="6497068" y="2843822"/>
            <a:ext cx="1397755" cy="646331"/>
          </a:xfrm>
          <a:prstGeom prst="rect">
            <a:avLst/>
          </a:prstGeom>
          <a:noFill/>
        </p:spPr>
        <p:txBody>
          <a:bodyPr wrap="none" rtlCol="0">
            <a:spAutoFit/>
          </a:bodyPr>
          <a:lstStyle/>
          <a:p>
            <a:r>
              <a:rPr lang="en-GB" sz="3600" dirty="0"/>
              <a:t>justice</a:t>
            </a:r>
          </a:p>
        </p:txBody>
      </p:sp>
      <p:sp>
        <p:nvSpPr>
          <p:cNvPr id="11" name="TextBox 10">
            <a:extLst>
              <a:ext uri="{FF2B5EF4-FFF2-40B4-BE49-F238E27FC236}">
                <a16:creationId xmlns:a16="http://schemas.microsoft.com/office/drawing/2014/main" id="{27E8D642-2986-4397-B1DF-C7BCE03C9105}"/>
              </a:ext>
            </a:extLst>
          </p:cNvPr>
          <p:cNvSpPr txBox="1"/>
          <p:nvPr/>
        </p:nvSpPr>
        <p:spPr>
          <a:xfrm>
            <a:off x="1984407" y="4437726"/>
            <a:ext cx="2052037" cy="646331"/>
          </a:xfrm>
          <a:prstGeom prst="rect">
            <a:avLst/>
          </a:prstGeom>
          <a:noFill/>
        </p:spPr>
        <p:txBody>
          <a:bodyPr wrap="none" rtlCol="0">
            <a:spAutoFit/>
          </a:bodyPr>
          <a:lstStyle/>
          <a:p>
            <a:r>
              <a:rPr lang="en-GB" sz="3600" dirty="0"/>
              <a:t>education</a:t>
            </a:r>
          </a:p>
        </p:txBody>
      </p:sp>
      <p:sp>
        <p:nvSpPr>
          <p:cNvPr id="12" name="TextBox 11">
            <a:extLst>
              <a:ext uri="{FF2B5EF4-FFF2-40B4-BE49-F238E27FC236}">
                <a16:creationId xmlns:a16="http://schemas.microsoft.com/office/drawing/2014/main" id="{FBD6EBD7-2B21-49FB-9687-6BE1AE6218D1}"/>
              </a:ext>
            </a:extLst>
          </p:cNvPr>
          <p:cNvSpPr txBox="1"/>
          <p:nvPr/>
        </p:nvSpPr>
        <p:spPr>
          <a:xfrm>
            <a:off x="8025161" y="4878300"/>
            <a:ext cx="3200300" cy="646331"/>
          </a:xfrm>
          <a:prstGeom prst="rect">
            <a:avLst/>
          </a:prstGeom>
          <a:noFill/>
        </p:spPr>
        <p:txBody>
          <a:bodyPr wrap="none" rtlCol="0">
            <a:spAutoFit/>
          </a:bodyPr>
          <a:lstStyle/>
          <a:p>
            <a:r>
              <a:rPr lang="en-GB" sz="3600" dirty="0"/>
              <a:t>climate activism</a:t>
            </a:r>
          </a:p>
        </p:txBody>
      </p:sp>
      <p:sp>
        <p:nvSpPr>
          <p:cNvPr id="13" name="TextBox 12">
            <a:extLst>
              <a:ext uri="{FF2B5EF4-FFF2-40B4-BE49-F238E27FC236}">
                <a16:creationId xmlns:a16="http://schemas.microsoft.com/office/drawing/2014/main" id="{766CED1D-3C94-4A5B-90AA-974D3F098A93}"/>
              </a:ext>
            </a:extLst>
          </p:cNvPr>
          <p:cNvSpPr txBox="1"/>
          <p:nvPr/>
        </p:nvSpPr>
        <p:spPr>
          <a:xfrm>
            <a:off x="1579756" y="2828693"/>
            <a:ext cx="2133789" cy="646331"/>
          </a:xfrm>
          <a:prstGeom prst="rect">
            <a:avLst/>
          </a:prstGeom>
          <a:noFill/>
        </p:spPr>
        <p:txBody>
          <a:bodyPr wrap="none" rtlCol="0">
            <a:spAutoFit/>
          </a:bodyPr>
          <a:lstStyle/>
          <a:p>
            <a:r>
              <a:rPr lang="en-GB" sz="3600" dirty="0"/>
              <a:t>worldview</a:t>
            </a:r>
          </a:p>
        </p:txBody>
      </p:sp>
    </p:spTree>
    <p:extLst>
      <p:ext uri="{BB962C8B-B14F-4D97-AF65-F5344CB8AC3E}">
        <p14:creationId xmlns:p14="http://schemas.microsoft.com/office/powerpoint/2010/main" val="1252524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P spid="10" grpId="0"/>
      <p:bldP spid="11" grpId="0"/>
      <p:bldP spid="12" grpId="0"/>
      <p:bldP spid="1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worldviews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2021</a:t>
            </a:r>
          </a:p>
        </p:txBody>
      </p:sp>
      <p:sp>
        <p:nvSpPr>
          <p:cNvPr id="2" name="Rectangle 1">
            <a:extLst>
              <a:ext uri="{FF2B5EF4-FFF2-40B4-BE49-F238E27FC236}">
                <a16:creationId xmlns:a16="http://schemas.microsoft.com/office/drawing/2014/main" id="{9FFDB520-8625-4E4B-9258-B7EF8266751C}"/>
              </a:ext>
            </a:extLst>
          </p:cNvPr>
          <p:cNvSpPr/>
          <p:nvPr/>
        </p:nvSpPr>
        <p:spPr>
          <a:xfrm>
            <a:off x="384711" y="145575"/>
            <a:ext cx="5333182" cy="400110"/>
          </a:xfrm>
          <a:prstGeom prst="rect">
            <a:avLst/>
          </a:prstGeom>
        </p:spPr>
        <p:txBody>
          <a:bodyPr wrap="square" lIns="91440" tIns="45720" rIns="91440" bIns="45720" anchor="t">
            <a:spAutoFit/>
          </a:bodyPr>
          <a:lstStyle/>
          <a:p>
            <a:endParaRPr lang="en-GB" sz="2000" b="1" dirty="0">
              <a:cs typeface="Calibri"/>
            </a:endParaRPr>
          </a:p>
        </p:txBody>
      </p:sp>
      <p:pic>
        <p:nvPicPr>
          <p:cNvPr id="5" name="Picture 4" descr="Text&#10;&#10;Description automatically generated">
            <a:extLst>
              <a:ext uri="{FF2B5EF4-FFF2-40B4-BE49-F238E27FC236}">
                <a16:creationId xmlns:a16="http://schemas.microsoft.com/office/drawing/2014/main" id="{681AE8D6-7580-40CB-BD11-63ACC9EFE4AA}"/>
              </a:ext>
            </a:extLst>
          </p:cNvPr>
          <p:cNvPicPr>
            <a:picLocks noChangeAspect="1"/>
          </p:cNvPicPr>
          <p:nvPr/>
        </p:nvPicPr>
        <p:blipFill rotWithShape="1">
          <a:blip r:embed="rId4">
            <a:extLst>
              <a:ext uri="{28A0092B-C50C-407E-A947-70E740481C1C}">
                <a14:useLocalDpi xmlns:a14="http://schemas.microsoft.com/office/drawing/2010/main" val="0"/>
              </a:ext>
            </a:extLst>
          </a:blip>
          <a:srcRect r="17139" b="75943"/>
          <a:stretch/>
        </p:blipFill>
        <p:spPr>
          <a:xfrm>
            <a:off x="228437" y="-134106"/>
            <a:ext cx="6963540" cy="959471"/>
          </a:xfrm>
          <a:prstGeom prst="rect">
            <a:avLst/>
          </a:prstGeom>
        </p:spPr>
      </p:pic>
      <p:sp>
        <p:nvSpPr>
          <p:cNvPr id="4" name="Content Placeholder 3">
            <a:extLst>
              <a:ext uri="{FF2B5EF4-FFF2-40B4-BE49-F238E27FC236}">
                <a16:creationId xmlns:a16="http://schemas.microsoft.com/office/drawing/2014/main" id="{538B73A6-602C-4AF7-954F-AFD5DD4094F5}"/>
              </a:ext>
            </a:extLst>
          </p:cNvPr>
          <p:cNvSpPr>
            <a:spLocks noGrp="1"/>
          </p:cNvSpPr>
          <p:nvPr>
            <p:ph idx="1"/>
          </p:nvPr>
        </p:nvSpPr>
        <p:spPr>
          <a:xfrm>
            <a:off x="6582055" y="842979"/>
            <a:ext cx="5225233" cy="5333984"/>
          </a:xfrm>
        </p:spPr>
        <p:txBody>
          <a:bodyPr>
            <a:normAutofit/>
          </a:bodyPr>
          <a:lstStyle/>
          <a:p>
            <a:pPr marL="0" indent="0">
              <a:buNone/>
            </a:pPr>
            <a:r>
              <a:rPr lang="en-GB" sz="3200" dirty="0"/>
              <a:t>What is most important to the ‘hero’ of the story?</a:t>
            </a:r>
          </a:p>
          <a:p>
            <a:pPr marL="0" indent="0">
              <a:buNone/>
            </a:pPr>
            <a:r>
              <a:rPr lang="en-GB" sz="3200" dirty="0"/>
              <a:t>List at least three things that have influenced these ‘heroes’ and led them to feel this way.</a:t>
            </a:r>
          </a:p>
          <a:p>
            <a:pPr marL="0" indent="0">
              <a:buNone/>
            </a:pPr>
            <a:endParaRPr lang="en-GB" dirty="0"/>
          </a:p>
          <a:p>
            <a:pPr marL="0" indent="0">
              <a:buNone/>
            </a:pPr>
            <a:r>
              <a:rPr lang="en-GB" sz="3200" dirty="0"/>
              <a:t>As a class discuss: </a:t>
            </a:r>
            <a:r>
              <a:rPr lang="en-US" sz="3200" dirty="0"/>
              <a:t>How have the individual life stories of these three young people influenced their actions? </a:t>
            </a:r>
            <a:endParaRPr lang="en-GB" sz="3200" dirty="0"/>
          </a:p>
          <a:p>
            <a:pPr marL="0" indent="0">
              <a:buNone/>
            </a:pPr>
            <a:endParaRPr lang="en-GB" dirty="0"/>
          </a:p>
          <a:p>
            <a:pPr marL="0" indent="0">
              <a:buNone/>
            </a:pPr>
            <a:endParaRPr lang="en-GB" dirty="0"/>
          </a:p>
        </p:txBody>
      </p:sp>
      <p:pic>
        <p:nvPicPr>
          <p:cNvPr id="8" name="Picture 7">
            <a:extLst>
              <a:ext uri="{FF2B5EF4-FFF2-40B4-BE49-F238E27FC236}">
                <a16:creationId xmlns:a16="http://schemas.microsoft.com/office/drawing/2014/main" id="{D7DA0BE4-83BB-419D-B11D-3A8905E452DC}"/>
              </a:ext>
            </a:extLst>
          </p:cNvPr>
          <p:cNvPicPr>
            <a:picLocks noChangeAspect="1"/>
          </p:cNvPicPr>
          <p:nvPr/>
        </p:nvPicPr>
        <p:blipFill>
          <a:blip r:embed="rId5"/>
          <a:stretch>
            <a:fillRect/>
          </a:stretch>
        </p:blipFill>
        <p:spPr>
          <a:xfrm>
            <a:off x="287912" y="2809614"/>
            <a:ext cx="2895291" cy="3367349"/>
          </a:xfrm>
          <a:prstGeom prst="rect">
            <a:avLst/>
          </a:prstGeom>
        </p:spPr>
      </p:pic>
      <p:pic>
        <p:nvPicPr>
          <p:cNvPr id="10" name="Picture 9">
            <a:extLst>
              <a:ext uri="{FF2B5EF4-FFF2-40B4-BE49-F238E27FC236}">
                <a16:creationId xmlns:a16="http://schemas.microsoft.com/office/drawing/2014/main" id="{D1F3FCFC-C64B-4252-86B2-2FFB5A0EDE45}"/>
              </a:ext>
            </a:extLst>
          </p:cNvPr>
          <p:cNvPicPr>
            <a:picLocks noChangeAspect="1"/>
          </p:cNvPicPr>
          <p:nvPr/>
        </p:nvPicPr>
        <p:blipFill>
          <a:blip r:embed="rId6"/>
          <a:stretch>
            <a:fillRect/>
          </a:stretch>
        </p:blipFill>
        <p:spPr>
          <a:xfrm>
            <a:off x="2531320" y="842979"/>
            <a:ext cx="2895291" cy="3209996"/>
          </a:xfrm>
          <a:prstGeom prst="rect">
            <a:avLst/>
          </a:prstGeom>
        </p:spPr>
      </p:pic>
      <p:pic>
        <p:nvPicPr>
          <p:cNvPr id="12" name="Picture 11">
            <a:extLst>
              <a:ext uri="{FF2B5EF4-FFF2-40B4-BE49-F238E27FC236}">
                <a16:creationId xmlns:a16="http://schemas.microsoft.com/office/drawing/2014/main" id="{E5028872-EE41-4178-84C8-3378D60BE428}"/>
              </a:ext>
            </a:extLst>
          </p:cNvPr>
          <p:cNvPicPr>
            <a:picLocks noChangeAspect="1"/>
          </p:cNvPicPr>
          <p:nvPr/>
        </p:nvPicPr>
        <p:blipFill>
          <a:blip r:embed="rId7"/>
          <a:stretch>
            <a:fillRect/>
          </a:stretch>
        </p:blipFill>
        <p:spPr>
          <a:xfrm>
            <a:off x="4047365" y="3205266"/>
            <a:ext cx="2398040" cy="3038426"/>
          </a:xfrm>
          <a:prstGeom prst="rect">
            <a:avLst/>
          </a:prstGeom>
        </p:spPr>
      </p:pic>
    </p:spTree>
    <p:extLst>
      <p:ext uri="{BB962C8B-B14F-4D97-AF65-F5344CB8AC3E}">
        <p14:creationId xmlns:p14="http://schemas.microsoft.com/office/powerpoint/2010/main" val="663053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worldviews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2021</a:t>
            </a:r>
          </a:p>
        </p:txBody>
      </p:sp>
      <p:sp>
        <p:nvSpPr>
          <p:cNvPr id="2" name="Rectangle 1">
            <a:extLst>
              <a:ext uri="{FF2B5EF4-FFF2-40B4-BE49-F238E27FC236}">
                <a16:creationId xmlns:a16="http://schemas.microsoft.com/office/drawing/2014/main" id="{9FFDB520-8625-4E4B-9258-B7EF8266751C}"/>
              </a:ext>
            </a:extLst>
          </p:cNvPr>
          <p:cNvSpPr/>
          <p:nvPr/>
        </p:nvSpPr>
        <p:spPr>
          <a:xfrm>
            <a:off x="384711" y="145575"/>
            <a:ext cx="5333182" cy="400110"/>
          </a:xfrm>
          <a:prstGeom prst="rect">
            <a:avLst/>
          </a:prstGeom>
        </p:spPr>
        <p:txBody>
          <a:bodyPr wrap="square" lIns="91440" tIns="45720" rIns="91440" bIns="45720" anchor="t">
            <a:spAutoFit/>
          </a:bodyPr>
          <a:lstStyle/>
          <a:p>
            <a:endParaRPr lang="en-GB" sz="2000" b="1" dirty="0">
              <a:cs typeface="Calibri"/>
            </a:endParaRPr>
          </a:p>
        </p:txBody>
      </p:sp>
      <p:pic>
        <p:nvPicPr>
          <p:cNvPr id="5" name="Picture 4" descr="Text&#10;&#10;Description automatically generated">
            <a:extLst>
              <a:ext uri="{FF2B5EF4-FFF2-40B4-BE49-F238E27FC236}">
                <a16:creationId xmlns:a16="http://schemas.microsoft.com/office/drawing/2014/main" id="{681AE8D6-7580-40CB-BD11-63ACC9EFE4AA}"/>
              </a:ext>
            </a:extLst>
          </p:cNvPr>
          <p:cNvPicPr>
            <a:picLocks noChangeAspect="1"/>
          </p:cNvPicPr>
          <p:nvPr/>
        </p:nvPicPr>
        <p:blipFill rotWithShape="1">
          <a:blip r:embed="rId4">
            <a:extLst>
              <a:ext uri="{28A0092B-C50C-407E-A947-70E740481C1C}">
                <a14:useLocalDpi xmlns:a14="http://schemas.microsoft.com/office/drawing/2010/main" val="0"/>
              </a:ext>
            </a:extLst>
          </a:blip>
          <a:srcRect r="17139" b="75943"/>
          <a:stretch/>
        </p:blipFill>
        <p:spPr>
          <a:xfrm>
            <a:off x="228437" y="-134106"/>
            <a:ext cx="6963540" cy="959471"/>
          </a:xfrm>
          <a:prstGeom prst="rect">
            <a:avLst/>
          </a:prstGeom>
        </p:spPr>
      </p:pic>
      <p:sp>
        <p:nvSpPr>
          <p:cNvPr id="3" name="Title 2">
            <a:extLst>
              <a:ext uri="{FF2B5EF4-FFF2-40B4-BE49-F238E27FC236}">
                <a16:creationId xmlns:a16="http://schemas.microsoft.com/office/drawing/2014/main" id="{4A6A06F0-4A38-479E-BE4B-038244B57331}"/>
              </a:ext>
            </a:extLst>
          </p:cNvPr>
          <p:cNvSpPr>
            <a:spLocks noGrp="1"/>
          </p:cNvSpPr>
          <p:nvPr>
            <p:ph type="title"/>
          </p:nvPr>
        </p:nvSpPr>
        <p:spPr>
          <a:xfrm>
            <a:off x="838200" y="5581245"/>
            <a:ext cx="10515600" cy="585642"/>
          </a:xfrm>
        </p:spPr>
        <p:txBody>
          <a:bodyPr>
            <a:normAutofit fontScale="90000"/>
          </a:bodyPr>
          <a:lstStyle/>
          <a:p>
            <a:r>
              <a:rPr lang="en-GB" b="1" dirty="0"/>
              <a:t>D</a:t>
            </a:r>
            <a:r>
              <a:rPr lang="en-US" b="1" dirty="0" err="1"/>
              <a:t>iscuss</a:t>
            </a:r>
            <a:r>
              <a:rPr lang="en-US" b="1" dirty="0"/>
              <a:t> as a class: do beliefs always lead to actions? Should they?</a:t>
            </a:r>
            <a:endParaRPr lang="en-GB" b="1" dirty="0"/>
          </a:p>
        </p:txBody>
      </p:sp>
      <p:sp>
        <p:nvSpPr>
          <p:cNvPr id="4" name="Content Placeholder 3">
            <a:extLst>
              <a:ext uri="{FF2B5EF4-FFF2-40B4-BE49-F238E27FC236}">
                <a16:creationId xmlns:a16="http://schemas.microsoft.com/office/drawing/2014/main" id="{538B73A6-602C-4AF7-954F-AFD5DD4094F5}"/>
              </a:ext>
            </a:extLst>
          </p:cNvPr>
          <p:cNvSpPr>
            <a:spLocks noGrp="1"/>
          </p:cNvSpPr>
          <p:nvPr>
            <p:ph idx="1"/>
          </p:nvPr>
        </p:nvSpPr>
        <p:spPr>
          <a:xfrm>
            <a:off x="838200" y="973292"/>
            <a:ext cx="10515600" cy="4351338"/>
          </a:xfrm>
        </p:spPr>
        <p:txBody>
          <a:bodyPr/>
          <a:lstStyle/>
          <a:p>
            <a:pPr marL="0" indent="0">
              <a:buNone/>
            </a:pPr>
            <a:r>
              <a:rPr lang="en-US" dirty="0"/>
              <a:t>Look through the stories again and work out what each hero believes, and how you can tell this from their actions.</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r>
              <a:rPr lang="en-US" dirty="0"/>
              <a:t>Think about your own worldviews. What beliefs do you have, and what actions do you take in your life that show these beliefs?</a:t>
            </a:r>
            <a:endParaRPr lang="en-GB" dirty="0"/>
          </a:p>
        </p:txBody>
      </p:sp>
      <p:pic>
        <p:nvPicPr>
          <p:cNvPr id="8" name="Picture 7">
            <a:extLst>
              <a:ext uri="{FF2B5EF4-FFF2-40B4-BE49-F238E27FC236}">
                <a16:creationId xmlns:a16="http://schemas.microsoft.com/office/drawing/2014/main" id="{23022D36-A36F-4D66-A045-54475ED72FDF}"/>
              </a:ext>
            </a:extLst>
          </p:cNvPr>
          <p:cNvPicPr>
            <a:picLocks noChangeAspect="1"/>
          </p:cNvPicPr>
          <p:nvPr/>
        </p:nvPicPr>
        <p:blipFill>
          <a:blip r:embed="rId5"/>
          <a:stretch>
            <a:fillRect/>
          </a:stretch>
        </p:blipFill>
        <p:spPr>
          <a:xfrm>
            <a:off x="2587083" y="1872912"/>
            <a:ext cx="1911964" cy="2223697"/>
          </a:xfrm>
          <a:prstGeom prst="rect">
            <a:avLst/>
          </a:prstGeom>
        </p:spPr>
      </p:pic>
      <p:pic>
        <p:nvPicPr>
          <p:cNvPr id="9" name="Picture 8">
            <a:extLst>
              <a:ext uri="{FF2B5EF4-FFF2-40B4-BE49-F238E27FC236}">
                <a16:creationId xmlns:a16="http://schemas.microsoft.com/office/drawing/2014/main" id="{3505AE8C-E38B-4577-A132-C0A3CA6837E5}"/>
              </a:ext>
            </a:extLst>
          </p:cNvPr>
          <p:cNvPicPr>
            <a:picLocks noChangeAspect="1"/>
          </p:cNvPicPr>
          <p:nvPr/>
        </p:nvPicPr>
        <p:blipFill>
          <a:blip r:embed="rId6"/>
          <a:stretch>
            <a:fillRect/>
          </a:stretch>
        </p:blipFill>
        <p:spPr>
          <a:xfrm>
            <a:off x="4761910" y="1872912"/>
            <a:ext cx="2005688" cy="2223697"/>
          </a:xfrm>
          <a:prstGeom prst="rect">
            <a:avLst/>
          </a:prstGeom>
        </p:spPr>
      </p:pic>
      <p:pic>
        <p:nvPicPr>
          <p:cNvPr id="10" name="Picture 9">
            <a:extLst>
              <a:ext uri="{FF2B5EF4-FFF2-40B4-BE49-F238E27FC236}">
                <a16:creationId xmlns:a16="http://schemas.microsoft.com/office/drawing/2014/main" id="{3C815AFA-C355-48D2-A347-C01ACEFE58B8}"/>
              </a:ext>
            </a:extLst>
          </p:cNvPr>
          <p:cNvPicPr>
            <a:picLocks noChangeAspect="1"/>
          </p:cNvPicPr>
          <p:nvPr/>
        </p:nvPicPr>
        <p:blipFill>
          <a:blip r:embed="rId7"/>
          <a:stretch>
            <a:fillRect/>
          </a:stretch>
        </p:blipFill>
        <p:spPr>
          <a:xfrm>
            <a:off x="7030461" y="1871650"/>
            <a:ext cx="1755026" cy="2223697"/>
          </a:xfrm>
          <a:prstGeom prst="rect">
            <a:avLst/>
          </a:prstGeom>
        </p:spPr>
      </p:pic>
    </p:spTree>
    <p:extLst>
      <p:ext uri="{BB962C8B-B14F-4D97-AF65-F5344CB8AC3E}">
        <p14:creationId xmlns:p14="http://schemas.microsoft.com/office/powerpoint/2010/main" val="2557878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worldviews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2021</a:t>
            </a:r>
          </a:p>
        </p:txBody>
      </p:sp>
      <p:sp>
        <p:nvSpPr>
          <p:cNvPr id="2" name="Rectangle 1">
            <a:extLst>
              <a:ext uri="{FF2B5EF4-FFF2-40B4-BE49-F238E27FC236}">
                <a16:creationId xmlns:a16="http://schemas.microsoft.com/office/drawing/2014/main" id="{9FFDB520-8625-4E4B-9258-B7EF8266751C}"/>
              </a:ext>
            </a:extLst>
          </p:cNvPr>
          <p:cNvSpPr/>
          <p:nvPr/>
        </p:nvSpPr>
        <p:spPr>
          <a:xfrm>
            <a:off x="384711" y="145575"/>
            <a:ext cx="5333182" cy="400110"/>
          </a:xfrm>
          <a:prstGeom prst="rect">
            <a:avLst/>
          </a:prstGeom>
        </p:spPr>
        <p:txBody>
          <a:bodyPr wrap="square" lIns="91440" tIns="45720" rIns="91440" bIns="45720" anchor="t">
            <a:spAutoFit/>
          </a:bodyPr>
          <a:lstStyle/>
          <a:p>
            <a:endParaRPr lang="en-GB" sz="2000" b="1" dirty="0">
              <a:cs typeface="Calibri"/>
            </a:endParaRPr>
          </a:p>
        </p:txBody>
      </p:sp>
      <p:pic>
        <p:nvPicPr>
          <p:cNvPr id="5" name="Picture 4" descr="Text&#10;&#10;Description automatically generated">
            <a:extLst>
              <a:ext uri="{FF2B5EF4-FFF2-40B4-BE49-F238E27FC236}">
                <a16:creationId xmlns:a16="http://schemas.microsoft.com/office/drawing/2014/main" id="{681AE8D6-7580-40CB-BD11-63ACC9EFE4AA}"/>
              </a:ext>
            </a:extLst>
          </p:cNvPr>
          <p:cNvPicPr>
            <a:picLocks noChangeAspect="1"/>
          </p:cNvPicPr>
          <p:nvPr/>
        </p:nvPicPr>
        <p:blipFill rotWithShape="1">
          <a:blip r:embed="rId4">
            <a:extLst>
              <a:ext uri="{28A0092B-C50C-407E-A947-70E740481C1C}">
                <a14:useLocalDpi xmlns:a14="http://schemas.microsoft.com/office/drawing/2010/main" val="0"/>
              </a:ext>
            </a:extLst>
          </a:blip>
          <a:srcRect r="17139" b="75943"/>
          <a:stretch/>
        </p:blipFill>
        <p:spPr>
          <a:xfrm>
            <a:off x="225117" y="-155962"/>
            <a:ext cx="6963540" cy="959471"/>
          </a:xfrm>
          <a:prstGeom prst="rect">
            <a:avLst/>
          </a:prstGeom>
        </p:spPr>
      </p:pic>
      <p:sp>
        <p:nvSpPr>
          <p:cNvPr id="3" name="Title 2">
            <a:extLst>
              <a:ext uri="{FF2B5EF4-FFF2-40B4-BE49-F238E27FC236}">
                <a16:creationId xmlns:a16="http://schemas.microsoft.com/office/drawing/2014/main" id="{4A6A06F0-4A38-479E-BE4B-038244B57331}"/>
              </a:ext>
            </a:extLst>
          </p:cNvPr>
          <p:cNvSpPr>
            <a:spLocks noGrp="1"/>
          </p:cNvSpPr>
          <p:nvPr>
            <p:ph type="title"/>
          </p:nvPr>
        </p:nvSpPr>
        <p:spPr>
          <a:xfrm>
            <a:off x="838200" y="365125"/>
            <a:ext cx="5635909" cy="3061691"/>
          </a:xfrm>
        </p:spPr>
        <p:txBody>
          <a:bodyPr/>
          <a:lstStyle/>
          <a:p>
            <a:r>
              <a:rPr lang="en-US" b="1" dirty="0"/>
              <a:t>What difference does a worldview make?</a:t>
            </a:r>
            <a:endParaRPr lang="en-GB" b="1" dirty="0"/>
          </a:p>
        </p:txBody>
      </p:sp>
      <p:sp>
        <p:nvSpPr>
          <p:cNvPr id="4" name="Content Placeholder 3">
            <a:extLst>
              <a:ext uri="{FF2B5EF4-FFF2-40B4-BE49-F238E27FC236}">
                <a16:creationId xmlns:a16="http://schemas.microsoft.com/office/drawing/2014/main" id="{538B73A6-602C-4AF7-954F-AFD5DD4094F5}"/>
              </a:ext>
            </a:extLst>
          </p:cNvPr>
          <p:cNvSpPr>
            <a:spLocks noGrp="1"/>
          </p:cNvSpPr>
          <p:nvPr>
            <p:ph idx="1"/>
          </p:nvPr>
        </p:nvSpPr>
        <p:spPr>
          <a:xfrm>
            <a:off x="838199" y="3561970"/>
            <a:ext cx="4514385" cy="2211116"/>
          </a:xfrm>
        </p:spPr>
        <p:txBody>
          <a:bodyPr/>
          <a:lstStyle/>
          <a:p>
            <a:pPr marL="0" indent="0">
              <a:buNone/>
            </a:pPr>
            <a:r>
              <a:rPr lang="en-GB" dirty="0"/>
              <a:t>How do you think Malala, Greta and Marcus would each respond to the images on the next three slides?</a:t>
            </a:r>
          </a:p>
        </p:txBody>
      </p:sp>
      <p:sp>
        <p:nvSpPr>
          <p:cNvPr id="9" name="Content Placeholder 3">
            <a:extLst>
              <a:ext uri="{FF2B5EF4-FFF2-40B4-BE49-F238E27FC236}">
                <a16:creationId xmlns:a16="http://schemas.microsoft.com/office/drawing/2014/main" id="{5AA7BF43-2069-4BCE-AA31-1B756CDB4A25}"/>
              </a:ext>
            </a:extLst>
          </p:cNvPr>
          <p:cNvSpPr txBox="1">
            <a:spLocks/>
          </p:cNvSpPr>
          <p:nvPr/>
        </p:nvSpPr>
        <p:spPr>
          <a:xfrm>
            <a:off x="7191977" y="3606103"/>
            <a:ext cx="3823010" cy="221111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10" name="TextBox 9">
            <a:extLst>
              <a:ext uri="{FF2B5EF4-FFF2-40B4-BE49-F238E27FC236}">
                <a16:creationId xmlns:a16="http://schemas.microsoft.com/office/drawing/2014/main" id="{84E8DBDD-3438-48A1-860D-8F3DC5ECB3D9}"/>
              </a:ext>
            </a:extLst>
          </p:cNvPr>
          <p:cNvSpPr txBox="1"/>
          <p:nvPr/>
        </p:nvSpPr>
        <p:spPr>
          <a:xfrm>
            <a:off x="7605131" y="4059345"/>
            <a:ext cx="4215161" cy="2092881"/>
          </a:xfrm>
          <a:prstGeom prst="rect">
            <a:avLst/>
          </a:prstGeom>
          <a:noFill/>
        </p:spPr>
        <p:txBody>
          <a:bodyPr wrap="square" rtlCol="0">
            <a:spAutoFit/>
          </a:bodyPr>
          <a:lstStyle/>
          <a:p>
            <a:r>
              <a:rPr lang="en-US" sz="2800" dirty="0"/>
              <a:t>Write a speech bubble from each of the different heroes, reacting to each image.</a:t>
            </a:r>
            <a:endParaRPr lang="en-GB" sz="2800" dirty="0"/>
          </a:p>
          <a:p>
            <a:endParaRPr lang="en-GB" dirty="0"/>
          </a:p>
        </p:txBody>
      </p:sp>
      <p:sp>
        <p:nvSpPr>
          <p:cNvPr id="11" name="Speech Bubble: Rectangle with Corners Rounded 10">
            <a:extLst>
              <a:ext uri="{FF2B5EF4-FFF2-40B4-BE49-F238E27FC236}">
                <a16:creationId xmlns:a16="http://schemas.microsoft.com/office/drawing/2014/main" id="{19D7B90B-00D5-4965-BF1D-AD1260A5486D}"/>
              </a:ext>
            </a:extLst>
          </p:cNvPr>
          <p:cNvSpPr/>
          <p:nvPr/>
        </p:nvSpPr>
        <p:spPr>
          <a:xfrm>
            <a:off x="7191977" y="989550"/>
            <a:ext cx="3823009" cy="2110723"/>
          </a:xfrm>
          <a:prstGeom prst="wedgeRoundRectCallout">
            <a:avLst>
              <a:gd name="adj1" fmla="val -50002"/>
              <a:gd name="adj2" fmla="val 77293"/>
              <a:gd name="adj3" fmla="val 16667"/>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83899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10" grpId="0"/>
      <p:bldP spid="11"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worldviews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2021</a:t>
            </a:r>
          </a:p>
        </p:txBody>
      </p:sp>
      <p:sp>
        <p:nvSpPr>
          <p:cNvPr id="2" name="Rectangle 1">
            <a:extLst>
              <a:ext uri="{FF2B5EF4-FFF2-40B4-BE49-F238E27FC236}">
                <a16:creationId xmlns:a16="http://schemas.microsoft.com/office/drawing/2014/main" id="{9FFDB520-8625-4E4B-9258-B7EF8266751C}"/>
              </a:ext>
            </a:extLst>
          </p:cNvPr>
          <p:cNvSpPr/>
          <p:nvPr/>
        </p:nvSpPr>
        <p:spPr>
          <a:xfrm>
            <a:off x="384711" y="145575"/>
            <a:ext cx="5333182" cy="400110"/>
          </a:xfrm>
          <a:prstGeom prst="rect">
            <a:avLst/>
          </a:prstGeom>
        </p:spPr>
        <p:txBody>
          <a:bodyPr wrap="square" lIns="91440" tIns="45720" rIns="91440" bIns="45720" anchor="t">
            <a:spAutoFit/>
          </a:bodyPr>
          <a:lstStyle/>
          <a:p>
            <a:endParaRPr lang="en-GB" sz="2000" b="1" dirty="0">
              <a:cs typeface="Calibri"/>
            </a:endParaRPr>
          </a:p>
        </p:txBody>
      </p:sp>
      <p:pic>
        <p:nvPicPr>
          <p:cNvPr id="5" name="Picture 4" descr="Text&#10;&#10;Description automatically generated">
            <a:extLst>
              <a:ext uri="{FF2B5EF4-FFF2-40B4-BE49-F238E27FC236}">
                <a16:creationId xmlns:a16="http://schemas.microsoft.com/office/drawing/2014/main" id="{681AE8D6-7580-40CB-BD11-63ACC9EFE4AA}"/>
              </a:ext>
            </a:extLst>
          </p:cNvPr>
          <p:cNvPicPr>
            <a:picLocks noChangeAspect="1"/>
          </p:cNvPicPr>
          <p:nvPr/>
        </p:nvPicPr>
        <p:blipFill rotWithShape="1">
          <a:blip r:embed="rId4">
            <a:extLst>
              <a:ext uri="{28A0092B-C50C-407E-A947-70E740481C1C}">
                <a14:useLocalDpi xmlns:a14="http://schemas.microsoft.com/office/drawing/2010/main" val="0"/>
              </a:ext>
            </a:extLst>
          </a:blip>
          <a:srcRect r="17139" b="75943"/>
          <a:stretch/>
        </p:blipFill>
        <p:spPr>
          <a:xfrm>
            <a:off x="228437" y="-134106"/>
            <a:ext cx="6963540" cy="959471"/>
          </a:xfrm>
          <a:prstGeom prst="rect">
            <a:avLst/>
          </a:prstGeom>
        </p:spPr>
      </p:pic>
      <p:pic>
        <p:nvPicPr>
          <p:cNvPr id="8" name="Picture 7">
            <a:extLst>
              <a:ext uri="{FF2B5EF4-FFF2-40B4-BE49-F238E27FC236}">
                <a16:creationId xmlns:a16="http://schemas.microsoft.com/office/drawing/2014/main" id="{2AFF9DC4-BC4D-4B2B-A6F4-D8A4CB3594B3}"/>
              </a:ext>
            </a:extLst>
          </p:cNvPr>
          <p:cNvPicPr>
            <a:picLocks noChangeAspect="1"/>
          </p:cNvPicPr>
          <p:nvPr/>
        </p:nvPicPr>
        <p:blipFill>
          <a:blip r:embed="rId5"/>
          <a:stretch>
            <a:fillRect/>
          </a:stretch>
        </p:blipFill>
        <p:spPr>
          <a:xfrm>
            <a:off x="2954909" y="1854110"/>
            <a:ext cx="6282182" cy="4353443"/>
          </a:xfrm>
          <a:prstGeom prst="rect">
            <a:avLst/>
          </a:prstGeom>
        </p:spPr>
      </p:pic>
      <p:sp>
        <p:nvSpPr>
          <p:cNvPr id="9" name="TextBox 8">
            <a:extLst>
              <a:ext uri="{FF2B5EF4-FFF2-40B4-BE49-F238E27FC236}">
                <a16:creationId xmlns:a16="http://schemas.microsoft.com/office/drawing/2014/main" id="{0E34E2D1-D782-421E-91A8-619244D15324}"/>
              </a:ext>
            </a:extLst>
          </p:cNvPr>
          <p:cNvSpPr txBox="1"/>
          <p:nvPr/>
        </p:nvSpPr>
        <p:spPr>
          <a:xfrm>
            <a:off x="2163208" y="1253946"/>
            <a:ext cx="8408019" cy="1200329"/>
          </a:xfrm>
          <a:prstGeom prst="rect">
            <a:avLst/>
          </a:prstGeom>
          <a:solidFill>
            <a:srgbClr val="7030A0"/>
          </a:solidFill>
        </p:spPr>
        <p:txBody>
          <a:bodyPr wrap="square" rtlCol="0">
            <a:spAutoFit/>
          </a:bodyPr>
          <a:lstStyle/>
          <a:p>
            <a:r>
              <a:rPr lang="en-US" sz="2400" dirty="0">
                <a:solidFill>
                  <a:schemeClr val="bg1"/>
                </a:solidFill>
              </a:rPr>
              <a:t>127.7m girls across the world are out of school</a:t>
            </a:r>
          </a:p>
          <a:p>
            <a:r>
              <a:rPr lang="en-US" sz="2400" dirty="0">
                <a:solidFill>
                  <a:schemeClr val="bg1"/>
                </a:solidFill>
              </a:rPr>
              <a:t>63% of adults who can’t read (aged 15 and over) are female</a:t>
            </a:r>
          </a:p>
          <a:p>
            <a:r>
              <a:rPr lang="en-US" sz="2400" dirty="0">
                <a:solidFill>
                  <a:schemeClr val="bg1"/>
                </a:solidFill>
              </a:rPr>
              <a:t>UNESCO Institute for Statistics (UIS)</a:t>
            </a:r>
            <a:endParaRPr lang="en-GB" sz="2400" dirty="0">
              <a:solidFill>
                <a:schemeClr val="bg1"/>
              </a:solidFill>
            </a:endParaRPr>
          </a:p>
        </p:txBody>
      </p:sp>
    </p:spTree>
    <p:extLst>
      <p:ext uri="{BB962C8B-B14F-4D97-AF65-F5344CB8AC3E}">
        <p14:creationId xmlns:p14="http://schemas.microsoft.com/office/powerpoint/2010/main" val="10791158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worldviews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2021</a:t>
            </a:r>
          </a:p>
        </p:txBody>
      </p:sp>
      <p:sp>
        <p:nvSpPr>
          <p:cNvPr id="2" name="Rectangle 1">
            <a:extLst>
              <a:ext uri="{FF2B5EF4-FFF2-40B4-BE49-F238E27FC236}">
                <a16:creationId xmlns:a16="http://schemas.microsoft.com/office/drawing/2014/main" id="{9FFDB520-8625-4E4B-9258-B7EF8266751C}"/>
              </a:ext>
            </a:extLst>
          </p:cNvPr>
          <p:cNvSpPr/>
          <p:nvPr/>
        </p:nvSpPr>
        <p:spPr>
          <a:xfrm>
            <a:off x="384711" y="145575"/>
            <a:ext cx="5333182" cy="400110"/>
          </a:xfrm>
          <a:prstGeom prst="rect">
            <a:avLst/>
          </a:prstGeom>
        </p:spPr>
        <p:txBody>
          <a:bodyPr wrap="square" lIns="91440" tIns="45720" rIns="91440" bIns="45720" anchor="t">
            <a:spAutoFit/>
          </a:bodyPr>
          <a:lstStyle/>
          <a:p>
            <a:endParaRPr lang="en-GB" sz="2000" b="1" dirty="0">
              <a:cs typeface="Calibri"/>
            </a:endParaRPr>
          </a:p>
        </p:txBody>
      </p:sp>
      <p:pic>
        <p:nvPicPr>
          <p:cNvPr id="5" name="Picture 4" descr="Text&#10;&#10;Description automatically generated">
            <a:extLst>
              <a:ext uri="{FF2B5EF4-FFF2-40B4-BE49-F238E27FC236}">
                <a16:creationId xmlns:a16="http://schemas.microsoft.com/office/drawing/2014/main" id="{681AE8D6-7580-40CB-BD11-63ACC9EFE4AA}"/>
              </a:ext>
            </a:extLst>
          </p:cNvPr>
          <p:cNvPicPr>
            <a:picLocks noChangeAspect="1"/>
          </p:cNvPicPr>
          <p:nvPr/>
        </p:nvPicPr>
        <p:blipFill rotWithShape="1">
          <a:blip r:embed="rId4">
            <a:extLst>
              <a:ext uri="{28A0092B-C50C-407E-A947-70E740481C1C}">
                <a14:useLocalDpi xmlns:a14="http://schemas.microsoft.com/office/drawing/2010/main" val="0"/>
              </a:ext>
            </a:extLst>
          </a:blip>
          <a:srcRect r="17139" b="75943"/>
          <a:stretch/>
        </p:blipFill>
        <p:spPr>
          <a:xfrm>
            <a:off x="228437" y="-134106"/>
            <a:ext cx="6963540" cy="959471"/>
          </a:xfrm>
          <a:prstGeom prst="rect">
            <a:avLst/>
          </a:prstGeom>
        </p:spPr>
      </p:pic>
      <p:pic>
        <p:nvPicPr>
          <p:cNvPr id="8" name="Picture 7">
            <a:extLst>
              <a:ext uri="{FF2B5EF4-FFF2-40B4-BE49-F238E27FC236}">
                <a16:creationId xmlns:a16="http://schemas.microsoft.com/office/drawing/2014/main" id="{6237D181-7306-4E53-9C3A-1E3EFF3B6B48}"/>
              </a:ext>
            </a:extLst>
          </p:cNvPr>
          <p:cNvPicPr>
            <a:picLocks noChangeAspect="1"/>
          </p:cNvPicPr>
          <p:nvPr/>
        </p:nvPicPr>
        <p:blipFill>
          <a:blip r:embed="rId5"/>
          <a:stretch>
            <a:fillRect/>
          </a:stretch>
        </p:blipFill>
        <p:spPr>
          <a:xfrm>
            <a:off x="2522791" y="896906"/>
            <a:ext cx="7146418" cy="5064188"/>
          </a:xfrm>
          <a:prstGeom prst="rect">
            <a:avLst/>
          </a:prstGeom>
        </p:spPr>
      </p:pic>
    </p:spTree>
    <p:extLst>
      <p:ext uri="{BB962C8B-B14F-4D97-AF65-F5344CB8AC3E}">
        <p14:creationId xmlns:p14="http://schemas.microsoft.com/office/powerpoint/2010/main" val="18312565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worldviews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2021</a:t>
            </a:r>
          </a:p>
        </p:txBody>
      </p:sp>
      <p:sp>
        <p:nvSpPr>
          <p:cNvPr id="2" name="Rectangle 1">
            <a:extLst>
              <a:ext uri="{FF2B5EF4-FFF2-40B4-BE49-F238E27FC236}">
                <a16:creationId xmlns:a16="http://schemas.microsoft.com/office/drawing/2014/main" id="{9FFDB520-8625-4E4B-9258-B7EF8266751C}"/>
              </a:ext>
            </a:extLst>
          </p:cNvPr>
          <p:cNvSpPr/>
          <p:nvPr/>
        </p:nvSpPr>
        <p:spPr>
          <a:xfrm>
            <a:off x="384711" y="145575"/>
            <a:ext cx="5333182" cy="400110"/>
          </a:xfrm>
          <a:prstGeom prst="rect">
            <a:avLst/>
          </a:prstGeom>
        </p:spPr>
        <p:txBody>
          <a:bodyPr wrap="square" lIns="91440" tIns="45720" rIns="91440" bIns="45720" anchor="t">
            <a:spAutoFit/>
          </a:bodyPr>
          <a:lstStyle/>
          <a:p>
            <a:endParaRPr lang="en-GB" sz="2000" b="1" dirty="0">
              <a:cs typeface="Calibri"/>
            </a:endParaRPr>
          </a:p>
        </p:txBody>
      </p:sp>
      <p:pic>
        <p:nvPicPr>
          <p:cNvPr id="5" name="Picture 4" descr="Text&#10;&#10;Description automatically generated">
            <a:extLst>
              <a:ext uri="{FF2B5EF4-FFF2-40B4-BE49-F238E27FC236}">
                <a16:creationId xmlns:a16="http://schemas.microsoft.com/office/drawing/2014/main" id="{681AE8D6-7580-40CB-BD11-63ACC9EFE4AA}"/>
              </a:ext>
            </a:extLst>
          </p:cNvPr>
          <p:cNvPicPr>
            <a:picLocks noChangeAspect="1"/>
          </p:cNvPicPr>
          <p:nvPr/>
        </p:nvPicPr>
        <p:blipFill rotWithShape="1">
          <a:blip r:embed="rId4">
            <a:extLst>
              <a:ext uri="{28A0092B-C50C-407E-A947-70E740481C1C}">
                <a14:useLocalDpi xmlns:a14="http://schemas.microsoft.com/office/drawing/2010/main" val="0"/>
              </a:ext>
            </a:extLst>
          </a:blip>
          <a:srcRect r="17139" b="75943"/>
          <a:stretch/>
        </p:blipFill>
        <p:spPr>
          <a:xfrm>
            <a:off x="228437" y="-134106"/>
            <a:ext cx="6963540" cy="959471"/>
          </a:xfrm>
          <a:prstGeom prst="rect">
            <a:avLst/>
          </a:prstGeom>
        </p:spPr>
      </p:pic>
      <p:pic>
        <p:nvPicPr>
          <p:cNvPr id="8" name="Picture 7">
            <a:extLst>
              <a:ext uri="{FF2B5EF4-FFF2-40B4-BE49-F238E27FC236}">
                <a16:creationId xmlns:a16="http://schemas.microsoft.com/office/drawing/2014/main" id="{435030D5-6265-439E-B29A-0F839DBA1F76}"/>
              </a:ext>
            </a:extLst>
          </p:cNvPr>
          <p:cNvPicPr>
            <a:picLocks noChangeAspect="1"/>
          </p:cNvPicPr>
          <p:nvPr/>
        </p:nvPicPr>
        <p:blipFill>
          <a:blip r:embed="rId5"/>
          <a:stretch>
            <a:fillRect/>
          </a:stretch>
        </p:blipFill>
        <p:spPr>
          <a:xfrm>
            <a:off x="2614230" y="882148"/>
            <a:ext cx="6963540" cy="5093704"/>
          </a:xfrm>
          <a:prstGeom prst="rect">
            <a:avLst/>
          </a:prstGeom>
        </p:spPr>
      </p:pic>
    </p:spTree>
    <p:extLst>
      <p:ext uri="{BB962C8B-B14F-4D97-AF65-F5344CB8AC3E}">
        <p14:creationId xmlns:p14="http://schemas.microsoft.com/office/powerpoint/2010/main" val="17509916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worldviews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2021</a:t>
            </a:r>
          </a:p>
        </p:txBody>
      </p:sp>
      <p:sp>
        <p:nvSpPr>
          <p:cNvPr id="2" name="Rectangle 1">
            <a:extLst>
              <a:ext uri="{FF2B5EF4-FFF2-40B4-BE49-F238E27FC236}">
                <a16:creationId xmlns:a16="http://schemas.microsoft.com/office/drawing/2014/main" id="{9FFDB520-8625-4E4B-9258-B7EF8266751C}"/>
              </a:ext>
            </a:extLst>
          </p:cNvPr>
          <p:cNvSpPr/>
          <p:nvPr/>
        </p:nvSpPr>
        <p:spPr>
          <a:xfrm>
            <a:off x="384711" y="145575"/>
            <a:ext cx="5333182" cy="400110"/>
          </a:xfrm>
          <a:prstGeom prst="rect">
            <a:avLst/>
          </a:prstGeom>
        </p:spPr>
        <p:txBody>
          <a:bodyPr wrap="square" lIns="91440" tIns="45720" rIns="91440" bIns="45720" anchor="t">
            <a:spAutoFit/>
          </a:bodyPr>
          <a:lstStyle/>
          <a:p>
            <a:endParaRPr lang="en-GB" sz="2000" b="1" dirty="0">
              <a:cs typeface="Calibri"/>
            </a:endParaRPr>
          </a:p>
        </p:txBody>
      </p:sp>
      <p:pic>
        <p:nvPicPr>
          <p:cNvPr id="5" name="Picture 4" descr="Text&#10;&#10;Description automatically generated">
            <a:extLst>
              <a:ext uri="{FF2B5EF4-FFF2-40B4-BE49-F238E27FC236}">
                <a16:creationId xmlns:a16="http://schemas.microsoft.com/office/drawing/2014/main" id="{681AE8D6-7580-40CB-BD11-63ACC9EFE4AA}"/>
              </a:ext>
            </a:extLst>
          </p:cNvPr>
          <p:cNvPicPr>
            <a:picLocks noChangeAspect="1"/>
          </p:cNvPicPr>
          <p:nvPr/>
        </p:nvPicPr>
        <p:blipFill rotWithShape="1">
          <a:blip r:embed="rId4">
            <a:extLst>
              <a:ext uri="{28A0092B-C50C-407E-A947-70E740481C1C}">
                <a14:useLocalDpi xmlns:a14="http://schemas.microsoft.com/office/drawing/2010/main" val="0"/>
              </a:ext>
            </a:extLst>
          </a:blip>
          <a:srcRect r="17139" b="75943"/>
          <a:stretch/>
        </p:blipFill>
        <p:spPr>
          <a:xfrm>
            <a:off x="228437" y="-134106"/>
            <a:ext cx="6963540" cy="959471"/>
          </a:xfrm>
          <a:prstGeom prst="rect">
            <a:avLst/>
          </a:prstGeom>
        </p:spPr>
      </p:pic>
      <p:sp>
        <p:nvSpPr>
          <p:cNvPr id="4" name="Content Placeholder 3">
            <a:extLst>
              <a:ext uri="{FF2B5EF4-FFF2-40B4-BE49-F238E27FC236}">
                <a16:creationId xmlns:a16="http://schemas.microsoft.com/office/drawing/2014/main" id="{538B73A6-602C-4AF7-954F-AFD5DD4094F5}"/>
              </a:ext>
            </a:extLst>
          </p:cNvPr>
          <p:cNvSpPr>
            <a:spLocks noGrp="1"/>
          </p:cNvSpPr>
          <p:nvPr>
            <p:ph idx="1"/>
          </p:nvPr>
        </p:nvSpPr>
        <p:spPr>
          <a:xfrm>
            <a:off x="228437" y="1135637"/>
            <a:ext cx="4291361" cy="5071917"/>
          </a:xfrm>
        </p:spPr>
        <p:txBody>
          <a:bodyPr>
            <a:normAutofit lnSpcReduction="10000"/>
          </a:bodyPr>
          <a:lstStyle/>
          <a:p>
            <a:pPr marL="0" indent="0">
              <a:buNone/>
            </a:pPr>
            <a:r>
              <a:rPr lang="en-US" dirty="0"/>
              <a:t>Use the texts on resource 4.2</a:t>
            </a:r>
          </a:p>
          <a:p>
            <a:pPr marL="0" indent="0">
              <a:buNone/>
            </a:pPr>
            <a:r>
              <a:rPr lang="en-US" dirty="0"/>
              <a:t>Choose at least three of these texts from different traditions. Imagine a child reads them every day before they go to school. What difference would it make to how they act in the day? What kinds of things might they think, feel, say or do? In other words, how might it affect their worldview?</a:t>
            </a:r>
            <a:endParaRPr lang="en-GB" dirty="0"/>
          </a:p>
        </p:txBody>
      </p:sp>
      <p:sp>
        <p:nvSpPr>
          <p:cNvPr id="6" name="Speech Bubble: Rectangle with Corners Rounded 5">
            <a:extLst>
              <a:ext uri="{FF2B5EF4-FFF2-40B4-BE49-F238E27FC236}">
                <a16:creationId xmlns:a16="http://schemas.microsoft.com/office/drawing/2014/main" id="{38558D1E-8473-4724-9557-4B1118F99598}"/>
              </a:ext>
            </a:extLst>
          </p:cNvPr>
          <p:cNvSpPr/>
          <p:nvPr/>
        </p:nvSpPr>
        <p:spPr>
          <a:xfrm>
            <a:off x="5501719" y="825365"/>
            <a:ext cx="6461844" cy="2163337"/>
          </a:xfrm>
          <a:prstGeom prst="wedgeRoundRectCallout">
            <a:avLst/>
          </a:prstGeom>
          <a:solidFill>
            <a:srgbClr val="856FC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‘He is not a believer who eats while his </a:t>
            </a:r>
            <a:r>
              <a:rPr lang="en-US" sz="2400" dirty="0" err="1"/>
              <a:t>neighbour</a:t>
            </a:r>
            <a:r>
              <a:rPr lang="en-US" sz="2400" dirty="0"/>
              <a:t> remains hungry by his side.’</a:t>
            </a:r>
          </a:p>
          <a:p>
            <a:pPr algn="ctr"/>
            <a:r>
              <a:rPr lang="en-US" sz="2400" dirty="0"/>
              <a:t>Islam</a:t>
            </a:r>
          </a:p>
          <a:p>
            <a:pPr algn="ctr"/>
            <a:r>
              <a:rPr lang="en-US" dirty="0"/>
              <a:t>Hadith (al-</a:t>
            </a:r>
            <a:r>
              <a:rPr lang="en-US" dirty="0" err="1"/>
              <a:t>Sunan</a:t>
            </a:r>
            <a:r>
              <a:rPr lang="en-US" dirty="0"/>
              <a:t> al-</a:t>
            </a:r>
            <a:r>
              <a:rPr lang="en-US" dirty="0" err="1"/>
              <a:t>Kubrá</a:t>
            </a:r>
            <a:r>
              <a:rPr lang="en-US" dirty="0"/>
              <a:t> 19049)</a:t>
            </a:r>
            <a:endParaRPr lang="en-GB" dirty="0"/>
          </a:p>
        </p:txBody>
      </p:sp>
      <p:sp>
        <p:nvSpPr>
          <p:cNvPr id="8" name="Speech Bubble: Rectangle with Corners Rounded 7">
            <a:extLst>
              <a:ext uri="{FF2B5EF4-FFF2-40B4-BE49-F238E27FC236}">
                <a16:creationId xmlns:a16="http://schemas.microsoft.com/office/drawing/2014/main" id="{2D22DA36-7AC1-4258-B495-F3E395C489FE}"/>
              </a:ext>
            </a:extLst>
          </p:cNvPr>
          <p:cNvSpPr/>
          <p:nvPr/>
        </p:nvSpPr>
        <p:spPr>
          <a:xfrm>
            <a:off x="5000023" y="3429000"/>
            <a:ext cx="6963540" cy="2391936"/>
          </a:xfrm>
          <a:prstGeom prst="wedgeRoundRectCallout">
            <a:avLst/>
          </a:prstGeom>
          <a:solidFill>
            <a:srgbClr val="856FC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Article 1: We are all born free and equal and should be treated in the same way.</a:t>
            </a:r>
          </a:p>
          <a:p>
            <a:pPr algn="ctr"/>
            <a:r>
              <a:rPr lang="en-US" sz="2400" dirty="0"/>
              <a:t>Article 25: We have the right to food and shelter. All people have a right to be cared for.</a:t>
            </a:r>
          </a:p>
          <a:p>
            <a:pPr algn="ctr"/>
            <a:r>
              <a:rPr lang="en-US" sz="2400" dirty="0"/>
              <a:t>Article 26: We all have a right to education.</a:t>
            </a:r>
          </a:p>
          <a:p>
            <a:pPr algn="ctr"/>
            <a:r>
              <a:rPr lang="en-US" sz="2400" dirty="0"/>
              <a:t>Non-religious</a:t>
            </a:r>
          </a:p>
          <a:p>
            <a:pPr algn="ctr"/>
            <a:r>
              <a:rPr lang="en-US" dirty="0"/>
              <a:t>United Nations Universal Declaration of Human Rights</a:t>
            </a:r>
            <a:endParaRPr lang="en-GB" dirty="0"/>
          </a:p>
        </p:txBody>
      </p:sp>
    </p:spTree>
    <p:extLst>
      <p:ext uri="{BB962C8B-B14F-4D97-AF65-F5344CB8AC3E}">
        <p14:creationId xmlns:p14="http://schemas.microsoft.com/office/powerpoint/2010/main" val="42159087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worldviews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2021</a:t>
            </a:r>
          </a:p>
        </p:txBody>
      </p:sp>
      <p:sp>
        <p:nvSpPr>
          <p:cNvPr id="2" name="Rectangle 1">
            <a:extLst>
              <a:ext uri="{FF2B5EF4-FFF2-40B4-BE49-F238E27FC236}">
                <a16:creationId xmlns:a16="http://schemas.microsoft.com/office/drawing/2014/main" id="{9FFDB520-8625-4E4B-9258-B7EF8266751C}"/>
              </a:ext>
            </a:extLst>
          </p:cNvPr>
          <p:cNvSpPr/>
          <p:nvPr/>
        </p:nvSpPr>
        <p:spPr>
          <a:xfrm>
            <a:off x="384711" y="145575"/>
            <a:ext cx="5333182" cy="400110"/>
          </a:xfrm>
          <a:prstGeom prst="rect">
            <a:avLst/>
          </a:prstGeom>
        </p:spPr>
        <p:txBody>
          <a:bodyPr wrap="square" lIns="91440" tIns="45720" rIns="91440" bIns="45720" anchor="t">
            <a:spAutoFit/>
          </a:bodyPr>
          <a:lstStyle/>
          <a:p>
            <a:endParaRPr lang="en-GB" sz="2000" b="1" dirty="0">
              <a:cs typeface="Calibri"/>
            </a:endParaRPr>
          </a:p>
        </p:txBody>
      </p:sp>
      <p:pic>
        <p:nvPicPr>
          <p:cNvPr id="5" name="Picture 4" descr="Text&#10;&#10;Description automatically generated">
            <a:extLst>
              <a:ext uri="{FF2B5EF4-FFF2-40B4-BE49-F238E27FC236}">
                <a16:creationId xmlns:a16="http://schemas.microsoft.com/office/drawing/2014/main" id="{681AE8D6-7580-40CB-BD11-63ACC9EFE4AA}"/>
              </a:ext>
            </a:extLst>
          </p:cNvPr>
          <p:cNvPicPr>
            <a:picLocks noChangeAspect="1"/>
          </p:cNvPicPr>
          <p:nvPr/>
        </p:nvPicPr>
        <p:blipFill rotWithShape="1">
          <a:blip r:embed="rId4">
            <a:extLst>
              <a:ext uri="{28A0092B-C50C-407E-A947-70E740481C1C}">
                <a14:useLocalDpi xmlns:a14="http://schemas.microsoft.com/office/drawing/2010/main" val="0"/>
              </a:ext>
            </a:extLst>
          </a:blip>
          <a:srcRect r="17139" b="75943"/>
          <a:stretch/>
        </p:blipFill>
        <p:spPr>
          <a:xfrm>
            <a:off x="228437" y="-134106"/>
            <a:ext cx="6963540" cy="959471"/>
          </a:xfrm>
          <a:prstGeom prst="rect">
            <a:avLst/>
          </a:prstGeom>
        </p:spPr>
      </p:pic>
      <p:sp>
        <p:nvSpPr>
          <p:cNvPr id="3" name="Title 2">
            <a:extLst>
              <a:ext uri="{FF2B5EF4-FFF2-40B4-BE49-F238E27FC236}">
                <a16:creationId xmlns:a16="http://schemas.microsoft.com/office/drawing/2014/main" id="{4A6A06F0-4A38-479E-BE4B-038244B57331}"/>
              </a:ext>
            </a:extLst>
          </p:cNvPr>
          <p:cNvSpPr>
            <a:spLocks noGrp="1"/>
          </p:cNvSpPr>
          <p:nvPr>
            <p:ph type="title"/>
          </p:nvPr>
        </p:nvSpPr>
        <p:spPr>
          <a:xfrm>
            <a:off x="838200" y="1515354"/>
            <a:ext cx="10515600" cy="175334"/>
          </a:xfrm>
        </p:spPr>
        <p:txBody>
          <a:bodyPr>
            <a:normAutofit fontScale="90000"/>
          </a:bodyPr>
          <a:lstStyle/>
          <a:p>
            <a:r>
              <a:rPr lang="en-US" b="1" dirty="0"/>
              <a:t>What shapes a worldview?</a:t>
            </a:r>
            <a:br>
              <a:rPr lang="en-US" b="1" dirty="0"/>
            </a:br>
            <a:endParaRPr lang="en-GB" dirty="0"/>
          </a:p>
        </p:txBody>
      </p:sp>
      <p:pic>
        <p:nvPicPr>
          <p:cNvPr id="6" name="Picture 5">
            <a:extLst>
              <a:ext uri="{FF2B5EF4-FFF2-40B4-BE49-F238E27FC236}">
                <a16:creationId xmlns:a16="http://schemas.microsoft.com/office/drawing/2014/main" id="{BCBBB2E9-BCD3-4955-8107-992CAF074156}"/>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5330" b="94405" l="751" r="95035">
                        <a14:foregroundMark x1="9700" y1="76123" x2="9700" y2="76123"/>
                        <a14:foregroundMark x1="4787" y1="94413" x2="5139" y2="94405"/>
                        <a14:foregroundMark x1="95092" y1="38106" x2="95092" y2="38106"/>
                        <a14:backgroundMark x1="25058" y1="36960" x2="25058" y2="36960"/>
                        <a14:backgroundMark x1="25058" y1="36960" x2="25058" y2="36960"/>
                        <a14:backgroundMark x1="25058" y1="36960" x2="25058" y2="36960"/>
                        <a14:backgroundMark x1="404" y1="73392" x2="69804" y2="88"/>
                        <a14:backgroundMark x1="51848" y1="97665" x2="92610" y2="58987"/>
                        <a14:backgroundMark x1="92610" y1="58987" x2="96420" y2="54229"/>
                        <a14:backgroundMark x1="96420" y1="54229" x2="99827" y2="50220"/>
                        <a14:backgroundMark x1="50577" y1="97048" x2="54215" y2="91938"/>
                        <a14:backgroundMark x1="54215" y1="91938" x2="93245" y2="52423"/>
                        <a14:backgroundMark x1="93245" y1="52423" x2="97691" y2="46872"/>
                        <a14:backgroundMark x1="97691" y1="46872" x2="99827" y2="44405"/>
                        <a14:backgroundMark x1="52309" y1="97093" x2="84584" y2="66167"/>
                        <a14:backgroundMark x1="63741" y1="84802" x2="71420" y2="77577"/>
                        <a14:backgroundMark x1="83314" y1="65507" x2="97055" y2="53700"/>
                        <a14:backgroundMark x1="97055" y1="53700" x2="88222" y2="60308"/>
                        <a14:backgroundMark x1="88222" y1="60308" x2="97806" y2="50088"/>
                        <a14:backgroundMark x1="97806" y1="50088" x2="91339" y2="59207"/>
                        <a14:backgroundMark x1="91339" y1="59207" x2="98383" y2="51057"/>
                        <a14:backgroundMark x1="98383" y1="51057" x2="98326" y2="45242"/>
                        <a14:backgroundMark x1="98326" y1="45242" x2="98210" y2="51101"/>
                        <a14:backgroundMark x1="98210" y1="51101" x2="76270" y2="77048"/>
                        <a14:backgroundMark x1="76270" y1="77048" x2="52079" y2="96960"/>
                        <a14:backgroundMark x1="50058" y1="98458" x2="53580" y2="96079"/>
                        <a14:backgroundMark x1="68591" y1="2335" x2="90358" y2="12643"/>
                        <a14:backgroundMark x1="90358" y1="12643" x2="99307" y2="25507"/>
                        <a14:backgroundMark x1="42783" y1="98634" x2="50289" y2="96872"/>
                        <a14:backgroundMark x1="50289" y1="96872" x2="55312" y2="92907"/>
                        <a14:backgroundMark x1="55312" y1="92907" x2="42956" y2="97621"/>
                        <a14:backgroundMark x1="42956" y1="97621" x2="61201" y2="86432"/>
                        <a14:backgroundMark x1="231" y1="93172" x2="10970" y2="98106"/>
                        <a14:backgroundMark x1="2079" y1="95330" x2="2483" y2="95991"/>
                        <a14:backgroundMark x1="3118" y1="96300" x2="3118" y2="96300"/>
                        <a14:backgroundMark x1="6293" y1="97709" x2="346" y2="95639"/>
                        <a14:backgroundMark x1="346" y1="95639" x2="520" y2="95727"/>
                        <a14:backgroundMark x1="8487" y1="97357" x2="577" y2="93833"/>
                        <a14:backgroundMark x1="346" y1="79604" x2="8776" y2="69912"/>
                        <a14:backgroundMark x1="8776" y1="69912" x2="21478" y2="51630"/>
                        <a14:backgroundMark x1="21478" y1="51630" x2="30081" y2="41718"/>
                        <a14:backgroundMark x1="30081" y1="41718" x2="35855" y2="33921"/>
                        <a14:backgroundMark x1="6986" y1="70529" x2="15589" y2="61366"/>
                        <a14:backgroundMark x1="15589" y1="61366" x2="26848" y2="52687"/>
                        <a14:backgroundMark x1="26848" y1="52687" x2="36028" y2="42467"/>
                        <a14:backgroundMark x1="36028" y1="42467" x2="52194" y2="17974"/>
                        <a14:backgroundMark x1="52194" y1="17974" x2="64550" y2="5595"/>
                        <a14:backgroundMark x1="61605" y1="6035" x2="74885" y2="2159"/>
                        <a14:backgroundMark x1="74885" y1="2159" x2="76270" y2="1454"/>
                        <a14:backgroundMark x1="85162" y1="10000" x2="99596" y2="32379"/>
                        <a14:backgroundMark x1="54503" y1="91630" x2="59065" y2="87489"/>
                        <a14:backgroundMark x1="59065" y1="87489" x2="71998" y2="68546"/>
                        <a14:backgroundMark x1="71998" y1="68546" x2="95727" y2="42555"/>
                        <a14:backgroundMark x1="95727" y1="42555" x2="98730" y2="29780"/>
                      </a14:backgroundRemoval>
                    </a14:imgEffect>
                  </a14:imgLayer>
                </a14:imgProps>
              </a:ext>
              <a:ext uri="{28A0092B-C50C-407E-A947-70E740481C1C}">
                <a14:useLocalDpi xmlns:a14="http://schemas.microsoft.com/office/drawing/2010/main" val="0"/>
              </a:ext>
            </a:extLst>
          </a:blip>
          <a:stretch>
            <a:fillRect/>
          </a:stretch>
        </p:blipFill>
        <p:spPr>
          <a:xfrm rot="3391517">
            <a:off x="2710497" y="-1553715"/>
            <a:ext cx="7603579" cy="9965429"/>
          </a:xfrm>
          <a:prstGeom prst="rect">
            <a:avLst/>
          </a:prstGeom>
        </p:spPr>
      </p:pic>
    </p:spTree>
    <p:extLst>
      <p:ext uri="{BB962C8B-B14F-4D97-AF65-F5344CB8AC3E}">
        <p14:creationId xmlns:p14="http://schemas.microsoft.com/office/powerpoint/2010/main" val="26125871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91749AB-34BB-7D42-8C0A-DC813F2F5BDA}"/>
              </a:ext>
            </a:extLst>
          </p:cNvPr>
          <p:cNvSpPr txBox="1"/>
          <p:nvPr/>
        </p:nvSpPr>
        <p:spPr>
          <a:xfrm>
            <a:off x="4025462" y="6487234"/>
            <a:ext cx="6686081" cy="292388"/>
          </a:xfrm>
          <a:prstGeom prst="rect">
            <a:avLst/>
          </a:prstGeom>
          <a:noFill/>
        </p:spPr>
        <p:txBody>
          <a:bodyPr wrap="square" rtlCol="0">
            <a:spAutoFit/>
          </a:bodyPr>
          <a:lstStyle/>
          <a:p>
            <a:r>
              <a:rPr lang="en-US" sz="1300" b="1" dirty="0">
                <a:solidFill>
                  <a:schemeClr val="bg1"/>
                </a:solidFill>
              </a:rPr>
              <a:t>BIG QUESTIONS BIG ANSWERS – Investigating worldviews  </a:t>
            </a:r>
            <a:r>
              <a:rPr lang="en-US" sz="1300" dirty="0">
                <a:solidFill>
                  <a:schemeClr val="bg1"/>
                </a:solidFill>
              </a:rPr>
              <a:t>Editor: </a:t>
            </a:r>
            <a:r>
              <a:rPr lang="en-US" sz="1300" b="1" dirty="0">
                <a:solidFill>
                  <a:schemeClr val="bg1"/>
                </a:solidFill>
              </a:rPr>
              <a:t>Fiona Moss </a:t>
            </a:r>
            <a:r>
              <a:rPr lang="en-US" sz="1300" dirty="0">
                <a:solidFill>
                  <a:schemeClr val="bg1"/>
                </a:solidFill>
              </a:rPr>
              <a:t>© RE Today 2021</a:t>
            </a:r>
          </a:p>
        </p:txBody>
      </p:sp>
      <p:sp>
        <p:nvSpPr>
          <p:cNvPr id="2" name="Rectangle 1">
            <a:extLst>
              <a:ext uri="{FF2B5EF4-FFF2-40B4-BE49-F238E27FC236}">
                <a16:creationId xmlns:a16="http://schemas.microsoft.com/office/drawing/2014/main" id="{9FFDB520-8625-4E4B-9258-B7EF8266751C}"/>
              </a:ext>
            </a:extLst>
          </p:cNvPr>
          <p:cNvSpPr/>
          <p:nvPr/>
        </p:nvSpPr>
        <p:spPr>
          <a:xfrm>
            <a:off x="384711" y="145575"/>
            <a:ext cx="5333182" cy="400110"/>
          </a:xfrm>
          <a:prstGeom prst="rect">
            <a:avLst/>
          </a:prstGeom>
        </p:spPr>
        <p:txBody>
          <a:bodyPr wrap="square" lIns="91440" tIns="45720" rIns="91440" bIns="45720" anchor="t">
            <a:spAutoFit/>
          </a:bodyPr>
          <a:lstStyle/>
          <a:p>
            <a:endParaRPr lang="en-GB" sz="2000" b="1" dirty="0">
              <a:cs typeface="Calibri"/>
            </a:endParaRPr>
          </a:p>
        </p:txBody>
      </p:sp>
      <p:pic>
        <p:nvPicPr>
          <p:cNvPr id="5" name="Picture 4" descr="Text&#10;&#10;Description automatically generated">
            <a:extLst>
              <a:ext uri="{FF2B5EF4-FFF2-40B4-BE49-F238E27FC236}">
                <a16:creationId xmlns:a16="http://schemas.microsoft.com/office/drawing/2014/main" id="{681AE8D6-7580-40CB-BD11-63ACC9EFE4AA}"/>
              </a:ext>
            </a:extLst>
          </p:cNvPr>
          <p:cNvPicPr>
            <a:picLocks noChangeAspect="1"/>
          </p:cNvPicPr>
          <p:nvPr/>
        </p:nvPicPr>
        <p:blipFill rotWithShape="1">
          <a:blip r:embed="rId4">
            <a:extLst>
              <a:ext uri="{28A0092B-C50C-407E-A947-70E740481C1C}">
                <a14:useLocalDpi xmlns:a14="http://schemas.microsoft.com/office/drawing/2010/main" val="0"/>
              </a:ext>
            </a:extLst>
          </a:blip>
          <a:srcRect r="17139" b="75943"/>
          <a:stretch/>
        </p:blipFill>
        <p:spPr>
          <a:xfrm>
            <a:off x="228437" y="-134106"/>
            <a:ext cx="6963540" cy="959471"/>
          </a:xfrm>
          <a:prstGeom prst="rect">
            <a:avLst/>
          </a:prstGeom>
        </p:spPr>
      </p:pic>
      <p:sp>
        <p:nvSpPr>
          <p:cNvPr id="8" name="Title 1">
            <a:extLst>
              <a:ext uri="{FF2B5EF4-FFF2-40B4-BE49-F238E27FC236}">
                <a16:creationId xmlns:a16="http://schemas.microsoft.com/office/drawing/2014/main" id="{A109CE61-CA15-4D0D-945F-1F8C1D4180E8}"/>
              </a:ext>
            </a:extLst>
          </p:cNvPr>
          <p:cNvSpPr>
            <a:spLocks noGrp="1"/>
          </p:cNvSpPr>
          <p:nvPr>
            <p:ph type="title"/>
          </p:nvPr>
        </p:nvSpPr>
        <p:spPr>
          <a:xfrm>
            <a:off x="745732" y="1095375"/>
            <a:ext cx="10515600" cy="460240"/>
          </a:xfrm>
        </p:spPr>
        <p:txBody>
          <a:bodyPr>
            <a:noAutofit/>
          </a:bodyPr>
          <a:lstStyle/>
          <a:p>
            <a:r>
              <a:rPr lang="en-GB" sz="4800" b="1" dirty="0"/>
              <a:t>Have you learnt these key words? </a:t>
            </a:r>
          </a:p>
        </p:txBody>
      </p:sp>
      <p:sp>
        <p:nvSpPr>
          <p:cNvPr id="6" name="TextBox 5">
            <a:extLst>
              <a:ext uri="{FF2B5EF4-FFF2-40B4-BE49-F238E27FC236}">
                <a16:creationId xmlns:a16="http://schemas.microsoft.com/office/drawing/2014/main" id="{BE4D528C-7157-43B0-8BF7-9C6818199BD9}"/>
              </a:ext>
            </a:extLst>
          </p:cNvPr>
          <p:cNvSpPr txBox="1"/>
          <p:nvPr/>
        </p:nvSpPr>
        <p:spPr>
          <a:xfrm>
            <a:off x="4472279" y="4210399"/>
            <a:ext cx="1531253" cy="646331"/>
          </a:xfrm>
          <a:prstGeom prst="rect">
            <a:avLst/>
          </a:prstGeom>
          <a:noFill/>
        </p:spPr>
        <p:txBody>
          <a:bodyPr wrap="none" rtlCol="0">
            <a:spAutoFit/>
          </a:bodyPr>
          <a:lstStyle/>
          <a:p>
            <a:r>
              <a:rPr lang="en-GB" sz="3600" dirty="0"/>
              <a:t>protest</a:t>
            </a:r>
          </a:p>
        </p:txBody>
      </p:sp>
      <p:sp>
        <p:nvSpPr>
          <p:cNvPr id="9" name="TextBox 8">
            <a:extLst>
              <a:ext uri="{FF2B5EF4-FFF2-40B4-BE49-F238E27FC236}">
                <a16:creationId xmlns:a16="http://schemas.microsoft.com/office/drawing/2014/main" id="{419682FE-33F2-41D5-BF0A-7492C6768BE9}"/>
              </a:ext>
            </a:extLst>
          </p:cNvPr>
          <p:cNvSpPr txBox="1"/>
          <p:nvPr/>
        </p:nvSpPr>
        <p:spPr>
          <a:xfrm>
            <a:off x="8827706" y="2195052"/>
            <a:ext cx="1693092" cy="646331"/>
          </a:xfrm>
          <a:prstGeom prst="rect">
            <a:avLst/>
          </a:prstGeom>
          <a:noFill/>
        </p:spPr>
        <p:txBody>
          <a:bodyPr wrap="none" rtlCol="0">
            <a:spAutoFit/>
          </a:bodyPr>
          <a:lstStyle/>
          <a:p>
            <a:r>
              <a:rPr lang="en-GB" sz="3600" dirty="0"/>
              <a:t>equality</a:t>
            </a:r>
          </a:p>
        </p:txBody>
      </p:sp>
      <p:sp>
        <p:nvSpPr>
          <p:cNvPr id="10" name="TextBox 9">
            <a:extLst>
              <a:ext uri="{FF2B5EF4-FFF2-40B4-BE49-F238E27FC236}">
                <a16:creationId xmlns:a16="http://schemas.microsoft.com/office/drawing/2014/main" id="{064DC20F-CC2F-4189-B868-83F98364973C}"/>
              </a:ext>
            </a:extLst>
          </p:cNvPr>
          <p:cNvSpPr txBox="1"/>
          <p:nvPr/>
        </p:nvSpPr>
        <p:spPr>
          <a:xfrm>
            <a:off x="5397122" y="2132703"/>
            <a:ext cx="1397755" cy="646331"/>
          </a:xfrm>
          <a:prstGeom prst="rect">
            <a:avLst/>
          </a:prstGeom>
          <a:noFill/>
        </p:spPr>
        <p:txBody>
          <a:bodyPr wrap="none" rtlCol="0">
            <a:spAutoFit/>
          </a:bodyPr>
          <a:lstStyle/>
          <a:p>
            <a:r>
              <a:rPr lang="en-GB" sz="3600" dirty="0"/>
              <a:t>justice</a:t>
            </a:r>
          </a:p>
        </p:txBody>
      </p:sp>
      <p:sp>
        <p:nvSpPr>
          <p:cNvPr id="11" name="TextBox 10">
            <a:extLst>
              <a:ext uri="{FF2B5EF4-FFF2-40B4-BE49-F238E27FC236}">
                <a16:creationId xmlns:a16="http://schemas.microsoft.com/office/drawing/2014/main" id="{27E8D642-2986-4397-B1DF-C7BCE03C9105}"/>
              </a:ext>
            </a:extLst>
          </p:cNvPr>
          <p:cNvSpPr txBox="1"/>
          <p:nvPr/>
        </p:nvSpPr>
        <p:spPr>
          <a:xfrm>
            <a:off x="1230504" y="3530380"/>
            <a:ext cx="2052037" cy="646331"/>
          </a:xfrm>
          <a:prstGeom prst="rect">
            <a:avLst/>
          </a:prstGeom>
          <a:noFill/>
        </p:spPr>
        <p:txBody>
          <a:bodyPr wrap="none" rtlCol="0">
            <a:spAutoFit/>
          </a:bodyPr>
          <a:lstStyle/>
          <a:p>
            <a:r>
              <a:rPr lang="en-GB" sz="3600" dirty="0"/>
              <a:t>education</a:t>
            </a:r>
          </a:p>
        </p:txBody>
      </p:sp>
      <p:sp>
        <p:nvSpPr>
          <p:cNvPr id="12" name="TextBox 11">
            <a:extLst>
              <a:ext uri="{FF2B5EF4-FFF2-40B4-BE49-F238E27FC236}">
                <a16:creationId xmlns:a16="http://schemas.microsoft.com/office/drawing/2014/main" id="{FBD6EBD7-2B21-49FB-9687-6BE1AE6218D1}"/>
              </a:ext>
            </a:extLst>
          </p:cNvPr>
          <p:cNvSpPr txBox="1"/>
          <p:nvPr/>
        </p:nvSpPr>
        <p:spPr>
          <a:xfrm>
            <a:off x="7191977" y="3648452"/>
            <a:ext cx="3200300" cy="646331"/>
          </a:xfrm>
          <a:prstGeom prst="rect">
            <a:avLst/>
          </a:prstGeom>
          <a:noFill/>
        </p:spPr>
        <p:txBody>
          <a:bodyPr wrap="none" rtlCol="0">
            <a:spAutoFit/>
          </a:bodyPr>
          <a:lstStyle/>
          <a:p>
            <a:r>
              <a:rPr lang="en-GB" sz="3600" dirty="0"/>
              <a:t>climate activism</a:t>
            </a:r>
          </a:p>
        </p:txBody>
      </p:sp>
      <p:sp>
        <p:nvSpPr>
          <p:cNvPr id="13" name="TextBox 12">
            <a:extLst>
              <a:ext uri="{FF2B5EF4-FFF2-40B4-BE49-F238E27FC236}">
                <a16:creationId xmlns:a16="http://schemas.microsoft.com/office/drawing/2014/main" id="{766CED1D-3C94-4A5B-90AA-974D3F098A93}"/>
              </a:ext>
            </a:extLst>
          </p:cNvPr>
          <p:cNvSpPr txBox="1"/>
          <p:nvPr/>
        </p:nvSpPr>
        <p:spPr>
          <a:xfrm>
            <a:off x="1230504" y="2163542"/>
            <a:ext cx="2133789" cy="646331"/>
          </a:xfrm>
          <a:prstGeom prst="rect">
            <a:avLst/>
          </a:prstGeom>
          <a:noFill/>
        </p:spPr>
        <p:txBody>
          <a:bodyPr wrap="none" rtlCol="0">
            <a:spAutoFit/>
          </a:bodyPr>
          <a:lstStyle/>
          <a:p>
            <a:r>
              <a:rPr lang="en-GB" sz="3600" dirty="0"/>
              <a:t>worldview</a:t>
            </a:r>
          </a:p>
        </p:txBody>
      </p:sp>
      <p:sp>
        <p:nvSpPr>
          <p:cNvPr id="3" name="TextBox 2">
            <a:extLst>
              <a:ext uri="{FF2B5EF4-FFF2-40B4-BE49-F238E27FC236}">
                <a16:creationId xmlns:a16="http://schemas.microsoft.com/office/drawing/2014/main" id="{AE8EF395-E502-4EAD-A1B0-A5F91E6BEB74}"/>
              </a:ext>
            </a:extLst>
          </p:cNvPr>
          <p:cNvSpPr txBox="1"/>
          <p:nvPr/>
        </p:nvSpPr>
        <p:spPr>
          <a:xfrm>
            <a:off x="299319" y="5357254"/>
            <a:ext cx="11476369" cy="923330"/>
          </a:xfrm>
          <a:prstGeom prst="rect">
            <a:avLst/>
          </a:prstGeom>
          <a:noFill/>
        </p:spPr>
        <p:txBody>
          <a:bodyPr wrap="square" rtlCol="0">
            <a:spAutoFit/>
          </a:bodyPr>
          <a:lstStyle/>
          <a:p>
            <a:r>
              <a:rPr lang="en-GB" sz="1800" b="1" dirty="0"/>
              <a:t>How can you apply them to Greta, Malala and Marcus?</a:t>
            </a:r>
          </a:p>
          <a:p>
            <a:r>
              <a:rPr lang="en-GB" b="1" dirty="0"/>
              <a:t>How does your own worldview affect what you think, feel, say and do?</a:t>
            </a:r>
            <a:endParaRPr lang="en-GB" sz="1800" b="1" dirty="0"/>
          </a:p>
          <a:p>
            <a:endParaRPr lang="en-GB" dirty="0"/>
          </a:p>
        </p:txBody>
      </p:sp>
    </p:spTree>
    <p:extLst>
      <p:ext uri="{BB962C8B-B14F-4D97-AF65-F5344CB8AC3E}">
        <p14:creationId xmlns:p14="http://schemas.microsoft.com/office/powerpoint/2010/main" val="445305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P spid="10" grpId="0"/>
      <p:bldP spid="11" grpId="0"/>
      <p:bldP spid="12" grpId="0"/>
      <p:bldP spid="13"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1E12715A5D7B48A7D27CD15122AA0A" ma:contentTypeVersion="12" ma:contentTypeDescription="Create a new document." ma:contentTypeScope="" ma:versionID="979cf08700719c94a5b631486dd89e9c">
  <xsd:schema xmlns:xsd="http://www.w3.org/2001/XMLSchema" xmlns:xs="http://www.w3.org/2001/XMLSchema" xmlns:p="http://schemas.microsoft.com/office/2006/metadata/properties" xmlns:ns2="5a14aa55-8b15-43dc-98f3-1c89c91190c3" xmlns:ns3="a6df29e2-2c68-4514-aade-f276a7719d9c" targetNamespace="http://schemas.microsoft.com/office/2006/metadata/properties" ma:root="true" ma:fieldsID="b60cc22d1eec3014fc65642f956f08a3" ns2:_="" ns3:_="">
    <xsd:import namespace="5a14aa55-8b15-43dc-98f3-1c89c91190c3"/>
    <xsd:import namespace="a6df29e2-2c68-4514-aade-f276a7719d9c"/>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GenerationTime" minOccurs="0"/>
                <xsd:element ref="ns2:MediaServiceEventHashCode" minOccurs="0"/>
                <xsd:element ref="ns2:MediaServiceOCR" minOccurs="0"/>
                <xsd:element ref="ns2:MediaServiceLocation"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a14aa55-8b15-43dc-98f3-1c89c91190c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Location" ma:index="15" nillable="true" ma:displayName="Loca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6df29e2-2c68-4514-aade-f276a7719d9c"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6B61266-37B4-415B-B8DF-C0AC9F9A48A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a14aa55-8b15-43dc-98f3-1c89c91190c3"/>
    <ds:schemaRef ds:uri="a6df29e2-2c68-4514-aade-f276a7719d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99C3E09-C58F-476B-9F40-C36B435B1AC0}">
  <ds:schemaRefs>
    <ds:schemaRef ds:uri="http://purl.org/dc/terms/"/>
    <ds:schemaRef ds:uri="a6df29e2-2c68-4514-aade-f276a7719d9c"/>
    <ds:schemaRef ds:uri="http://schemas.microsoft.com/office/2006/documentManagement/types"/>
    <ds:schemaRef ds:uri="http://purl.org/dc/dcmitype/"/>
    <ds:schemaRef ds:uri="http://schemas.microsoft.com/office/infopath/2007/PartnerControls"/>
    <ds:schemaRef ds:uri="5a14aa55-8b15-43dc-98f3-1c89c91190c3"/>
    <ds:schemaRef ds:uri="http://purl.org/dc/elements/1.1/"/>
    <ds:schemaRef ds:uri="http://schemas.microsoft.com/office/2006/metadata/propertie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02325FC6-5AC4-4647-8E98-771D3898A02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368</TotalTime>
  <Words>2071</Words>
  <Application>Microsoft Office PowerPoint</Application>
  <PresentationFormat>Widescreen</PresentationFormat>
  <Paragraphs>147</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SassoonPrimaryRg</vt:lpstr>
      <vt:lpstr>SassoonPrimaryRg-Bold</vt:lpstr>
      <vt:lpstr>Office Theme</vt:lpstr>
      <vt:lpstr>PowerPoint Presentation</vt:lpstr>
      <vt:lpstr>Key words to learn</vt:lpstr>
      <vt:lpstr>PowerPoint Presentation</vt:lpstr>
      <vt:lpstr>Discuss as a class: do beliefs always lead to actions? Should they?</vt:lpstr>
      <vt:lpstr>What difference does a worldview make?</vt:lpstr>
      <vt:lpstr>PowerPoint Presentation</vt:lpstr>
      <vt:lpstr>PowerPoint Presentation</vt:lpstr>
      <vt:lpstr>PowerPoint Presentation</vt:lpstr>
      <vt:lpstr>PowerPoint Presentation</vt:lpstr>
      <vt:lpstr>What shapes a worldview? </vt:lpstr>
      <vt:lpstr>Have you learnt these key words?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do Christians believe about God? 4-6 year olds</dc:title>
  <dc:creator>Lat Blaylock</dc:creator>
  <cp:lastModifiedBy>Orion</cp:lastModifiedBy>
  <cp:revision>41</cp:revision>
  <dcterms:created xsi:type="dcterms:W3CDTF">2020-12-09T21:01:03Z</dcterms:created>
  <dcterms:modified xsi:type="dcterms:W3CDTF">2021-04-27T16:22:24Z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0x010100DE1E12715A5D7B48A7D27CD15122AA0A</vt:lpwstr>
  </property>
</Properties>
</file>