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7" r:id="rId1"/>
  </p:sldMasterIdLst>
  <p:notesMasterIdLst>
    <p:notesMasterId r:id="rId19"/>
  </p:notesMasterIdLst>
  <p:sldIdLst>
    <p:sldId id="256" r:id="rId2"/>
    <p:sldId id="257" r:id="rId3"/>
    <p:sldId id="258" r:id="rId4"/>
    <p:sldId id="259" r:id="rId5"/>
    <p:sldId id="260" r:id="rId6"/>
    <p:sldId id="272" r:id="rId7"/>
    <p:sldId id="261" r:id="rId8"/>
    <p:sldId id="262" r:id="rId9"/>
    <p:sldId id="263" r:id="rId10"/>
    <p:sldId id="264" r:id="rId11"/>
    <p:sldId id="270" r:id="rId12"/>
    <p:sldId id="266" r:id="rId13"/>
    <p:sldId id="267" r:id="rId14"/>
    <p:sldId id="265" r:id="rId15"/>
    <p:sldId id="268" r:id="rId16"/>
    <p:sldId id="269" r:id="rId17"/>
    <p:sldId id="271"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gTABSK3wpPagDouAvTY0efnuMYN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62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"Good morning everyone. Today, I will be presenting an Exploratory Data Analysis of a Telecom Customer Churn dataset.</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Customer churn refers to customers who stop using a company's services or switch to another provider. In the telecommunications industry, customer churn is a major business challenge because losing customers directly affects revenue, profitability, and long-term business growth. Research has shown that retaining existing customers is much more cost-effective than acquiring new ones, which makes customer retention a key business objective.</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To better understand customer behaviour, we use Exploratory Data Analysis, or EDA. EDA is the first step in the data mining process and helps us explore the dataset by identifying trends, patterns, relationships, and any unusual observations before applying predictive machine learning models.</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In this presentation, I will </a:t>
            </a:r>
            <a:r>
              <a:rPr lang="en-US" dirty="0" err="1"/>
              <a:t>analyse</a:t>
            </a:r>
            <a:r>
              <a:rPr lang="en-US" dirty="0"/>
              <a:t> a cleaned Telecom Customer Churn dataset containing approximately one hundred thousand customer records and eleven variables. The aim is to understand customer behaviour, identify the factors associated with churn, and provide data-driven business insights that can help telecom companies improve customer retention strategies.“</a:t>
            </a:r>
            <a:endParaRPr dirty="0"/>
          </a:p>
          <a:p>
            <a:pPr marL="0" lvl="0" indent="0" algn="l" rtl="0">
              <a:spcBef>
                <a:spcPts val="0"/>
              </a:spcBef>
              <a:spcAft>
                <a:spcPts val="0"/>
              </a:spcAft>
              <a:buNone/>
            </a:pPr>
            <a:endParaRPr dirty="0"/>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116" name="Google Shape;11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The primary aim of this project is to explore and </a:t>
            </a:r>
            <a:r>
              <a:rPr lang="en-US" dirty="0" err="1"/>
              <a:t>analyse</a:t>
            </a:r>
            <a:r>
              <a:rPr lang="en-US" dirty="0"/>
              <a:t> the Telecom Customer Churn dataset using Exploratory Data Analysis, commonly known as EDA. Through this analysis, I aim to understand customer behaviour, identify the factors that influence churn, and generate meaningful business insights that can help improve customer retention.</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US" dirty="0"/>
              <a:t>To achieve this aim, I first examine the structure and characteristics of the dataset and verify that the cleaned data is suitable for analysis. Next, I perform univariate analysis to study the distribution of individual variables, followed by multivariate analysis to investigate relationships between customer behaviour and churn. Finally, I interpret the findings and propose practical recommendations that telecom companies can use to reduce customer churn and improve customer satisfaction."</a:t>
            </a:r>
            <a:endParaRPr dirty="0"/>
          </a:p>
        </p:txBody>
      </p:sp>
      <p:sp>
        <p:nvSpPr>
          <p:cNvPr id="117" name="Google Shape;11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123" name="Google Shape;12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"This slide provides an overview of the Telecom Customer Churn dataset used in this analysis. The dataset contains approximately one hundred thousand customer records and eleven variables, including ten numerical predictor variables and one target variable called Churn. These variables describe customer usage behaviour, revenue, and communication patterns. Since the dataset has already been cleaned and validated, it provides a reliable foundation for exploratory data analysis. Understanding the dataset structure helps us choose appropriate statistical techniques and supports meaningful business insights that can improve customer retention."</a:t>
            </a:r>
            <a:endParaRPr dirty="0"/>
          </a:p>
        </p:txBody>
      </p:sp>
      <p:sp>
        <p:nvSpPr>
          <p:cNvPr id="124" name="Google Shape;12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0" name="Google Shape;13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136" name="Google Shape;13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Before performing any analysis, it is important to ensure that the dataset is reliable and suitable for exploration. Although the telecom dataset provided for this assignment was already cleaned, I carried out several validation checks to confirm its quality. These included verifying missing values, checking for duplicate records, confirming the numerical data types, reviewing summary statistics, and examining outliers using boxplots. These validation steps increase confidence in the accuracy of the analysis and ensure that the insights generated truly reflect customer behaviour rather than data quality issues."</a:t>
            </a:r>
            <a:endParaRPr dirty="0"/>
          </a:p>
        </p:txBody>
      </p:sp>
      <p:sp>
        <p:nvSpPr>
          <p:cNvPr id="137" name="Google Shape;137;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143" name="Google Shape;14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This slide presents the distribution of the target variable, customer churn. The analysis indicates that the majority of customers remain with the telecom company, while only a smaller proportion discontinue the service. Although the churn percentage is lower, losing these customers can have a significant financial impact because acquiring new customers is more expensive than retaining existing ones. Therefore, understanding the churn distribution provides valuable business insight and highlights the importance of implementing proactive customer retention strategies."</a:t>
            </a:r>
            <a:endParaRPr/>
          </a:p>
        </p:txBody>
      </p:sp>
      <p:sp>
        <p:nvSpPr>
          <p:cNvPr id="144" name="Google Shape;14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 name="Google Shape;15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0" name="Google Shape;16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176" name="Google Shape;176;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This slide presents the correlation analysis of the telecom customer churn dataset. The heatmap illustrates the strength of relationships between the numerical variables. We can observe that customer usage variables, such as average monthly usage, three-month usage, and six-month usage, are strongly correlated, indicating consistent usage behaviour over time. Monthly revenue also shows a positive relationship with usage, suggesting that higher service usage generally results in greater revenue. However, the churn variable exhibits only weak direct correlations with individual features, implying that churn is influenced by multiple </a:t>
            </a:r>
            <a:r>
              <a:rPr lang="en-US" dirty="0" err="1"/>
              <a:t>behavioural</a:t>
            </a:r>
            <a:r>
              <a:rPr lang="en-US" dirty="0"/>
              <a:t> factors rather than a single characteristic. These findings are valuable for selecting features in future predictive models and developing more effective customer retention strategies."</a:t>
            </a:r>
            <a:endParaRPr dirty="0"/>
          </a:p>
        </p:txBody>
      </p:sp>
      <p:sp>
        <p:nvSpPr>
          <p:cNvPr id="177" name="Google Shape;177;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4" name="Google Shape;18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txBody>
          <a:bodyPr/>
          <a:lstStyle/>
          <a:p>
            <a:endParaRPr lang="en-US"/>
          </a:p>
        </p:txBody>
      </p:sp>
      <p:sp>
        <p:nvSpPr>
          <p:cNvPr id="169" name="Google Shape;16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This slide presents the distribution of three important customer usage variables: average monthly usage, three-month average usage, and six-month average usage. The histograms show that most customers have moderate service usage, while a smaller group consists of heavy users. The similarity between the three-month and six-month averages indicates relatively stable customer behaviour over time. From a business perspective, monitoring changes in usage patterns can help identify customers who may be at risk of churning, allowing the company to implement targeted retention strategies before they leave."</a:t>
            </a:r>
            <a:endParaRPr dirty="0"/>
          </a:p>
        </p:txBody>
      </p:sp>
      <p:sp>
        <p:nvSpPr>
          <p:cNvPr id="170" name="Google Shape;17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0" name="Google Shape;190;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48150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059894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174676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508579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782544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610946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38191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835750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5" name="Date Placeholder 4"/>
          <p:cNvSpPr>
            <a:spLocks noGrp="1"/>
          </p:cNvSpPr>
          <p:nvPr>
            <p:ph type="dt" sz="half" idx="10"/>
          </p:nvPr>
        </p:nvSpPr>
        <p:spPr/>
        <p:txBody>
          <a:bodyPr/>
          <a:lstStyle/>
          <a:p>
            <a:endParaRPr lang="en-US"/>
          </a:p>
        </p:txBody>
      </p:sp>
    </p:spTree>
    <p:extLst>
      <p:ext uri="{BB962C8B-B14F-4D97-AF65-F5344CB8AC3E}">
        <p14:creationId xmlns:p14="http://schemas.microsoft.com/office/powerpoint/2010/main" val="241560275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87132940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619944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84939433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0251847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6364362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079361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819330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7415534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prstGeom prst="rect">
            <a:avLst/>
          </a:prstGeom>
          <a:noFill/>
          <a:ln>
            <a:noFill/>
          </a:ln>
        </p:spPr>
        <p:txBody>
          <a:bodyPr spcFirstLastPara="1" wrap="square" lIns="91425" tIns="45700" rIns="91425" bIns="45700" anchor="b" anchorCtr="0">
            <a:normAutofit fontScale="90000"/>
          </a:bodyPr>
          <a:lstStyle/>
          <a:p>
            <a:pPr marL="0" lvl="0" indent="0" algn="l" rtl="0">
              <a:lnSpc>
                <a:spcPct val="85000"/>
              </a:lnSpc>
              <a:spcBef>
                <a:spcPts val="0"/>
              </a:spcBef>
              <a:spcAft>
                <a:spcPts val="0"/>
              </a:spcAft>
              <a:buClr>
                <a:srgbClr val="262626"/>
              </a:buClr>
              <a:buSzPct val="129964"/>
              <a:buFont typeface="Calibri"/>
              <a:buNone/>
            </a:pPr>
            <a:endParaRPr sz="6156" dirty="0"/>
          </a:p>
          <a:p>
            <a:pPr marL="0" lvl="0" indent="0" algn="l" rtl="0">
              <a:lnSpc>
                <a:spcPct val="85000"/>
              </a:lnSpc>
              <a:spcBef>
                <a:spcPts val="0"/>
              </a:spcBef>
              <a:spcAft>
                <a:spcPts val="0"/>
              </a:spcAft>
              <a:buClr>
                <a:srgbClr val="262626"/>
              </a:buClr>
              <a:buSzPct val="129964"/>
              <a:buFont typeface="Calibri"/>
              <a:buNone/>
            </a:pPr>
            <a:endParaRPr sz="6156" dirty="0"/>
          </a:p>
          <a:p>
            <a:pPr marL="0" lvl="0" indent="0" algn="l" rtl="0">
              <a:lnSpc>
                <a:spcPct val="85000"/>
              </a:lnSpc>
              <a:spcBef>
                <a:spcPts val="0"/>
              </a:spcBef>
              <a:spcAft>
                <a:spcPts val="0"/>
              </a:spcAft>
              <a:buClr>
                <a:srgbClr val="262626"/>
              </a:buClr>
              <a:buSzPct val="129964"/>
              <a:buFont typeface="Calibri"/>
              <a:buNone/>
            </a:pPr>
            <a:r>
              <a:rPr lang="en-US" sz="6156" dirty="0">
                <a:latin typeface="Arial" panose="020B0604020202020204" pitchFamily="34" charset="0"/>
                <a:cs typeface="Arial" panose="020B0604020202020204" pitchFamily="34" charset="0"/>
              </a:rPr>
              <a:t>Msc Data and Artificial Intelligence</a:t>
            </a:r>
            <a:endParaRPr sz="6156" dirty="0">
              <a:latin typeface="Arial" panose="020B0604020202020204" pitchFamily="34" charset="0"/>
              <a:cs typeface="Arial" panose="020B0604020202020204" pitchFamily="34" charset="0"/>
            </a:endParaRPr>
          </a:p>
          <a:p>
            <a:pPr marL="0" lvl="0" indent="0" algn="l" rtl="0">
              <a:lnSpc>
                <a:spcPct val="85000"/>
              </a:lnSpc>
              <a:spcBef>
                <a:spcPts val="0"/>
              </a:spcBef>
              <a:spcAft>
                <a:spcPts val="0"/>
              </a:spcAft>
              <a:buClr>
                <a:srgbClr val="262626"/>
              </a:buClr>
              <a:buSzPct val="142857"/>
              <a:buFont typeface="Calibri"/>
              <a:buNone/>
            </a:pPr>
            <a:endParaRPr sz="5600" dirty="0"/>
          </a:p>
          <a:p>
            <a:pPr marL="0" lvl="0" indent="0" algn="l" rtl="0">
              <a:lnSpc>
                <a:spcPct val="85000"/>
              </a:lnSpc>
              <a:spcBef>
                <a:spcPts val="0"/>
              </a:spcBef>
              <a:spcAft>
                <a:spcPts val="0"/>
              </a:spcAft>
              <a:buClr>
                <a:srgbClr val="262626"/>
              </a:buClr>
              <a:buSzPct val="142857"/>
              <a:buFont typeface="Calibri"/>
              <a:buNone/>
            </a:pPr>
            <a:r>
              <a:rPr lang="en-US" sz="5600" dirty="0">
                <a:latin typeface="Arial" panose="020B0604020202020204" pitchFamily="34" charset="0"/>
                <a:cs typeface="Arial" panose="020B0604020202020204" pitchFamily="34" charset="0"/>
              </a:rPr>
              <a:t>ACCA7015-Data Mining and Visualisation</a:t>
            </a:r>
            <a:endParaRPr sz="5600" dirty="0">
              <a:latin typeface="Arial" panose="020B0604020202020204" pitchFamily="34" charset="0"/>
              <a:cs typeface="Arial" panose="020B0604020202020204" pitchFamily="34" charset="0"/>
            </a:endParaRPr>
          </a:p>
        </p:txBody>
      </p:sp>
      <p:sp>
        <p:nvSpPr>
          <p:cNvPr id="106" name="Google Shape;106;p1"/>
          <p:cNvSpPr txBox="1">
            <a:spLocks noGrp="1"/>
          </p:cNvSpPr>
          <p:nvPr>
            <p:ph type="subTitle" idx="1"/>
          </p:nvPr>
        </p:nvSpPr>
        <p:spPr>
          <a:xfrm>
            <a:off x="1507067" y="4050833"/>
            <a:ext cx="7766936" cy="172817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SzPts val="2400"/>
              <a:buNone/>
            </a:pPr>
            <a:r>
              <a:rPr lang="en-US" sz="2000" dirty="0">
                <a:latin typeface="Arial" panose="020B0604020202020204" pitchFamily="34" charset="0"/>
                <a:cs typeface="Arial" panose="020B0604020202020204" pitchFamily="34" charset="0"/>
              </a:rPr>
              <a:t>LECTURER: Dr Nouh Elmitwally</a:t>
            </a:r>
            <a:endParaRPr sz="2000" dirty="0">
              <a:latin typeface="Arial" panose="020B0604020202020204" pitchFamily="34" charset="0"/>
              <a:cs typeface="Arial" panose="020B0604020202020204" pitchFamily="34" charset="0"/>
            </a:endParaRPr>
          </a:p>
          <a:p>
            <a:pPr marL="0" lvl="0" indent="0" algn="l" rtl="0">
              <a:lnSpc>
                <a:spcPct val="90000"/>
              </a:lnSpc>
              <a:spcBef>
                <a:spcPts val="0"/>
              </a:spcBef>
              <a:spcAft>
                <a:spcPts val="0"/>
              </a:spcAft>
              <a:buSzPts val="2400"/>
              <a:buNone/>
            </a:pPr>
            <a:r>
              <a:rPr lang="en-US" sz="2000" dirty="0">
                <a:latin typeface="Arial" panose="020B0604020202020204" pitchFamily="34" charset="0"/>
                <a:cs typeface="Arial" panose="020B0604020202020204" pitchFamily="34" charset="0"/>
              </a:rPr>
              <a:t>ASSIGNMENT TITLE: Exploratory Data Analysis - Presentation</a:t>
            </a:r>
            <a:endParaRPr sz="2000" dirty="0">
              <a:latin typeface="Arial" panose="020B0604020202020204" pitchFamily="34" charset="0"/>
              <a:cs typeface="Arial" panose="020B0604020202020204" pitchFamily="34" charset="0"/>
            </a:endParaRPr>
          </a:p>
          <a:p>
            <a:pPr marL="0" lvl="0" indent="0" algn="l" rtl="0">
              <a:lnSpc>
                <a:spcPct val="90000"/>
              </a:lnSpc>
              <a:spcBef>
                <a:spcPts val="0"/>
              </a:spcBef>
              <a:spcAft>
                <a:spcPts val="0"/>
              </a:spcAft>
              <a:buSzPts val="2400"/>
              <a:buNone/>
            </a:pPr>
            <a:r>
              <a:rPr lang="en-US" sz="2000" dirty="0">
                <a:latin typeface="Arial" panose="020B0604020202020204" pitchFamily="34" charset="0"/>
                <a:cs typeface="Arial" panose="020B0604020202020204" pitchFamily="34" charset="0"/>
              </a:rPr>
              <a:t>STUDENT ID: 2528028</a:t>
            </a:r>
            <a:endParaRPr sz="20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Calibri"/>
              <a:buNone/>
            </a:pPr>
            <a:r>
              <a:rPr lang="en-US" dirty="0">
                <a:latin typeface="Arial" panose="020B0604020202020204" pitchFamily="34" charset="0"/>
                <a:cs typeface="Arial" panose="020B0604020202020204" pitchFamily="34" charset="0"/>
              </a:rPr>
              <a:t> Introduction </a:t>
            </a:r>
            <a:endParaRPr dirty="0">
              <a:latin typeface="Arial" panose="020B0604020202020204" pitchFamily="34" charset="0"/>
              <a:cs typeface="Arial" panose="020B0604020202020204" pitchFamily="34" charset="0"/>
            </a:endParaRPr>
          </a:p>
        </p:txBody>
      </p:sp>
      <p:sp>
        <p:nvSpPr>
          <p:cNvPr id="113" name="Google Shape;113;p2"/>
          <p:cNvSpPr txBox="1">
            <a:spLocks noGrp="1"/>
          </p:cNvSpPr>
          <p:nvPr>
            <p:ph idx="1"/>
          </p:nvPr>
        </p:nvSpPr>
        <p:spPr>
          <a:prstGeom prst="rect">
            <a:avLst/>
          </a:prstGeom>
          <a:noFill/>
          <a:ln>
            <a:noFill/>
          </a:ln>
        </p:spPr>
        <p:txBody>
          <a:bodyPr spcFirstLastPara="1" wrap="square" lIns="0" tIns="45700" rIns="0" bIns="45700" anchor="t" anchorCtr="0">
            <a:normAutofit/>
          </a:bodyPr>
          <a:lstStyle/>
          <a:p>
            <a:pPr algn="just">
              <a:lnSpc>
                <a:spcPct val="90000"/>
              </a:lnSpc>
              <a:spcBef>
                <a:spcPts val="0"/>
              </a:spcBef>
              <a:buSzPts val="2400"/>
            </a:pPr>
            <a:r>
              <a:rPr lang="en-US" sz="2000" dirty="0">
                <a:latin typeface="Arial" panose="020B0604020202020204" pitchFamily="34" charset="0"/>
                <a:cs typeface="Arial" panose="020B0604020202020204" pitchFamily="34" charset="0"/>
              </a:rPr>
              <a:t>Customer churn is one of the biggest challenges in the telecom industry because losing customers directly affects company revenue and profitability. </a:t>
            </a:r>
            <a:endParaRPr sz="2000" dirty="0">
              <a:latin typeface="Arial" panose="020B0604020202020204" pitchFamily="34" charset="0"/>
              <a:cs typeface="Arial" panose="020B0604020202020204" pitchFamily="34" charset="0"/>
            </a:endParaRPr>
          </a:p>
          <a:p>
            <a:pPr algn="just">
              <a:lnSpc>
                <a:spcPct val="90000"/>
              </a:lnSpc>
              <a:spcBef>
                <a:spcPts val="1400"/>
              </a:spcBef>
              <a:buSzPts val="2400"/>
            </a:pPr>
            <a:r>
              <a:rPr lang="en-US" sz="2000" dirty="0">
                <a:latin typeface="Arial" panose="020B0604020202020204" pitchFamily="34" charset="0"/>
                <a:cs typeface="Arial" panose="020B0604020202020204" pitchFamily="34" charset="0"/>
              </a:rPr>
              <a:t>Understanding customer behavior is very important for improving retention and reducing customer loss.</a:t>
            </a:r>
            <a:endParaRPr sz="2000" dirty="0">
              <a:latin typeface="Arial" panose="020B0604020202020204" pitchFamily="34" charset="0"/>
              <a:cs typeface="Arial" panose="020B0604020202020204" pitchFamily="34" charset="0"/>
            </a:endParaRPr>
          </a:p>
          <a:p>
            <a:pPr algn="just">
              <a:lnSpc>
                <a:spcPct val="90000"/>
              </a:lnSpc>
              <a:spcBef>
                <a:spcPts val="1400"/>
              </a:spcBef>
              <a:buSzPts val="2400"/>
            </a:pPr>
            <a:r>
              <a:rPr lang="en-US" sz="2000" dirty="0">
                <a:latin typeface="Arial" panose="020B0604020202020204" pitchFamily="34" charset="0"/>
                <a:cs typeface="Arial" panose="020B0604020202020204" pitchFamily="34" charset="0"/>
              </a:rPr>
              <a:t>It helps identify trends, patterns, and relationships within the </a:t>
            </a:r>
            <a:r>
              <a:rPr lang="en-US" sz="2000" dirty="0" err="1">
                <a:latin typeface="Arial" panose="020B0604020202020204" pitchFamily="34" charset="0"/>
                <a:cs typeface="Arial" panose="020B0604020202020204" pitchFamily="34" charset="0"/>
              </a:rPr>
              <a:t>dataset.This</a:t>
            </a:r>
            <a:r>
              <a:rPr lang="en-US" sz="2000" dirty="0">
                <a:latin typeface="Arial" panose="020B0604020202020204" pitchFamily="34" charset="0"/>
                <a:cs typeface="Arial" panose="020B0604020202020204" pitchFamily="34" charset="0"/>
              </a:rPr>
              <a:t> study analyses a cleaned Telecom Customer Churn dataset containing 100,000 customer records and 11 variables to understand customer behavior and generate business insights.</a:t>
            </a:r>
            <a:endParaRPr sz="20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3"/>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just" rtl="0">
              <a:lnSpc>
                <a:spcPct val="85000"/>
              </a:lnSpc>
              <a:spcBef>
                <a:spcPts val="0"/>
              </a:spcBef>
              <a:spcAft>
                <a:spcPts val="0"/>
              </a:spcAft>
              <a:buClr>
                <a:srgbClr val="3F3F3F"/>
              </a:buClr>
              <a:buSzPts val="4800"/>
              <a:buFont typeface="Calibri"/>
              <a:buNone/>
            </a:pPr>
            <a:r>
              <a:rPr lang="en-US" b="1" dirty="0">
                <a:latin typeface="Arial" panose="020B0604020202020204" pitchFamily="34" charset="0"/>
                <a:cs typeface="Arial" panose="020B0604020202020204" pitchFamily="34" charset="0"/>
              </a:rPr>
              <a:t>Aim &amp; Objectives</a:t>
            </a:r>
            <a:endParaRPr b="1" dirty="0">
              <a:latin typeface="Arial" panose="020B0604020202020204" pitchFamily="34" charset="0"/>
              <a:cs typeface="Arial" panose="020B0604020202020204" pitchFamily="34" charset="0"/>
            </a:endParaRPr>
          </a:p>
        </p:txBody>
      </p:sp>
      <p:sp>
        <p:nvSpPr>
          <p:cNvPr id="120" name="Google Shape;120;p3"/>
          <p:cNvSpPr txBox="1">
            <a:spLocks noGrp="1"/>
          </p:cNvSpPr>
          <p:nvPr>
            <p:ph idx="1"/>
          </p:nvPr>
        </p:nvSpPr>
        <p:spPr>
          <a:xfrm>
            <a:off x="677334" y="2160589"/>
            <a:ext cx="8596668" cy="4276787"/>
          </a:xfrm>
          <a:prstGeom prst="rect">
            <a:avLst/>
          </a:prstGeom>
          <a:noFill/>
          <a:ln>
            <a:noFill/>
          </a:ln>
        </p:spPr>
        <p:txBody>
          <a:bodyPr spcFirstLastPara="1" wrap="square" lIns="0" tIns="45700" rIns="0" bIns="45700" anchor="t" anchorCtr="0">
            <a:normAutofit fontScale="92500" lnSpcReduction="10000"/>
          </a:bodyPr>
          <a:lstStyle/>
          <a:p>
            <a:pPr marL="0" lvl="0" indent="0" algn="just" rtl="0">
              <a:lnSpc>
                <a:spcPct val="90000"/>
              </a:lnSpc>
              <a:spcBef>
                <a:spcPts val="0"/>
              </a:spcBef>
              <a:spcAft>
                <a:spcPts val="0"/>
              </a:spcAft>
              <a:buSzPts val="2000"/>
              <a:buNone/>
            </a:pPr>
            <a:r>
              <a:rPr lang="en-US" dirty="0">
                <a:latin typeface="Arial" panose="020B0604020202020204" pitchFamily="34" charset="0"/>
                <a:cs typeface="Arial" panose="020B0604020202020204" pitchFamily="34" charset="0"/>
              </a:rPr>
              <a:t>Aim</a:t>
            </a:r>
            <a:endParaRPr dirty="0">
              <a:latin typeface="Arial" panose="020B0604020202020204" pitchFamily="34" charset="0"/>
              <a:cs typeface="Arial" panose="020B0604020202020204" pitchFamily="34" charset="0"/>
            </a:endParaRPr>
          </a:p>
          <a:p>
            <a:pPr marL="91440" lvl="0" indent="-127000" algn="just" rtl="0">
              <a:lnSpc>
                <a:spcPct val="90000"/>
              </a:lnSpc>
              <a:spcBef>
                <a:spcPts val="1400"/>
              </a:spcBef>
              <a:spcAft>
                <a:spcPts val="0"/>
              </a:spcAft>
              <a:buSzPts val="2000"/>
              <a:buChar char=" "/>
            </a:pPr>
            <a:r>
              <a:rPr lang="en-US" dirty="0">
                <a:latin typeface="Arial" panose="020B0604020202020204" pitchFamily="34" charset="0"/>
                <a:cs typeface="Arial" panose="020B0604020202020204" pitchFamily="34" charset="0"/>
              </a:rPr>
              <a:t>To explore, clean, and analyze the Telecom Customer Churn dataset using Exploratory Data Analysis (EDA) to identify customer behavior patterns, understand the factors influencing churn, and generate actionable business insights that support customer retention strategies.</a:t>
            </a:r>
            <a:endParaRPr dirty="0">
              <a:latin typeface="Arial" panose="020B0604020202020204" pitchFamily="34" charset="0"/>
              <a:cs typeface="Arial" panose="020B0604020202020204" pitchFamily="34" charset="0"/>
            </a:endParaRPr>
          </a:p>
          <a:p>
            <a:pPr marL="0" lvl="0" indent="0" algn="just" rtl="0">
              <a:lnSpc>
                <a:spcPct val="90000"/>
              </a:lnSpc>
              <a:spcBef>
                <a:spcPts val="1400"/>
              </a:spcBef>
              <a:spcAft>
                <a:spcPts val="0"/>
              </a:spcAft>
              <a:buSzPts val="2000"/>
              <a:buNone/>
            </a:pPr>
            <a:r>
              <a:rPr lang="en-US" dirty="0">
                <a:latin typeface="Arial" panose="020B0604020202020204" pitchFamily="34" charset="0"/>
                <a:cs typeface="Arial" panose="020B0604020202020204" pitchFamily="34" charset="0"/>
              </a:rPr>
              <a:t>Objectives</a:t>
            </a:r>
            <a:endParaRPr dirty="0">
              <a:latin typeface="Arial" panose="020B0604020202020204" pitchFamily="34" charset="0"/>
              <a:cs typeface="Arial" panose="020B0604020202020204" pitchFamily="34" charset="0"/>
            </a:endParaRPr>
          </a:p>
          <a:p>
            <a:pPr marL="91440" lvl="0" indent="-127000" algn="just" rtl="0">
              <a:lnSpc>
                <a:spcPct val="90000"/>
              </a:lnSpc>
              <a:spcBef>
                <a:spcPts val="1400"/>
              </a:spcBef>
              <a:spcAft>
                <a:spcPts val="0"/>
              </a:spcAft>
              <a:buSzPts val="2000"/>
              <a:buChar char=" "/>
            </a:pPr>
            <a:r>
              <a:rPr lang="en-US" dirty="0">
                <a:latin typeface="Arial" panose="020B0604020202020204" pitchFamily="34" charset="0"/>
                <a:cs typeface="Arial" panose="020B0604020202020204" pitchFamily="34" charset="0"/>
              </a:rPr>
              <a:t> Understand the structure and characteristics of the telecom customer churn dataset.</a:t>
            </a:r>
            <a:endParaRPr dirty="0">
              <a:latin typeface="Arial" panose="020B0604020202020204" pitchFamily="34" charset="0"/>
              <a:cs typeface="Arial" panose="020B0604020202020204" pitchFamily="34" charset="0"/>
            </a:endParaRPr>
          </a:p>
          <a:p>
            <a:pPr marL="91440" lvl="0" indent="-127000" algn="just" rtl="0">
              <a:lnSpc>
                <a:spcPct val="90000"/>
              </a:lnSpc>
              <a:spcBef>
                <a:spcPts val="1400"/>
              </a:spcBef>
              <a:spcAft>
                <a:spcPts val="0"/>
              </a:spcAft>
              <a:buSzPts val="2000"/>
              <a:buChar char=" "/>
            </a:pPr>
            <a:r>
              <a:rPr lang="en-US" dirty="0">
                <a:latin typeface="Arial" panose="020B0604020202020204" pitchFamily="34" charset="0"/>
                <a:cs typeface="Arial" panose="020B0604020202020204" pitchFamily="34" charset="0"/>
              </a:rPr>
              <a:t> Validate the quality of the cleaned dataset before performing analysis.</a:t>
            </a:r>
            <a:endParaRPr dirty="0">
              <a:latin typeface="Arial" panose="020B0604020202020204" pitchFamily="34" charset="0"/>
              <a:cs typeface="Arial" panose="020B0604020202020204" pitchFamily="34" charset="0"/>
            </a:endParaRPr>
          </a:p>
          <a:p>
            <a:pPr marL="91440" lvl="0" indent="-127000" algn="just" rtl="0">
              <a:lnSpc>
                <a:spcPct val="90000"/>
              </a:lnSpc>
              <a:spcBef>
                <a:spcPts val="1400"/>
              </a:spcBef>
              <a:spcAft>
                <a:spcPts val="0"/>
              </a:spcAft>
              <a:buSzPts val="2000"/>
              <a:buChar char=" "/>
            </a:pPr>
            <a:r>
              <a:rPr lang="en-US" dirty="0">
                <a:latin typeface="Arial" panose="020B0604020202020204" pitchFamily="34" charset="0"/>
                <a:cs typeface="Arial" panose="020B0604020202020204" pitchFamily="34" charset="0"/>
              </a:rPr>
              <a:t> Perform Univariate Analysis to examine the distribution and behavior of individual variables.</a:t>
            </a:r>
            <a:endParaRPr dirty="0">
              <a:latin typeface="Arial" panose="020B0604020202020204" pitchFamily="34" charset="0"/>
              <a:cs typeface="Arial" panose="020B0604020202020204" pitchFamily="34" charset="0"/>
            </a:endParaRPr>
          </a:p>
          <a:p>
            <a:pPr marL="91440" lvl="0" indent="-127000" algn="just" rtl="0">
              <a:lnSpc>
                <a:spcPct val="90000"/>
              </a:lnSpc>
              <a:spcBef>
                <a:spcPts val="1400"/>
              </a:spcBef>
              <a:spcAft>
                <a:spcPts val="0"/>
              </a:spcAft>
              <a:buSzPts val="2000"/>
              <a:buChar char=" "/>
            </a:pPr>
            <a:r>
              <a:rPr lang="en-US" dirty="0">
                <a:latin typeface="Arial" panose="020B0604020202020204" pitchFamily="34" charset="0"/>
                <a:cs typeface="Arial" panose="020B0604020202020204" pitchFamily="34" charset="0"/>
              </a:rPr>
              <a:t> Perform Multivariate Analysis to identify relationships between customer behavior and churn.</a:t>
            </a:r>
            <a:endParaRPr dirty="0">
              <a:latin typeface="Arial" panose="020B0604020202020204" pitchFamily="34" charset="0"/>
              <a:cs typeface="Arial" panose="020B0604020202020204" pitchFamily="34" charset="0"/>
            </a:endParaRPr>
          </a:p>
          <a:p>
            <a:pPr marL="91440" lvl="0" indent="-127000" algn="just" rtl="0">
              <a:lnSpc>
                <a:spcPct val="90000"/>
              </a:lnSpc>
              <a:spcBef>
                <a:spcPts val="1400"/>
              </a:spcBef>
              <a:spcAft>
                <a:spcPts val="0"/>
              </a:spcAft>
              <a:buSzPts val="2000"/>
              <a:buChar char=" "/>
            </a:pPr>
            <a:r>
              <a:rPr lang="en-US" dirty="0">
                <a:latin typeface="Arial" panose="020B0604020202020204" pitchFamily="34" charset="0"/>
                <a:cs typeface="Arial" panose="020B0604020202020204" pitchFamily="34" charset="0"/>
              </a:rPr>
              <a:t> Interpret the analytical findings and provide data-driven business recommendations.</a:t>
            </a:r>
            <a:endParaRPr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4"/>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Calibri"/>
              <a:buNone/>
            </a:pPr>
            <a:r>
              <a:rPr lang="en-US" b="1" dirty="0">
                <a:latin typeface="Arial" panose="020B0604020202020204" pitchFamily="34" charset="0"/>
                <a:cs typeface="Arial" panose="020B0604020202020204" pitchFamily="34" charset="0"/>
              </a:rPr>
              <a:t>Dataset Overview</a:t>
            </a:r>
            <a:endParaRPr b="1" dirty="0">
              <a:latin typeface="Arial" panose="020B0604020202020204" pitchFamily="34" charset="0"/>
              <a:cs typeface="Arial" panose="020B0604020202020204" pitchFamily="34" charset="0"/>
            </a:endParaRPr>
          </a:p>
        </p:txBody>
      </p:sp>
      <p:sp>
        <p:nvSpPr>
          <p:cNvPr id="127" name="Google Shape;127;p4"/>
          <p:cNvSpPr txBox="1">
            <a:spLocks noGrp="1"/>
          </p:cNvSpPr>
          <p:nvPr>
            <p:ph idx="1"/>
          </p:nvPr>
        </p:nvSpPr>
        <p:spPr>
          <a:prstGeom prst="rect">
            <a:avLst/>
          </a:prstGeom>
          <a:noFill/>
          <a:ln>
            <a:noFill/>
          </a:ln>
        </p:spPr>
        <p:txBody>
          <a:bodyPr spcFirstLastPara="1" wrap="square" lIns="0" tIns="45700" rIns="0" bIns="45700" anchor="t" anchorCtr="0">
            <a:normAutofit fontScale="92500" lnSpcReduction="10000"/>
          </a:bodyPr>
          <a:lstStyle/>
          <a:p>
            <a:pPr marL="91440" lvl="0" indent="-107950" algn="just" rtl="0">
              <a:lnSpc>
                <a:spcPct val="90000"/>
              </a:lnSpc>
              <a:spcBef>
                <a:spcPts val="0"/>
              </a:spcBef>
              <a:spcAft>
                <a:spcPts val="0"/>
              </a:spcAft>
              <a:buSzPct val="100000"/>
              <a:buChar char=" "/>
            </a:pPr>
            <a:r>
              <a:rPr lang="en-US" dirty="0">
                <a:latin typeface="Arial" panose="020B0604020202020204" pitchFamily="34" charset="0"/>
                <a:cs typeface="Arial" panose="020B0604020202020204" pitchFamily="34" charset="0"/>
              </a:rPr>
              <a:t>The Telecom Customer Churn dataset contains customer usage, revenue, and communication behaviour collected to </a:t>
            </a:r>
            <a:r>
              <a:rPr lang="en-US" dirty="0" err="1">
                <a:latin typeface="Arial" panose="020B0604020202020204" pitchFamily="34" charset="0"/>
                <a:cs typeface="Arial" panose="020B0604020202020204" pitchFamily="34" charset="0"/>
              </a:rPr>
              <a:t>analyse</a:t>
            </a:r>
            <a:r>
              <a:rPr lang="en-US" dirty="0">
                <a:latin typeface="Arial" panose="020B0604020202020204" pitchFamily="34" charset="0"/>
                <a:cs typeface="Arial" panose="020B0604020202020204" pitchFamily="34" charset="0"/>
              </a:rPr>
              <a:t> customer retention. The cleaned dataset is suitable for exploratory data analysis and business insight generation.</a:t>
            </a:r>
            <a:endParaRPr dirty="0">
              <a:latin typeface="Arial" panose="020B0604020202020204" pitchFamily="34" charset="0"/>
              <a:cs typeface="Arial" panose="020B0604020202020204" pitchFamily="34" charset="0"/>
            </a:endParaRPr>
          </a:p>
          <a:p>
            <a:pPr marL="91440" lvl="0" indent="-107950" algn="just" rtl="0">
              <a:lnSpc>
                <a:spcPct val="90000"/>
              </a:lnSpc>
              <a:spcBef>
                <a:spcPts val="1400"/>
              </a:spcBef>
              <a:spcAft>
                <a:spcPts val="0"/>
              </a:spcAft>
              <a:buSzPct val="100000"/>
              <a:buChar char=" "/>
            </a:pPr>
            <a:r>
              <a:rPr lang="en-US" dirty="0">
                <a:latin typeface="Arial" panose="020B0604020202020204" pitchFamily="34" charset="0"/>
                <a:cs typeface="Arial" panose="020B0604020202020204" pitchFamily="34" charset="0"/>
              </a:rPr>
              <a:t>Dataset Summary</a:t>
            </a:r>
            <a:endParaRPr dirty="0">
              <a:latin typeface="Arial" panose="020B0604020202020204" pitchFamily="34" charset="0"/>
              <a:cs typeface="Arial" panose="020B0604020202020204" pitchFamily="34" charset="0"/>
            </a:endParaRPr>
          </a:p>
          <a:p>
            <a:pPr marL="91440" lvl="0" indent="-107950" algn="just" rtl="0">
              <a:lnSpc>
                <a:spcPct val="90000"/>
              </a:lnSpc>
              <a:spcBef>
                <a:spcPts val="1400"/>
              </a:spcBef>
              <a:spcAft>
                <a:spcPts val="0"/>
              </a:spcAft>
              <a:buSzPct val="100000"/>
              <a:buChar char=" "/>
            </a:pPr>
            <a:r>
              <a:rPr lang="en-US" dirty="0">
                <a:latin typeface="Arial" panose="020B0604020202020204" pitchFamily="34" charset="0"/>
                <a:cs typeface="Arial" panose="020B0604020202020204" pitchFamily="34" charset="0"/>
              </a:rPr>
              <a:t>Records	100,000</a:t>
            </a:r>
            <a:endParaRPr dirty="0">
              <a:latin typeface="Arial" panose="020B0604020202020204" pitchFamily="34" charset="0"/>
              <a:cs typeface="Arial" panose="020B0604020202020204" pitchFamily="34" charset="0"/>
            </a:endParaRPr>
          </a:p>
          <a:p>
            <a:pPr marL="91440" lvl="0" indent="-107950" algn="just" rtl="0">
              <a:lnSpc>
                <a:spcPct val="90000"/>
              </a:lnSpc>
              <a:spcBef>
                <a:spcPts val="1400"/>
              </a:spcBef>
              <a:spcAft>
                <a:spcPts val="0"/>
              </a:spcAft>
              <a:buSzPct val="100000"/>
              <a:buChar char=" "/>
            </a:pPr>
            <a:r>
              <a:rPr lang="en-US" dirty="0">
                <a:latin typeface="Arial" panose="020B0604020202020204" pitchFamily="34" charset="0"/>
                <a:cs typeface="Arial" panose="020B0604020202020204" pitchFamily="34" charset="0"/>
              </a:rPr>
              <a:t>Variables  11</a:t>
            </a:r>
            <a:endParaRPr dirty="0">
              <a:latin typeface="Arial" panose="020B0604020202020204" pitchFamily="34" charset="0"/>
              <a:cs typeface="Arial" panose="020B0604020202020204" pitchFamily="34" charset="0"/>
            </a:endParaRPr>
          </a:p>
          <a:p>
            <a:pPr marL="91440" lvl="0" indent="-107950" algn="just" rtl="0">
              <a:lnSpc>
                <a:spcPct val="90000"/>
              </a:lnSpc>
              <a:spcBef>
                <a:spcPts val="1400"/>
              </a:spcBef>
              <a:spcAft>
                <a:spcPts val="0"/>
              </a:spcAft>
              <a:buSzPct val="100000"/>
              <a:buChar char=" "/>
            </a:pPr>
            <a:r>
              <a:rPr lang="en-US" dirty="0">
                <a:latin typeface="Arial" panose="020B0604020202020204" pitchFamily="34" charset="0"/>
                <a:cs typeface="Arial" panose="020B0604020202020204" pitchFamily="34" charset="0"/>
              </a:rPr>
              <a:t>Business Importance</a:t>
            </a:r>
            <a:endParaRPr dirty="0">
              <a:latin typeface="Arial" panose="020B0604020202020204" pitchFamily="34" charset="0"/>
              <a:cs typeface="Arial" panose="020B0604020202020204" pitchFamily="34" charset="0"/>
            </a:endParaRPr>
          </a:p>
          <a:p>
            <a:pPr marL="91440" lvl="0" indent="-107950" algn="just" rtl="0">
              <a:lnSpc>
                <a:spcPct val="90000"/>
              </a:lnSpc>
              <a:spcBef>
                <a:spcPts val="1400"/>
              </a:spcBef>
              <a:spcAft>
                <a:spcPts val="0"/>
              </a:spcAft>
              <a:buSzPct val="100000"/>
              <a:buChar char=" "/>
            </a:pPr>
            <a:r>
              <a:rPr lang="en-US" dirty="0">
                <a:latin typeface="Arial" panose="020B0604020202020204" pitchFamily="34" charset="0"/>
                <a:cs typeface="Arial" panose="020B0604020202020204" pitchFamily="34" charset="0"/>
              </a:rPr>
              <a:t> Understand customer behaviour</a:t>
            </a:r>
            <a:endParaRPr dirty="0">
              <a:latin typeface="Arial" panose="020B0604020202020204" pitchFamily="34" charset="0"/>
              <a:cs typeface="Arial" panose="020B0604020202020204" pitchFamily="34" charset="0"/>
            </a:endParaRPr>
          </a:p>
          <a:p>
            <a:pPr marL="91440" lvl="0" indent="-107950" algn="just" rtl="0">
              <a:lnSpc>
                <a:spcPct val="90000"/>
              </a:lnSpc>
              <a:spcBef>
                <a:spcPts val="1400"/>
              </a:spcBef>
              <a:spcAft>
                <a:spcPts val="0"/>
              </a:spcAft>
              <a:buSzPct val="100000"/>
              <a:buChar char=" "/>
            </a:pPr>
            <a:r>
              <a:rPr lang="en-US" dirty="0">
                <a:latin typeface="Arial" panose="020B0604020202020204" pitchFamily="34" charset="0"/>
                <a:cs typeface="Arial" panose="020B0604020202020204" pitchFamily="34" charset="0"/>
              </a:rPr>
              <a:t> Identify churn patterns</a:t>
            </a:r>
            <a:endParaRPr dirty="0">
              <a:latin typeface="Arial" panose="020B0604020202020204" pitchFamily="34" charset="0"/>
              <a:cs typeface="Arial" panose="020B0604020202020204" pitchFamily="34" charset="0"/>
            </a:endParaRPr>
          </a:p>
          <a:p>
            <a:pPr marL="91440" lvl="0" indent="-107950" algn="just" rtl="0">
              <a:lnSpc>
                <a:spcPct val="90000"/>
              </a:lnSpc>
              <a:spcBef>
                <a:spcPts val="1400"/>
              </a:spcBef>
              <a:spcAft>
                <a:spcPts val="0"/>
              </a:spcAft>
              <a:buSzPct val="100000"/>
              <a:buChar char=" "/>
            </a:pPr>
            <a:r>
              <a:rPr lang="en-US" dirty="0">
                <a:latin typeface="Arial" panose="020B0604020202020204" pitchFamily="34" charset="0"/>
                <a:cs typeface="Arial" panose="020B0604020202020204" pitchFamily="34" charset="0"/>
              </a:rPr>
              <a:t> Support retention strategies</a:t>
            </a:r>
            <a:endParaRPr dirty="0">
              <a:latin typeface="Arial" panose="020B0604020202020204" pitchFamily="34" charset="0"/>
              <a:cs typeface="Arial" panose="020B0604020202020204" pitchFamily="34" charset="0"/>
            </a:endParaRPr>
          </a:p>
          <a:p>
            <a:pPr marL="91440" lvl="0" indent="-107950" algn="just" rtl="0">
              <a:lnSpc>
                <a:spcPct val="90000"/>
              </a:lnSpc>
              <a:spcBef>
                <a:spcPts val="1400"/>
              </a:spcBef>
              <a:spcAft>
                <a:spcPts val="0"/>
              </a:spcAft>
              <a:buSzPct val="100000"/>
              <a:buChar char=" "/>
            </a:pPr>
            <a:r>
              <a:rPr lang="en-US" dirty="0">
                <a:latin typeface="Arial" panose="020B0604020202020204" pitchFamily="34" charset="0"/>
                <a:cs typeface="Arial" panose="020B0604020202020204" pitchFamily="34" charset="0"/>
              </a:rPr>
              <a:t> Foundation for predictive analytics</a:t>
            </a:r>
            <a:endParaRPr dirty="0">
              <a:latin typeface="Arial" panose="020B0604020202020204" pitchFamily="34" charset="0"/>
              <a:cs typeface="Arial" panose="020B0604020202020204" pitchFamily="34" charset="0"/>
            </a:endParaRPr>
          </a:p>
          <a:p>
            <a:pPr marL="91440" lvl="0" indent="0" algn="just" rtl="0">
              <a:lnSpc>
                <a:spcPct val="90000"/>
              </a:lnSpc>
              <a:spcBef>
                <a:spcPts val="1400"/>
              </a:spcBef>
              <a:spcAft>
                <a:spcPts val="0"/>
              </a:spcAft>
              <a:buSzPct val="100000"/>
              <a:buNone/>
            </a:pPr>
            <a:endParaRPr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3F1DA3E-BE32-FA9C-4094-A09B74352816}"/>
              </a:ext>
            </a:extLst>
          </p:cNvPr>
          <p:cNvPicPr>
            <a:picLocks noChangeAspect="1"/>
          </p:cNvPicPr>
          <p:nvPr/>
        </p:nvPicPr>
        <p:blipFill>
          <a:blip r:embed="rId3"/>
          <a:stretch>
            <a:fillRect/>
          </a:stretch>
        </p:blipFill>
        <p:spPr>
          <a:xfrm>
            <a:off x="4975668" y="2984754"/>
            <a:ext cx="3263646" cy="326364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5"/>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Calibri"/>
              <a:buNone/>
            </a:pPr>
            <a:r>
              <a:rPr lang="en-US" b="1" dirty="0"/>
              <a:t>Variables Description</a:t>
            </a:r>
            <a:endParaRPr b="1" dirty="0"/>
          </a:p>
        </p:txBody>
      </p:sp>
      <p:sp>
        <p:nvSpPr>
          <p:cNvPr id="133" name="Google Shape;133;p5"/>
          <p:cNvSpPr txBox="1">
            <a:spLocks noGrp="1"/>
          </p:cNvSpPr>
          <p:nvPr>
            <p:ph idx="1"/>
          </p:nvPr>
        </p:nvSpPr>
        <p:spPr>
          <a:prstGeom prst="rect">
            <a:avLst/>
          </a:prstGeom>
          <a:noFill/>
          <a:ln>
            <a:noFill/>
          </a:ln>
        </p:spPr>
        <p:txBody>
          <a:bodyPr spcFirstLastPara="1" wrap="square" lIns="0" tIns="45700" rIns="0" bIns="45700" anchor="t" anchorCtr="0">
            <a:normAutofit fontScale="85000" lnSpcReduction="20000"/>
          </a:bodyPr>
          <a:lstStyle/>
          <a:p>
            <a:pPr marL="91440" lvl="0" indent="-107950" algn="l" rtl="0">
              <a:lnSpc>
                <a:spcPct val="90000"/>
              </a:lnSpc>
              <a:spcBef>
                <a:spcPts val="0"/>
              </a:spcBef>
              <a:spcAft>
                <a:spcPts val="0"/>
              </a:spcAft>
              <a:buSzPct val="100000"/>
              <a:buChar char=" "/>
            </a:pPr>
            <a:r>
              <a:rPr lang="en-US" b="1" dirty="0" err="1">
                <a:latin typeface="Arial" panose="020B0604020202020204" pitchFamily="34" charset="0"/>
                <a:cs typeface="Arial" panose="020B0604020202020204" pitchFamily="34" charset="0"/>
              </a:rPr>
              <a:t>eqpdays</a:t>
            </a:r>
            <a:r>
              <a:rPr lang="en-US" dirty="0">
                <a:latin typeface="Arial" panose="020B0604020202020204" pitchFamily="34" charset="0"/>
                <a:cs typeface="Arial" panose="020B0604020202020204" pitchFamily="34" charset="0"/>
              </a:rPr>
              <a:t>: Equipment days (the age of the customer's current mobile device in days).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err="1">
                <a:latin typeface="Arial" panose="020B0604020202020204" pitchFamily="34" charset="0"/>
                <a:cs typeface="Arial" panose="020B0604020202020204" pitchFamily="34" charset="0"/>
              </a:rPr>
              <a:t>mou_Mean</a:t>
            </a:r>
            <a:r>
              <a:rPr lang="en-US" dirty="0">
                <a:latin typeface="Arial" panose="020B0604020202020204" pitchFamily="34" charset="0"/>
                <a:cs typeface="Arial" panose="020B0604020202020204" pitchFamily="34" charset="0"/>
              </a:rPr>
              <a:t>: Mean monthly minutes of use.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a:latin typeface="Arial" panose="020B0604020202020204" pitchFamily="34" charset="0"/>
                <a:cs typeface="Arial" panose="020B0604020202020204" pitchFamily="34" charset="0"/>
              </a:rPr>
              <a:t>avg6mou</a:t>
            </a:r>
            <a:r>
              <a:rPr lang="en-US" dirty="0">
                <a:latin typeface="Arial" panose="020B0604020202020204" pitchFamily="34" charset="0"/>
                <a:cs typeface="Arial" panose="020B0604020202020204" pitchFamily="34" charset="0"/>
              </a:rPr>
              <a:t>: Average monthly minutes of use over the previous 6 months.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a:latin typeface="Arial" panose="020B0604020202020204" pitchFamily="34" charset="0"/>
                <a:cs typeface="Arial" panose="020B0604020202020204" pitchFamily="34" charset="0"/>
              </a:rPr>
              <a:t>avg3mou</a:t>
            </a:r>
            <a:r>
              <a:rPr lang="en-US" dirty="0">
                <a:latin typeface="Arial" panose="020B0604020202020204" pitchFamily="34" charset="0"/>
                <a:cs typeface="Arial" panose="020B0604020202020204" pitchFamily="34" charset="0"/>
              </a:rPr>
              <a:t>: Average monthly minutes of use over the previous 3 months.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a:latin typeface="Arial" panose="020B0604020202020204" pitchFamily="34" charset="0"/>
                <a:cs typeface="Arial" panose="020B0604020202020204" pitchFamily="34" charset="0"/>
              </a:rPr>
              <a:t>avg3qty</a:t>
            </a:r>
            <a:r>
              <a:rPr lang="en-US" dirty="0">
                <a:latin typeface="Arial" panose="020B0604020202020204" pitchFamily="34" charset="0"/>
                <a:cs typeface="Arial" panose="020B0604020202020204" pitchFamily="34" charset="0"/>
              </a:rPr>
              <a:t>: Average number of calls (quantity) over the previous 3 months.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err="1">
                <a:latin typeface="Arial" panose="020B0604020202020204" pitchFamily="34" charset="0"/>
                <a:cs typeface="Arial" panose="020B0604020202020204" pitchFamily="34" charset="0"/>
              </a:rPr>
              <a:t>mou_cvce_Mean</a:t>
            </a:r>
            <a:r>
              <a:rPr lang="en-US" dirty="0">
                <a:latin typeface="Arial" panose="020B0604020202020204" pitchFamily="34" charset="0"/>
                <a:cs typeface="Arial" panose="020B0604020202020204" pitchFamily="34" charset="0"/>
              </a:rPr>
              <a:t>: Mean unbilled voice completed calls.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err="1">
                <a:latin typeface="Arial" panose="020B0604020202020204" pitchFamily="34" charset="0"/>
                <a:cs typeface="Arial" panose="020B0604020202020204" pitchFamily="34" charset="0"/>
              </a:rPr>
              <a:t>totmrc_Mean</a:t>
            </a:r>
            <a:r>
              <a:rPr lang="en-US" dirty="0">
                <a:latin typeface="Arial" panose="020B0604020202020204" pitchFamily="34" charset="0"/>
                <a:cs typeface="Arial" panose="020B0604020202020204" pitchFamily="34" charset="0"/>
              </a:rPr>
              <a:t>: Mean total monthly recurring charge (the base cost of the customer's plan).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err="1">
                <a:latin typeface="Arial" panose="020B0604020202020204" pitchFamily="34" charset="0"/>
                <a:cs typeface="Arial" panose="020B0604020202020204" pitchFamily="34" charset="0"/>
              </a:rPr>
              <a:t>mou_peav_Mean</a:t>
            </a:r>
            <a:r>
              <a:rPr lang="en-US" dirty="0">
                <a:latin typeface="Arial" panose="020B0604020202020204" pitchFamily="34" charset="0"/>
                <a:cs typeface="Arial" panose="020B0604020202020204" pitchFamily="34" charset="0"/>
              </a:rPr>
              <a:t>: Mean unbilled peak voice minutes of use.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err="1">
                <a:latin typeface="Arial" panose="020B0604020202020204" pitchFamily="34" charset="0"/>
                <a:cs typeface="Arial" panose="020B0604020202020204" pitchFamily="34" charset="0"/>
              </a:rPr>
              <a:t>mou_opkv_Mean</a:t>
            </a:r>
            <a:r>
              <a:rPr lang="en-US" dirty="0">
                <a:latin typeface="Arial" panose="020B0604020202020204" pitchFamily="34" charset="0"/>
                <a:cs typeface="Arial" panose="020B0604020202020204" pitchFamily="34" charset="0"/>
              </a:rPr>
              <a:t>: Mean unbilled off-peak voice minutes of use.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err="1">
                <a:latin typeface="Arial" panose="020B0604020202020204" pitchFamily="34" charset="0"/>
                <a:cs typeface="Arial" panose="020B0604020202020204" pitchFamily="34" charset="0"/>
              </a:rPr>
              <a:t>mou_rvce_Mean</a:t>
            </a:r>
            <a:r>
              <a:rPr lang="en-US" dirty="0">
                <a:latin typeface="Arial" panose="020B0604020202020204" pitchFamily="34" charset="0"/>
                <a:cs typeface="Arial" panose="020B0604020202020204" pitchFamily="34" charset="0"/>
              </a:rPr>
              <a:t>: Mean unbilled received voice calls. </a:t>
            </a:r>
            <a:endParaRPr dirty="0">
              <a:latin typeface="Arial" panose="020B0604020202020204" pitchFamily="34" charset="0"/>
              <a:cs typeface="Arial" panose="020B0604020202020204" pitchFamily="34" charset="0"/>
            </a:endParaRPr>
          </a:p>
          <a:p>
            <a:pPr marL="91440" lvl="0" indent="-107950" algn="l" rtl="0">
              <a:lnSpc>
                <a:spcPct val="90000"/>
              </a:lnSpc>
              <a:spcBef>
                <a:spcPts val="1400"/>
              </a:spcBef>
              <a:spcAft>
                <a:spcPts val="0"/>
              </a:spcAft>
              <a:buSzPct val="100000"/>
              <a:buChar char=" "/>
            </a:pPr>
            <a:r>
              <a:rPr lang="en-US" b="1" dirty="0">
                <a:latin typeface="Arial" panose="020B0604020202020204" pitchFamily="34" charset="0"/>
                <a:cs typeface="Arial" panose="020B0604020202020204" pitchFamily="34" charset="0"/>
              </a:rPr>
              <a:t>churn</a:t>
            </a:r>
            <a:r>
              <a:rPr lang="en-US" dirty="0">
                <a:latin typeface="Arial" panose="020B0604020202020204" pitchFamily="34" charset="0"/>
                <a:cs typeface="Arial" panose="020B0604020202020204" pitchFamily="34" charset="0"/>
              </a:rPr>
              <a:t>: The target variable indicating whether the customer left the network (1 = Churned, 0 = Retained). </a:t>
            </a:r>
            <a:endParaRPr dirty="0">
              <a:latin typeface="Arial" panose="020B0604020202020204" pitchFamily="34" charset="0"/>
              <a:cs typeface="Arial" panose="020B0604020202020204" pitchFamily="34" charset="0"/>
            </a:endParaRPr>
          </a:p>
          <a:p>
            <a:pPr marL="91440" lvl="0" indent="0" algn="l" rtl="0">
              <a:lnSpc>
                <a:spcPct val="90000"/>
              </a:lnSpc>
              <a:spcBef>
                <a:spcPts val="1400"/>
              </a:spcBef>
              <a:spcAft>
                <a:spcPts val="0"/>
              </a:spcAft>
              <a:buSzPct val="100000"/>
              <a:buNone/>
            </a:pPr>
            <a:endParaRPr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A3B95-A81D-ACE3-E80D-356BC1497DA2}"/>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Feature Importance</a:t>
            </a:r>
          </a:p>
        </p:txBody>
      </p:sp>
      <p:pic>
        <p:nvPicPr>
          <p:cNvPr id="5" name="Content Placeholder 4">
            <a:extLst>
              <a:ext uri="{FF2B5EF4-FFF2-40B4-BE49-F238E27FC236}">
                <a16:creationId xmlns:a16="http://schemas.microsoft.com/office/drawing/2014/main" id="{6D359FF7-4525-CD8F-524B-B0A5120522B3}"/>
              </a:ext>
            </a:extLst>
          </p:cNvPr>
          <p:cNvPicPr>
            <a:picLocks noGrp="1" noChangeAspect="1"/>
          </p:cNvPicPr>
          <p:nvPr>
            <p:ph idx="1"/>
          </p:nvPr>
        </p:nvPicPr>
        <p:blipFill>
          <a:blip r:embed="rId2"/>
          <a:stretch>
            <a:fillRect/>
          </a:stretch>
        </p:blipFill>
        <p:spPr>
          <a:xfrm>
            <a:off x="1088136" y="1658249"/>
            <a:ext cx="6894191" cy="4590151"/>
          </a:xfrm>
          <a:prstGeom prst="rect">
            <a:avLst/>
          </a:prstGeom>
        </p:spPr>
      </p:pic>
    </p:spTree>
    <p:extLst>
      <p:ext uri="{BB962C8B-B14F-4D97-AF65-F5344CB8AC3E}">
        <p14:creationId xmlns:p14="http://schemas.microsoft.com/office/powerpoint/2010/main" val="1311229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6"/>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Calibri"/>
              <a:buNone/>
            </a:pPr>
            <a:r>
              <a:rPr lang="en-US" b="1" dirty="0">
                <a:latin typeface="Arial" panose="020B0604020202020204" pitchFamily="34" charset="0"/>
                <a:cs typeface="Arial" panose="020B0604020202020204" pitchFamily="34" charset="0"/>
              </a:rPr>
              <a:t>Data Cleaning &amp; Preparation</a:t>
            </a:r>
            <a:endParaRPr b="1" dirty="0">
              <a:latin typeface="Arial" panose="020B0604020202020204" pitchFamily="34" charset="0"/>
              <a:cs typeface="Arial" panose="020B0604020202020204" pitchFamily="34" charset="0"/>
            </a:endParaRPr>
          </a:p>
        </p:txBody>
      </p:sp>
      <p:sp>
        <p:nvSpPr>
          <p:cNvPr id="140" name="Google Shape;140;p6"/>
          <p:cNvSpPr txBox="1">
            <a:spLocks noGrp="1"/>
          </p:cNvSpPr>
          <p:nvPr>
            <p:ph idx="1"/>
          </p:nvPr>
        </p:nvSpPr>
        <p:spPr>
          <a:xfrm>
            <a:off x="677334" y="2160589"/>
            <a:ext cx="5311986" cy="4386515"/>
          </a:xfrm>
          <a:prstGeom prst="rect">
            <a:avLst/>
          </a:prstGeom>
          <a:noFill/>
          <a:ln>
            <a:noFill/>
          </a:ln>
        </p:spPr>
        <p:txBody>
          <a:bodyPr spcFirstLastPara="1" wrap="square" lIns="0" tIns="45700" rIns="0" bIns="45700" anchor="t" anchorCtr="0">
            <a:normAutofit lnSpcReduction="10000"/>
          </a:bodyPr>
          <a:lstStyle/>
          <a:p>
            <a:r>
              <a:rPr lang="en-US" b="1" dirty="0">
                <a:latin typeface="Arial" panose="020B0604020202020204" pitchFamily="34" charset="0"/>
                <a:cs typeface="Arial" panose="020B0604020202020204" pitchFamily="34" charset="0"/>
              </a:rPr>
              <a:t>Missing Values:</a:t>
            </a:r>
            <a:r>
              <a:rPr lang="en-US" dirty="0">
                <a:latin typeface="Arial" panose="020B0604020202020204" pitchFamily="34" charset="0"/>
                <a:cs typeface="Arial" panose="020B0604020202020204" pitchFamily="34" charset="0"/>
              </a:rPr>
              <a:t> Identified and addressed data gaps using Median Imputation to prevent distortion from extreme outliers. </a:t>
            </a:r>
          </a:p>
          <a:p>
            <a:r>
              <a:rPr lang="en-US" b="1" dirty="0">
                <a:latin typeface="Arial" panose="020B0604020202020204" pitchFamily="34" charset="0"/>
                <a:cs typeface="Arial" panose="020B0604020202020204" pitchFamily="34" charset="0"/>
              </a:rPr>
              <a:t>Feature Selection:</a:t>
            </a:r>
            <a:r>
              <a:rPr lang="en-US" dirty="0">
                <a:latin typeface="Arial" panose="020B0604020202020204" pitchFamily="34" charset="0"/>
                <a:cs typeface="Arial" panose="020B0604020202020204" pitchFamily="34" charset="0"/>
              </a:rPr>
              <a:t> Reduced 100 raw variables to the Top 10 most relevant numerical features to eliminate analytical noise. </a:t>
            </a:r>
          </a:p>
          <a:p>
            <a:r>
              <a:rPr lang="en-US" b="1" dirty="0">
                <a:latin typeface="Arial" panose="020B0604020202020204" pitchFamily="34" charset="0"/>
                <a:cs typeface="Arial" panose="020B0604020202020204" pitchFamily="34" charset="0"/>
              </a:rPr>
              <a:t>Class Balancing &amp; Standardization:</a:t>
            </a:r>
            <a:r>
              <a:rPr lang="en-US" dirty="0">
                <a:latin typeface="Arial" panose="020B0604020202020204" pitchFamily="34" charset="0"/>
                <a:cs typeface="Arial" panose="020B0604020202020204" pitchFamily="34" charset="0"/>
              </a:rPr>
              <a:t> Applied SMOTE (Synthetic Minority Over-sampling Technique) to handle class imbalances and scaled variables for unbiased algorithmic processing.</a:t>
            </a:r>
          </a:p>
          <a:p>
            <a:r>
              <a:rPr lang="en-US" b="1" dirty="0">
                <a:latin typeface="Arial" panose="020B0604020202020204" pitchFamily="34" charset="0"/>
                <a:cs typeface="Arial" panose="020B0604020202020204" pitchFamily="34" charset="0"/>
              </a:rPr>
              <a:t>Result:</a:t>
            </a:r>
            <a:r>
              <a:rPr lang="en-US" dirty="0">
                <a:latin typeface="Arial" panose="020B0604020202020204" pitchFamily="34" charset="0"/>
                <a:cs typeface="Arial" panose="020B0604020202020204" pitchFamily="34" charset="0"/>
              </a:rPr>
              <a:t> A robust, analytics-ready dataset formatted for advanced visualization and pattern extraction.</a:t>
            </a:r>
          </a:p>
          <a:p>
            <a:pPr marL="91440" lvl="0" indent="-117475" algn="just" rtl="0">
              <a:lnSpc>
                <a:spcPct val="90000"/>
              </a:lnSpc>
              <a:spcBef>
                <a:spcPts val="1400"/>
              </a:spcBef>
              <a:spcAft>
                <a:spcPts val="0"/>
              </a:spcAft>
              <a:buSzPct val="100000"/>
              <a:buChar char=" "/>
            </a:pPr>
            <a:endParaRPr dirty="0">
              <a:latin typeface="Arial" panose="020B0604020202020204" pitchFamily="34" charset="0"/>
              <a:cs typeface="Arial" panose="020B0604020202020204" pitchFamily="34" charset="0"/>
            </a:endParaRPr>
          </a:p>
          <a:p>
            <a:pPr marL="91440" lvl="0" indent="0" algn="just" rtl="0">
              <a:lnSpc>
                <a:spcPct val="90000"/>
              </a:lnSpc>
              <a:spcBef>
                <a:spcPts val="1400"/>
              </a:spcBef>
              <a:spcAft>
                <a:spcPts val="0"/>
              </a:spcAft>
              <a:buSzPct val="100000"/>
              <a:buNone/>
            </a:pPr>
            <a:endParaRPr dirty="0">
              <a:latin typeface="Arial" panose="020B0604020202020204" pitchFamily="34" charset="0"/>
              <a:cs typeface="Arial" panose="020B0604020202020204" pitchFamily="34" charset="0"/>
            </a:endParaRPr>
          </a:p>
          <a:p>
            <a:pPr marL="91440" lvl="0" indent="0" algn="just" rtl="0">
              <a:lnSpc>
                <a:spcPct val="90000"/>
              </a:lnSpc>
              <a:spcBef>
                <a:spcPts val="1400"/>
              </a:spcBef>
              <a:spcAft>
                <a:spcPts val="0"/>
              </a:spcAft>
              <a:buSzPct val="100000"/>
              <a:buNone/>
            </a:pPr>
            <a:endParaRPr dirty="0">
              <a:latin typeface="Arial" panose="020B0604020202020204" pitchFamily="34" charset="0"/>
              <a:cs typeface="Arial" panose="020B0604020202020204" pitchFamily="34" charset="0"/>
            </a:endParaRPr>
          </a:p>
          <a:p>
            <a:pPr marL="91440" lvl="0" indent="0" algn="just" rtl="0">
              <a:lnSpc>
                <a:spcPct val="90000"/>
              </a:lnSpc>
              <a:spcBef>
                <a:spcPts val="1400"/>
              </a:spcBef>
              <a:spcAft>
                <a:spcPts val="0"/>
              </a:spcAft>
              <a:buSzPct val="100000"/>
              <a:buNone/>
            </a:pPr>
            <a:endParaRPr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D8C75540-0681-4377-1C83-C221E21F80AF}"/>
              </a:ext>
            </a:extLst>
          </p:cNvPr>
          <p:cNvPicPr>
            <a:picLocks noChangeAspect="1"/>
          </p:cNvPicPr>
          <p:nvPr/>
        </p:nvPicPr>
        <p:blipFill>
          <a:blip r:embed="rId3"/>
          <a:stretch>
            <a:fillRect/>
          </a:stretch>
        </p:blipFill>
        <p:spPr>
          <a:xfrm>
            <a:off x="6202682" y="2160589"/>
            <a:ext cx="4873291" cy="369642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7"/>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Calibri"/>
              <a:buNone/>
            </a:pPr>
            <a:r>
              <a:rPr lang="en-US" b="1" dirty="0">
                <a:latin typeface="Arial" panose="020B0604020202020204" pitchFamily="34" charset="0"/>
                <a:cs typeface="Arial" panose="020B0604020202020204" pitchFamily="34" charset="0"/>
              </a:rPr>
              <a:t>Univariate Analysis: Target Distribution</a:t>
            </a:r>
            <a:endParaRPr b="1" dirty="0">
              <a:latin typeface="Arial" panose="020B0604020202020204" pitchFamily="34" charset="0"/>
              <a:cs typeface="Arial" panose="020B0604020202020204" pitchFamily="34" charset="0"/>
            </a:endParaRPr>
          </a:p>
        </p:txBody>
      </p:sp>
      <p:sp>
        <p:nvSpPr>
          <p:cNvPr id="147" name="Google Shape;147;p7"/>
          <p:cNvSpPr txBox="1">
            <a:spLocks noGrp="1"/>
          </p:cNvSpPr>
          <p:nvPr>
            <p:ph idx="1"/>
          </p:nvPr>
        </p:nvSpPr>
        <p:spPr>
          <a:xfrm>
            <a:off x="1097280" y="1845734"/>
            <a:ext cx="6281597" cy="4023360"/>
          </a:xfrm>
          <a:prstGeom prst="rect">
            <a:avLst/>
          </a:prstGeom>
          <a:noFill/>
          <a:ln>
            <a:noFill/>
          </a:ln>
        </p:spPr>
        <p:txBody>
          <a:bodyPr spcFirstLastPara="1" wrap="square" lIns="0" tIns="45700" rIns="0" bIns="45700" anchor="t" anchorCtr="0">
            <a:normAutofit lnSpcReduction="10000"/>
          </a:bodyPr>
          <a:lstStyle/>
          <a:p>
            <a:r>
              <a:rPr lang="en-US" sz="2000" dirty="0">
                <a:latin typeface="Arial" panose="020B0604020202020204" pitchFamily="34" charset="0"/>
                <a:cs typeface="Arial" panose="020B0604020202020204" pitchFamily="34" charset="0"/>
              </a:rPr>
              <a:t>The dataset features a near-symmetrical distribution of the target variable.</a:t>
            </a:r>
          </a:p>
          <a:p>
            <a:r>
              <a:rPr lang="en-US" sz="2000" dirty="0">
                <a:latin typeface="Arial" panose="020B0604020202020204" pitchFamily="34" charset="0"/>
                <a:cs typeface="Arial" panose="020B0604020202020204" pitchFamily="34" charset="0"/>
              </a:rPr>
              <a:t>Approximately 49.5% of the analyzed customer records belong to the churned category.</a:t>
            </a:r>
          </a:p>
          <a:p>
            <a:r>
              <a:rPr lang="en-US" sz="2000" dirty="0">
                <a:latin typeface="Arial" panose="020B0604020202020204" pitchFamily="34" charset="0"/>
                <a:cs typeface="Arial" panose="020B0604020202020204" pitchFamily="34" charset="0"/>
              </a:rPr>
              <a:t>Retained customers make up the remaining 50.5% of the dataset.</a:t>
            </a:r>
          </a:p>
          <a:p>
            <a:r>
              <a:rPr lang="en-US" sz="2000" dirty="0">
                <a:latin typeface="Arial" panose="020B0604020202020204" pitchFamily="34" charset="0"/>
                <a:cs typeface="Arial" panose="020B0604020202020204" pitchFamily="34" charset="0"/>
              </a:rPr>
              <a:t>The balanced nature of the class distribution prevents severe bias in baseline model training.</a:t>
            </a:r>
          </a:p>
          <a:p>
            <a:r>
              <a:rPr lang="en-US" sz="2000" dirty="0">
                <a:latin typeface="Arial" panose="020B0604020202020204" pitchFamily="34" charset="0"/>
                <a:cs typeface="Arial" panose="020B0604020202020204" pitchFamily="34" charset="0"/>
              </a:rPr>
              <a:t>The exceptionally high attrition volume indicates that customer churn is a systemic, network-wide issue rather than an isolated anomaly.</a:t>
            </a:r>
          </a:p>
          <a:p>
            <a:pPr marL="91440" lvl="0" indent="0" algn="l" rtl="0">
              <a:lnSpc>
                <a:spcPct val="90000"/>
              </a:lnSpc>
              <a:spcBef>
                <a:spcPts val="1400"/>
              </a:spcBef>
              <a:spcAft>
                <a:spcPts val="0"/>
              </a:spcAft>
              <a:buSzPts val="2000"/>
              <a:buNone/>
            </a:pPr>
            <a:endParaRPr sz="2000" dirty="0">
              <a:latin typeface="Arial" panose="020B0604020202020204" pitchFamily="34" charset="0"/>
              <a:cs typeface="Arial" panose="020B0604020202020204" pitchFamily="34" charset="0"/>
            </a:endParaRPr>
          </a:p>
        </p:txBody>
      </p:sp>
      <p:pic>
        <p:nvPicPr>
          <p:cNvPr id="148" name="Google Shape;148;p7"/>
          <p:cNvPicPr preferRelativeResize="0"/>
          <p:nvPr/>
        </p:nvPicPr>
        <p:blipFill rotWithShape="1">
          <a:blip r:embed="rId3">
            <a:alphaModFix/>
          </a:blip>
          <a:srcRect/>
          <a:stretch/>
        </p:blipFill>
        <p:spPr>
          <a:xfrm>
            <a:off x="7235441" y="2294147"/>
            <a:ext cx="4534293" cy="334547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8"/>
          <p:cNvSpPr txBox="1">
            <a:spLocks noGrp="1"/>
          </p:cNvSpPr>
          <p:nvPr>
            <p:ph type="title"/>
          </p:nvPr>
        </p:nvSpPr>
        <p:spPr>
          <a:prstGeom prst="rect">
            <a:avLst/>
          </a:prstGeom>
          <a:noFill/>
          <a:ln>
            <a:noFill/>
          </a:ln>
        </p:spPr>
        <p:txBody>
          <a:bodyPr spcFirstLastPara="1" wrap="square" lIns="91425" tIns="45700" rIns="91425" bIns="45700" anchor="b" anchorCtr="0">
            <a:normAutofit fontScale="90000"/>
          </a:bodyPr>
          <a:lstStyle/>
          <a:p>
            <a:pPr>
              <a:lnSpc>
                <a:spcPct val="85000"/>
              </a:lnSpc>
              <a:spcBef>
                <a:spcPts val="0"/>
              </a:spcBef>
              <a:buClr>
                <a:srgbClr val="3F3F3F"/>
              </a:buClr>
              <a:buSzPts val="4800"/>
            </a:pPr>
            <a:r>
              <a:rPr lang="en-US" b="1" dirty="0">
                <a:latin typeface="Arial" panose="020B0604020202020204" pitchFamily="34" charset="0"/>
                <a:cs typeface="Arial" panose="020B0604020202020204" pitchFamily="34" charset="0"/>
              </a:rPr>
              <a:t>Univariate Analysis: Equipment Age &amp; Usage</a:t>
            </a:r>
            <a:br>
              <a:rPr lang="en-US" b="1" dirty="0">
                <a:latin typeface="Arial" panose="020B0604020202020204" pitchFamily="34" charset="0"/>
                <a:cs typeface="Arial" panose="020B0604020202020204" pitchFamily="34" charset="0"/>
              </a:rPr>
            </a:br>
            <a:endParaRPr b="1" dirty="0">
              <a:latin typeface="Arial" panose="020B0604020202020204" pitchFamily="34" charset="0"/>
              <a:cs typeface="Arial" panose="020B0604020202020204" pitchFamily="34" charset="0"/>
            </a:endParaRPr>
          </a:p>
        </p:txBody>
      </p:sp>
      <p:sp>
        <p:nvSpPr>
          <p:cNvPr id="154" name="Google Shape;154;p8"/>
          <p:cNvSpPr txBox="1">
            <a:spLocks noGrp="1"/>
          </p:cNvSpPr>
          <p:nvPr>
            <p:ph idx="1"/>
          </p:nvPr>
        </p:nvSpPr>
        <p:spPr>
          <a:xfrm>
            <a:off x="562355" y="1601894"/>
            <a:ext cx="5495544" cy="4646506"/>
          </a:xfrm>
          <a:prstGeom prst="rect">
            <a:avLst/>
          </a:prstGeom>
          <a:noFill/>
          <a:ln>
            <a:noFill/>
          </a:ln>
        </p:spPr>
        <p:txBody>
          <a:bodyPr spcFirstLastPara="1" wrap="square" lIns="0" tIns="45700" rIns="0" bIns="45700" anchor="t" anchorCtr="0">
            <a:normAutofit fontScale="92500" lnSpcReduction="10000"/>
          </a:bodyPr>
          <a:lstStyle/>
          <a:p>
            <a:r>
              <a:rPr lang="en-US" dirty="0">
                <a:latin typeface="Arial" panose="020B0604020202020204" pitchFamily="34" charset="0"/>
                <a:cs typeface="Arial" panose="020B0604020202020204" pitchFamily="34" charset="0"/>
              </a:rPr>
              <a:t>Equipment age (</a:t>
            </a:r>
            <a:r>
              <a:rPr lang="en-US" dirty="0" err="1">
                <a:latin typeface="Arial" panose="020B0604020202020204" pitchFamily="34" charset="0"/>
                <a:cs typeface="Arial" panose="020B0604020202020204" pitchFamily="34" charset="0"/>
              </a:rPr>
              <a:t>eqpdays</a:t>
            </a:r>
            <a:r>
              <a:rPr lang="en-US" dirty="0">
                <a:latin typeface="Arial" panose="020B0604020202020204" pitchFamily="34" charset="0"/>
                <a:cs typeface="Arial" panose="020B0604020202020204" pitchFamily="34" charset="0"/>
              </a:rPr>
              <a:t>) exhibits a wide, right-skewed distribution, with the median device age around 509 days on the network.</a:t>
            </a:r>
          </a:p>
          <a:p>
            <a:r>
              <a:rPr lang="en-US" dirty="0">
                <a:latin typeface="Arial" panose="020B0604020202020204" pitchFamily="34" charset="0"/>
                <a:cs typeface="Arial" panose="020B0604020202020204" pitchFamily="34" charset="0"/>
              </a:rPr>
              <a:t>Total monthly minutes of use (</a:t>
            </a:r>
            <a:r>
              <a:rPr lang="en-US" dirty="0" err="1">
                <a:latin typeface="Arial" panose="020B0604020202020204" pitchFamily="34" charset="0"/>
                <a:cs typeface="Arial" panose="020B0604020202020204" pitchFamily="34" charset="0"/>
              </a:rPr>
              <a:t>mou_Mean</a:t>
            </a:r>
            <a:r>
              <a:rPr lang="en-US" dirty="0">
                <a:latin typeface="Arial" panose="020B0604020202020204" pitchFamily="34" charset="0"/>
                <a:cs typeface="Arial" panose="020B0604020202020204" pitchFamily="34" charset="0"/>
              </a:rPr>
              <a:t>) and average 3-month usage (avg3mou) are heavily right-skewed.</a:t>
            </a:r>
          </a:p>
          <a:p>
            <a:r>
              <a:rPr lang="en-US" dirty="0">
                <a:latin typeface="Arial" panose="020B0604020202020204" pitchFamily="34" charset="0"/>
                <a:cs typeface="Arial" panose="020B0604020202020204" pitchFamily="34" charset="0"/>
              </a:rPr>
              <a:t>The average monthly recurring charge (</a:t>
            </a:r>
            <a:r>
              <a:rPr lang="en-US" dirty="0" err="1">
                <a:latin typeface="Arial" panose="020B0604020202020204" pitchFamily="34" charset="0"/>
                <a:cs typeface="Arial" panose="020B0604020202020204" pitchFamily="34" charset="0"/>
              </a:rPr>
              <a:t>totmrc_Mean</a:t>
            </a:r>
            <a:r>
              <a:rPr lang="en-US" dirty="0">
                <a:latin typeface="Arial" panose="020B0604020202020204" pitchFamily="34" charset="0"/>
                <a:cs typeface="Arial" panose="020B0604020202020204" pitchFamily="34" charset="0"/>
              </a:rPr>
              <a:t>) follows a normal, bell-shaped distribution centered around $45.</a:t>
            </a:r>
          </a:p>
          <a:p>
            <a:r>
              <a:rPr lang="en-US" dirty="0">
                <a:latin typeface="Arial" panose="020B0604020202020204" pitchFamily="34" charset="0"/>
                <a:cs typeface="Arial" panose="020B0604020202020204" pitchFamily="34" charset="0"/>
              </a:rPr>
              <a:t>The right-skew in usage data shows a vast majority of low-to-moderate consumers, stretched by a small tail of high-volume "power users."</a:t>
            </a:r>
          </a:p>
          <a:p>
            <a:r>
              <a:rPr lang="en-US" dirty="0">
                <a:latin typeface="Arial" panose="020B0604020202020204" pitchFamily="34" charset="0"/>
                <a:cs typeface="Arial" panose="020B0604020202020204" pitchFamily="34" charset="0"/>
              </a:rPr>
              <a:t>While financial charges are relatively uniform across the base, actual network engagement varies drastically, highlighting a mismatch between cost and perceived service value.</a:t>
            </a:r>
          </a:p>
          <a:p>
            <a:pPr marL="91440" lvl="0" indent="0" algn="l" rtl="0">
              <a:lnSpc>
                <a:spcPct val="90000"/>
              </a:lnSpc>
              <a:spcBef>
                <a:spcPts val="1400"/>
              </a:spcBef>
              <a:spcAft>
                <a:spcPts val="0"/>
              </a:spcAft>
              <a:buSzPts val="2000"/>
              <a:buNone/>
            </a:pPr>
            <a:endParaRPr dirty="0">
              <a:latin typeface="Arial" panose="020B0604020202020204" pitchFamily="34" charset="0"/>
              <a:cs typeface="Arial" panose="020B0604020202020204" pitchFamily="34" charset="0"/>
            </a:endParaRPr>
          </a:p>
        </p:txBody>
      </p:sp>
      <p:pic>
        <p:nvPicPr>
          <p:cNvPr id="155" name="Google Shape;155;p8"/>
          <p:cNvPicPr preferRelativeResize="0"/>
          <p:nvPr/>
        </p:nvPicPr>
        <p:blipFill rotWithShape="1">
          <a:blip r:embed="rId3">
            <a:alphaModFix/>
          </a:blip>
          <a:srcRect/>
          <a:stretch/>
        </p:blipFill>
        <p:spPr>
          <a:xfrm>
            <a:off x="6096000" y="1845734"/>
            <a:ext cx="2827265" cy="1828958"/>
          </a:xfrm>
          <a:prstGeom prst="rect">
            <a:avLst/>
          </a:prstGeom>
          <a:noFill/>
          <a:ln>
            <a:noFill/>
          </a:ln>
        </p:spPr>
      </p:pic>
      <p:pic>
        <p:nvPicPr>
          <p:cNvPr id="5" name="Picture 4">
            <a:extLst>
              <a:ext uri="{FF2B5EF4-FFF2-40B4-BE49-F238E27FC236}">
                <a16:creationId xmlns:a16="http://schemas.microsoft.com/office/drawing/2014/main" id="{85CA25D7-0BF9-8C0D-9C38-90DD3E25BD3B}"/>
              </a:ext>
            </a:extLst>
          </p:cNvPr>
          <p:cNvPicPr>
            <a:picLocks noChangeAspect="1"/>
          </p:cNvPicPr>
          <p:nvPr/>
        </p:nvPicPr>
        <p:blipFill>
          <a:blip r:embed="rId4"/>
          <a:stretch>
            <a:fillRect/>
          </a:stretch>
        </p:blipFill>
        <p:spPr>
          <a:xfrm>
            <a:off x="8961366" y="3129125"/>
            <a:ext cx="2895851" cy="1798476"/>
          </a:xfrm>
          <a:prstGeom prst="rect">
            <a:avLst/>
          </a:prstGeom>
        </p:spPr>
      </p:pic>
      <p:pic>
        <p:nvPicPr>
          <p:cNvPr id="7" name="Picture 6">
            <a:extLst>
              <a:ext uri="{FF2B5EF4-FFF2-40B4-BE49-F238E27FC236}">
                <a16:creationId xmlns:a16="http://schemas.microsoft.com/office/drawing/2014/main" id="{8BB976C3-9762-C5E9-B411-2F5E8FF833A0}"/>
              </a:ext>
            </a:extLst>
          </p:cNvPr>
          <p:cNvPicPr>
            <a:picLocks noChangeAspect="1"/>
          </p:cNvPicPr>
          <p:nvPr/>
        </p:nvPicPr>
        <p:blipFill>
          <a:blip r:embed="rId5"/>
          <a:stretch>
            <a:fillRect/>
          </a:stretch>
        </p:blipFill>
        <p:spPr>
          <a:xfrm>
            <a:off x="6057899" y="4294652"/>
            <a:ext cx="2949196" cy="177561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9"/>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a:lnSpc>
                <a:spcPct val="85000"/>
              </a:lnSpc>
              <a:spcBef>
                <a:spcPts val="0"/>
              </a:spcBef>
              <a:buClr>
                <a:srgbClr val="3F3F3F"/>
              </a:buClr>
              <a:buSzPts val="4500"/>
            </a:pPr>
            <a:r>
              <a:rPr lang="en-US" sz="4500" b="1" dirty="0">
                <a:latin typeface="Arial" panose="020B0604020202020204" pitchFamily="34" charset="0"/>
                <a:cs typeface="Arial" panose="020B0604020202020204" pitchFamily="34" charset="0"/>
              </a:rPr>
              <a:t>Multivariate Analysis: Churn vs </a:t>
            </a:r>
            <a:r>
              <a:rPr lang="en-US" sz="4400" b="1" dirty="0">
                <a:latin typeface="Arial" panose="020B0604020202020204" pitchFamily="34" charset="0"/>
                <a:cs typeface="Arial" panose="020B0604020202020204" pitchFamily="34" charset="0"/>
              </a:rPr>
              <a:t> Equipment Obsolescence</a:t>
            </a:r>
            <a:endParaRPr sz="4400" b="1" dirty="0">
              <a:latin typeface="Arial" panose="020B0604020202020204" pitchFamily="34" charset="0"/>
              <a:cs typeface="Arial" panose="020B0604020202020204" pitchFamily="34" charset="0"/>
            </a:endParaRPr>
          </a:p>
        </p:txBody>
      </p:sp>
      <p:sp>
        <p:nvSpPr>
          <p:cNvPr id="163" name="Google Shape;163;p9"/>
          <p:cNvSpPr txBox="1">
            <a:spLocks noGrp="1"/>
          </p:cNvSpPr>
          <p:nvPr>
            <p:ph idx="1"/>
          </p:nvPr>
        </p:nvSpPr>
        <p:spPr>
          <a:xfrm>
            <a:off x="677334" y="1845734"/>
            <a:ext cx="4898713" cy="4472770"/>
          </a:xfrm>
          <a:prstGeom prst="rect">
            <a:avLst/>
          </a:prstGeom>
          <a:noFill/>
          <a:ln>
            <a:noFill/>
          </a:ln>
        </p:spPr>
        <p:txBody>
          <a:bodyPr spcFirstLastPara="1" wrap="square" lIns="0" tIns="45700" rIns="0" bIns="45700" anchor="t" anchorCtr="0">
            <a:normAutofit fontScale="92500" lnSpcReduction="10000"/>
          </a:bodyPr>
          <a:lstStyle/>
          <a:p>
            <a:r>
              <a:rPr lang="en-US" dirty="0">
                <a:latin typeface="Arial" panose="020B0604020202020204" pitchFamily="34" charset="0"/>
                <a:cs typeface="Arial" panose="020B0604020202020204" pitchFamily="34" charset="0"/>
              </a:rPr>
              <a:t>Cross-tabulating equipment age (</a:t>
            </a:r>
            <a:r>
              <a:rPr lang="en-US" dirty="0" err="1">
                <a:latin typeface="Arial" panose="020B0604020202020204" pitchFamily="34" charset="0"/>
                <a:cs typeface="Arial" panose="020B0604020202020204" pitchFamily="34" charset="0"/>
              </a:rPr>
              <a:t>eqpdays</a:t>
            </a:r>
            <a:r>
              <a:rPr lang="en-US" dirty="0">
                <a:latin typeface="Arial" panose="020B0604020202020204" pitchFamily="34" charset="0"/>
                <a:cs typeface="Arial" panose="020B0604020202020204" pitchFamily="34" charset="0"/>
              </a:rPr>
              <a:t>) with churn reveals a significant contrast in device lifecycles.</a:t>
            </a:r>
          </a:p>
          <a:p>
            <a:r>
              <a:rPr lang="en-US" dirty="0">
                <a:latin typeface="Arial" panose="020B0604020202020204" pitchFamily="34" charset="0"/>
                <a:cs typeface="Arial" panose="020B0604020202020204" pitchFamily="34" charset="0"/>
              </a:rPr>
              <a:t>Customers who churned possess significantly older equipment, averaging 662 days.</a:t>
            </a:r>
          </a:p>
          <a:p>
            <a:r>
              <a:rPr lang="en-US" dirty="0">
                <a:latin typeface="Arial" panose="020B0604020202020204" pitchFamily="34" charset="0"/>
                <a:cs typeface="Arial" panose="020B0604020202020204" pitchFamily="34" charset="0"/>
              </a:rPr>
              <a:t>Conversely, successfully retained customers operate much newer devices, averaging just 500 days.</a:t>
            </a:r>
          </a:p>
          <a:p>
            <a:r>
              <a:rPr lang="en-US" dirty="0">
                <a:latin typeface="Arial" panose="020B0604020202020204" pitchFamily="34" charset="0"/>
                <a:cs typeface="Arial" panose="020B0604020202020204" pitchFamily="34" charset="0"/>
              </a:rPr>
              <a:t>Technological obsolescence serves as a primary "failure indicator", allowing you to treat customer retention much like a predictive maintenance workflow.</a:t>
            </a:r>
          </a:p>
          <a:p>
            <a:r>
              <a:rPr lang="en-US" dirty="0">
                <a:latin typeface="Arial" panose="020B0604020202020204" pitchFamily="34" charset="0"/>
                <a:cs typeface="Arial" panose="020B0604020202020204" pitchFamily="34" charset="0"/>
              </a:rPr>
              <a:t>Customers holding the same device for nearly two years are highly susceptible to competitor offers that subsidize new hardware.</a:t>
            </a:r>
          </a:p>
          <a:p>
            <a:pPr marL="91440" lvl="0" indent="0" algn="l" rtl="0">
              <a:lnSpc>
                <a:spcPct val="90000"/>
              </a:lnSpc>
              <a:spcBef>
                <a:spcPts val="1400"/>
              </a:spcBef>
              <a:spcAft>
                <a:spcPts val="0"/>
              </a:spcAft>
              <a:buSzPts val="2000"/>
              <a:buNone/>
            </a:pPr>
            <a:endParaRPr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F87527C-9727-8EA5-6E40-B789ACC93634}"/>
              </a:ext>
            </a:extLst>
          </p:cNvPr>
          <p:cNvPicPr>
            <a:picLocks noChangeAspect="1"/>
          </p:cNvPicPr>
          <p:nvPr/>
        </p:nvPicPr>
        <p:blipFill>
          <a:blip r:embed="rId3"/>
          <a:stretch>
            <a:fillRect/>
          </a:stretch>
        </p:blipFill>
        <p:spPr>
          <a:xfrm>
            <a:off x="5747570" y="2381871"/>
            <a:ext cx="4519052" cy="324640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4858A-86A4-2CC8-3241-EBFA3CDADDF3}"/>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Multivariate Analysis: Engagement Drop-off vs. Churn</a:t>
            </a:r>
          </a:p>
        </p:txBody>
      </p:sp>
      <p:sp>
        <p:nvSpPr>
          <p:cNvPr id="3" name="Content Placeholder 2">
            <a:extLst>
              <a:ext uri="{FF2B5EF4-FFF2-40B4-BE49-F238E27FC236}">
                <a16:creationId xmlns:a16="http://schemas.microsoft.com/office/drawing/2014/main" id="{F2D1FA72-BC1C-AC1C-BA49-DE04AE525F43}"/>
              </a:ext>
            </a:extLst>
          </p:cNvPr>
          <p:cNvSpPr>
            <a:spLocks noGrp="1"/>
          </p:cNvSpPr>
          <p:nvPr>
            <p:ph idx="1"/>
          </p:nvPr>
        </p:nvSpPr>
        <p:spPr>
          <a:xfrm>
            <a:off x="677334" y="2160589"/>
            <a:ext cx="5878914" cy="4276787"/>
          </a:xfrm>
        </p:spPr>
        <p:txBody>
          <a:bodyPr>
            <a:normAutofit fontScale="92500" lnSpcReduction="20000"/>
          </a:bodyPr>
          <a:lstStyle/>
          <a:p>
            <a:r>
              <a:rPr lang="en-US" dirty="0">
                <a:latin typeface="Arial" panose="020B0604020202020204" pitchFamily="34" charset="0"/>
                <a:cs typeface="Arial" panose="020B0604020202020204" pitchFamily="34" charset="0"/>
              </a:rPr>
              <a:t>Retained customers maintain high, stable usage, averaging over 535 minutes in both 3-month and 6-month tracking windows.</a:t>
            </a:r>
          </a:p>
          <a:p>
            <a:r>
              <a:rPr lang="en-US" dirty="0">
                <a:latin typeface="Arial" panose="020B0604020202020204" pitchFamily="34" charset="0"/>
                <a:cs typeface="Arial" panose="020B0604020202020204" pitchFamily="34" charset="0"/>
              </a:rPr>
              <a:t>Churned customers show a drastically lower baseline of engagement, averaging roughly 396 total minutes of use.</a:t>
            </a:r>
          </a:p>
          <a:p>
            <a:r>
              <a:rPr lang="en-US" dirty="0">
                <a:latin typeface="Arial" panose="020B0604020202020204" pitchFamily="34" charset="0"/>
                <a:cs typeface="Arial" panose="020B0604020202020204" pitchFamily="34" charset="0"/>
              </a:rPr>
              <a:t>Variables capturing usage combinations (like </a:t>
            </a:r>
            <a:r>
              <a:rPr lang="en-US" dirty="0" err="1">
                <a:latin typeface="Arial" panose="020B0604020202020204" pitchFamily="34" charset="0"/>
                <a:cs typeface="Arial" panose="020B0604020202020204" pitchFamily="34" charset="0"/>
              </a:rPr>
              <a:t>mou_cvce_Mean</a:t>
            </a:r>
            <a:r>
              <a:rPr lang="en-US" dirty="0">
                <a:latin typeface="Arial" panose="020B0604020202020204" pitchFamily="34" charset="0"/>
                <a:cs typeface="Arial" panose="020B0604020202020204" pitchFamily="34" charset="0"/>
              </a:rPr>
              <a:t> and avg3mou) show the highest non-linear importance when processed through decision-tree algorithms like Random Forests.</a:t>
            </a:r>
          </a:p>
          <a:p>
            <a:r>
              <a:rPr lang="en-US" dirty="0">
                <a:latin typeface="Arial" panose="020B0604020202020204" pitchFamily="34" charset="0"/>
                <a:cs typeface="Arial" panose="020B0604020202020204" pitchFamily="34" charset="0"/>
              </a:rPr>
              <a:t>A lower baseline of voice and data engagement is a highly predictive early warning sign of attrition.</a:t>
            </a:r>
          </a:p>
          <a:p>
            <a:r>
              <a:rPr lang="en-US" dirty="0">
                <a:latin typeface="Arial" panose="020B0604020202020204" pitchFamily="34" charset="0"/>
                <a:cs typeface="Arial" panose="020B0604020202020204" pitchFamily="34" charset="0"/>
              </a:rPr>
              <a:t>Monitoring the drop-off in recent usage allows for early detection, giving the business a window to apply targeted retention interventions before the customer officially disconnects.</a:t>
            </a:r>
          </a:p>
          <a:p>
            <a:endParaRPr lang="en-US"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E78B177-A6A1-5710-A8ED-B9A22D3E6456}"/>
              </a:ext>
            </a:extLst>
          </p:cNvPr>
          <p:cNvPicPr>
            <a:picLocks noChangeAspect="1"/>
          </p:cNvPicPr>
          <p:nvPr/>
        </p:nvPicPr>
        <p:blipFill>
          <a:blip r:embed="rId2"/>
          <a:stretch>
            <a:fillRect/>
          </a:stretch>
        </p:blipFill>
        <p:spPr>
          <a:xfrm>
            <a:off x="7283673" y="4097814"/>
            <a:ext cx="2834886" cy="1806097"/>
          </a:xfrm>
          <a:prstGeom prst="rect">
            <a:avLst/>
          </a:prstGeom>
        </p:spPr>
      </p:pic>
      <p:pic>
        <p:nvPicPr>
          <p:cNvPr id="7" name="Picture 6">
            <a:extLst>
              <a:ext uri="{FF2B5EF4-FFF2-40B4-BE49-F238E27FC236}">
                <a16:creationId xmlns:a16="http://schemas.microsoft.com/office/drawing/2014/main" id="{3D374F73-C978-689F-77D7-E02694FFFEF6}"/>
              </a:ext>
            </a:extLst>
          </p:cNvPr>
          <p:cNvPicPr>
            <a:picLocks noChangeAspect="1"/>
          </p:cNvPicPr>
          <p:nvPr/>
        </p:nvPicPr>
        <p:blipFill>
          <a:blip r:embed="rId3"/>
          <a:stretch>
            <a:fillRect/>
          </a:stretch>
        </p:blipFill>
        <p:spPr>
          <a:xfrm>
            <a:off x="7184605" y="1930400"/>
            <a:ext cx="2933954" cy="1874682"/>
          </a:xfrm>
          <a:prstGeom prst="rect">
            <a:avLst/>
          </a:prstGeom>
        </p:spPr>
      </p:pic>
    </p:spTree>
    <p:extLst>
      <p:ext uri="{BB962C8B-B14F-4D97-AF65-F5344CB8AC3E}">
        <p14:creationId xmlns:p14="http://schemas.microsoft.com/office/powerpoint/2010/main" val="104979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11"/>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Calibri"/>
              <a:buNone/>
            </a:pPr>
            <a:r>
              <a:rPr lang="en-US" b="1" dirty="0">
                <a:latin typeface="Arial" panose="020B0604020202020204" pitchFamily="34" charset="0"/>
                <a:cs typeface="Arial" panose="020B0604020202020204" pitchFamily="34" charset="0"/>
              </a:rPr>
              <a:t>Correlation Heatmap</a:t>
            </a:r>
            <a:endParaRPr b="1" dirty="0">
              <a:latin typeface="Arial" panose="020B0604020202020204" pitchFamily="34" charset="0"/>
              <a:cs typeface="Arial" panose="020B0604020202020204" pitchFamily="34" charset="0"/>
            </a:endParaRPr>
          </a:p>
        </p:txBody>
      </p:sp>
      <p:sp>
        <p:nvSpPr>
          <p:cNvPr id="180" name="Google Shape;180;p11"/>
          <p:cNvSpPr txBox="1">
            <a:spLocks noGrp="1"/>
          </p:cNvSpPr>
          <p:nvPr>
            <p:ph idx="1"/>
          </p:nvPr>
        </p:nvSpPr>
        <p:spPr>
          <a:xfrm>
            <a:off x="1097280" y="1845734"/>
            <a:ext cx="4541520" cy="4023360"/>
          </a:xfrm>
          <a:prstGeom prst="rect">
            <a:avLst/>
          </a:prstGeom>
          <a:noFill/>
          <a:ln>
            <a:noFill/>
          </a:ln>
        </p:spPr>
        <p:txBody>
          <a:bodyPr spcFirstLastPara="1" wrap="square" lIns="0" tIns="45700" rIns="0" bIns="45700" anchor="t" anchorCtr="0">
            <a:normAutofit fontScale="92500" lnSpcReduction="10000"/>
          </a:bodyPr>
          <a:lstStyle/>
          <a:p>
            <a:r>
              <a:rPr lang="en-US" b="1" dirty="0">
                <a:latin typeface="Arial" panose="020B0604020202020204" pitchFamily="34" charset="0"/>
                <a:cs typeface="Arial" panose="020B0604020202020204" pitchFamily="34" charset="0"/>
              </a:rPr>
              <a:t>Strong Collinearity:</a:t>
            </a:r>
            <a:r>
              <a:rPr lang="en-US" dirty="0">
                <a:latin typeface="Arial" panose="020B0604020202020204" pitchFamily="34" charset="0"/>
                <a:cs typeface="Arial" panose="020B0604020202020204" pitchFamily="34" charset="0"/>
              </a:rPr>
              <a:t> High positive correlation between total minutes (</a:t>
            </a:r>
            <a:r>
              <a:rPr lang="en-US" dirty="0" err="1">
                <a:latin typeface="Arial" panose="020B0604020202020204" pitchFamily="34" charset="0"/>
                <a:cs typeface="Arial" panose="020B0604020202020204" pitchFamily="34" charset="0"/>
              </a:rPr>
              <a:t>mou_Mean</a:t>
            </a:r>
            <a:r>
              <a:rPr lang="en-US" dirty="0">
                <a:latin typeface="Arial" panose="020B0604020202020204" pitchFamily="34" charset="0"/>
                <a:cs typeface="Arial" panose="020B0604020202020204" pitchFamily="34" charset="0"/>
              </a:rPr>
              <a:t>), 3-month average (avg3mou), and 6-month average (avg6mou). Usage behavior remains highly consistent over time.</a:t>
            </a:r>
          </a:p>
          <a:p>
            <a:r>
              <a:rPr lang="en-US" b="1" dirty="0">
                <a:latin typeface="Arial" panose="020B0604020202020204" pitchFamily="34" charset="0"/>
                <a:cs typeface="Arial" panose="020B0604020202020204" pitchFamily="34" charset="0"/>
              </a:rPr>
              <a:t>Calls vs. Minutes:</a:t>
            </a:r>
            <a:r>
              <a:rPr lang="en-US" dirty="0">
                <a:latin typeface="Arial" panose="020B0604020202020204" pitchFamily="34" charset="0"/>
                <a:cs typeface="Arial" panose="020B0604020202020204" pitchFamily="34" charset="0"/>
              </a:rPr>
              <a:t> Average call quantity (avg3qty) strongly correlates with total minutes used, validating the integrity of the data.</a:t>
            </a:r>
          </a:p>
          <a:p>
            <a:r>
              <a:rPr lang="en-US" b="1" dirty="0">
                <a:latin typeface="Arial" panose="020B0604020202020204" pitchFamily="34" charset="0"/>
                <a:cs typeface="Arial" panose="020B0604020202020204" pitchFamily="34" charset="0"/>
              </a:rPr>
              <a:t>The Crucial Link:</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eqpdays</a:t>
            </a:r>
            <a:r>
              <a:rPr lang="en-US" dirty="0">
                <a:latin typeface="Arial" panose="020B0604020202020204" pitchFamily="34" charset="0"/>
                <a:cs typeface="Arial" panose="020B0604020202020204" pitchFamily="34" charset="0"/>
              </a:rPr>
              <a:t> holds the highest individual feature importance (13.69%) for predicting the target variable, outperforming strictly financial metrics like monthly recurring charges.</a:t>
            </a:r>
          </a:p>
          <a:p>
            <a:pPr marL="91440" lvl="0" indent="0" algn="l" rtl="0">
              <a:lnSpc>
                <a:spcPct val="90000"/>
              </a:lnSpc>
              <a:spcBef>
                <a:spcPts val="1400"/>
              </a:spcBef>
              <a:spcAft>
                <a:spcPts val="0"/>
              </a:spcAft>
              <a:buSzPts val="2000"/>
              <a:buNone/>
            </a:pPr>
            <a:endParaRPr dirty="0">
              <a:latin typeface="Arial" panose="020B0604020202020204" pitchFamily="34" charset="0"/>
              <a:cs typeface="Arial" panose="020B0604020202020204" pitchFamily="34" charset="0"/>
            </a:endParaRPr>
          </a:p>
        </p:txBody>
      </p:sp>
      <p:pic>
        <p:nvPicPr>
          <p:cNvPr id="181" name="Google Shape;181;p11"/>
          <p:cNvPicPr preferRelativeResize="0"/>
          <p:nvPr/>
        </p:nvPicPr>
        <p:blipFill rotWithShape="1">
          <a:blip r:embed="rId3">
            <a:alphaModFix/>
          </a:blip>
          <a:srcRect/>
          <a:stretch/>
        </p:blipFill>
        <p:spPr>
          <a:xfrm>
            <a:off x="6056400" y="1845724"/>
            <a:ext cx="5031625" cy="427997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12"/>
          <p:cNvSpPr txBox="1">
            <a:spLocks noGrp="1"/>
          </p:cNvSpPr>
          <p:nvPr>
            <p:ph type="title"/>
          </p:nvPr>
        </p:nvSpPr>
        <p:spPr>
          <a:prstGeom prst="rect">
            <a:avLst/>
          </a:prstGeom>
          <a:noFill/>
          <a:ln>
            <a:noFill/>
          </a:ln>
        </p:spPr>
        <p:txBody>
          <a:bodyPr spcFirstLastPara="1" wrap="square" lIns="91425" tIns="45700" rIns="91425" bIns="45700" anchor="b" anchorCtr="0">
            <a:normAutofit fontScale="90000"/>
          </a:bodyPr>
          <a:lstStyle/>
          <a:p>
            <a:pPr>
              <a:lnSpc>
                <a:spcPct val="85000"/>
              </a:lnSpc>
              <a:spcBef>
                <a:spcPts val="0"/>
              </a:spcBef>
              <a:buClr>
                <a:srgbClr val="3F3F3F"/>
              </a:buClr>
              <a:buSzPts val="4800"/>
            </a:pPr>
            <a:r>
              <a:rPr lang="en-US" b="1" dirty="0">
                <a:latin typeface="Arial" panose="020B0604020202020204" pitchFamily="34" charset="0"/>
                <a:cs typeface="Arial" panose="020B0604020202020204" pitchFamily="34" charset="0"/>
              </a:rPr>
              <a:t>Natural Groupings: Customer Segmentation </a:t>
            </a:r>
            <a:br>
              <a:rPr lang="en-US" b="1" dirty="0">
                <a:latin typeface="Arial" panose="020B0604020202020204" pitchFamily="34" charset="0"/>
                <a:cs typeface="Arial" panose="020B0604020202020204" pitchFamily="34" charset="0"/>
              </a:rPr>
            </a:br>
            <a:endParaRPr dirty="0">
              <a:latin typeface="Arial" panose="020B0604020202020204" pitchFamily="34" charset="0"/>
              <a:cs typeface="Arial" panose="020B0604020202020204" pitchFamily="34" charset="0"/>
            </a:endParaRPr>
          </a:p>
        </p:txBody>
      </p:sp>
      <p:sp>
        <p:nvSpPr>
          <p:cNvPr id="187" name="Google Shape;187;p12"/>
          <p:cNvSpPr txBox="1">
            <a:spLocks noGrp="1"/>
          </p:cNvSpPr>
          <p:nvPr>
            <p:ph idx="1"/>
          </p:nvPr>
        </p:nvSpPr>
        <p:spPr>
          <a:xfrm>
            <a:off x="1097280" y="1845734"/>
            <a:ext cx="5138928" cy="4023360"/>
          </a:xfrm>
          <a:prstGeom prst="rect">
            <a:avLst/>
          </a:prstGeom>
          <a:noFill/>
          <a:ln>
            <a:noFill/>
          </a:ln>
        </p:spPr>
        <p:txBody>
          <a:bodyPr spcFirstLastPara="1" wrap="square" lIns="0" tIns="45700" rIns="0" bIns="45700" anchor="t" anchorCtr="0">
            <a:normAutofit lnSpcReduction="10000"/>
          </a:bodyPr>
          <a:lstStyle/>
          <a:p>
            <a:r>
              <a:rPr lang="en-US" b="1" dirty="0">
                <a:latin typeface="Arial" panose="020B0604020202020204" pitchFamily="34" charset="0"/>
                <a:cs typeface="Arial" panose="020B0604020202020204" pitchFamily="34" charset="0"/>
              </a:rPr>
              <a:t>Methodology:</a:t>
            </a:r>
            <a:r>
              <a:rPr lang="en-US" dirty="0">
                <a:latin typeface="Arial" panose="020B0604020202020204" pitchFamily="34" charset="0"/>
                <a:cs typeface="Arial" panose="020B0604020202020204" pitchFamily="34" charset="0"/>
              </a:rPr>
              <a:t> Applied unsupervised K-Means clustering to uncover "natural groupings" within the dataset. </a:t>
            </a:r>
          </a:p>
          <a:p>
            <a:r>
              <a:rPr lang="en-US" b="1" dirty="0">
                <a:latin typeface="Arial" panose="020B0604020202020204" pitchFamily="34" charset="0"/>
                <a:cs typeface="Arial" panose="020B0604020202020204" pitchFamily="34" charset="0"/>
              </a:rPr>
              <a:t>Segment A (The Loyal Base):</a:t>
            </a:r>
            <a:r>
              <a:rPr lang="en-US" dirty="0">
                <a:latin typeface="Arial" panose="020B0604020202020204" pitchFamily="34" charset="0"/>
                <a:cs typeface="Arial" panose="020B0604020202020204" pitchFamily="34" charset="0"/>
              </a:rPr>
              <a:t> Low device age, stable high minute consumption, low churn rate.</a:t>
            </a:r>
          </a:p>
          <a:p>
            <a:r>
              <a:rPr lang="en-US" b="1" dirty="0">
                <a:latin typeface="Arial" panose="020B0604020202020204" pitchFamily="34" charset="0"/>
                <a:cs typeface="Arial" panose="020B0604020202020204" pitchFamily="34" charset="0"/>
              </a:rPr>
              <a:t>Segment B (High-Value Flight Risks):</a:t>
            </a:r>
            <a:r>
              <a:rPr lang="en-US" dirty="0">
                <a:latin typeface="Arial" panose="020B0604020202020204" pitchFamily="34" charset="0"/>
                <a:cs typeface="Arial" panose="020B0604020202020204" pitchFamily="34" charset="0"/>
              </a:rPr>
              <a:t> High monthly charges, declining recent usage (avg3mou), extremely high churn probability.</a:t>
            </a:r>
          </a:p>
          <a:p>
            <a:r>
              <a:rPr lang="en-US" b="1" dirty="0">
                <a:latin typeface="Arial" panose="020B0604020202020204" pitchFamily="34" charset="0"/>
                <a:cs typeface="Arial" panose="020B0604020202020204" pitchFamily="34" charset="0"/>
              </a:rPr>
              <a:t>Segment C (Apathetic Users):</a:t>
            </a:r>
            <a:r>
              <a:rPr lang="en-US" dirty="0">
                <a:latin typeface="Arial" panose="020B0604020202020204" pitchFamily="34" charset="0"/>
                <a:cs typeface="Arial" panose="020B0604020202020204" pitchFamily="34" charset="0"/>
              </a:rPr>
              <a:t> Oldest equipment (</a:t>
            </a:r>
            <a:r>
              <a:rPr lang="en-US" dirty="0" err="1">
                <a:latin typeface="Arial" panose="020B0604020202020204" pitchFamily="34" charset="0"/>
                <a:cs typeface="Arial" panose="020B0604020202020204" pitchFamily="34" charset="0"/>
              </a:rPr>
              <a:t>eqpdays</a:t>
            </a:r>
            <a:r>
              <a:rPr lang="en-US" dirty="0">
                <a:latin typeface="Arial" panose="020B0604020202020204" pitchFamily="34" charset="0"/>
                <a:cs typeface="Arial" panose="020B0604020202020204" pitchFamily="34" charset="0"/>
              </a:rPr>
              <a:t>), extremely low engagement, moderate churn risk driven primarily by technological obsolescence.</a:t>
            </a:r>
          </a:p>
          <a:p>
            <a:pPr marL="91440" lvl="0" indent="0" algn="l" rtl="0">
              <a:lnSpc>
                <a:spcPct val="90000"/>
              </a:lnSpc>
              <a:spcBef>
                <a:spcPts val="1400"/>
              </a:spcBef>
              <a:spcAft>
                <a:spcPts val="0"/>
              </a:spcAft>
              <a:buSzPts val="2000"/>
              <a:buNone/>
            </a:pPr>
            <a:endParaRPr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2F92440F-F3D7-A241-1D60-268735F3577A}"/>
              </a:ext>
            </a:extLst>
          </p:cNvPr>
          <p:cNvPicPr>
            <a:picLocks noChangeAspect="1"/>
          </p:cNvPicPr>
          <p:nvPr/>
        </p:nvPicPr>
        <p:blipFill>
          <a:blip r:embed="rId3"/>
          <a:stretch>
            <a:fillRect/>
          </a:stretch>
        </p:blipFill>
        <p:spPr>
          <a:xfrm>
            <a:off x="6528652" y="2131185"/>
            <a:ext cx="3779848" cy="297967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10"/>
          <p:cNvSpPr txBox="1">
            <a:spLocks noGrp="1"/>
          </p:cNvSpPr>
          <p:nvPr>
            <p:ph type="title"/>
          </p:nvPr>
        </p:nvSpPr>
        <p:spPr>
          <a:xfrm>
            <a:off x="631614" y="435864"/>
            <a:ext cx="8596668" cy="1320800"/>
          </a:xfrm>
          <a:prstGeom prst="rect">
            <a:avLst/>
          </a:prstGeom>
          <a:noFill/>
          <a:ln>
            <a:noFill/>
          </a:ln>
        </p:spPr>
        <p:txBody>
          <a:bodyPr spcFirstLastPara="1" wrap="square" lIns="91425" tIns="45700" rIns="91425" bIns="45700" anchor="b" anchorCtr="0">
            <a:normAutofit/>
          </a:bodyPr>
          <a:lstStyle/>
          <a:p>
            <a:pPr lvl="0">
              <a:lnSpc>
                <a:spcPct val="85000"/>
              </a:lnSpc>
              <a:spcBef>
                <a:spcPts val="0"/>
              </a:spcBef>
              <a:buClr>
                <a:srgbClr val="3F3F3F"/>
              </a:buClr>
              <a:buSzPts val="4800"/>
            </a:pPr>
            <a:r>
              <a:rPr lang="en-US" b="1" dirty="0"/>
              <a:t>Feature Relationships: Visualizing Predictive Patterns</a:t>
            </a:r>
            <a:endParaRPr b="1" dirty="0"/>
          </a:p>
        </p:txBody>
      </p:sp>
      <p:sp>
        <p:nvSpPr>
          <p:cNvPr id="173" name="Google Shape;173;p10"/>
          <p:cNvSpPr txBox="1">
            <a:spLocks noGrp="1"/>
          </p:cNvSpPr>
          <p:nvPr>
            <p:ph idx="1"/>
          </p:nvPr>
        </p:nvSpPr>
        <p:spPr>
          <a:xfrm>
            <a:off x="631614" y="1774952"/>
            <a:ext cx="8219778" cy="4241800"/>
          </a:xfrm>
          <a:prstGeom prst="rect">
            <a:avLst/>
          </a:prstGeom>
          <a:noFill/>
          <a:ln>
            <a:noFill/>
          </a:ln>
        </p:spPr>
        <p:txBody>
          <a:bodyPr spcFirstLastPara="1" wrap="square" lIns="0" tIns="45700" rIns="0" bIns="45700" anchor="t" anchorCtr="0">
            <a:normAutofit/>
          </a:bodyPr>
          <a:lstStyle/>
          <a:p>
            <a:r>
              <a:rPr lang="en-US" b="1" dirty="0">
                <a:latin typeface="Arial" panose="020B0604020202020204" pitchFamily="34" charset="0"/>
                <a:cs typeface="Arial" panose="020B0604020202020204" pitchFamily="34" charset="0"/>
              </a:rPr>
              <a:t>Scatter Matrix Insights:</a:t>
            </a:r>
            <a:r>
              <a:rPr lang="en-US" dirty="0">
                <a:latin typeface="Arial" panose="020B0604020202020204" pitchFamily="34" charset="0"/>
                <a:cs typeface="Arial" panose="020B0604020202020204" pitchFamily="34" charset="0"/>
              </a:rPr>
              <a:t> Visualizing the intersection of </a:t>
            </a:r>
            <a:r>
              <a:rPr lang="en-US" dirty="0" err="1">
                <a:latin typeface="Arial" panose="020B0604020202020204" pitchFamily="34" charset="0"/>
                <a:cs typeface="Arial" panose="020B0604020202020204" pitchFamily="34" charset="0"/>
              </a:rPr>
              <a:t>mou_Mean</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totmrc_Mean</a:t>
            </a:r>
            <a:r>
              <a:rPr lang="en-US" dirty="0">
                <a:latin typeface="Arial" panose="020B0604020202020204" pitchFamily="34" charset="0"/>
                <a:cs typeface="Arial" panose="020B0604020202020204" pitchFamily="34" charset="0"/>
              </a:rPr>
              <a:t> reveals distinct behavioral clusters.</a:t>
            </a:r>
          </a:p>
          <a:p>
            <a:r>
              <a:rPr lang="en-US" b="1" dirty="0">
                <a:latin typeface="Arial" panose="020B0604020202020204" pitchFamily="34" charset="0"/>
                <a:cs typeface="Arial" panose="020B0604020202020204" pitchFamily="34" charset="0"/>
              </a:rPr>
              <a:t>Risk Identification:</a:t>
            </a:r>
            <a:r>
              <a:rPr lang="en-US" dirty="0">
                <a:latin typeface="Arial" panose="020B0604020202020204" pitchFamily="34" charset="0"/>
                <a:cs typeface="Arial" panose="020B0604020202020204" pitchFamily="34" charset="0"/>
              </a:rPr>
              <a:t> High-cost, low-usage data points cluster heavily into the Churn = 1 category.</a:t>
            </a:r>
          </a:p>
          <a:p>
            <a:r>
              <a:rPr lang="en-US" b="1" dirty="0">
                <a:latin typeface="Arial" panose="020B0604020202020204" pitchFamily="34" charset="0"/>
                <a:cs typeface="Arial" panose="020B0604020202020204" pitchFamily="34" charset="0"/>
              </a:rPr>
              <a:t>Algorithm Performance:</a:t>
            </a:r>
            <a:r>
              <a:rPr lang="en-US" dirty="0">
                <a:latin typeface="Arial" panose="020B0604020202020204" pitchFamily="34" charset="0"/>
                <a:cs typeface="Arial" panose="020B0604020202020204" pitchFamily="34" charset="0"/>
              </a:rPr>
              <a:t> Advanced machine learning classifiers, such as the Random Forest algorithm, confirmed these visual relationships by leveraging non-linear decision boundaries to achieve the highest predictive accuracy.</a:t>
            </a:r>
          </a:p>
          <a:p>
            <a:pPr marL="91440" lvl="0" indent="-127000" algn="l" rtl="0">
              <a:lnSpc>
                <a:spcPct val="90000"/>
              </a:lnSpc>
              <a:spcBef>
                <a:spcPts val="0"/>
              </a:spcBef>
              <a:spcAft>
                <a:spcPts val="0"/>
              </a:spcAft>
              <a:buSzPts val="2000"/>
              <a:buChar char=" "/>
            </a:pPr>
            <a:endParaRPr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13"/>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Calibri"/>
              <a:buNone/>
            </a:pPr>
            <a:r>
              <a:rPr lang="en-US" b="1" dirty="0">
                <a:latin typeface="Arial" panose="020B0604020202020204" pitchFamily="34" charset="0"/>
                <a:cs typeface="Arial" panose="020B0604020202020204" pitchFamily="34" charset="0"/>
              </a:rPr>
              <a:t>Key Findings</a:t>
            </a:r>
            <a:endParaRPr b="1" dirty="0">
              <a:latin typeface="Arial" panose="020B0604020202020204" pitchFamily="34" charset="0"/>
              <a:cs typeface="Arial" panose="020B0604020202020204" pitchFamily="34" charset="0"/>
            </a:endParaRPr>
          </a:p>
        </p:txBody>
      </p:sp>
      <p:sp>
        <p:nvSpPr>
          <p:cNvPr id="193" name="Google Shape;193;p13"/>
          <p:cNvSpPr txBox="1">
            <a:spLocks noGrp="1"/>
          </p:cNvSpPr>
          <p:nvPr>
            <p:ph idx="1"/>
          </p:nvPr>
        </p:nvSpPr>
        <p:spPr>
          <a:prstGeom prst="rect">
            <a:avLst/>
          </a:prstGeom>
          <a:noFill/>
          <a:ln>
            <a:noFill/>
          </a:ln>
        </p:spPr>
        <p:txBody>
          <a:bodyPr spcFirstLastPara="1" wrap="square" lIns="0" tIns="45700" rIns="0" bIns="45700" anchor="t" anchorCtr="0">
            <a:normAutofit/>
          </a:bodyPr>
          <a:lstStyle/>
          <a:p>
            <a:r>
              <a:rPr lang="en-US" b="1" dirty="0">
                <a:latin typeface="Arial" panose="020B0604020202020204" pitchFamily="34" charset="0"/>
                <a:cs typeface="Arial" panose="020B0604020202020204" pitchFamily="34" charset="0"/>
              </a:rPr>
              <a:t>Top Predictor:</a:t>
            </a:r>
            <a:r>
              <a:rPr lang="en-US" dirty="0">
                <a:latin typeface="Arial" panose="020B0604020202020204" pitchFamily="34" charset="0"/>
                <a:cs typeface="Arial" panose="020B0604020202020204" pitchFamily="34" charset="0"/>
              </a:rPr>
              <a:t> Equipment age (</a:t>
            </a:r>
            <a:r>
              <a:rPr lang="en-US" dirty="0" err="1">
                <a:latin typeface="Arial" panose="020B0604020202020204" pitchFamily="34" charset="0"/>
                <a:cs typeface="Arial" panose="020B0604020202020204" pitchFamily="34" charset="0"/>
              </a:rPr>
              <a:t>eqpdays</a:t>
            </a:r>
            <a:r>
              <a:rPr lang="en-US" dirty="0">
                <a:latin typeface="Arial" panose="020B0604020202020204" pitchFamily="34" charset="0"/>
                <a:cs typeface="Arial" panose="020B0604020202020204" pitchFamily="34" charset="0"/>
              </a:rPr>
              <a:t>) is the primary catalyst for customer attrition.</a:t>
            </a:r>
          </a:p>
          <a:p>
            <a:r>
              <a:rPr lang="en-US" b="1" dirty="0">
                <a:latin typeface="Arial" panose="020B0604020202020204" pitchFamily="34" charset="0"/>
                <a:cs typeface="Arial" panose="020B0604020202020204" pitchFamily="34" charset="0"/>
              </a:rPr>
              <a:t>Usage Signals:</a:t>
            </a:r>
            <a:r>
              <a:rPr lang="en-US" dirty="0">
                <a:latin typeface="Arial" panose="020B0604020202020204" pitchFamily="34" charset="0"/>
                <a:cs typeface="Arial" panose="020B0604020202020204" pitchFamily="34" charset="0"/>
              </a:rPr>
              <a:t> A sudden drop in average monthly minutes over the last 90 days strongly flags disengagement.</a:t>
            </a:r>
          </a:p>
          <a:p>
            <a:r>
              <a:rPr lang="en-US" b="1" dirty="0">
                <a:latin typeface="Arial" panose="020B0604020202020204" pitchFamily="34" charset="0"/>
                <a:cs typeface="Arial" panose="020B0604020202020204" pitchFamily="34" charset="0"/>
              </a:rPr>
              <a:t>Service Costs:</a:t>
            </a:r>
            <a:r>
              <a:rPr lang="en-US" dirty="0">
                <a:latin typeface="Arial" panose="020B0604020202020204" pitchFamily="34" charset="0"/>
                <a:cs typeface="Arial" panose="020B0604020202020204" pitchFamily="34" charset="0"/>
              </a:rPr>
              <a:t> High monthly recurring charges without matching usage value drive customers to competitors.</a:t>
            </a:r>
          </a:p>
          <a:p>
            <a:r>
              <a:rPr lang="en-US" b="1" dirty="0">
                <a:latin typeface="Arial" panose="020B0604020202020204" pitchFamily="34" charset="0"/>
                <a:cs typeface="Arial" panose="020B0604020202020204" pitchFamily="34" charset="0"/>
              </a:rPr>
              <a:t>Data Quality:</a:t>
            </a:r>
            <a:r>
              <a:rPr lang="en-US" dirty="0">
                <a:latin typeface="Arial" panose="020B0604020202020204" pitchFamily="34" charset="0"/>
                <a:cs typeface="Arial" panose="020B0604020202020204" pitchFamily="34" charset="0"/>
              </a:rPr>
              <a:t> Proactive data cleaning and transformation significantly improved the reliability of these insights. </a:t>
            </a:r>
          </a:p>
          <a:p>
            <a:pPr marL="91440" lvl="0" indent="0" algn="l" rtl="0">
              <a:lnSpc>
                <a:spcPct val="90000"/>
              </a:lnSpc>
              <a:spcBef>
                <a:spcPts val="1400"/>
              </a:spcBef>
              <a:spcAft>
                <a:spcPts val="0"/>
              </a:spcAft>
              <a:buSzPts val="2000"/>
              <a:buNone/>
            </a:pPr>
            <a:endParaRPr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4"/>
          <p:cNvSpPr txBox="1">
            <a:spLocks noGrp="1"/>
          </p:cNvSpPr>
          <p:nvPr>
            <p:ph type="title"/>
          </p:nvPr>
        </p:nvSpPr>
        <p:spPr>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Calibri"/>
              <a:buNone/>
            </a:pPr>
            <a:r>
              <a:rPr lang="en-US" b="1" dirty="0">
                <a:latin typeface="Arial" panose="020B0604020202020204" pitchFamily="34" charset="0"/>
                <a:cs typeface="Arial" panose="020B0604020202020204" pitchFamily="34" charset="0"/>
              </a:rPr>
              <a:t>Executive Summary </a:t>
            </a:r>
            <a:endParaRPr b="1" dirty="0">
              <a:latin typeface="Arial" panose="020B0604020202020204" pitchFamily="34" charset="0"/>
              <a:cs typeface="Arial" panose="020B0604020202020204" pitchFamily="34" charset="0"/>
            </a:endParaRPr>
          </a:p>
        </p:txBody>
      </p:sp>
      <p:sp>
        <p:nvSpPr>
          <p:cNvPr id="199" name="Google Shape;199;p14"/>
          <p:cNvSpPr txBox="1">
            <a:spLocks noGrp="1"/>
          </p:cNvSpPr>
          <p:nvPr>
            <p:ph idx="1"/>
          </p:nvPr>
        </p:nvSpPr>
        <p:spPr>
          <a:prstGeom prst="rect">
            <a:avLst/>
          </a:prstGeom>
          <a:noFill/>
          <a:ln>
            <a:noFill/>
          </a:ln>
        </p:spPr>
        <p:txBody>
          <a:bodyPr spcFirstLastPara="1" wrap="square" lIns="0" tIns="45700" rIns="0" bIns="45700" anchor="t" anchorCtr="0">
            <a:normAutofit/>
          </a:bodyPr>
          <a:lstStyle/>
          <a:p>
            <a:r>
              <a:rPr lang="en-US" dirty="0">
                <a:latin typeface="Arial" panose="020B0604020202020204" pitchFamily="34" charset="0"/>
                <a:cs typeface="Arial" panose="020B0604020202020204" pitchFamily="34" charset="0"/>
              </a:rPr>
              <a:t>Customer churn in this dataset is not random; it is highly correlated with device aging and declining service engagement. </a:t>
            </a:r>
          </a:p>
          <a:p>
            <a:r>
              <a:rPr lang="en-US" dirty="0">
                <a:latin typeface="Arial" panose="020B0604020202020204" pitchFamily="34" charset="0"/>
                <a:cs typeface="Arial" panose="020B0604020202020204" pitchFamily="34" charset="0"/>
              </a:rPr>
              <a:t>Exploratory Data Analysis successfully mapped the early warning signs of attrition. </a:t>
            </a:r>
          </a:p>
          <a:p>
            <a:r>
              <a:rPr lang="en-US" dirty="0">
                <a:latin typeface="Arial" panose="020B0604020202020204" pitchFamily="34" charset="0"/>
                <a:cs typeface="Arial" panose="020B0604020202020204" pitchFamily="34" charset="0"/>
              </a:rPr>
              <a:t>By transitioning from reactive customer service to proactive, data-driven monitoring of customer accounts, the telecom provider can drastically reduce churn and increase customer lifetime value.</a:t>
            </a:r>
          </a:p>
          <a:p>
            <a:pPr marL="91440" lvl="0" indent="-117475" algn="l" rtl="0">
              <a:lnSpc>
                <a:spcPct val="90000"/>
              </a:lnSpc>
              <a:spcBef>
                <a:spcPts val="0"/>
              </a:spcBef>
              <a:spcAft>
                <a:spcPts val="0"/>
              </a:spcAft>
              <a:buSzPct val="100000"/>
              <a:buFont typeface="Arial"/>
              <a:buChar char="•"/>
            </a:pPr>
            <a:endParaRPr dirty="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83D8-DCF6-B358-C807-2CD83F2BBCDA}"/>
              </a:ext>
            </a:extLst>
          </p:cNvPr>
          <p:cNvSpPr>
            <a:spLocks noGrp="1"/>
          </p:cNvSpPr>
          <p:nvPr>
            <p:ph type="title"/>
          </p:nvPr>
        </p:nvSpPr>
        <p:spPr/>
        <p:txBody>
          <a:bodyPr>
            <a:normAutofit fontScale="90000"/>
          </a:bodyPr>
          <a:lstStyle/>
          <a:p>
            <a:r>
              <a:rPr lang="en-US" dirty="0">
                <a:latin typeface="Arial" panose="020B0604020202020204" pitchFamily="34" charset="0"/>
                <a:cs typeface="Arial" panose="020B0604020202020204" pitchFamily="34" charset="0"/>
              </a:rPr>
              <a:t>Actionable Recommendations: Strategies for Retention</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F70E1B9-82F4-21EA-F77A-3C0C4CAA7871}"/>
              </a:ext>
            </a:extLst>
          </p:cNvPr>
          <p:cNvSpPr>
            <a:spLocks noGrp="1"/>
          </p:cNvSpPr>
          <p:nvPr>
            <p:ph idx="1"/>
          </p:nvPr>
        </p:nvSpPr>
        <p:spPr/>
        <p:txBody>
          <a:bodyPr/>
          <a:lstStyle/>
          <a:p>
            <a:r>
              <a:rPr lang="en-US" b="1" dirty="0">
                <a:latin typeface="Arial" panose="020B0604020202020204" pitchFamily="34" charset="0"/>
                <a:cs typeface="Arial" panose="020B0604020202020204" pitchFamily="34" charset="0"/>
              </a:rPr>
              <a:t>Targeted Equipment Upgrades:</a:t>
            </a:r>
            <a:r>
              <a:rPr lang="en-US" dirty="0">
                <a:latin typeface="Arial" panose="020B0604020202020204" pitchFamily="34" charset="0"/>
                <a:cs typeface="Arial" panose="020B0604020202020204" pitchFamily="34" charset="0"/>
              </a:rPr>
              <a:t> Launch proactive subsidy campaigns for customers whose </a:t>
            </a:r>
            <a:r>
              <a:rPr lang="en-US" dirty="0" err="1">
                <a:latin typeface="Arial" panose="020B0604020202020204" pitchFamily="34" charset="0"/>
                <a:cs typeface="Arial" panose="020B0604020202020204" pitchFamily="34" charset="0"/>
              </a:rPr>
              <a:t>eqpdays</a:t>
            </a:r>
            <a:r>
              <a:rPr lang="en-US" dirty="0">
                <a:latin typeface="Arial" panose="020B0604020202020204" pitchFamily="34" charset="0"/>
                <a:cs typeface="Arial" panose="020B0604020202020204" pitchFamily="34" charset="0"/>
              </a:rPr>
              <a:t> cross the high-risk threshold identified in the analysis.</a:t>
            </a:r>
          </a:p>
          <a:p>
            <a:r>
              <a:rPr lang="en-US" b="1" dirty="0">
                <a:latin typeface="Arial" panose="020B0604020202020204" pitchFamily="34" charset="0"/>
                <a:cs typeface="Arial" panose="020B0604020202020204" pitchFamily="34" charset="0"/>
              </a:rPr>
              <a:t>Automated CRM Alerts:</a:t>
            </a:r>
            <a:r>
              <a:rPr lang="en-US" dirty="0">
                <a:latin typeface="Arial" panose="020B0604020202020204" pitchFamily="34" charset="0"/>
                <a:cs typeface="Arial" panose="020B0604020202020204" pitchFamily="34" charset="0"/>
              </a:rPr>
              <a:t> Implement a monitoring system that flags accounts when 3-month usage (avg3mou) drops 10–15% below the 6-month average (avg6mou).</a:t>
            </a:r>
          </a:p>
          <a:p>
            <a:r>
              <a:rPr lang="en-US" b="1" dirty="0">
                <a:latin typeface="Arial" panose="020B0604020202020204" pitchFamily="34" charset="0"/>
                <a:cs typeface="Arial" panose="020B0604020202020204" pitchFamily="34" charset="0"/>
              </a:rPr>
              <a:t>Personalized Retention Plans:</a:t>
            </a:r>
            <a:r>
              <a:rPr lang="en-US" dirty="0">
                <a:latin typeface="Arial" panose="020B0604020202020204" pitchFamily="34" charset="0"/>
                <a:cs typeface="Arial" panose="020B0604020202020204" pitchFamily="34" charset="0"/>
              </a:rPr>
              <a:t> Offer customized, lower-tier pricing plans to users exhibiting "High-Value Flight Risk" characteristics to prevent them from moving to a competitor.</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19792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157</TotalTime>
  <Words>2231</Words>
  <Application>Microsoft Office PowerPoint</Application>
  <PresentationFormat>Widescreen</PresentationFormat>
  <Paragraphs>123</Paragraphs>
  <Slides>17</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Trebuchet MS</vt:lpstr>
      <vt:lpstr>Wingdings 3</vt:lpstr>
      <vt:lpstr>Facet</vt:lpstr>
      <vt:lpstr>  Msc Data and Artificial Intelligence  ACCA7015-Data Mining and Visualisation</vt:lpstr>
      <vt:lpstr> Introduction </vt:lpstr>
      <vt:lpstr>Aim &amp; Objectives</vt:lpstr>
      <vt:lpstr>Dataset Overview</vt:lpstr>
      <vt:lpstr>Variables Description</vt:lpstr>
      <vt:lpstr>Feature Importance</vt:lpstr>
      <vt:lpstr>Data Cleaning &amp; Preparation</vt:lpstr>
      <vt:lpstr>Univariate Analysis: Target Distribution</vt:lpstr>
      <vt:lpstr>Univariate Analysis: Equipment Age &amp; Usage </vt:lpstr>
      <vt:lpstr>Multivariate Analysis: Churn vs  Equipment Obsolescence</vt:lpstr>
      <vt:lpstr>Multivariate Analysis: Engagement Drop-off vs. Churn</vt:lpstr>
      <vt:lpstr>Correlation Heatmap</vt:lpstr>
      <vt:lpstr>Natural Groupings: Customer Segmentation  </vt:lpstr>
      <vt:lpstr>Feature Relationships: Visualizing Predictive Patterns</vt:lpstr>
      <vt:lpstr>Key Findings</vt:lpstr>
      <vt:lpstr>Executive Summary </vt:lpstr>
      <vt:lpstr>Actionable Recommendations: Strategies for Retention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parth patel</dc:creator>
  <cp:lastModifiedBy>parth patel</cp:lastModifiedBy>
  <cp:revision>10</cp:revision>
  <dcterms:created xsi:type="dcterms:W3CDTF">2026-06-30T19:14:54Z</dcterms:created>
  <dcterms:modified xsi:type="dcterms:W3CDTF">2026-07-03T12:52:41Z</dcterms:modified>
</cp:coreProperties>
</file>