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 id="2147483713" r:id="rId5"/>
  </p:sldMasterIdLst>
  <p:notesMasterIdLst>
    <p:notesMasterId r:id="rId34"/>
  </p:notesMasterIdLst>
  <p:sldIdLst>
    <p:sldId id="258" r:id="rId6"/>
    <p:sldId id="309" r:id="rId7"/>
    <p:sldId id="491" r:id="rId8"/>
    <p:sldId id="515" r:id="rId9"/>
    <p:sldId id="504" r:id="rId10"/>
    <p:sldId id="517" r:id="rId11"/>
    <p:sldId id="520" r:id="rId12"/>
    <p:sldId id="341" r:id="rId13"/>
    <p:sldId id="522" r:id="rId14"/>
    <p:sldId id="282" r:id="rId15"/>
    <p:sldId id="526" r:id="rId16"/>
    <p:sldId id="531" r:id="rId17"/>
    <p:sldId id="530" r:id="rId18"/>
    <p:sldId id="538" r:id="rId19"/>
    <p:sldId id="539" r:id="rId20"/>
    <p:sldId id="536" r:id="rId21"/>
    <p:sldId id="534" r:id="rId22"/>
    <p:sldId id="535" r:id="rId23"/>
    <p:sldId id="541" r:id="rId24"/>
    <p:sldId id="542" r:id="rId25"/>
    <p:sldId id="540" r:id="rId26"/>
    <p:sldId id="427" r:id="rId27"/>
    <p:sldId id="543" r:id="rId28"/>
    <p:sldId id="544" r:id="rId29"/>
    <p:sldId id="545" r:id="rId30"/>
    <p:sldId id="546" r:id="rId31"/>
    <p:sldId id="547" r:id="rId32"/>
    <p:sldId id="548" r:id="rId3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2pPr>
    <a:lvl3pPr marL="9144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5pPr>
    <a:lvl6pPr marL="2286000" algn="l" defTabSz="914400" rtl="0" eaLnBrk="1" latinLnBrk="0" hangingPunct="1">
      <a:defRPr kern="1200">
        <a:solidFill>
          <a:schemeClr val="tx1"/>
        </a:solidFill>
        <a:latin typeface="Abadi Extra Light" panose="020B0204020104020204" pitchFamily="34" charset="0"/>
        <a:ea typeface="+mn-ea"/>
        <a:cs typeface="+mn-cs"/>
      </a:defRPr>
    </a:lvl6pPr>
    <a:lvl7pPr marL="2743200" algn="l" defTabSz="914400" rtl="0" eaLnBrk="1" latinLnBrk="0" hangingPunct="1">
      <a:defRPr kern="1200">
        <a:solidFill>
          <a:schemeClr val="tx1"/>
        </a:solidFill>
        <a:latin typeface="Abadi Extra Light" panose="020B0204020104020204" pitchFamily="34" charset="0"/>
        <a:ea typeface="+mn-ea"/>
        <a:cs typeface="+mn-cs"/>
      </a:defRPr>
    </a:lvl7pPr>
    <a:lvl8pPr marL="3200400" algn="l" defTabSz="914400" rtl="0" eaLnBrk="1" latinLnBrk="0" hangingPunct="1">
      <a:defRPr kern="1200">
        <a:solidFill>
          <a:schemeClr val="tx1"/>
        </a:solidFill>
        <a:latin typeface="Abadi Extra Light" panose="020B0204020104020204" pitchFamily="34" charset="0"/>
        <a:ea typeface="+mn-ea"/>
        <a:cs typeface="+mn-cs"/>
      </a:defRPr>
    </a:lvl8pPr>
    <a:lvl9pPr marL="3657600" algn="l" defTabSz="914400" rtl="0" eaLnBrk="1" latinLnBrk="0" hangingPunct="1">
      <a:defRPr kern="1200">
        <a:solidFill>
          <a:schemeClr val="tx1"/>
        </a:solidFill>
        <a:latin typeface="Abadi Extra Light" panose="020B0204020104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187A"/>
    <a:srgbClr val="BA4EB5"/>
    <a:srgbClr val="FDF8D7"/>
    <a:srgbClr val="12A287"/>
    <a:srgbClr val="06382E"/>
    <a:srgbClr val="FFEEB9"/>
    <a:srgbClr val="15C1A0"/>
    <a:srgbClr val="FFE285"/>
    <a:srgbClr val="FAED90"/>
    <a:srgbClr val="8DF3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B0D7E-BA2A-472E-85FD-7CDD84D2567F}" v="146" dt="2022-12-05T01:25:16.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45" autoAdjust="0"/>
    <p:restoredTop sz="80221" autoAdjust="0"/>
  </p:normalViewPr>
  <p:slideViewPr>
    <p:cSldViewPr snapToGrid="0">
      <p:cViewPr varScale="1">
        <p:scale>
          <a:sx n="91" d="100"/>
          <a:sy n="91" d="100"/>
        </p:scale>
        <p:origin x="408" y="1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49:36.029"/>
    </inkml:context>
    <inkml:brush xml:id="br0">
      <inkml:brushProperty name="width" value="0.05" units="cm"/>
      <inkml:brushProperty name="height" value="0.05" units="cm"/>
      <inkml:brushProperty name="color" value="#004F8B"/>
    </inkml:brush>
  </inkml:definitions>
  <inkml:trace contextRef="#ctx0" brushRef="#br0">20872 278 24575,'-208'-16'0,"104"4"0,-106-18 0,124 14 0,-105-3 0,-477 17 0,320 5 0,-8869-3 0,8844-16 0,33 1 0,16 0 0,-23-1 0,331 16 0,-440-11 0,-183-33 0,-8 35 0,372 12 0,-908-50 0,1059 39 0,-594 0 0,419 11 0,-1231-3 0,1479 2 0,-61 11 0,-38 3 0,-320-16 0,222-1 0,203 3 0,-64 11 0,-34 3 0,92-15 0,-29 0 0,-103 14 0,156-11 0,0 2 0,1 0 0,-1 2 0,1 0 0,-26 14 0,-98 39 0,117-48 0,-24 13 0,18-1 0,18-13 0,1 1 0,0 1 0,1 1 0,-22 22 0,-2 7 0,13-13 0,-49 63 0,54-59 0,7-11 0,1 1 0,1 2 0,-17 35 0,11-14 0,12-28 0,1-1 0,1 2 0,1-1 0,1 1 0,0 0 0,1 0 0,2 1 0,-2 23 0,5 930 0,2-418 0,1-520 0,1 0 0,2-1 0,17 61 0,1 1 0,-4-15 0,32 85 0,-42-139 0,10 17 0,2 0 0,2-1 0,2-2 0,61 78 0,-78-109 0,8 8 0,0-1 0,0-1 0,2-1 0,0 0 0,2-1 0,34 20 0,142 65 0,-162-87 0,71 18 0,-68-22 0,62 25 0,171 61 0,-27-11 0,-195-67 0,0-2 0,2-2 0,0-2 0,0-3 0,70 4 0,266-9 0,-198-8 0,821 4 0,-967 2 0,69 12 0,24 2 0,615-12 0,-384-7 0,-255-2 0,180-33 0,-231 29 0,29-1 0,172 5 0,41-2 0,82-36 0,-221 34 0,-109 8 0,103-14 0,-75-2 0,0 5 0,132-4 0,175 0 0,232 1 0,-390 18 0,2715-3 0,-2767-16 0,-18 1 0,572 13 0,-351 5 0,-94 12 0,6 1 0,-198-15 0,114 15 0,62 17 0,128-17 0,-285-18 0,-1 6 0,178 29 0,-261-27 0,38 10 0,1-4 0,1-3 0,79 1 0,809-13 0,-767-12 0,-15 0 0,-58 15 0,-29 1 0,114-14 0,-19-2 0,264 10 0,-236 7 0,2301-2 0,-2483-2 0,0-2 0,0-1 0,-1-1 0,32-11 0,51-10 0,-80 22 0,0-2 0,-1-1 0,0-1 0,0-2 0,-1-2 0,-1 0 0,0-2 0,-1-2 0,0 0 0,42-35 0,-41 26 0,-1-1 0,45-55 0,-61 64 0,-1 0 0,-1-1 0,-1-1 0,0 1 0,-2-2 0,12-34 0,36-96 0,-38 105 0,-2 0 0,-1-1 0,9-50 0,29-124 0,-48 164 0,-2 0 0,-6-97 0,-1 43 0,5 18 0,-5-102 0,-11 103 0,0-17 0,13 104 0,0-36 0,-2 0 0,-12-51 0,-17-100 0,22 123 0,5 48 0,-1 1 0,0 0 0,-2 0 0,0 1 0,-16-28 0,9 20 0,-16-44 0,-30-77 0,42 106 0,1-1 0,2 0 0,-11-50 0,21 73 0,0 0 0,-15-33 0,-3-6 0,0-19 0,6 20 0,-44-100 0,45 118 0,16 35 0,-1-1 0,0 0 0,0 1 0,0 0 0,-1-1 0,0 1 0,0 0 0,0 1 0,-1-1 0,0 0 0,1 1 0,-2 0 0,1 0 0,0 0 0,-1 0 0,0 1 0,0 0 0,-7-4 0,-4 0-195,-1 1 0,0 0 0,0 2 0,0 0 0,0 0 0,-30 0 0,21 3-6631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50:05.266"/>
    </inkml:context>
    <inkml:brush xml:id="br0">
      <inkml:brushProperty name="width" value="0.05" units="cm"/>
      <inkml:brushProperty name="height" value="0.05" units="cm"/>
      <inkml:brushProperty name="color" value="#AB008B"/>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50:21.940"/>
    </inkml:context>
    <inkml:brush xml:id="br0">
      <inkml:brushProperty name="width" value="0.05" units="cm"/>
      <inkml:brushProperty name="height" value="0.05" units="cm"/>
      <inkml:brushProperty name="color" value="#AB008B"/>
    </inkml:brush>
  </inkml:definitions>
  <inkml:trace contextRef="#ctx0" brushRef="#br0">3277 95 24575,'-1525'0'0,"1335"-15"0,35 1 0,-444 11 0,310 5 0,281-2 0,0 1 0,0-1 0,0 2 0,0-1 0,0 1 0,1 0 0,-1 1 0,1-1 0,0 1 0,-1 1 0,1 0 0,-9 6 0,-2 4 0,1 1 0,1 0 0,-15 20 0,0-3 0,19-20 0,-1-1 0,-1-1 0,-17 11 0,15-11 0,1 1 0,-21 19 0,29-24 0,1 1 0,0 0 0,0 0 0,0 0 0,1 1 0,0 0 0,0 0 0,1 0 0,0 1 0,1-1 0,0 1 0,0 0 0,0 0 0,2 0 0,-1 0 0,1 0 0,0 1 0,1-1 0,0 12 0,-1 11 0,-3 0 0,-8 39 0,2-20 0,-4 16 0,8-44 0,1 0 0,-3 47 0,6-43 0,-11 52 0,8-51 0,-5 52 0,11 349 0,0-417 0,-1 0 0,2 0 0,0-1 0,0 1 0,1-1 0,0 0 0,1 0 0,1 0 0,0 0 0,0 0 0,1-1 0,0 0 0,1 0 0,0-1 0,16 17 0,7 2 0,1-1 0,1-2 0,44 26 0,-20-13 0,-38-28 0,1-1 0,-1 0 0,2-2 0,-1 0 0,1-1 0,38 6 0,40 13 0,51 19 0,215 35 0,-110-28 0,-196-42 0,-1-2 0,1-3 0,79-3 0,38 2 0,-78 11 0,-69-8 0,54 3 0,766-7 0,-411-4 0,1030 2 0,-1406 2 0,65 13 0,60 1 0,-58-18 0,96 4 0,-66 24 0,-70-20 0,540 22 0,58-29 0,-676 1 0,0 0 0,0-1 0,0 0 0,0 0 0,0-1 0,0-1 0,-1 0 0,1 0 0,-1-1 0,1 0 0,-1 0 0,-1-1 0,1-1 0,-1 1 0,1-1 0,-2-1 0,1 0 0,-1 0 0,0 0 0,0-1 0,-1 0 0,0 0 0,0 0 0,-1-1 0,0 0 0,-1 0 0,0 0 0,0-1 0,-1 1 0,0-1 0,-1 0 0,2-20 0,2-39 0,-6-138 0,-3 82 0,1 67 0,1 41 0,-1-1 0,2 0 0,0 0 0,2 0 0,0 1 0,0-1 0,10-31 0,-9 44 0,0 1 0,0-1 0,1 1 0,-1 0 0,1-1 0,0 2 0,0-1 0,0 0 0,0 1 0,1 0 0,-1 0 0,1 0 0,0 1 0,0-1 0,0 1 0,0 0 0,0 1 0,1-1 0,8 0 0,11-3 0,1 2 0,43 0 0,-65 3 0,618 0 0,-262 2 0,-140 13 0,-2 1 0,-19-18 0,158 4 0,-223 13 0,36 2 0,778-15 0,-455-5 0,904 3 0,-1355-2 0,70-12 0,-67 6 0,54-1 0,783 8 0,-423 3 0,703-2 0,-1137-1 0,-1-2 0,34-7 0,31-3 0,419 7 0,-293 9 0,238 12 0,33 0 0,625-15 0,-1019 4 0,118 21 0,4 1 0,535-15 0,-439-15 0,313 4 0,-561-3 0,113-22 0,-162 23 0,0-1 0,0 0 0,0-1 0,-1-1 0,0 0 0,0-1 0,12-7 0,-18 9 0,0 0 0,0-1 0,0 0 0,0 0 0,-1-1 0,0 1 0,0-1 0,0 0 0,-1 0 0,0-1 0,0 0 0,-1 1 0,4-10 0,0-6 0,0 1 0,-1-1 0,-1 0 0,-2 0 0,0 0 0,0-27 0,-1 23 0,0 0 0,9-31 0,-6 30 0,4-52 0,-8 65 0,-2 0 0,1 0 0,-2-1 0,0 1 0,0 0 0,-1 0 0,-1 1 0,-1-1 0,0 1 0,0 0 0,-1 0 0,-1 0 0,0 1 0,-1 0 0,0 0 0,-1 1 0,0 0 0,-1 1 0,-20-17 0,-38-29 0,27 22 0,-58-38 0,47 44 0,36 21 0,0-2 0,1 0 0,-15-11 0,12 6 0,-111-83 0,111 88 0,0 1 0,0 1 0,0 0 0,-1 2 0,-36-7 0,1-1 0,18 5 0,0 2 0,0 2 0,-62 0 0,6 0 0,-14-10 0,67 8 0,-60-3 0,-860 10 0,904-3 0,-62-11 0,-52-3 0,-3 1 0,8 1 0,32 13 0,-249-16 0,26-15 0,200 20 0,-209 9 0,174 6 0,-631-3 0,761 2 0,-63 12 0,-44 3 0,-753-15 0,447-5 0,-2201 3 0,2620-3 0,0-2 0,-80-19 0,81 13 0,-1 2 0,-85-3 0,-562 14 0,672-1 0,0 2 0,-34 8 0,-42 3 0,-113 1 0,-136 4 0,253-21 0,9-1 0,-182 19 0,12 7 0,62-9 0,-370 0 0,353-17 0,-801 3 0,817-15 0,-5-1 0,172 14 0,-65-11 0,61 7 0,-52-3 0,-971 7 0,518 5 0,-496-3 0,1025-1 22,1 0-1,-1-2 0,-18-4 0,22 4-202,0 0 0,0 1-1,0 0 1,0 1 0,0 0 0,0 1-1,-10 1 1,3 3-6645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50:45.186"/>
    </inkml:context>
    <inkml:brush xml:id="br0">
      <inkml:brushProperty name="width" value="0.05" units="cm"/>
      <inkml:brushProperty name="height" value="0.05" units="cm"/>
      <inkml:brushProperty name="color" value="#008C3A"/>
    </inkml:brush>
  </inkml:definitions>
  <inkml:trace contextRef="#ctx0" brushRef="#br0">7688 401 24575,'425'-20'0,"209"5"0,-408 18 0,808-3 0,-644-31 0,2 0 0,5054 32 0,-5249-17 0,-104 4 0,28-3 0,-55 6 0,96-2 0,-68 7 0,151-26 0,-47 4 0,-165 20 0,0-1 0,60-20 0,10-3 0,174-22 0,97 9 0,364 24 0,-485 21 0,-228-2 0,32-1 0,0 2 0,0 2 0,-1 3 0,62 15 0,-21 1 0,1-4 0,108 5 0,-116-10 0,125 33 0,-198-42 0,-10-3 0,0 1 0,0 0 0,-1 0 0,1 0 0,0 1 0,-1 0 0,0 0 0,1 1 0,-1-1 0,-1 1 0,1 1 0,0-1 0,-1 1 0,0 0 0,0 0 0,-1 1 0,1-1 0,-1 1 0,0 0 0,-1 0 0,1 1 0,-1-1 0,-1 1 0,1-1 0,1 8 0,83 233 0,-59-173 0,-21-58 0,-1 0 0,0 1 0,-1-1 0,0 1 0,-2 1 0,2 18 0,-2 18 0,13 72 0,-12-104 0,2-1 0,0 1 0,2-2 0,0 1 0,1-1 0,14 23 0,-8-22 0,0 0 0,17 17 0,14 18 0,-42-50 0,-1 0 0,0 0 0,0 0 0,0 0 0,-1 1 0,0-1 0,0 1 0,0 0 0,-1 0 0,0-1 0,-1 1 0,0 0 0,0 0 0,0 0 0,-1 0 0,0 0 0,0-1 0,0 1 0,-1 0 0,-4 10 0,2-7 0,0-1 0,-1 1 0,0 0 0,0-1 0,-1 0 0,-1-1 0,1 1 0,-1-1 0,-1 0 0,1-1 0,-1 0 0,-14 10 0,-29 23 0,41-30 0,-1-1 0,0 0 0,-20 10 0,-30 10 0,-92 29 0,138-52 0,-209 70 0,192-66 0,-1-1 0,-58 8 0,15-4 0,3 1 0,21-5 0,-54 18 0,63-16 0,0-2 0,-78 6 0,52-8 0,-63 3 0,-152-8 0,145-4 0,64-2 0,0-3 0,1-4 0,-144-39 0,62 17 0,-25-8 0,124 25 0,-75-24 0,-180-29 0,232 62 0,0 3 0,-81 8 0,19-1 0,35-5 0,-120 5 0,125 11 0,64-8 0,-68 4 0,-62 5 0,-2 0 0,-14 0 0,13 0 0,-337-15 0,238-1 0,241 3 0,1 0 0,-39 10 0,-40 4 0,-128 12 0,215-25 0,-43 7 0,17-2 0,-65 3 0,-808-8 0,467-6 0,-402-58 0,186 4 0,388 44 0,-366-8 0,-1546 22 0,1115-2 0,1066 1 0,1 1 0,-1 1 0,0 0 0,1 0 0,0 1 0,-1 0 0,1 1 0,0 0 0,1 1 0,-1 0 0,1 0 0,0 1 0,0 0 0,1 1 0,-1 0 0,2 0 0,-1 1 0,1 0 0,0 0 0,0 1 0,1 0 0,-9 18 0,4-6 0,0 1 0,2 0 0,1 1 0,1 0 0,0 0 0,2 0 0,1 1 0,1 0 0,-1 31 0,4-38 0,-2 1 0,0-1 0,-1 0 0,0 0 0,-2 0 0,0-1 0,0 1 0,-16 29 0,15-35 0,0-1 0,-1 0 0,0 0 0,0-1 0,-1 0 0,0 0 0,0-1 0,-1 0 0,-1 0 0,1-1 0,-1-1 0,0 1 0,-19 8 0,-20 1 0,-1-1 0,-68 11 0,51-12 0,-3-3 0,0-4 0,0-2 0,-111-8 0,51 1 0,-996 2 0,899-16 0,-7 0 0,-2626 17 0,2749-6 0,-211-39 0,29 1 0,254 40 0,-466-58 0,470 55 0,0-2 0,0-2 0,1 0 0,-40-19 0,68 24 0,0 1 0,0-1 0,0 0 0,1 0 0,-1-1 0,1 0 0,1 1 0,-1-2 0,1 1 0,0-1 0,0 1 0,-5-14 0,-1-6 0,0-1 0,-6-30 0,-8-84 0,12 59 0,4 25 0,3-1 0,2 1 0,10-114 0,-6 161 0,1 0 0,0 0 0,1 0 0,1 1 0,-1-1 0,1 1 0,1-1 0,0 1 0,0 1 0,1-1 0,0 1 0,0 0 0,1 0 0,0 1 0,0 0 0,14-11 0,6 0 0,0 0 0,1 2 0,58-26 0,-69 36 0,0 1 0,1 1 0,-1 0 0,1 1 0,0 1 0,22 1 0,-22 0 0,1 0 0,0-1 0,0-1 0,-1-1 0,28-9 0,-24 6 0,1 0 0,-1 2 0,1 0 0,0 2 0,39-2 0,-37 3 0,26-4 0,85-22 0,-28 4 0,-74 18 0,17-4 0,0 2 0,70-1 0,2475 11 0,-2543 1 0,-1 2 0,78 18 0,-68-11 0,68 5 0,123 14 0,-161-16 0,141 4 0,-201-18 0,57 11 0,17 2 0,585-11 0,-354-6 0,151 3 0,-459-1 0,0-1 0,1-2 0,-1-1 0,43-13 0,107-48 0,-67 26 0,-79 30 0,0-1 0,0-2 0,43-24 0,-59 26 0,-1 1 0,0-2 0,-1 0 0,0-1 0,-1-1 0,-1 0 0,0-1 0,21-32 0,-18 23 0,-3 7 0,-1 0 0,-1-1 0,0-1 0,-2 0 0,0 0 0,-1-1 0,-1 0 0,6-28 0,-6 18 0,18-49 0,2-4 0,-26 78 5,0 1 1,1-1-1,0 1 0,0 0 0,0 0 0,0 0 1,0 0-1,1 0 0,0 0 0,0 1 1,0-1-1,0 1 0,0 0 0,1 0 0,-1 0 1,1 0-1,0 1 0,0 0 0,0-1 0,0 1 1,0 1-1,6-3 0,4 0-253,0 1 1,0 1-1,1 0 1,-1 1-1,25 0 1,-13 2-6579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51:35.688"/>
    </inkml:context>
    <inkml:brush xml:id="br0">
      <inkml:brushProperty name="width" value="0.05" units="cm"/>
      <inkml:brushProperty name="height" value="0.05" units="cm"/>
      <inkml:brushProperty name="color" value="#F6630D"/>
    </inkml:brush>
  </inkml:definitions>
  <inkml:trace contextRef="#ctx0" brushRef="#br0">7348 681 24575,'-1'-8'0,"1"0"0,0 1 0,0-1 0,1 0 0,0 0 0,0 0 0,1 0 0,0 1 0,1-1 0,0 1 0,0 0 0,0-1 0,9-12 0,7-8 0,1 0 0,2 2 0,1 0 0,38-33 0,-44 45 0,0 0 0,2 1 0,-1 1 0,2 1 0,0 0 0,0 2 0,40-14 0,1 10 0,0 3 0,0 2 0,1 3 0,104 5 0,-146 0 0,2144 1 0,-1102-2 0,-856-15 0,-19 1 0,478 14 0,-316 3 0,-299-4 0,61-11 0,30-2 0,697 12 0,-427 6 0,4121-3 0,-4511-2 0,0 0 0,0-2 0,0 0 0,0-1 0,25-10 0,-25 8 0,0 0 0,1 1 0,0 2 0,39-4 0,12 7 0,-18 1 0,-1-2 0,72-12 0,119-17 0,-42-21 0,-180 45 0,12 0 0,-1 1 0,0 3 0,1 0 0,0 2 0,52 6 0,9-2 0,46-5 0,144 5 0,-258 2 0,0 1 0,-1 1 0,0 1 0,0 2 0,30 15 0,-37-16 0,8 5 0,-1 1 0,0 2 0,30 25 0,-30-22 0,1 3 0,-1 1 0,24 29 0,-12-12 0,-26-26 0,0 2 0,-1-1 0,-1 2 0,-1 0 0,0 0 0,8 25 0,14 24 0,-24-48 0,0 1 0,-2 1 0,0-1 0,6 39 0,-4-14 0,-1 5 0,-1 0 0,-4 0 0,-5 80 0,1-23 0,4 22 0,-5 137 0,0-251 0,0-1 0,-1 0 0,0 0 0,-1 0 0,-1-1 0,0 1 0,-9 13 0,8-15 0,0 1 0,1 0 0,0 0 0,1 1 0,1-1 0,0 1 0,-4 27 0,6 335 0,5-181 0,-3 295 0,-1-467 0,-1 0 0,-10 40 0,6-38 0,2 0 0,-2 29 0,9 176 0,-6 92 0,-26-149 0,19-127 0,1 0 0,-3 86 0,13 817 0,-3-918 0,-1 1 0,-8 37 0,-5 41 0,10-68 0,-1-1 0,-3 0 0,-1 0 0,-2-1 0,-30 62 0,41-96 0,-94 232 0,91-228 0,0-1 0,0 0 0,-1 0 0,0 0 0,-1 0 0,0-1 0,0 0 0,-1-1 0,0 1 0,-9 5 0,-16 11 0,-47 26 0,42-28 0,16-10 0,0-1 0,-1-1 0,0 0 0,0-2 0,-33 7 0,-126 15 0,138-25 0,-87 7 0,-217-10 0,178-5 0,-2227 3 0,2348-2 0,1-3 0,-68-16 0,-20-2 0,-382-55 0,276 44 0,38 6 0,80 6 0,-1 5 0,-144 0 0,-2309 19 0,2394-17 0,26 1 0,113 12 0,-299 4 0,174 26 0,113-16 0,-64 6 0,-150 14 0,89-2 0,126-18 0,-1-3 0,-97 3 0,147-12 0,-49-1 0,-1 2 0,-84 13 0,123-11 0,1 1 0,0 1 0,0 1 0,1 0 0,-1 1 0,1 0 0,1 2 0,-1 0 0,2 0 0,-1 1 0,1 1 0,-16 17 0,-6 8 0,7-9 0,2 1 0,1 1 0,2 2 0,0 0 0,-19 36 0,35-53 0,-1 0 0,0-1 0,-1 0 0,0-1 0,-1 0 0,-1-1 0,0 0 0,0-1 0,-1 0 0,0-1 0,-1 0 0,0-1 0,0-1 0,-1 0 0,1-1 0,-23 6 0,-52 21 0,65-23 0,0 0 0,-1-2 0,0 0 0,0-2 0,-1-1 0,-45 4 0,-854-9 0,403-2 0,471 4 0,-63 11 0,62-5 0,-57 0 0,80-8 0,-697-2 0,412-15 0,74 3 0,-38-23 0,108 11 0,-93-5 0,-290 4 0,503 25 0,-77-12 0,-31-3 0,-738 15 0,435 5 0,-849-3 0,1279 2 0,-1 1 0,0 2 0,-54 15 0,51-10 0,-1-2 0,-54 5 0,-84-10 0,93-3 0,-134 17 0,120-7 0,-1-4 0,-116-8 0,62-1 0,27 5 0,-139-4 0,241 0 0,0 0 0,0-2 0,0 0 0,-27-9 0,37 9 0,-1-1 0,1 0 0,1-1 0,-1 0 0,1-1 0,0 0 0,1 0 0,-1-1 0,-8-10 0,-18-25 0,0-2 0,3-2 0,2-1 0,3-1 0,1-1 0,2-2 0,-32-102 0,-8-25 0,28 83 0,-38-161 0,51 123 0,-12-192 0,24 178 0,-4-88 0,-1-213 0,4 282 0,11-203 0,5 171 0,-3 151 0,-2 20 0,1 0 0,2 1 0,1-1 0,1 0 0,1 1 0,2 0 0,14-43 0,6 1 0,33-138 0,-49 175 0,1 1 0,17-37 0,5-9 0,25-53 0,-35 84 0,19-56 0,-26 52 0,-4 11 0,2 1 0,20-40 0,-23 52 0,-1 1 0,-1-2 0,-1 1 0,-1-1 0,-2 0 0,-1 0 0,2-53 0,-4 58 0,11-70 0,1-14 0,-15-23 0,3-35 0,-1 155 0,1 1 0,0 0 0,0 0 0,0-1 0,1 1 0,1 1 0,-1-1 0,1 0 0,0 1 0,1 0 0,0 0 0,0 0 0,1 1 0,-1 0 0,1 0 0,1 0 0,-1 0 0,11-6 0,12-6 0,0 2 0,0 1 0,46-16 0,-19 8 0,-29 13 0,0 2 0,0 1 0,1 1 0,46-4 0,-14 2 0,340-65 0,-331 60 0,-43 7 0,-1 1 0,39-1 0,90-9 0,4 0 0,919 13 0,-522 5 0,2493-3 0,-3027-1 0,-1-1 0,41-10 0,29-3 0,120-12 0,-187 23 0,7-3 0,-1-1 0,0-2 0,-1-1 0,41-21 0,32-13 0,-75 35-119,1 1-130,0-1 0,-1-2 0,-1 0-1,43-29 1,-51 27-6577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51:59.521"/>
    </inkml:context>
    <inkml:brush xml:id="br0">
      <inkml:brushProperty name="width" value="0.05" units="cm"/>
      <inkml:brushProperty name="height" value="0.05" units="cm"/>
      <inkml:brushProperty name="color" value="#FF0066"/>
    </inkml:brush>
  </inkml:definitions>
  <inkml:trace contextRef="#ctx0" brushRef="#br0">10652 308 24575,'-1'-10'0,"1"0"0,1 0 0,0 0 0,0 0 0,1 0 0,5-14 0,-5 19 0,0 1 0,0-1 0,1 1 0,0-1 0,0 1 0,0 0 0,1 1 0,-1-1 0,1 0 0,0 1 0,0 0 0,0 0 0,0 0 0,8-3 0,7-5 0,0 1 0,0 0 0,1 2 0,0 0 0,1 2 0,0 0 0,0 1 0,0 1 0,0 1 0,34 0 0,-2 3 0,-6 0 0,1-2 0,72-11 0,-53 4 0,0 2 0,0 4 0,86 7 0,-19-1 0,1613-3 0,-1472-16 0,12 1 0,1141 16 0,-1228-17 0,-18 1 0,916 13 0,-528 5 0,2939-3 0,-3501-1 0,-1 1 0,1 1 0,-1 0 0,0 0 0,0 0 0,1 1 0,-1 0 0,0 0 0,0 0 0,-1 1 0,1 0 0,0 1 0,-1 0 0,0 0 0,0 0 0,0 0 0,0 1 0,-1 0 0,0 0 0,0 1 0,0 0 0,-1-1 0,0 1 0,6 11 0,-2-4 0,-1 1 0,0-1 0,-1 1 0,-1 0 0,0 1 0,-1-1 0,0 1 0,-1 0 0,1 18 0,-2 18 0,-4 71 0,-1-32 0,3 800 0,-16-712 0,2-33 0,12-97 0,-7 99 0,6-129 0,-1 0 0,0 0 0,-2 0 0,0-1 0,0 0 0,-10 17 0,1-6 0,8-13 0,0-1 0,0 0 0,-2 0 0,0-1 0,0 0 0,-1-1 0,0 0 0,-1-1 0,-1 0 0,-15 12 0,-22 4 0,0-2 0,-1-2 0,-1-2 0,-75 19 0,106-34 0,-161 58 0,128-48 0,1-2 0,-2-3 0,-65 6 0,13-3 0,-155 12 0,23-3 0,-379 25 0,175-21 0,-198 71 0,576-87 0,-345 50 0,203-33 0,123-14 0,-135 6 0,-1214-20 0,623-2 0,-250-29-440,-69 0 251,-1502 34 795,1564-4-583,806 15-23,60-1 0,-328-12 0,-60 2 0,408 11 0,-39 2 0,-116-1 0,-84 0 0,220-18 0,-312 6 0,347 12 0,-40 1 0,-968-13 0,600-5 0,96 2 0,435 2 0,0 2 0,-79 19 0,72-12 0,-72 7 0,-371-14 0,262-6 0,-233-10 0,5-43 0,362 38 0,29 7 0,2-3 0,-1-3 0,-98-37 0,148 46 0,0-1 0,0 0 0,1 0 0,0-2 0,1 0 0,0 0 0,0-1 0,1-1 0,1 0 0,0 0 0,1-1 0,0-1 0,1 0 0,0 0 0,1-1 0,1 1 0,0-2 0,1 1 0,1-1 0,0 0 0,-4-28 0,-31-278 0,-3-25 0,37 41 0,8 193 0,0 83 0,2-1 0,1 1 0,15-51 0,-17 69 0,4-9 0,1 0 0,1 0 0,0 0 0,2 1 0,0 1 0,1 0 0,1 1 0,1 0 0,1 0 0,0 2 0,1 0 0,1 1 0,0 0 0,1 2 0,0 0 0,33-17 0,21-3 0,-23 10 0,0 1 0,2 3 0,0 2 0,56-11 0,-97 26 0,200-29 0,-106 18 0,-44 5 0,78-1 0,-105 7 0,66-11 0,-62 7 0,50-3 0,115 12 0,105-6 0,-219-11 0,-57 8 0,44-3 0,579 6 0,-335 6 0,853-3 0,-977 15 0,-18 1 0,782-15 0,-465-3 0,1346 2 0,-1669 15 0,-23-1 0,709-10 0,-440-7 0,400 3 0,-804-1 0,-1 0 0,1-1 0,-1 0 0,0-1 0,0-1 0,0 0 0,-1 0 0,1-1 0,-1-1 0,0 0 0,0 0 0,-1-1 0,0-1 0,10-9 0,0-1 0,0-1 0,-2-1 0,-1-1 0,0 0 0,20-36 0,-30 44 0,0 0 0,-1-1 0,-1 1 0,0-2 0,-1 1 0,4-24 0,2-87 0,-6 50 0,-3 68-80,-1 0 0,2 0-1,-1-1 1,1 1 0,0 0-1,0 0 1,1 0 0,-1 0-1,2 1 1,-1-1 0,1 1 0,0 0-1,0 0 1,1 0 0,0 0-1,5-4 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5T00:52:01.626"/>
    </inkml:context>
    <inkml:brush xml:id="br0">
      <inkml:brushProperty name="width" value="0.05" units="cm"/>
      <inkml:brushProperty name="height" value="0.05" units="cm"/>
      <inkml:brushProperty name="color" value="#FF0066"/>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4BB82C-E500-3A77-EE19-D361C44D8C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3E92198F-FCB4-C63F-2BF5-7F34BB6332A4}"/>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AFC9E3E7-4C1B-446B-A523-BFEBA10111C9}" type="datetimeFigureOut">
              <a:rPr lang="en-GB"/>
              <a:pPr>
                <a:defRPr/>
              </a:pPr>
              <a:t>14/12/2022</a:t>
            </a:fld>
            <a:endParaRPr lang="en-GB"/>
          </a:p>
        </p:txBody>
      </p:sp>
      <p:sp>
        <p:nvSpPr>
          <p:cNvPr id="4" name="Slide Image Placeholder 3">
            <a:extLst>
              <a:ext uri="{FF2B5EF4-FFF2-40B4-BE49-F238E27FC236}">
                <a16:creationId xmlns:a16="http://schemas.microsoft.com/office/drawing/2014/main" id="{96C6AAA6-689A-6C61-6086-16AC5B3D6A6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FEBA181-C064-850F-131F-BA77DEA1197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ACE3A4C-034A-4850-7332-E8B919CF5E7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AAAA223-7666-FE35-668B-5633143DFE9C}"/>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B06C86A-0031-4C74-AB37-38878212A24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ncbi.nlm.nih.gov/pubmed/24196712"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8FF1AE4F-9E74-8E89-64A2-3B4837928E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F745E445-77F9-713D-DE06-C71A307D3B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Welcome to week 8 of BMHP5005 Introduction to Research</a:t>
            </a:r>
          </a:p>
        </p:txBody>
      </p:sp>
      <p:sp>
        <p:nvSpPr>
          <p:cNvPr id="5124" name="Slide Number Placeholder 3">
            <a:extLst>
              <a:ext uri="{FF2B5EF4-FFF2-40B4-BE49-F238E27FC236}">
                <a16:creationId xmlns:a16="http://schemas.microsoft.com/office/drawing/2014/main" id="{AB2AC93D-7FE9-B5EB-8B53-EA7B1268AF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4975C81C-B0A8-4859-9CAC-C7920B246A55}" type="slidenum">
              <a:rPr lang="en-GB" altLang="en-US" smtClean="0">
                <a:latin typeface="Calibri" panose="020F0502020204030204" pitchFamily="34" charset="0"/>
              </a:rPr>
              <a:pPr/>
              <a:t>1</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8571ADF-4D24-7DC6-E6DA-C0A66F8AC2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3F0B0C7E-681B-95D1-65D9-B33832B9C7D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 todays session, we will continue with our work on writing the literature review</a:t>
            </a:r>
          </a:p>
          <a:p>
            <a:endParaRPr lang="en-GB" altLang="en-US" dirty="0"/>
          </a:p>
          <a:p>
            <a:r>
              <a:rPr lang="en-GB" altLang="en-US" dirty="0"/>
              <a:t>We will begin with a recap of the key points covered last week, then we will move on to discussions around writing the main body, analysis and findings</a:t>
            </a:r>
          </a:p>
        </p:txBody>
      </p:sp>
      <p:sp>
        <p:nvSpPr>
          <p:cNvPr id="11268" name="Slide Number Placeholder 3">
            <a:extLst>
              <a:ext uri="{FF2B5EF4-FFF2-40B4-BE49-F238E27FC236}">
                <a16:creationId xmlns:a16="http://schemas.microsoft.com/office/drawing/2014/main" id="{F4F2CE85-B1FE-6B64-0BB5-A852FF19C8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47F1800-05F8-44EB-BFF5-EEEC068B3751}"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I said, we will first do a recap on what was covered last week, so that is writing the Introduction, Methodology and Methods sections… recapping is important as the saying goes REPETITION IS THE </a:t>
            </a:r>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3</a:t>
            </a:fld>
            <a:endParaRPr lang="en-GB" altLang="en-US"/>
          </a:p>
        </p:txBody>
      </p:sp>
    </p:spTree>
    <p:extLst>
      <p:ext uri="{BB962C8B-B14F-4D97-AF65-F5344CB8AC3E}">
        <p14:creationId xmlns:p14="http://schemas.microsoft.com/office/powerpoint/2010/main" val="2690325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course so far, we have spoken about the need to critically evaluate, or sometimes referred to as critically appraise your literature. </a:t>
            </a:r>
          </a:p>
          <a:p>
            <a:endParaRPr lang="en-GB" dirty="0"/>
          </a:p>
          <a:p>
            <a:r>
              <a:rPr lang="en-GB" dirty="0"/>
              <a:t>A good way to do this is to ask questions of the texts…</a:t>
            </a:r>
          </a:p>
          <a:p>
            <a:endParaRPr lang="en-GB" dirty="0"/>
          </a:p>
          <a:p>
            <a:r>
              <a:rPr lang="en-GB" dirty="0"/>
              <a:t>Who, what, when, where, why and so on</a:t>
            </a:r>
          </a:p>
          <a:p>
            <a:endParaRPr lang="en-GB" dirty="0"/>
          </a:p>
          <a:p>
            <a:r>
              <a:rPr lang="en-GB" dirty="0"/>
              <a:t>There are lots of established tools you can use to help you with this, for example CRAAP (Currency, Relevance, Authority, Accuracy, Purpose) or there are others such as CASP (Critical Appraisal Skills Programme) which provide a series of questions to help you evaluate your literature…(the website link for </a:t>
            </a:r>
            <a:r>
              <a:rPr lang="en-GB" dirty="0" err="1"/>
              <a:t>Casp</a:t>
            </a:r>
            <a:r>
              <a:rPr lang="en-GB" dirty="0"/>
              <a:t> is on the slides. Here you can download word versions of the critical appraisal forms</a:t>
            </a:r>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6</a:t>
            </a:fld>
            <a:endParaRPr lang="en-GB" altLang="en-US"/>
          </a:p>
        </p:txBody>
      </p:sp>
    </p:spTree>
    <p:extLst>
      <p:ext uri="{BB962C8B-B14F-4D97-AF65-F5344CB8AC3E}">
        <p14:creationId xmlns:p14="http://schemas.microsoft.com/office/powerpoint/2010/main" val="3291547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Basically, within your main body of the literature review we are asking you to</a:t>
            </a:r>
          </a:p>
          <a:p>
            <a:endParaRPr lang="en-GB" dirty="0"/>
          </a:p>
          <a:p>
            <a:r>
              <a:rPr lang="en-GB" dirty="0"/>
              <a:t>Summarise</a:t>
            </a:r>
          </a:p>
          <a:p>
            <a:r>
              <a:rPr lang="en-GB" dirty="0"/>
              <a:t>Synthesise</a:t>
            </a:r>
          </a:p>
          <a:p>
            <a:r>
              <a:rPr lang="en-GB" dirty="0"/>
              <a:t>Critique</a:t>
            </a:r>
          </a:p>
          <a:p>
            <a:r>
              <a:rPr lang="en-GB" dirty="0"/>
              <a:t>Compare &amp; contrast</a:t>
            </a:r>
          </a:p>
          <a:p>
            <a:endParaRPr lang="en-GB" dirty="0"/>
          </a:p>
          <a:p>
            <a:r>
              <a:rPr lang="en-GB" dirty="0"/>
              <a:t>All of these elements combined equates to </a:t>
            </a:r>
            <a:r>
              <a:rPr lang="en-GB" b="1" dirty="0"/>
              <a:t>ANALYSIS</a:t>
            </a:r>
            <a:r>
              <a:rPr lang="en-GB" dirty="0"/>
              <a:t>!</a:t>
            </a:r>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7</a:t>
            </a:fld>
            <a:endParaRPr lang="en-GB" altLang="en-US"/>
          </a:p>
        </p:txBody>
      </p:sp>
    </p:spTree>
    <p:extLst>
      <p:ext uri="{BB962C8B-B14F-4D97-AF65-F5344CB8AC3E}">
        <p14:creationId xmlns:p14="http://schemas.microsoft.com/office/powerpoint/2010/main" val="3946049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starting point, it is useful to begin by summarising and synthesising the key take away messages from the literature you have chosen to include in your review</a:t>
            </a:r>
          </a:p>
          <a:p>
            <a:endParaRPr lang="en-GB" dirty="0"/>
          </a:p>
          <a:p>
            <a:r>
              <a:rPr lang="en-GB" dirty="0"/>
              <a:t>In other words, ask yourself What is the Big Picture?</a:t>
            </a:r>
          </a:p>
          <a:p>
            <a:endParaRPr lang="en-GB" sz="1200" dirty="0"/>
          </a:p>
          <a:p>
            <a:r>
              <a:rPr lang="en-GB" sz="1200" dirty="0"/>
              <a:t>What ideas seem to come up in several articles?</a:t>
            </a:r>
          </a:p>
          <a:p>
            <a:endParaRPr lang="en-GB" sz="1200" dirty="0"/>
          </a:p>
          <a:p>
            <a:r>
              <a:rPr lang="en-GB" sz="1200" dirty="0"/>
              <a:t>Are the same ideas presented from the same or different perspectives?</a:t>
            </a:r>
          </a:p>
          <a:p>
            <a:endParaRPr lang="en-GB" sz="1200" dirty="0"/>
          </a:p>
          <a:p>
            <a:r>
              <a:rPr lang="en-GB" sz="1200" dirty="0"/>
              <a:t>Are there any major debates or contradictions?</a:t>
            </a:r>
          </a:p>
          <a:p>
            <a:endParaRPr lang="en-GB" sz="1200" dirty="0"/>
          </a:p>
          <a:p>
            <a:r>
              <a:rPr lang="en-GB" sz="1200" dirty="0"/>
              <a:t>Does there seem to be a change in thought over time/from different disciplines? = a paradigm shift</a:t>
            </a:r>
          </a:p>
          <a:p>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8</a:t>
            </a:fld>
            <a:endParaRPr lang="en-GB" altLang="en-US"/>
          </a:p>
        </p:txBody>
      </p:sp>
    </p:spTree>
    <p:extLst>
      <p:ext uri="{BB962C8B-B14F-4D97-AF65-F5344CB8AC3E}">
        <p14:creationId xmlns:p14="http://schemas.microsoft.com/office/powerpoint/2010/main" val="2530770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spcAft>
                <a:spcPct val="50000"/>
              </a:spcAft>
            </a:pPr>
            <a:r>
              <a:rPr lang="en-US" altLang="en-US" sz="1200" dirty="0"/>
              <a:t>So you have summarized, now on to the critique and compare, in other words the critical evaluation of the literature in your review</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When you have all of your texts, ask yourself</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b="1" dirty="0"/>
              <a:t>What are the strengths and weaknesses of the body of literature </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How/do the different studies relate? Is there a coherent body of literature or different perspectives on different things without a common body of work or central set of ideas</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Do any studies introduce opposing, or controversial arguments?</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Are there any studies where evidence is lacking, inconclusive, contradicting, or too limited?</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Likewise, do any research designs or methods seem unsatisfactory/inappropriate? </a:t>
            </a: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Is the literature as a whole dominated by certain types of studies? Or Lacking is representation from certain types of studies, for example, if your literature review was focused on a health issue such as mental health, is the body of research dominated by scientific/medical/clinical research but research into the lived experiences of those experiencing mental health themselves may be lacking or less abundant.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Again, refer to discussions already had regarding critical appraisal and critical writing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Why apples and oranges?</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Apple and Orange as a body of literature</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Both Fruit</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Differences between the two</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Similarities between the two</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GB" sz="1200" dirty="0"/>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9</a:t>
            </a:fld>
            <a:endParaRPr lang="en-GB" altLang="en-US"/>
          </a:p>
        </p:txBody>
      </p:sp>
    </p:spTree>
    <p:extLst>
      <p:ext uri="{BB962C8B-B14F-4D97-AF65-F5344CB8AC3E}">
        <p14:creationId xmlns:p14="http://schemas.microsoft.com/office/powerpoint/2010/main" val="2294345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DE4AF14D-B09D-3AF6-6659-4C94C70C7A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9061DBC-F2AD-4882-94AB-AD6C4A21BB95}" type="slidenum">
              <a:rPr lang="en-US" altLang="en-US"/>
              <a:pPr>
                <a:spcBef>
                  <a:spcPct val="0"/>
                </a:spcBef>
              </a:pPr>
              <a:t>10</a:t>
            </a:fld>
            <a:endParaRPr lang="en-US" altLang="en-US"/>
          </a:p>
        </p:txBody>
      </p:sp>
      <p:sp>
        <p:nvSpPr>
          <p:cNvPr id="55299" name="Rectangle 2">
            <a:extLst>
              <a:ext uri="{FF2B5EF4-FFF2-40B4-BE49-F238E27FC236}">
                <a16:creationId xmlns:a16="http://schemas.microsoft.com/office/drawing/2014/main" id="{0A0F6390-CF02-FA64-F5AC-849270BD57AE}"/>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CEB917A1-7346-03EA-7E7A-DEA455A737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altLang="en-US" sz="1200" dirty="0"/>
              <a:t>you have summarized, synthesized, compared, and critiqued your chosen material, </a:t>
            </a:r>
            <a:r>
              <a:rPr lang="en-US" altLang="en-US" sz="1200" dirty="0" err="1"/>
              <a:t>i.e</a:t>
            </a:r>
            <a:r>
              <a:rPr lang="en-US" altLang="en-US" sz="1200" dirty="0"/>
              <a:t> analyzed it,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eaLnBrk="1" hangingPunct="1">
              <a:lnSpc>
                <a:spcPct val="150000"/>
              </a:lnSpc>
            </a:pPr>
            <a:r>
              <a:rPr lang="en-US" altLang="en-US" sz="1200" dirty="0"/>
              <a:t>You will see that analysis occurs at </a:t>
            </a:r>
            <a:r>
              <a:rPr lang="en-US" altLang="en-US" sz="2400" dirty="0"/>
              <a:t>Analysis occurs on two levels:</a:t>
            </a:r>
          </a:p>
          <a:p>
            <a:pPr lvl="1" eaLnBrk="1" hangingPunct="1">
              <a:lnSpc>
                <a:spcPct val="150000"/>
              </a:lnSpc>
            </a:pPr>
            <a:r>
              <a:rPr lang="en-US" altLang="en-US" dirty="0"/>
              <a:t>Individual sources (critical appraisal of each paper included in your review)</a:t>
            </a:r>
          </a:p>
          <a:p>
            <a:pPr lvl="1" eaLnBrk="1" hangingPunct="1">
              <a:lnSpc>
                <a:spcPct val="150000"/>
              </a:lnSpc>
            </a:pPr>
            <a:r>
              <a:rPr lang="en-US" altLang="en-US" dirty="0"/>
              <a:t>Body of research (analysis of the literature as a combined whole i.e. the literature included in your review</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eaLnBrk="1" hangingPunct="1"/>
            <a:r>
              <a:rPr lang="en-US" altLang="en-US" dirty="0">
                <a:latin typeface="Arial" panose="020B0604020202020204" pitchFamily="34" charset="0"/>
                <a:cs typeface="Arial" panose="020B0604020202020204" pitchFamily="34" charset="0"/>
              </a:rPr>
              <a:t>The bigger picture of your analysis should be </a:t>
            </a:r>
          </a:p>
          <a:p>
            <a:pPr eaLnBrk="1" hangingPunct="1"/>
            <a:endParaRPr lang="en-US" altLang="en-US" dirty="0">
              <a:latin typeface="Arial" panose="020B0604020202020204" pitchFamily="34" charset="0"/>
              <a:cs typeface="Arial" panose="020B0604020202020204" pitchFamily="34" charset="0"/>
            </a:endParaRPr>
          </a:p>
          <a:p>
            <a:pPr algn="l" eaLnBrk="1" hangingPunct="1">
              <a:spcAft>
                <a:spcPct val="50000"/>
              </a:spcAft>
            </a:pPr>
            <a:r>
              <a:rPr lang="en-US" altLang="en-US" sz="1200" dirty="0"/>
              <a:t>What do researchers KNOW about this field? </a:t>
            </a:r>
          </a:p>
          <a:p>
            <a:pPr algn="l" eaLnBrk="1" hangingPunct="1">
              <a:spcAft>
                <a:spcPct val="50000"/>
              </a:spcAft>
            </a:pPr>
            <a:r>
              <a:rPr lang="en-US" altLang="en-US" sz="1200" dirty="0"/>
              <a:t>What do researchers NOT KNOW?</a:t>
            </a:r>
          </a:p>
          <a:p>
            <a:pPr algn="l" eaLnBrk="1" hangingPunct="1">
              <a:spcAft>
                <a:spcPct val="50000"/>
              </a:spcAft>
            </a:pPr>
            <a:r>
              <a:rPr lang="en-US" altLang="en-US" sz="1200" dirty="0"/>
              <a:t>Why should we (further) study this topic?</a:t>
            </a:r>
          </a:p>
          <a:p>
            <a:pPr algn="l" eaLnBrk="1" hangingPunct="1">
              <a:spcAft>
                <a:spcPct val="50000"/>
              </a:spcAft>
            </a:pPr>
            <a:r>
              <a:rPr lang="en-US" altLang="en-US" sz="1200" dirty="0"/>
              <a:t>What will my study contribute to existing knowledge? (i.e. you have brought together a range of sources/existing knowledge and used these to explore a unique research question)</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5130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assignment, you should take a thematic approach to reviewing the literature. That is grouping your findings by themes</a:t>
            </a:r>
          </a:p>
          <a:p>
            <a:endParaRPr lang="en-GB" dirty="0"/>
          </a:p>
          <a:p>
            <a:r>
              <a:rPr lang="en-GB" dirty="0"/>
              <a:t>There are many complex ways of undertaking a thematic analysis, but for this assignment, as novice researchers, you can use a simplified version</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11</a:t>
            </a:fld>
            <a:endParaRPr lang="en-GB" altLang="en-US"/>
          </a:p>
        </p:txBody>
      </p:sp>
    </p:spTree>
    <p:extLst>
      <p:ext uri="{BB962C8B-B14F-4D97-AF65-F5344CB8AC3E}">
        <p14:creationId xmlns:p14="http://schemas.microsoft.com/office/powerpoint/2010/main" val="1542682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13</a:t>
            </a:fld>
            <a:endParaRPr lang="en-GB" altLang="en-US"/>
          </a:p>
        </p:txBody>
      </p:sp>
    </p:spTree>
    <p:extLst>
      <p:ext uri="{BB962C8B-B14F-4D97-AF65-F5344CB8AC3E}">
        <p14:creationId xmlns:p14="http://schemas.microsoft.com/office/powerpoint/2010/main" val="3574679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529"/>
                </a:solidFill>
                <a:effectLst/>
                <a:latin typeface="Maison Neue"/>
              </a:rPr>
              <a:t>The abstract is perhaps the most important section of your research several reasons. First, the abstract is the first section that is read by, it is the first section that is examined by readers; in many cases, it is the only section of the manuscript that they will ever read. This is in part because most literature databases index only abstracts, and access to full-text articles is often restricted.</a:t>
            </a:r>
          </a:p>
          <a:p>
            <a:pPr algn="l"/>
            <a:endParaRPr lang="en-GB" b="0" i="0" dirty="0">
              <a:solidFill>
                <a:srgbClr val="212529"/>
              </a:solidFill>
              <a:effectLst/>
              <a:latin typeface="Maison Neue"/>
            </a:endParaRPr>
          </a:p>
          <a:p>
            <a:pPr algn="l"/>
            <a:r>
              <a:rPr lang="en-GB" b="0" i="0" dirty="0">
                <a:solidFill>
                  <a:srgbClr val="212529"/>
                </a:solidFill>
                <a:effectLst/>
                <a:latin typeface="Maison Neue"/>
              </a:rPr>
              <a:t>In this way, the abstract emerges as a tool to communicate your research succinctly while highlighting its most important facets. The following article describes how to write a great abstract that will attract maximal attention to your research.</a:t>
            </a:r>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14</a:t>
            </a:fld>
            <a:endParaRPr lang="en-GB" altLang="en-US"/>
          </a:p>
        </p:txBody>
      </p:sp>
    </p:spTree>
    <p:extLst>
      <p:ext uri="{BB962C8B-B14F-4D97-AF65-F5344CB8AC3E}">
        <p14:creationId xmlns:p14="http://schemas.microsoft.com/office/powerpoint/2010/main" val="8753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1" i="0" dirty="0">
                <a:solidFill>
                  <a:srgbClr val="15324E"/>
                </a:solidFill>
                <a:effectLst/>
                <a:latin typeface="Maison Neue"/>
              </a:rPr>
              <a:t>1. Write the paper first</a:t>
            </a:r>
          </a:p>
          <a:p>
            <a:pPr algn="l"/>
            <a:r>
              <a:rPr lang="en-GB" b="0" i="0" dirty="0">
                <a:solidFill>
                  <a:srgbClr val="212529"/>
                </a:solidFill>
                <a:effectLst/>
                <a:latin typeface="Maison Neue"/>
              </a:rPr>
              <a:t>Some authors will tell you that you should write the abstract as soon as your research is complete. However, it is likely that your project has been spread out over months or even years; thus, the full picture of what you have accomplished may not be fresh in your mind. Writing the paper first solves this problem, effectively refreshing your memory as you condense all of the aspects of your work into a single document. The manuscript can then be used as a guide to write the abstract, which serves as a concise summary of your research.</a:t>
            </a:r>
          </a:p>
          <a:p>
            <a:pPr algn="l"/>
            <a:endParaRPr lang="en-GB" b="0" i="0" dirty="0">
              <a:solidFill>
                <a:srgbClr val="212529"/>
              </a:solidFill>
              <a:effectLst/>
              <a:latin typeface="Maison Neue"/>
            </a:endParaRPr>
          </a:p>
          <a:p>
            <a:pPr algn="l"/>
            <a:r>
              <a:rPr lang="en-GB" b="1" i="0" dirty="0">
                <a:solidFill>
                  <a:srgbClr val="15324E"/>
                </a:solidFill>
                <a:effectLst/>
                <a:latin typeface="Maison Neue"/>
              </a:rPr>
              <a:t>2. Provide introductory background information that leads into a statement of your aim</a:t>
            </a:r>
          </a:p>
          <a:p>
            <a:pPr algn="l"/>
            <a:r>
              <a:rPr lang="en-GB" b="0" i="0" dirty="0">
                <a:solidFill>
                  <a:srgbClr val="212529"/>
                </a:solidFill>
                <a:effectLst/>
                <a:latin typeface="Maison Neue"/>
              </a:rPr>
              <a:t>The first section of your abstract is very valuable real estate. These 1-3 sentences must inform the reader about why you have undertaken this research.</a:t>
            </a:r>
          </a:p>
          <a:p>
            <a:pPr algn="l"/>
            <a:r>
              <a:rPr lang="en-GB" b="0" i="0" dirty="0">
                <a:solidFill>
                  <a:srgbClr val="212529"/>
                </a:solidFill>
                <a:effectLst/>
                <a:latin typeface="Maison Neue"/>
              </a:rPr>
              <a:t>For example, “The importance of epistasis¬—non-additive interactions between alleles—in shaping population fitness has long been a controversial topic, hampered in part by lack of empirical evidence”</a:t>
            </a:r>
            <a:r>
              <a:rPr lang="en-GB" b="0" i="0" u="none" strike="noStrike" baseline="30000" dirty="0">
                <a:solidFill>
                  <a:srgbClr val="186EC4"/>
                </a:solidFill>
                <a:effectLst/>
                <a:latin typeface="Maison Neue"/>
                <a:hlinkClick r:id="rId3"/>
              </a:rPr>
              <a:t>1</a:t>
            </a:r>
            <a:r>
              <a:rPr lang="en-GB" b="0" i="0" dirty="0">
                <a:solidFill>
                  <a:srgbClr val="212529"/>
                </a:solidFill>
                <a:effectLst/>
                <a:latin typeface="Maison Neue"/>
              </a:rPr>
              <a:t> is an excellent example of an introductory sentence that both states the main topic (the role of epistasis in shaping population fitness) and describes the problem (the lack of empirical evidence in this area). Thus, it immediately grabs the attention of the reader. The next sentence might go on to describe what information is lacking in the field or what previous researchers have done to try to address the problem.</a:t>
            </a:r>
          </a:p>
          <a:p>
            <a:pPr algn="l"/>
            <a:r>
              <a:rPr lang="en-GB" b="0" i="0" dirty="0">
                <a:solidFill>
                  <a:srgbClr val="212529"/>
                </a:solidFill>
                <a:effectLst/>
                <a:latin typeface="Maison Neue"/>
              </a:rPr>
              <a:t>Such statements can lead very naturally into a statement of how your research uniquely addresses the issue. Use of introductory phrases such as “Here, we aimed to…” or “Here, we demonstrate that…” indicates to the reader that you are stating the aim or purpose of your work.</a:t>
            </a:r>
          </a:p>
          <a:p>
            <a:pPr algn="l"/>
            <a:endParaRPr lang="en-GB" b="0" i="0" dirty="0">
              <a:solidFill>
                <a:srgbClr val="212529"/>
              </a:solidFill>
              <a:effectLst/>
              <a:latin typeface="Maison Neue"/>
            </a:endParaRPr>
          </a:p>
          <a:p>
            <a:pPr algn="l"/>
            <a:r>
              <a:rPr lang="en-GB" b="1" i="0" dirty="0">
                <a:solidFill>
                  <a:srgbClr val="15324E"/>
                </a:solidFill>
                <a:effectLst/>
                <a:latin typeface="Maison Neue"/>
              </a:rPr>
              <a:t>3. Briefly describe your methodology</a:t>
            </a:r>
          </a:p>
          <a:p>
            <a:pPr algn="l"/>
            <a:r>
              <a:rPr lang="en-GB" b="0" i="0" dirty="0">
                <a:solidFill>
                  <a:srgbClr val="212529"/>
                </a:solidFill>
                <a:effectLst/>
                <a:latin typeface="Maison Neue"/>
              </a:rPr>
              <a:t>The methods section of your abstract is your chance to summarize the basic design of your study. Excessive detail is unnecessary; however, you should briefly state the key techniques used. Abstracts in biological or clinical fields should mention the organism, cell line, or population studied. For ecology papers, the location of the study is often an important piece of information. Papers describing clinical trials should mention the sample size, patient groups, dosages, and study duration. The following example provides all of this information clearly and concisely in a single sentence: “One hundred consecutive consenting male inpatients in a state of moderately severe, uncomplicated alcohol withdrawal at screening were randomized to receive either lorazepam (8 mg/day) or chlordiazepoxide (80 mg/day) with dosing down-titrated to zero in a fixed-dose schedule across 8 treatment days.”</a:t>
            </a:r>
            <a:r>
              <a:rPr lang="en-GB" b="0" i="0" u="none" strike="noStrike" baseline="30000" dirty="0">
                <a:solidFill>
                  <a:srgbClr val="186EC4"/>
                </a:solidFill>
                <a:effectLst/>
                <a:latin typeface="Maison Neue"/>
              </a:rPr>
              <a:t>2</a:t>
            </a:r>
          </a:p>
          <a:p>
            <a:pPr algn="l"/>
            <a:endParaRPr lang="en-GB" b="0" i="0" u="none" strike="noStrike" baseline="30000" dirty="0">
              <a:solidFill>
                <a:srgbClr val="186EC4"/>
              </a:solidFill>
              <a:effectLst/>
              <a:latin typeface="Maison Neue"/>
            </a:endParaRPr>
          </a:p>
          <a:p>
            <a:pPr algn="l"/>
            <a:r>
              <a:rPr lang="en-GB" b="1" i="0" dirty="0">
                <a:solidFill>
                  <a:srgbClr val="15324E"/>
                </a:solidFill>
                <a:effectLst/>
                <a:latin typeface="Maison Neue"/>
              </a:rPr>
              <a:t>4. Clearly describe the most important findings of your study</a:t>
            </a:r>
          </a:p>
          <a:p>
            <a:pPr algn="l"/>
            <a:r>
              <a:rPr lang="en-GB" b="0" i="0" dirty="0">
                <a:solidFill>
                  <a:srgbClr val="212529"/>
                </a:solidFill>
                <a:effectLst/>
                <a:latin typeface="Maison Neue"/>
              </a:rPr>
              <a:t>Just as the abstract may be the most important part of your paper, the results subsection is likely the most important part of your abstract. This is because the main reason that people are reading your abstract is to learn about your findings. Therefore, the results subsection should be the longest part of your abstract, and you should try to maximize the amount of detail you include here.</a:t>
            </a:r>
          </a:p>
          <a:p>
            <a:pPr algn="l"/>
            <a:r>
              <a:rPr lang="en-GB" b="0" i="0" dirty="0">
                <a:solidFill>
                  <a:srgbClr val="212529"/>
                </a:solidFill>
                <a:effectLst/>
                <a:latin typeface="Maison Neue"/>
              </a:rPr>
              <a:t>For example, statements such as “significant differences in body weight were observed between the animals in groups A and B” are not very informative. Instead, consider making more specific statements, such as “the average body weight loss of the animals in group A was greater than that of the animals in group B (20.4±0.3 g vs. 8.4±0.6 g; p&lt;0.01)”. Note that the p-value effectively conveys that the difference was significant; thus, the word “significant” is no longer needed.</a:t>
            </a:r>
          </a:p>
          <a:p>
            <a:pPr algn="l"/>
            <a:endParaRPr lang="en-GB" b="0" i="0" dirty="0">
              <a:solidFill>
                <a:srgbClr val="212529"/>
              </a:solidFill>
              <a:effectLst/>
              <a:latin typeface="Maison Neue"/>
            </a:endParaRPr>
          </a:p>
          <a:p>
            <a:pPr algn="l"/>
            <a:r>
              <a:rPr lang="en-GB" b="1" i="0" dirty="0">
                <a:solidFill>
                  <a:srgbClr val="15324E"/>
                </a:solidFill>
                <a:effectLst/>
                <a:latin typeface="Maison Neue"/>
              </a:rPr>
              <a:t>5. State the conclusion concisely and avoid overstatements</a:t>
            </a:r>
          </a:p>
          <a:p>
            <a:pPr algn="l"/>
            <a:r>
              <a:rPr lang="en-GB" b="0" i="0" dirty="0">
                <a:solidFill>
                  <a:srgbClr val="212529"/>
                </a:solidFill>
                <a:effectLst/>
                <a:latin typeface="Maison Neue"/>
              </a:rPr>
              <a:t>The last 1-2 sentences of your abstract should be devoted to the overall take-home message of your study: your conclusions. A good way to begin this section is with phrases such as “Our study revealed that…” or “Overall, we conclude that…”. Then, state your main finding as concisely as possible. If you have other interesting secondary findings, these can be mentioned as well. Finally, consider including a sentence that states the theoretical or practical implications of your work and/or describes how your work has advanced the field. This will help readers to more clearly understand the importance of your findings.</a:t>
            </a:r>
          </a:p>
          <a:p>
            <a:pPr algn="l"/>
            <a:r>
              <a:rPr lang="en-GB" b="0" i="0" dirty="0">
                <a:solidFill>
                  <a:srgbClr val="212529"/>
                </a:solidFill>
                <a:effectLst/>
                <a:latin typeface="Maison Neue"/>
              </a:rPr>
              <a:t>As mentioned earlier, many readers who are unable to access the full text of your manuscript will read only your abstract, and without access to your data, they will have to take your conclusions at face value. For this reason, it is very important not to overstate your conclusions in your abstract so as not to mislead your readers.</a:t>
            </a:r>
          </a:p>
          <a:p>
            <a:pPr algn="l"/>
            <a:endParaRPr lang="en-GB" b="0" i="0" dirty="0">
              <a:solidFill>
                <a:srgbClr val="212529"/>
              </a:solidFill>
              <a:effectLst/>
              <a:latin typeface="Maison Neue"/>
            </a:endParaRPr>
          </a:p>
          <a:p>
            <a:pPr algn="l"/>
            <a:endParaRPr lang="en-GB" b="0" i="0" dirty="0">
              <a:solidFill>
                <a:srgbClr val="212529"/>
              </a:solidFill>
              <a:effectLst/>
              <a:latin typeface="Maison Neue"/>
            </a:endParaRPr>
          </a:p>
          <a:p>
            <a:pPr algn="l"/>
            <a:endParaRPr lang="en-GB" b="0" i="0" dirty="0">
              <a:solidFill>
                <a:srgbClr val="212529"/>
              </a:solidFill>
              <a:effectLst/>
              <a:latin typeface="Maison Neue"/>
            </a:endParaRPr>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15</a:t>
            </a:fld>
            <a:endParaRPr lang="en-GB" altLang="en-US"/>
          </a:p>
        </p:txBody>
      </p:sp>
    </p:spTree>
    <p:extLst>
      <p:ext uri="{BB962C8B-B14F-4D97-AF65-F5344CB8AC3E}">
        <p14:creationId xmlns:p14="http://schemas.microsoft.com/office/powerpoint/2010/main" val="3794444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sz="1200" dirty="0">
                <a:solidFill>
                  <a:schemeClr val="tx1"/>
                </a:solidFill>
              </a:rPr>
              <a:t>Lets have a look at a real article…</a:t>
            </a:r>
          </a:p>
          <a:p>
            <a:pPr eaLnBrk="1" hangingPunct="1"/>
            <a:endParaRPr lang="en-US" sz="1200" dirty="0">
              <a:solidFill>
                <a:schemeClr val="tx1"/>
              </a:solidFill>
            </a:endParaRPr>
          </a:p>
          <a:p>
            <a:pPr eaLnBrk="1" hangingPunct="1"/>
            <a:r>
              <a:rPr lang="en-US" sz="1200" dirty="0">
                <a:solidFill>
                  <a:schemeClr val="tx1"/>
                </a:solidFill>
              </a:rPr>
              <a:t>Provide introductory background information that leads into a statement of your aim/research questions</a:t>
            </a:r>
          </a:p>
          <a:p>
            <a:pPr marL="0" eaLnBrk="1" hangingPunct="1"/>
            <a:endParaRPr lang="en-US" sz="1200" dirty="0">
              <a:solidFill>
                <a:schemeClr val="tx1"/>
              </a:solidFill>
            </a:endParaRPr>
          </a:p>
          <a:p>
            <a:pPr eaLnBrk="1" hangingPunct="1"/>
            <a:r>
              <a:rPr lang="en-US" sz="1200" dirty="0">
                <a:solidFill>
                  <a:schemeClr val="tx1"/>
                </a:solidFill>
              </a:rPr>
              <a:t>Briefly describe your methodology and methods</a:t>
            </a:r>
          </a:p>
          <a:p>
            <a:pPr marL="0" eaLnBrk="1" hangingPunct="1"/>
            <a:endParaRPr lang="en-US" sz="1200" dirty="0">
              <a:solidFill>
                <a:schemeClr val="tx1"/>
              </a:solidFill>
            </a:endParaRPr>
          </a:p>
          <a:p>
            <a:pPr eaLnBrk="1" hangingPunct="1"/>
            <a:r>
              <a:rPr lang="en-US" sz="1200" dirty="0">
                <a:solidFill>
                  <a:schemeClr val="tx1"/>
                </a:solidFill>
              </a:rPr>
              <a:t>Clearly describe the most important findings of your study</a:t>
            </a:r>
          </a:p>
          <a:p>
            <a:pPr marL="0" eaLnBrk="1" hangingPunct="1"/>
            <a:endParaRPr lang="en-US" sz="1200" dirty="0">
              <a:solidFill>
                <a:schemeClr val="tx1"/>
              </a:solidFill>
            </a:endParaRPr>
          </a:p>
          <a:p>
            <a:pPr eaLnBrk="1" hangingPunct="1"/>
            <a:r>
              <a:rPr lang="en-US" sz="1200" dirty="0">
                <a:solidFill>
                  <a:schemeClr val="tx1"/>
                </a:solidFill>
              </a:rPr>
              <a:t>State the conclusion concisely and avoid overstatements</a:t>
            </a:r>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16</a:t>
            </a:fld>
            <a:endParaRPr lang="en-GB" altLang="en-US"/>
          </a:p>
        </p:txBody>
      </p:sp>
    </p:spTree>
    <p:extLst>
      <p:ext uri="{BB962C8B-B14F-4D97-AF65-F5344CB8AC3E}">
        <p14:creationId xmlns:p14="http://schemas.microsoft.com/office/powerpoint/2010/main" val="38317424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424242"/>
                </a:solidFill>
                <a:effectLst/>
                <a:latin typeface="Arial" panose="020B0604020202020204" pitchFamily="34" charset="0"/>
              </a:rPr>
              <a:t>f you want your conclusion to be good and meaningful then you should keep below things in mind.</a:t>
            </a:r>
          </a:p>
          <a:p>
            <a:pPr algn="just">
              <a:buFont typeface="Arial" panose="020B0604020202020204" pitchFamily="34" charset="0"/>
              <a:buChar char="•"/>
            </a:pPr>
            <a:r>
              <a:rPr lang="en-GB" b="0" i="0" dirty="0">
                <a:solidFill>
                  <a:srgbClr val="424242"/>
                </a:solidFill>
                <a:effectLst/>
                <a:latin typeface="Arial" panose="020B0604020202020204" pitchFamily="34" charset="0"/>
              </a:rPr>
              <a:t>The conclusion should not be burdened with an </a:t>
            </a:r>
            <a:r>
              <a:rPr lang="en-GB" b="1" i="0" dirty="0">
                <a:solidFill>
                  <a:srgbClr val="424242"/>
                </a:solidFill>
                <a:effectLst/>
                <a:latin typeface="Arial" panose="020B0604020202020204" pitchFamily="34" charset="0"/>
              </a:rPr>
              <a:t>unnecessary chain of details</a:t>
            </a:r>
            <a:r>
              <a:rPr lang="en-GB" b="0" i="0" dirty="0">
                <a:solidFill>
                  <a:srgbClr val="424242"/>
                </a:solidFill>
                <a:effectLst/>
                <a:latin typeface="Arial" panose="020B0604020202020204" pitchFamily="34" charset="0"/>
              </a:rPr>
              <a:t>.</a:t>
            </a:r>
          </a:p>
          <a:p>
            <a:pPr algn="just">
              <a:buFont typeface="Arial" panose="020B0604020202020204" pitchFamily="34" charset="0"/>
              <a:buChar char="•"/>
            </a:pPr>
            <a:r>
              <a:rPr lang="en-GB" b="0" i="0" dirty="0">
                <a:solidFill>
                  <a:srgbClr val="424242"/>
                </a:solidFill>
                <a:effectLst/>
                <a:latin typeface="Arial" panose="020B0604020202020204" pitchFamily="34" charset="0"/>
              </a:rPr>
              <a:t>It should be as </a:t>
            </a:r>
            <a:r>
              <a:rPr lang="en-GB" b="1" i="0" dirty="0">
                <a:solidFill>
                  <a:srgbClr val="424242"/>
                </a:solidFill>
                <a:effectLst/>
                <a:latin typeface="Arial" panose="020B0604020202020204" pitchFamily="34" charset="0"/>
              </a:rPr>
              <a:t>precise</a:t>
            </a:r>
            <a:r>
              <a:rPr lang="en-GB" b="0" i="0" dirty="0">
                <a:solidFill>
                  <a:srgbClr val="424242"/>
                </a:solidFill>
                <a:effectLst/>
                <a:latin typeface="Arial" panose="020B0604020202020204" pitchFamily="34" charset="0"/>
              </a:rPr>
              <a:t> and </a:t>
            </a:r>
            <a:r>
              <a:rPr lang="en-GB" b="1" i="0" dirty="0">
                <a:solidFill>
                  <a:srgbClr val="424242"/>
                </a:solidFill>
                <a:effectLst/>
                <a:latin typeface="Arial" panose="020B0604020202020204" pitchFamily="34" charset="0"/>
              </a:rPr>
              <a:t>easy to understand</a:t>
            </a:r>
            <a:r>
              <a:rPr lang="en-GB" b="0" i="0" dirty="0">
                <a:solidFill>
                  <a:srgbClr val="424242"/>
                </a:solidFill>
                <a:effectLst/>
                <a:latin typeface="Arial" panose="020B0604020202020204" pitchFamily="34" charset="0"/>
              </a:rPr>
              <a:t> as possible.</a:t>
            </a:r>
          </a:p>
          <a:p>
            <a:pPr algn="just">
              <a:buFont typeface="Arial" panose="020B0604020202020204" pitchFamily="34" charset="0"/>
              <a:buChar char="•"/>
            </a:pPr>
            <a:r>
              <a:rPr lang="en-GB" b="0" i="0" dirty="0">
                <a:solidFill>
                  <a:srgbClr val="424242"/>
                </a:solidFill>
                <a:effectLst/>
                <a:latin typeface="Arial" panose="020B0604020202020204" pitchFamily="34" charset="0"/>
              </a:rPr>
              <a:t>You should mention important key points and finding.</a:t>
            </a:r>
          </a:p>
          <a:p>
            <a:pPr algn="just">
              <a:buFont typeface="Arial" panose="020B0604020202020204" pitchFamily="34" charset="0"/>
              <a:buChar char="•"/>
            </a:pPr>
            <a:r>
              <a:rPr lang="en-GB" b="0" i="0" dirty="0">
                <a:solidFill>
                  <a:srgbClr val="424242"/>
                </a:solidFill>
                <a:effectLst/>
                <a:latin typeface="Arial" panose="020B0604020202020204" pitchFamily="34" charset="0"/>
              </a:rPr>
              <a:t>Make sure to put all points in a flow so the reader can understand your researches in one go.</a:t>
            </a:r>
          </a:p>
          <a:p>
            <a:pPr algn="just">
              <a:buFont typeface="Arial" panose="020B0604020202020204" pitchFamily="34" charset="0"/>
              <a:buChar char="•"/>
            </a:pPr>
            <a:r>
              <a:rPr lang="en-GB" b="0" i="0" dirty="0">
                <a:solidFill>
                  <a:srgbClr val="424242"/>
                </a:solidFill>
                <a:effectLst/>
                <a:latin typeface="Arial" panose="020B0604020202020204" pitchFamily="34" charset="0"/>
              </a:rPr>
              <a:t>Do not add anything from your own side.</a:t>
            </a:r>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18</a:t>
            </a:fld>
            <a:endParaRPr lang="en-GB" altLang="en-US"/>
          </a:p>
        </p:txBody>
      </p:sp>
    </p:spTree>
    <p:extLst>
      <p:ext uri="{BB962C8B-B14F-4D97-AF65-F5344CB8AC3E}">
        <p14:creationId xmlns:p14="http://schemas.microsoft.com/office/powerpoint/2010/main" val="2601809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20</a:t>
            </a:fld>
            <a:endParaRPr lang="en-GB" altLang="en-US"/>
          </a:p>
        </p:txBody>
      </p:sp>
    </p:spTree>
    <p:extLst>
      <p:ext uri="{BB962C8B-B14F-4D97-AF65-F5344CB8AC3E}">
        <p14:creationId xmlns:p14="http://schemas.microsoft.com/office/powerpoint/2010/main" val="29003899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884FA10-AD01-D207-421D-51CAB8FA281F}"/>
              </a:ext>
            </a:extLst>
          </p:cNvPr>
          <p:cNvSpPr/>
          <p:nvPr userDrawn="1"/>
        </p:nvSpPr>
        <p:spPr>
          <a:xfrm>
            <a:off x="117475" y="3317875"/>
            <a:ext cx="9434513" cy="3360738"/>
          </a:xfrm>
          <a:prstGeom prst="roundRect">
            <a:avLst/>
          </a:prstGeom>
          <a:solidFill>
            <a:srgbClr val="FAED9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4000" b="1" dirty="0">
                <a:solidFill>
                  <a:schemeClr val="tx1">
                    <a:lumMod val="65000"/>
                    <a:lumOff val="35000"/>
                  </a:schemeClr>
                </a:solidFill>
              </a:rPr>
              <a:t>BMHP5005</a:t>
            </a:r>
          </a:p>
          <a:p>
            <a:pPr algn="ctr" eaLnBrk="1" fontAlgn="auto" hangingPunct="1">
              <a:spcBef>
                <a:spcPts val="0"/>
              </a:spcBef>
              <a:spcAft>
                <a:spcPts val="0"/>
              </a:spcAft>
              <a:defRPr/>
            </a:pPr>
            <a:r>
              <a:rPr lang="en-GB" sz="4000" b="1" dirty="0">
                <a:solidFill>
                  <a:schemeClr val="tx1">
                    <a:lumMod val="65000"/>
                    <a:lumOff val="35000"/>
                  </a:schemeClr>
                </a:solidFill>
              </a:rPr>
              <a:t>Introduction to Research</a:t>
            </a:r>
            <a:endParaRPr lang="en-GB" sz="4400" b="1" dirty="0"/>
          </a:p>
          <a:p>
            <a:pPr algn="ctr" eaLnBrk="1" fontAlgn="auto" hangingPunct="1">
              <a:spcBef>
                <a:spcPts val="0"/>
              </a:spcBef>
              <a:spcAft>
                <a:spcPts val="0"/>
              </a:spcAft>
              <a:defRPr/>
            </a:pPr>
            <a:endParaRPr lang="en-GB" dirty="0"/>
          </a:p>
        </p:txBody>
      </p:sp>
    </p:spTree>
    <p:extLst>
      <p:ext uri="{BB962C8B-B14F-4D97-AF65-F5344CB8AC3E}">
        <p14:creationId xmlns:p14="http://schemas.microsoft.com/office/powerpoint/2010/main" val="8817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97090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11822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280823"/>
            <a:ext cx="5181600"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280823"/>
            <a:ext cx="5673436"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84943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219941"/>
            <a:ext cx="3932237" cy="1059873"/>
          </a:xfrm>
        </p:spPr>
        <p:txBody>
          <a:bodyPr anchor="b"/>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5183187" y="219941"/>
            <a:ext cx="6676303" cy="564110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1454727"/>
            <a:ext cx="3932237" cy="44142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3425553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B04AD93-0774-DFE7-6102-02F8549F4B69}"/>
              </a:ext>
            </a:extLst>
          </p:cNvPr>
          <p:cNvSpPr>
            <a:spLocks noGrp="1"/>
          </p:cNvSpPr>
          <p:nvPr>
            <p:ph type="dt" sz="half" idx="10"/>
          </p:nvPr>
        </p:nvSpPr>
        <p:spPr/>
        <p:txBody>
          <a:bodyPr/>
          <a:lstStyle>
            <a:lvl1pPr>
              <a:defRPr/>
            </a:lvl1pPr>
          </a:lstStyle>
          <a:p>
            <a:pPr>
              <a:defRPr/>
            </a:pPr>
            <a:fld id="{92C62B6C-5AB5-464B-97C8-7DD175B5867F}" type="datetime1">
              <a:rPr lang="en-US"/>
              <a:pPr>
                <a:defRPr/>
              </a:pPr>
              <a:t>12/14/2022</a:t>
            </a:fld>
            <a:endParaRPr lang="en-US"/>
          </a:p>
        </p:txBody>
      </p:sp>
      <p:sp>
        <p:nvSpPr>
          <p:cNvPr id="3" name="Footer Placeholder 4">
            <a:extLst>
              <a:ext uri="{FF2B5EF4-FFF2-40B4-BE49-F238E27FC236}">
                <a16:creationId xmlns:a16="http://schemas.microsoft.com/office/drawing/2014/main" id="{1C66D5F6-5DA2-441D-A825-4C261C7AEC7D}"/>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0D5874E-3606-74CB-6B86-453F0C7A0EFB}"/>
              </a:ext>
            </a:extLst>
          </p:cNvPr>
          <p:cNvSpPr>
            <a:spLocks noGrp="1"/>
          </p:cNvSpPr>
          <p:nvPr>
            <p:ph type="sldNum" sz="quarter" idx="12"/>
          </p:nvPr>
        </p:nvSpPr>
        <p:spPr/>
        <p:txBody>
          <a:bodyPr/>
          <a:lstStyle>
            <a:lvl1pPr>
              <a:defRPr/>
            </a:lvl1pPr>
          </a:lstStyle>
          <a:p>
            <a:pPr>
              <a:defRPr/>
            </a:pPr>
            <a:fld id="{F6E00C8C-623B-4F08-9B56-615E1AC5A958}" type="slidenum">
              <a:rPr lang="en-US" altLang="en-US"/>
              <a:pPr>
                <a:defRPr/>
              </a:pPr>
              <a:t>‹#›</a:t>
            </a:fld>
            <a:endParaRPr lang="en-US" altLang="en-US"/>
          </a:p>
        </p:txBody>
      </p:sp>
    </p:spTree>
    <p:extLst>
      <p:ext uri="{BB962C8B-B14F-4D97-AF65-F5344CB8AC3E}">
        <p14:creationId xmlns:p14="http://schemas.microsoft.com/office/powerpoint/2010/main" val="316483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736E2931-A07B-88C5-96F8-0E6AEE55DBDD}"/>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F17B7AA2-3EDC-8BCF-D6CD-25A428E7264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B5C16D97-30F2-F0B1-8FA6-EB0F12CB2D9E}"/>
              </a:ext>
            </a:extLst>
          </p:cNvPr>
          <p:cNvSpPr>
            <a:spLocks noGrp="1" noChangeArrowheads="1"/>
          </p:cNvSpPr>
          <p:nvPr>
            <p:ph type="sldNum" sz="quarter" idx="12"/>
          </p:nvPr>
        </p:nvSpPr>
        <p:spPr>
          <a:ln/>
        </p:spPr>
        <p:txBody>
          <a:bodyPr/>
          <a:lstStyle>
            <a:lvl1pPr>
              <a:defRPr/>
            </a:lvl1pPr>
          </a:lstStyle>
          <a:p>
            <a:fld id="{5294C6BA-37E3-4895-AB74-3FC631C7DB22}" type="slidenum">
              <a:rPr lang="en-US" altLang="en-US"/>
              <a:pPr/>
              <a:t>‹#›</a:t>
            </a:fld>
            <a:endParaRPr lang="en-US" altLang="en-US"/>
          </a:p>
        </p:txBody>
      </p:sp>
    </p:spTree>
    <p:extLst>
      <p:ext uri="{BB962C8B-B14F-4D97-AF65-F5344CB8AC3E}">
        <p14:creationId xmlns:p14="http://schemas.microsoft.com/office/powerpoint/2010/main" val="2548057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F9D3BF2-E7A6-E726-00D7-5F84E5BE3162}"/>
              </a:ext>
            </a:extLst>
          </p:cNvPr>
          <p:cNvSpPr/>
          <p:nvPr userDrawn="1"/>
        </p:nvSpPr>
        <p:spPr>
          <a:xfrm>
            <a:off x="117475" y="3317875"/>
            <a:ext cx="9434513" cy="3360738"/>
          </a:xfrm>
          <a:prstGeom prst="roundRect">
            <a:avLst/>
          </a:prstGeom>
          <a:solidFill>
            <a:srgbClr val="FAED9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3200" b="1" dirty="0">
                <a:solidFill>
                  <a:schemeClr val="tx1">
                    <a:lumMod val="65000"/>
                    <a:lumOff val="35000"/>
                  </a:schemeClr>
                </a:solidFill>
              </a:rPr>
              <a:t>PMIM601 </a:t>
            </a:r>
          </a:p>
          <a:p>
            <a:pPr algn="ctr" eaLnBrk="1" fontAlgn="auto" hangingPunct="1">
              <a:spcBef>
                <a:spcPts val="0"/>
              </a:spcBef>
              <a:spcAft>
                <a:spcPts val="0"/>
              </a:spcAft>
              <a:defRPr/>
            </a:pPr>
            <a:r>
              <a:rPr lang="en-GB" sz="3200" b="1" dirty="0">
                <a:solidFill>
                  <a:schemeClr val="tx1">
                    <a:lumMod val="65000"/>
                    <a:lumOff val="35000"/>
                  </a:schemeClr>
                </a:solidFill>
              </a:rPr>
              <a:t>Undertaking Health Informatics Research</a:t>
            </a:r>
            <a:endParaRPr lang="en-GB" sz="3200" b="1" dirty="0"/>
          </a:p>
          <a:p>
            <a:pPr algn="ctr" eaLnBrk="1" fontAlgn="auto" hangingPunct="1">
              <a:spcBef>
                <a:spcPts val="0"/>
              </a:spcBef>
              <a:spcAft>
                <a:spcPts val="0"/>
              </a:spcAft>
              <a:defRPr/>
            </a:pPr>
            <a:endParaRPr lang="en-GB" dirty="0"/>
          </a:p>
        </p:txBody>
      </p:sp>
    </p:spTree>
    <p:extLst>
      <p:ext uri="{BB962C8B-B14F-4D97-AF65-F5344CB8AC3E}">
        <p14:creationId xmlns:p14="http://schemas.microsoft.com/office/powerpoint/2010/main" val="3347384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2008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3861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280823"/>
            <a:ext cx="5181600"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280823"/>
            <a:ext cx="5673436"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591870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219941"/>
            <a:ext cx="3932237" cy="1059873"/>
          </a:xfrm>
        </p:spPr>
        <p:txBody>
          <a:bodyPr anchor="b"/>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5183187" y="219941"/>
            <a:ext cx="6676303" cy="564110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1454727"/>
            <a:ext cx="3932237" cy="44142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163944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6879A50-E3C6-16DA-16E4-C39862EEAD4E}"/>
              </a:ext>
            </a:extLst>
          </p:cNvPr>
          <p:cNvSpPr>
            <a:spLocks noGrp="1" noChangeArrowheads="1"/>
          </p:cNvSpPr>
          <p:nvPr>
            <p:ph type="dt" sz="half" idx="10"/>
          </p:nvPr>
        </p:nvSpPr>
        <p:spPr>
          <a:xfrm>
            <a:off x="609600" y="6248400"/>
            <a:ext cx="2844800" cy="457200"/>
          </a:xfrm>
          <a:prstGeom prst="rect">
            <a:avLst/>
          </a:prstGeom>
        </p:spPr>
        <p:txBody>
          <a:bodyPr/>
          <a:lstStyle>
            <a:lvl1pPr>
              <a:defRPr/>
            </a:lvl1pPr>
          </a:lstStyle>
          <a:p>
            <a:pPr>
              <a:defRPr/>
            </a:pPr>
            <a:fld id="{AF777ECC-B283-4DF8-A2C6-6774825FAD45}" type="datetimeFigureOut">
              <a:rPr lang="en-US"/>
              <a:pPr>
                <a:defRPr/>
              </a:pPr>
              <a:t>12/14/2022</a:t>
            </a:fld>
            <a:endParaRPr lang="en-GB" altLang="en-US"/>
          </a:p>
        </p:txBody>
      </p:sp>
      <p:sp>
        <p:nvSpPr>
          <p:cNvPr id="3" name="Rectangle 6">
            <a:extLst>
              <a:ext uri="{FF2B5EF4-FFF2-40B4-BE49-F238E27FC236}">
                <a16:creationId xmlns:a16="http://schemas.microsoft.com/office/drawing/2014/main" id="{4782E8D5-5AAA-252B-AC01-CD6FEF83ACF3}"/>
              </a:ext>
            </a:extLst>
          </p:cNvPr>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FB07E834-2F18-9514-51C7-5323080BC60F}"/>
              </a:ext>
            </a:extLst>
          </p:cNvPr>
          <p:cNvSpPr>
            <a:spLocks noGrp="1" noChangeArrowheads="1"/>
          </p:cNvSpPr>
          <p:nvPr>
            <p:ph type="sldNum" sz="quarter" idx="12"/>
          </p:nvPr>
        </p:nvSpPr>
        <p:spPr>
          <a:xfrm>
            <a:off x="8737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a:defRPr/>
            </a:pPr>
            <a:fld id="{10C8CBEC-9F37-428F-8355-27C5CB57BB57}" type="slidenum">
              <a:rPr lang="en-GB" altLang="en-US"/>
              <a:pPr>
                <a:defRPr/>
              </a:pPr>
              <a:t>‹#›</a:t>
            </a:fld>
            <a:endParaRPr lang="en-GB" altLang="en-US"/>
          </a:p>
        </p:txBody>
      </p:sp>
    </p:spTree>
    <p:extLst>
      <p:ext uri="{BB962C8B-B14F-4D97-AF65-F5344CB8AC3E}">
        <p14:creationId xmlns:p14="http://schemas.microsoft.com/office/powerpoint/2010/main" val="2882207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10.xml"/><Relationship Id="rId7"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B1674746-5B2B-F65F-2717-F7E2D423F600}"/>
              </a:ext>
            </a:extLst>
          </p:cNvPr>
          <p:cNvSpPr/>
          <p:nvPr userDrawn="1"/>
        </p:nvSpPr>
        <p:spPr>
          <a:xfrm rot="9615715">
            <a:off x="9074150" y="6162675"/>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5328469F-88F2-B7B4-804B-4AF7292CED14}"/>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8945886B-CD83-2542-39B6-0B191F31A613}"/>
              </a:ext>
            </a:extLst>
          </p:cNvPr>
          <p:cNvSpPr>
            <a:spLocks noGrp="1" noChangeArrowheads="1"/>
          </p:cNvSpPr>
          <p:nvPr>
            <p:ph type="body" idx="1"/>
          </p:nvPr>
        </p:nvSpPr>
        <p:spPr bwMode="auto">
          <a:xfrm>
            <a:off x="838200" y="1317625"/>
            <a:ext cx="1105535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C80E6782-89DD-03B2-1B9C-A1E1DEC649D9}"/>
              </a:ext>
            </a:extLst>
          </p:cNvPr>
          <p:cNvSpPr/>
          <p:nvPr userDrawn="1"/>
        </p:nvSpPr>
        <p:spPr>
          <a:xfrm rot="16200000">
            <a:off x="-3110706" y="3110706"/>
            <a:ext cx="6858000" cy="636588"/>
          </a:xfrm>
          <a:prstGeom prst="rect">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596EC275-B33B-3847-FE3F-D9229534B4AE}"/>
              </a:ext>
            </a:extLst>
          </p:cNvPr>
          <p:cNvSpPr txBox="1">
            <a:spLocks noChangeArrowheads="1"/>
          </p:cNvSpPr>
          <p:nvPr userDrawn="1"/>
        </p:nvSpPr>
        <p:spPr bwMode="auto">
          <a:xfrm>
            <a:off x="11075988" y="6423025"/>
            <a:ext cx="1187450"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cSld>
  <p:clrMap bg1="lt1" tx1="dk1" bg2="lt2" tx2="dk2" accent1="accent1" accent2="accent2" accent3="accent3" accent4="accent4" accent5="accent5" accent6="accent6" hlink="hlink" folHlink="folHlink"/>
  <p:sldLayoutIdLst>
    <p:sldLayoutId id="2147483698" r:id="rId1"/>
    <p:sldLayoutId id="2147483694" r:id="rId2"/>
    <p:sldLayoutId id="2147483695" r:id="rId3"/>
    <p:sldLayoutId id="2147483696" r:id="rId4"/>
    <p:sldLayoutId id="2147483697" r:id="rId5"/>
    <p:sldLayoutId id="2147483722" r:id="rId6"/>
    <p:sldLayoutId id="2147483727" r:id="rId7"/>
  </p:sldLayoutIdLst>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595959"/>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595959"/>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595959"/>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595959"/>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59595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61B9F187-47B9-108E-9796-FEDC769B3DD4}"/>
              </a:ext>
            </a:extLst>
          </p:cNvPr>
          <p:cNvSpPr/>
          <p:nvPr userDrawn="1"/>
        </p:nvSpPr>
        <p:spPr>
          <a:xfrm rot="9615715">
            <a:off x="8639175" y="6259513"/>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B6B0E733-78FE-2320-A6EC-EEF8BB3FD112}"/>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7D1248FD-63A2-2FB3-233D-1C395B7C366B}"/>
              </a:ext>
            </a:extLst>
          </p:cNvPr>
          <p:cNvSpPr>
            <a:spLocks noGrp="1" noChangeArrowheads="1"/>
          </p:cNvSpPr>
          <p:nvPr>
            <p:ph type="body" idx="1"/>
          </p:nvPr>
        </p:nvSpPr>
        <p:spPr bwMode="auto">
          <a:xfrm>
            <a:off x="838200" y="1295400"/>
            <a:ext cx="1051560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58F3B444-5104-70A6-BACE-475BAAF1B8BD}"/>
              </a:ext>
            </a:extLst>
          </p:cNvPr>
          <p:cNvSpPr/>
          <p:nvPr userDrawn="1"/>
        </p:nvSpPr>
        <p:spPr>
          <a:xfrm rot="16200000">
            <a:off x="-3110706" y="3110706"/>
            <a:ext cx="6858000" cy="636588"/>
          </a:xfrm>
          <a:prstGeom prst="rect">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F50AD621-E559-9C91-FDC0-A9E55340C67E}"/>
              </a:ext>
            </a:extLst>
          </p:cNvPr>
          <p:cNvSpPr txBox="1">
            <a:spLocks noChangeArrowheads="1"/>
          </p:cNvSpPr>
          <p:nvPr userDrawn="1"/>
        </p:nvSpPr>
        <p:spPr bwMode="auto">
          <a:xfrm>
            <a:off x="10901363" y="6423025"/>
            <a:ext cx="1290637"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extLst>
      <p:ext uri="{BB962C8B-B14F-4D97-AF65-F5344CB8AC3E}">
        <p14:creationId xmlns:p14="http://schemas.microsoft.com/office/powerpoint/2010/main" val="110057773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Lst>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3B3838"/>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3B3838"/>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3B3838"/>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customXml" Target="../ink/ink5.xml"/><Relationship Id="rId18" Type="http://schemas.openxmlformats.org/officeDocument/2006/relationships/image" Target="../media/image23.png"/><Relationship Id="rId3" Type="http://schemas.openxmlformats.org/officeDocument/2006/relationships/image" Target="../media/image14.png"/><Relationship Id="rId7" Type="http://schemas.openxmlformats.org/officeDocument/2006/relationships/customXml" Target="../ink/ink2.xml"/><Relationship Id="rId12" Type="http://schemas.openxmlformats.org/officeDocument/2006/relationships/image" Target="../media/image20.png"/><Relationship Id="rId17" Type="http://schemas.openxmlformats.org/officeDocument/2006/relationships/customXml" Target="../ink/ink7.xml"/><Relationship Id="rId2" Type="http://schemas.openxmlformats.org/officeDocument/2006/relationships/notesSlide" Target="../notesSlides/notesSlide13.xml"/><Relationship Id="rId16" Type="http://schemas.openxmlformats.org/officeDocument/2006/relationships/image" Target="../media/image22.png"/><Relationship Id="rId1" Type="http://schemas.openxmlformats.org/officeDocument/2006/relationships/slideLayout" Target="../slideLayouts/slideLayout4.xml"/><Relationship Id="rId6" Type="http://schemas.openxmlformats.org/officeDocument/2006/relationships/image" Target="../media/image17.png"/><Relationship Id="rId11" Type="http://schemas.openxmlformats.org/officeDocument/2006/relationships/customXml" Target="../ink/ink4.xml"/><Relationship Id="rId5" Type="http://schemas.openxmlformats.org/officeDocument/2006/relationships/customXml" Target="../ink/ink1.xml"/><Relationship Id="rId15" Type="http://schemas.openxmlformats.org/officeDocument/2006/relationships/customXml" Target="../ink/ink6.xml"/><Relationship Id="rId10" Type="http://schemas.openxmlformats.org/officeDocument/2006/relationships/image" Target="../media/image19.png"/><Relationship Id="rId4" Type="http://schemas.openxmlformats.org/officeDocument/2006/relationships/image" Target="../media/image15.png"/><Relationship Id="rId9" Type="http://schemas.openxmlformats.org/officeDocument/2006/relationships/customXml" Target="../ink/ink3.xml"/><Relationship Id="rId1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video" Target="https://www.youtube.com/embed/NS81ihxdMx8?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Wz-J1iPzqTU?feature=oembed" TargetMode="Externa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6B460D-C152-2CD8-C85D-B1C1A9D4458C}"/>
              </a:ext>
            </a:extLst>
          </p:cNvPr>
          <p:cNvSpPr txBox="1"/>
          <p:nvPr/>
        </p:nvSpPr>
        <p:spPr>
          <a:xfrm>
            <a:off x="71438" y="4930775"/>
            <a:ext cx="9472612" cy="1785104"/>
          </a:xfrm>
          <a:prstGeom prst="rect">
            <a:avLst/>
          </a:prstGeom>
          <a:noFill/>
        </p:spPr>
        <p:txBody>
          <a:bodyPr wrap="square" lIns="91440" tIns="45720" rIns="91440" bIns="45720" anchor="t">
            <a:spAutoFit/>
          </a:bodyPr>
          <a:lstStyle/>
          <a:p>
            <a:pPr algn="ctr" eaLnBrk="1" fontAlgn="auto" hangingPunct="1">
              <a:spcBef>
                <a:spcPts val="0"/>
              </a:spcBef>
              <a:spcAft>
                <a:spcPts val="0"/>
              </a:spcAft>
              <a:defRPr/>
            </a:pPr>
            <a:r>
              <a:rPr lang="en-GB" sz="2800" dirty="0">
                <a:solidFill>
                  <a:schemeClr val="tx1">
                    <a:lumMod val="65000"/>
                    <a:lumOff val="35000"/>
                  </a:schemeClr>
                </a:solidFill>
                <a:latin typeface="+mj-lt"/>
              </a:rPr>
              <a:t>Week 8: Writing the Literature Review: </a:t>
            </a:r>
            <a:endParaRPr lang="en-GB" sz="2800" b="1" dirty="0">
              <a:solidFill>
                <a:schemeClr val="tx1">
                  <a:lumMod val="65000"/>
                  <a:lumOff val="35000"/>
                </a:schemeClr>
              </a:solidFill>
              <a:latin typeface="+mj-lt"/>
            </a:endParaRPr>
          </a:p>
          <a:p>
            <a:pPr algn="ctr">
              <a:spcBef>
                <a:spcPts val="0"/>
              </a:spcBef>
              <a:spcAft>
                <a:spcPts val="0"/>
              </a:spcAft>
              <a:defRPr/>
            </a:pPr>
            <a:r>
              <a:rPr lang="en-GB" sz="2800" dirty="0">
                <a:solidFill>
                  <a:schemeClr val="tx1">
                    <a:lumMod val="65000"/>
                    <a:lumOff val="35000"/>
                  </a:schemeClr>
                </a:solidFill>
                <a:latin typeface="+mj-lt"/>
              </a:rPr>
              <a:t>Abstract, Conclusions &amp; Recommendations</a:t>
            </a:r>
            <a:endParaRPr lang="en-GB" sz="2800" b="1" dirty="0">
              <a:solidFill>
                <a:schemeClr val="tx1">
                  <a:lumMod val="65000"/>
                  <a:lumOff val="35000"/>
                </a:schemeClr>
              </a:solidFill>
              <a:latin typeface="+mj-lt"/>
            </a:endParaRPr>
          </a:p>
          <a:p>
            <a:pPr algn="ctr" eaLnBrk="1" fontAlgn="auto" hangingPunct="1">
              <a:spcBef>
                <a:spcPts val="0"/>
              </a:spcBef>
              <a:spcAft>
                <a:spcPts val="0"/>
              </a:spcAft>
              <a:defRPr/>
            </a:pPr>
            <a:endParaRPr lang="en-GB" dirty="0">
              <a:solidFill>
                <a:schemeClr val="tx1">
                  <a:lumMod val="65000"/>
                  <a:lumOff val="35000"/>
                </a:schemeClr>
              </a:solidFill>
              <a:latin typeface="+mj-lt"/>
            </a:endParaRPr>
          </a:p>
          <a:p>
            <a:pPr algn="ctr" eaLnBrk="1" fontAlgn="auto" hangingPunct="1">
              <a:spcBef>
                <a:spcPts val="0"/>
              </a:spcBef>
              <a:spcAft>
                <a:spcPts val="0"/>
              </a:spcAft>
              <a:defRPr/>
            </a:pPr>
            <a:r>
              <a:rPr lang="en-GB" dirty="0">
                <a:solidFill>
                  <a:schemeClr val="tx1">
                    <a:lumMod val="65000"/>
                    <a:lumOff val="35000"/>
                  </a:schemeClr>
                </a:solidFill>
                <a:latin typeface="+mj-lt"/>
              </a:rPr>
              <a:t>Kalee Thomas</a:t>
            </a:r>
          </a:p>
          <a:p>
            <a:pPr algn="ctr" eaLnBrk="1" fontAlgn="auto" hangingPunct="1">
              <a:spcBef>
                <a:spcPts val="0"/>
              </a:spcBef>
              <a:spcAft>
                <a:spcPts val="0"/>
              </a:spcAft>
              <a:defRPr/>
            </a:pPr>
            <a:r>
              <a:rPr lang="en-GB" dirty="0">
                <a:solidFill>
                  <a:schemeClr val="tx1">
                    <a:lumMod val="65000"/>
                    <a:lumOff val="35000"/>
                  </a:schemeClr>
                </a:solidFill>
                <a:latin typeface="+mj-lt"/>
              </a:rPr>
              <a:t>Wednesday 7</a:t>
            </a:r>
            <a:r>
              <a:rPr lang="en-GB" baseline="30000" dirty="0">
                <a:solidFill>
                  <a:schemeClr val="tx1">
                    <a:lumMod val="65000"/>
                    <a:lumOff val="35000"/>
                  </a:schemeClr>
                </a:solidFill>
                <a:latin typeface="+mj-lt"/>
              </a:rPr>
              <a:t>th</a:t>
            </a:r>
            <a:r>
              <a:rPr lang="en-GB" dirty="0">
                <a:solidFill>
                  <a:schemeClr val="tx1">
                    <a:lumMod val="65000"/>
                    <a:lumOff val="35000"/>
                  </a:schemeClr>
                </a:solidFill>
                <a:latin typeface="+mj-lt"/>
              </a:rPr>
              <a:t> December, 2022, Room AS501</a:t>
            </a:r>
          </a:p>
        </p:txBody>
      </p:sp>
    </p:spTree>
  </p:cSld>
  <p:clrMapOvr>
    <a:masterClrMapping/>
  </p:clrMapOvr>
  <mc:AlternateContent xmlns:mc="http://schemas.openxmlformats.org/markup-compatibility/2006" xmlns:p14="http://schemas.microsoft.com/office/powerpoint/2010/main">
    <mc:Choice Requires="p14">
      <p:transition spd="slow" p14:dur="1600" advTm="14551">
        <p:blinds dir="vert"/>
      </p:transition>
    </mc:Choice>
    <mc:Fallback xmlns="">
      <p:transition spd="slow" advTm="14551">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949B446F-B63F-3C95-4158-12804FB9C90D}"/>
              </a:ext>
            </a:extLst>
          </p:cNvPr>
          <p:cNvSpPr>
            <a:spLocks noGrp="1" noChangeArrowheads="1"/>
          </p:cNvSpPr>
          <p:nvPr>
            <p:ph type="title"/>
          </p:nvPr>
        </p:nvSpPr>
        <p:spPr>
          <a:xfrm>
            <a:off x="7390833" y="681037"/>
            <a:ext cx="4090777" cy="1788811"/>
          </a:xfrm>
        </p:spPr>
        <p:txBody>
          <a:bodyPr>
            <a:normAutofit/>
          </a:bodyPr>
          <a:lstStyle/>
          <a:p>
            <a:pPr eaLnBrk="1" hangingPunct="1"/>
            <a:r>
              <a:rPr lang="en-GB" altLang="en-US" dirty="0"/>
              <a:t>Today’s Session</a:t>
            </a:r>
          </a:p>
        </p:txBody>
      </p:sp>
      <p:sp>
        <p:nvSpPr>
          <p:cNvPr id="10249" name="Rounded Rectangle 28">
            <a:extLst>
              <a:ext uri="{FF2B5EF4-FFF2-40B4-BE49-F238E27FC236}">
                <a16:creationId xmlns:a16="http://schemas.microsoft.com/office/drawing/2014/main" id="{E4D63AEB-01ED-4B67-A163-4F509656D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1"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F42585D-FD3E-C669-2338-D459BEB6B0F7}"/>
              </a:ext>
            </a:extLst>
          </p:cNvPr>
          <p:cNvPicPr>
            <a:picLocks noChangeAspect="1"/>
          </p:cNvPicPr>
          <p:nvPr/>
        </p:nvPicPr>
        <p:blipFill rotWithShape="1">
          <a:blip r:embed="rId3"/>
          <a:srcRect l="7936" r="1522" b="1"/>
          <a:stretch/>
        </p:blipFill>
        <p:spPr>
          <a:xfrm>
            <a:off x="815807" y="804672"/>
            <a:ext cx="5934456" cy="5248656"/>
          </a:xfrm>
          <a:prstGeom prst="rect">
            <a:avLst/>
          </a:prstGeom>
          <a:effectLst/>
        </p:spPr>
      </p:pic>
      <p:sp>
        <p:nvSpPr>
          <p:cNvPr id="3" name="Content Placeholder 2">
            <a:extLst>
              <a:ext uri="{FF2B5EF4-FFF2-40B4-BE49-F238E27FC236}">
                <a16:creationId xmlns:a16="http://schemas.microsoft.com/office/drawing/2014/main" id="{23E3DEBD-A0B3-9060-ED02-907A8DD50D47}"/>
              </a:ext>
            </a:extLst>
          </p:cNvPr>
          <p:cNvSpPr>
            <a:spLocks noGrp="1"/>
          </p:cNvSpPr>
          <p:nvPr>
            <p:ph idx="1"/>
          </p:nvPr>
        </p:nvSpPr>
        <p:spPr>
          <a:xfrm>
            <a:off x="7390833" y="2630161"/>
            <a:ext cx="4090778" cy="3546801"/>
          </a:xfrm>
          <a:solidFill>
            <a:srgbClr val="12A287">
              <a:alpha val="20000"/>
            </a:srgbClr>
          </a:solidFill>
        </p:spPr>
        <p:txBody>
          <a:bodyPr rtlCol="0">
            <a:normAutofit fontScale="92500" lnSpcReduction="20000"/>
          </a:bodyPr>
          <a:lstStyle/>
          <a:p>
            <a:pPr marL="0" indent="0" algn="ctr" eaLnBrk="1" fontAlgn="auto" hangingPunct="1">
              <a:lnSpc>
                <a:spcPct val="150000"/>
              </a:lnSpc>
              <a:spcBef>
                <a:spcPts val="600"/>
              </a:spcBef>
              <a:spcAft>
                <a:spcPts val="0"/>
              </a:spcAft>
              <a:buNone/>
              <a:defRPr/>
            </a:pPr>
            <a:r>
              <a:rPr lang="en-GB" sz="2000" b="1" dirty="0">
                <a:solidFill>
                  <a:schemeClr val="bg2">
                    <a:lumMod val="25000"/>
                  </a:schemeClr>
                </a:solidFill>
                <a:cs typeface="Arial" panose="020B0604020202020204" pitchFamily="34" charset="0"/>
              </a:rPr>
              <a:t>Lecture:</a:t>
            </a:r>
          </a:p>
          <a:p>
            <a:pPr>
              <a:lnSpc>
                <a:spcPct val="120000"/>
              </a:lnSpc>
              <a:spcBef>
                <a:spcPts val="0"/>
              </a:spcBef>
              <a:buClr>
                <a:srgbClr val="404040"/>
              </a:buClr>
            </a:pPr>
            <a:r>
              <a:rPr lang="en-GB" sz="2400" dirty="0">
                <a:solidFill>
                  <a:schemeClr val="bg2">
                    <a:lumMod val="25000"/>
                  </a:schemeClr>
                </a:solidFill>
              </a:rPr>
              <a:t>Writing the Literature Review</a:t>
            </a:r>
          </a:p>
          <a:p>
            <a:pPr lvl="1">
              <a:lnSpc>
                <a:spcPct val="120000"/>
              </a:lnSpc>
              <a:spcBef>
                <a:spcPts val="0"/>
              </a:spcBef>
              <a:buClr>
                <a:schemeClr val="tx1">
                  <a:lumMod val="75000"/>
                  <a:lumOff val="25000"/>
                </a:schemeClr>
              </a:buClr>
            </a:pPr>
            <a:r>
              <a:rPr lang="en-GB" sz="2000" dirty="0">
                <a:solidFill>
                  <a:schemeClr val="bg2">
                    <a:lumMod val="25000"/>
                  </a:schemeClr>
                </a:solidFill>
              </a:rPr>
              <a:t>Recap</a:t>
            </a:r>
            <a:endParaRPr lang="en-GB" sz="2000" dirty="0">
              <a:solidFill>
                <a:schemeClr val="bg2">
                  <a:lumMod val="25000"/>
                </a:schemeClr>
              </a:solidFill>
              <a:cs typeface="Arial"/>
            </a:endParaRP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Abstract</a:t>
            </a: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Conclusions</a:t>
            </a: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Recommendations</a:t>
            </a: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Assignment 2 - Viva</a:t>
            </a:r>
          </a:p>
          <a:p>
            <a:pPr marL="0" indent="0" algn="ctr">
              <a:lnSpc>
                <a:spcPct val="120000"/>
              </a:lnSpc>
              <a:spcBef>
                <a:spcPts val="0"/>
              </a:spcBef>
              <a:buClr>
                <a:schemeClr val="tx1">
                  <a:lumMod val="75000"/>
                  <a:lumOff val="25000"/>
                </a:schemeClr>
              </a:buClr>
              <a:buNone/>
            </a:pPr>
            <a:endParaRPr lang="en-GB" sz="2000" b="1" dirty="0">
              <a:solidFill>
                <a:schemeClr val="bg2">
                  <a:lumMod val="25000"/>
                </a:schemeClr>
              </a:solidFill>
              <a:cs typeface="Arial" panose="020B0604020202020204" pitchFamily="34" charset="0"/>
            </a:endParaRPr>
          </a:p>
          <a:p>
            <a:pPr marL="0" indent="0" algn="ctr">
              <a:lnSpc>
                <a:spcPct val="120000"/>
              </a:lnSpc>
              <a:spcBef>
                <a:spcPts val="0"/>
              </a:spcBef>
              <a:buClr>
                <a:schemeClr val="tx1">
                  <a:lumMod val="75000"/>
                  <a:lumOff val="25000"/>
                </a:schemeClr>
              </a:buClr>
              <a:buNone/>
            </a:pPr>
            <a:r>
              <a:rPr lang="en-GB" sz="2000" b="1" dirty="0">
                <a:solidFill>
                  <a:schemeClr val="bg2">
                    <a:lumMod val="25000"/>
                  </a:schemeClr>
                </a:solidFill>
                <a:cs typeface="Arial"/>
              </a:rPr>
              <a:t>Tutorial:</a:t>
            </a:r>
          </a:p>
          <a:p>
            <a:pPr eaLnBrk="1" fontAlgn="auto" hangingPunct="1">
              <a:lnSpc>
                <a:spcPct val="150000"/>
              </a:lnSpc>
              <a:spcBef>
                <a:spcPts val="600"/>
              </a:spcBef>
              <a:spcAft>
                <a:spcPts val="0"/>
              </a:spcAft>
              <a:defRPr/>
            </a:pPr>
            <a:r>
              <a:rPr lang="en-GB" sz="2000" dirty="0">
                <a:solidFill>
                  <a:schemeClr val="bg2">
                    <a:lumMod val="25000"/>
                  </a:schemeClr>
                </a:solidFill>
                <a:cs typeface="Arial" panose="020B0604020202020204" pitchFamily="34" charset="0"/>
              </a:rPr>
              <a:t>Q &amp; A </a:t>
            </a:r>
          </a:p>
          <a:p>
            <a:pPr marL="342900" indent="-342900" eaLnBrk="1" fontAlgn="auto" hangingPunct="1">
              <a:spcAft>
                <a:spcPts val="0"/>
              </a:spcAft>
              <a:defRPr/>
            </a:pPr>
            <a:endParaRPr lang="en-GB" sz="2000" dirty="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sz="2000" dirty="0">
              <a:cs typeface="Arial" panose="020B0604020202020204" pitchFamily="34" charset="0"/>
            </a:endParaRPr>
          </a:p>
          <a:p>
            <a:pPr marL="342900" indent="-342900" eaLnBrk="1" fontAlgn="auto" hangingPunct="1">
              <a:spcAft>
                <a:spcPts val="0"/>
              </a:spcAft>
              <a:defRPr/>
            </a:pPr>
            <a:endParaRPr lang="en-GB" sz="2000" dirty="0">
              <a:cs typeface="Arial" panose="020B0604020202020204" pitchFamily="34" charset="0"/>
            </a:endParaRPr>
          </a:p>
          <a:p>
            <a:pPr eaLnBrk="1" fontAlgn="auto" hangingPunct="1">
              <a:spcAft>
                <a:spcPts val="0"/>
              </a:spcAft>
              <a:defRPr/>
            </a:pPr>
            <a:endParaRPr lang="en-GB" sz="2000" dirty="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sz="2000" dirty="0">
              <a:cs typeface="Arial" panose="020B0604020202020204" pitchFamily="34" charset="0"/>
            </a:endParaRPr>
          </a:p>
          <a:p>
            <a:pPr eaLnBrk="1" fontAlgn="auto" hangingPunct="1">
              <a:spcAft>
                <a:spcPts val="0"/>
              </a:spcAft>
              <a:defRPr/>
            </a:pPr>
            <a:endParaRPr lang="en-GB" sz="2000" dirty="0"/>
          </a:p>
        </p:txBody>
      </p:sp>
    </p:spTree>
  </p:cSld>
  <p:clrMapOvr>
    <a:masterClrMapping/>
  </p:clrMapOvr>
  <p:transition spd="slow">
    <p:blinds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D7560428-F233-AD69-C002-E3D2C0426C56}"/>
              </a:ext>
            </a:extLst>
          </p:cNvPr>
          <p:cNvSpPr txBox="1">
            <a:spLocks/>
          </p:cNvSpPr>
          <p:nvPr/>
        </p:nvSpPr>
        <p:spPr>
          <a:xfrm>
            <a:off x="7073417" y="0"/>
            <a:ext cx="4428699" cy="2745688"/>
          </a:xfrm>
          <a:prstGeom prst="rect">
            <a:avLst/>
          </a:prstGeom>
          <a:noFill/>
        </p:spPr>
        <p:txBody>
          <a:bodyPr vert="horz" lIns="91440" tIns="45720" rIns="91440" bIns="45720" rtlCol="0" anchor="b">
            <a:normAutofit/>
          </a:bodyPr>
          <a:lst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a:lstStyle>
          <a:p>
            <a:pPr eaLnBrk="1" hangingPunct="1">
              <a:spcAft>
                <a:spcPts val="600"/>
              </a:spcAft>
            </a:pPr>
            <a:r>
              <a:rPr lang="en-US" dirty="0">
                <a:solidFill>
                  <a:schemeClr val="tx1">
                    <a:lumMod val="65000"/>
                    <a:lumOff val="35000"/>
                  </a:schemeClr>
                </a:solidFill>
              </a:rPr>
              <a:t>Writing the literature review</a:t>
            </a:r>
          </a:p>
        </p:txBody>
      </p:sp>
      <p:pic>
        <p:nvPicPr>
          <p:cNvPr id="6" name="Picture 5" descr="Stack of magazines on table">
            <a:extLst>
              <a:ext uri="{FF2B5EF4-FFF2-40B4-BE49-F238E27FC236}">
                <a16:creationId xmlns:a16="http://schemas.microsoft.com/office/drawing/2014/main" id="{2ABD41A2-826A-72DA-A31E-BED83409A168}"/>
              </a:ext>
            </a:extLst>
          </p:cNvPr>
          <p:cNvPicPr>
            <a:picLocks noChangeAspect="1"/>
          </p:cNvPicPr>
          <p:nvPr/>
        </p:nvPicPr>
        <p:blipFill rotWithShape="1">
          <a:blip r:embed="rId3"/>
          <a:srcRect l="33083" r="412"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2" name="TextBox 1">
            <a:extLst>
              <a:ext uri="{FF2B5EF4-FFF2-40B4-BE49-F238E27FC236}">
                <a16:creationId xmlns:a16="http://schemas.microsoft.com/office/drawing/2014/main" id="{EC3C6EEF-E050-B937-8248-69C8F8158804}"/>
              </a:ext>
            </a:extLst>
          </p:cNvPr>
          <p:cNvSpPr txBox="1"/>
          <p:nvPr/>
        </p:nvSpPr>
        <p:spPr>
          <a:xfrm>
            <a:off x="6266350" y="3195021"/>
            <a:ext cx="5733826" cy="2339102"/>
          </a:xfrm>
          <a:prstGeom prst="rect">
            <a:avLst/>
          </a:prstGeom>
          <a:noFill/>
        </p:spPr>
        <p:txBody>
          <a:bodyPr wrap="square" rtlCol="0">
            <a:spAutoFit/>
          </a:bodyPr>
          <a:lstStyle/>
          <a:p>
            <a:pPr algn="ctr"/>
            <a:r>
              <a:rPr lang="en-GB" sz="3200" dirty="0">
                <a:solidFill>
                  <a:schemeClr val="tx1">
                    <a:lumMod val="75000"/>
                    <a:lumOff val="25000"/>
                  </a:schemeClr>
                </a:solidFill>
                <a:latin typeface="+mj-lt"/>
              </a:rPr>
              <a:t>A quick recap on what we covered last time…:</a:t>
            </a:r>
          </a:p>
          <a:p>
            <a:pPr algn="ctr"/>
            <a:endParaRPr lang="en-GB" sz="1600" dirty="0">
              <a:solidFill>
                <a:schemeClr val="tx1">
                  <a:lumMod val="75000"/>
                  <a:lumOff val="25000"/>
                </a:schemeClr>
              </a:solidFill>
              <a:latin typeface="+mj-lt"/>
            </a:endParaRPr>
          </a:p>
          <a:p>
            <a:pPr algn="ctr"/>
            <a:r>
              <a:rPr lang="en-GB" sz="2400" dirty="0">
                <a:solidFill>
                  <a:schemeClr val="tx1">
                    <a:lumMod val="75000"/>
                    <a:lumOff val="25000"/>
                  </a:schemeClr>
                </a:solidFill>
                <a:latin typeface="+mj-lt"/>
                <a:cs typeface="Arial"/>
              </a:rPr>
              <a:t>Main Body of the review</a:t>
            </a:r>
          </a:p>
          <a:p>
            <a:pPr algn="ctr"/>
            <a:r>
              <a:rPr lang="en-GB" sz="2400" dirty="0">
                <a:solidFill>
                  <a:schemeClr val="tx1">
                    <a:lumMod val="75000"/>
                    <a:lumOff val="25000"/>
                  </a:schemeClr>
                </a:solidFill>
                <a:latin typeface="+mj-lt"/>
                <a:cs typeface="Arial"/>
              </a:rPr>
              <a:t>Analysis and Findings</a:t>
            </a:r>
          </a:p>
          <a:p>
            <a:endParaRPr lang="en-GB" dirty="0"/>
          </a:p>
        </p:txBody>
      </p:sp>
      <p:sp>
        <p:nvSpPr>
          <p:cNvPr id="3" name="Speech Bubble: Rectangle with Corners Rounded 2">
            <a:extLst>
              <a:ext uri="{FF2B5EF4-FFF2-40B4-BE49-F238E27FC236}">
                <a16:creationId xmlns:a16="http://schemas.microsoft.com/office/drawing/2014/main" id="{8D76179F-A815-3F57-5DB3-2C0121861A5E}"/>
              </a:ext>
            </a:extLst>
          </p:cNvPr>
          <p:cNvSpPr/>
          <p:nvPr/>
        </p:nvSpPr>
        <p:spPr>
          <a:xfrm>
            <a:off x="191824" y="0"/>
            <a:ext cx="5563517" cy="3582297"/>
          </a:xfrm>
          <a:prstGeom prst="wedgeRoundRectCallout">
            <a:avLst>
              <a:gd name="adj1" fmla="val 61732"/>
              <a:gd name="adj2" fmla="val 37875"/>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4800" dirty="0">
                <a:latin typeface="Cavolini" panose="03000502040302020204" pitchFamily="66" charset="0"/>
                <a:cs typeface="Cavolini" panose="03000502040302020204" pitchFamily="66" charset="0"/>
              </a:rPr>
              <a:t>Repetition is the key to real learning!</a:t>
            </a:r>
          </a:p>
        </p:txBody>
      </p:sp>
    </p:spTree>
    <p:extLst>
      <p:ext uri="{BB962C8B-B14F-4D97-AF65-F5344CB8AC3E}">
        <p14:creationId xmlns:p14="http://schemas.microsoft.com/office/powerpoint/2010/main" val="194377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7560428-F233-AD69-C002-E3D2C0426C56}"/>
              </a:ext>
            </a:extLst>
          </p:cNvPr>
          <p:cNvSpPr txBox="1">
            <a:spLocks/>
          </p:cNvSpPr>
          <p:nvPr/>
        </p:nvSpPr>
        <p:spPr>
          <a:xfrm>
            <a:off x="7073417" y="0"/>
            <a:ext cx="4428699" cy="2745688"/>
          </a:xfrm>
          <a:prstGeom prst="rect">
            <a:avLst/>
          </a:prstGeom>
          <a:noFill/>
        </p:spPr>
        <p:txBody>
          <a:bodyPr vert="horz" lIns="91440" tIns="45720" rIns="91440" bIns="45720" rtlCol="0" anchor="b">
            <a:normAutofit/>
          </a:bodyPr>
          <a:lst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a:lstStyle>
          <a:p>
            <a:pPr eaLnBrk="1" hangingPunct="1">
              <a:spcAft>
                <a:spcPts val="600"/>
              </a:spcAft>
            </a:pPr>
            <a:r>
              <a:rPr lang="en-US" dirty="0">
                <a:solidFill>
                  <a:schemeClr val="tx1">
                    <a:lumMod val="65000"/>
                    <a:lumOff val="35000"/>
                  </a:schemeClr>
                </a:solidFill>
              </a:rPr>
              <a:t>Writing the literature review</a:t>
            </a:r>
          </a:p>
        </p:txBody>
      </p:sp>
      <p:pic>
        <p:nvPicPr>
          <p:cNvPr id="6" name="Picture 5" descr="Stack of magazines on table">
            <a:extLst>
              <a:ext uri="{FF2B5EF4-FFF2-40B4-BE49-F238E27FC236}">
                <a16:creationId xmlns:a16="http://schemas.microsoft.com/office/drawing/2014/main" id="{2ABD41A2-826A-72DA-A31E-BED83409A168}"/>
              </a:ext>
            </a:extLst>
          </p:cNvPr>
          <p:cNvPicPr>
            <a:picLocks noChangeAspect="1"/>
          </p:cNvPicPr>
          <p:nvPr/>
        </p:nvPicPr>
        <p:blipFill rotWithShape="1">
          <a:blip r:embed="rId2"/>
          <a:srcRect l="33083" r="412"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2" name="TextBox 1">
            <a:extLst>
              <a:ext uri="{FF2B5EF4-FFF2-40B4-BE49-F238E27FC236}">
                <a16:creationId xmlns:a16="http://schemas.microsoft.com/office/drawing/2014/main" id="{EC3C6EEF-E050-B937-8248-69C8F8158804}"/>
              </a:ext>
            </a:extLst>
          </p:cNvPr>
          <p:cNvSpPr txBox="1"/>
          <p:nvPr/>
        </p:nvSpPr>
        <p:spPr>
          <a:xfrm>
            <a:off x="6266350" y="3195021"/>
            <a:ext cx="5733826" cy="1231106"/>
          </a:xfrm>
          <a:prstGeom prst="rect">
            <a:avLst/>
          </a:prstGeom>
          <a:noFill/>
        </p:spPr>
        <p:txBody>
          <a:bodyPr wrap="square" rtlCol="0">
            <a:spAutoFit/>
          </a:bodyPr>
          <a:lstStyle/>
          <a:p>
            <a:pPr algn="ctr"/>
            <a:r>
              <a:rPr lang="en-GB" sz="2800" dirty="0">
                <a:solidFill>
                  <a:schemeClr val="tx1">
                    <a:lumMod val="75000"/>
                    <a:lumOff val="25000"/>
                  </a:schemeClr>
                </a:solidFill>
                <a:latin typeface="+mj-lt"/>
                <a:cs typeface="Arial"/>
              </a:rPr>
              <a:t>Main Body of the review</a:t>
            </a:r>
          </a:p>
          <a:p>
            <a:pPr algn="ctr"/>
            <a:r>
              <a:rPr lang="en-GB" sz="2800" dirty="0">
                <a:solidFill>
                  <a:schemeClr val="tx1">
                    <a:lumMod val="75000"/>
                    <a:lumOff val="25000"/>
                  </a:schemeClr>
                </a:solidFill>
                <a:latin typeface="+mj-lt"/>
                <a:cs typeface="Arial"/>
              </a:rPr>
              <a:t>Analysis and Findings</a:t>
            </a:r>
          </a:p>
          <a:p>
            <a:endParaRPr lang="en-GB" dirty="0"/>
          </a:p>
        </p:txBody>
      </p:sp>
    </p:spTree>
    <p:extLst>
      <p:ext uri="{BB962C8B-B14F-4D97-AF65-F5344CB8AC3E}">
        <p14:creationId xmlns:p14="http://schemas.microsoft.com/office/powerpoint/2010/main" val="312901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756D2-B576-B073-5811-3DB8B0F7B930}"/>
              </a:ext>
            </a:extLst>
          </p:cNvPr>
          <p:cNvSpPr>
            <a:spLocks noGrp="1"/>
          </p:cNvSpPr>
          <p:nvPr>
            <p:ph type="title"/>
          </p:nvPr>
        </p:nvSpPr>
        <p:spPr/>
        <p:txBody>
          <a:bodyPr/>
          <a:lstStyle/>
          <a:p>
            <a:r>
              <a:rPr lang="en-GB" dirty="0"/>
              <a:t>Section 3: Main Body of the Review &amp; Findings</a:t>
            </a:r>
          </a:p>
        </p:txBody>
      </p:sp>
      <p:pic>
        <p:nvPicPr>
          <p:cNvPr id="5" name="Content Placeholder 4">
            <a:extLst>
              <a:ext uri="{FF2B5EF4-FFF2-40B4-BE49-F238E27FC236}">
                <a16:creationId xmlns:a16="http://schemas.microsoft.com/office/drawing/2014/main" id="{D6A4EECD-68D8-4ED3-8FAA-4719EAE3AFE8}"/>
              </a:ext>
            </a:extLst>
          </p:cNvPr>
          <p:cNvPicPr>
            <a:picLocks noGrp="1" noChangeAspect="1"/>
          </p:cNvPicPr>
          <p:nvPr>
            <p:ph idx="1"/>
          </p:nvPr>
        </p:nvPicPr>
        <p:blipFill rotWithShape="1">
          <a:blip r:embed="rId2"/>
          <a:srcRect t="9333"/>
          <a:stretch/>
        </p:blipFill>
        <p:spPr>
          <a:xfrm>
            <a:off x="1524000" y="1390649"/>
            <a:ext cx="9525000" cy="503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91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FD30D5-CF6C-DD5E-E71A-96628032CCE6}"/>
              </a:ext>
            </a:extLst>
          </p:cNvPr>
          <p:cNvSpPr>
            <a:spLocks noGrp="1"/>
          </p:cNvSpPr>
          <p:nvPr>
            <p:ph type="title"/>
          </p:nvPr>
        </p:nvSpPr>
        <p:spPr>
          <a:xfrm>
            <a:off x="838200" y="136525"/>
            <a:ext cx="7636099" cy="965200"/>
          </a:xfrm>
        </p:spPr>
        <p:txBody>
          <a:bodyPr/>
          <a:lstStyle/>
          <a:p>
            <a:r>
              <a:rPr lang="en-GB" dirty="0"/>
              <a:t>Critically evaluating your literature</a:t>
            </a:r>
          </a:p>
        </p:txBody>
      </p:sp>
      <p:sp>
        <p:nvSpPr>
          <p:cNvPr id="2" name="Content Placeholder 1">
            <a:extLst>
              <a:ext uri="{FF2B5EF4-FFF2-40B4-BE49-F238E27FC236}">
                <a16:creationId xmlns:a16="http://schemas.microsoft.com/office/drawing/2014/main" id="{E1A6400B-5867-DD6E-0F17-3B137485E830}"/>
              </a:ext>
            </a:extLst>
          </p:cNvPr>
          <p:cNvSpPr>
            <a:spLocks noGrp="1"/>
          </p:cNvSpPr>
          <p:nvPr>
            <p:ph sz="half" idx="1"/>
          </p:nvPr>
        </p:nvSpPr>
        <p:spPr>
          <a:xfrm>
            <a:off x="838200" y="1280822"/>
            <a:ext cx="11353800" cy="5577177"/>
          </a:xfrm>
          <a:solidFill>
            <a:schemeClr val="bg1"/>
          </a:solidFill>
        </p:spPr>
        <p:txBody>
          <a:bodyPr/>
          <a:lstStyle/>
          <a:p>
            <a:r>
              <a:rPr lang="en-GB" sz="2200" b="0" dirty="0">
                <a:solidFill>
                  <a:schemeClr val="tx1">
                    <a:lumMod val="85000"/>
                    <a:lumOff val="15000"/>
                  </a:schemeClr>
                </a:solidFill>
                <a:cs typeface="Arial" panose="020B0604020202020204" pitchFamily="34" charset="0"/>
              </a:rPr>
              <a:t>One way to make sure you do this is to ask questions of the texts</a:t>
            </a:r>
          </a:p>
          <a:p>
            <a:endParaRPr lang="en-GB" sz="800" dirty="0">
              <a:solidFill>
                <a:schemeClr val="tx1">
                  <a:lumMod val="85000"/>
                  <a:lumOff val="15000"/>
                </a:schemeClr>
              </a:solidFill>
              <a:cs typeface="Arial" panose="020B0604020202020204" pitchFamily="34" charset="0"/>
            </a:endParaRPr>
          </a:p>
          <a:p>
            <a:r>
              <a:rPr lang="en-GB" sz="2200" b="0" dirty="0">
                <a:solidFill>
                  <a:schemeClr val="tx1">
                    <a:lumMod val="85000"/>
                    <a:lumOff val="15000"/>
                  </a:schemeClr>
                </a:solidFill>
                <a:cs typeface="Arial" panose="020B0604020202020204" pitchFamily="34" charset="0"/>
              </a:rPr>
              <a:t>Who, What, When, Where, Why…?</a:t>
            </a:r>
          </a:p>
          <a:p>
            <a:pPr marL="342900" indent="-342900">
              <a:buFont typeface="Arial" panose="020B0604020202020204" pitchFamily="34" charset="0"/>
              <a:buChar char="•"/>
            </a:pPr>
            <a:endParaRPr lang="en-GB" sz="800" dirty="0">
              <a:solidFill>
                <a:schemeClr val="tx1">
                  <a:lumMod val="85000"/>
                  <a:lumOff val="15000"/>
                </a:schemeClr>
              </a:solidFill>
            </a:endParaRPr>
          </a:p>
          <a:p>
            <a:pPr marL="342900" indent="-342900"/>
            <a:r>
              <a:rPr lang="en-GB" sz="2200" dirty="0">
                <a:solidFill>
                  <a:schemeClr val="tx1">
                    <a:lumMod val="85000"/>
                    <a:lumOff val="15000"/>
                  </a:schemeClr>
                </a:solidFill>
              </a:rPr>
              <a:t>Lots of different critical appraisal tools, CRAAP, CASP many more, </a:t>
            </a:r>
          </a:p>
          <a:p>
            <a:pPr marL="342900" indent="-342900"/>
            <a:endParaRPr lang="en-GB" sz="800" dirty="0">
              <a:solidFill>
                <a:schemeClr val="tx1">
                  <a:lumMod val="85000"/>
                  <a:lumOff val="15000"/>
                </a:schemeClr>
              </a:solidFill>
            </a:endParaRPr>
          </a:p>
          <a:p>
            <a:pPr marL="342900" indent="-342900"/>
            <a:r>
              <a:rPr lang="en-GB" sz="2200" dirty="0">
                <a:solidFill>
                  <a:schemeClr val="tx1">
                    <a:lumMod val="85000"/>
                    <a:lumOff val="15000"/>
                  </a:schemeClr>
                </a:solidFill>
              </a:rPr>
              <a:t>Or develop your own:</a:t>
            </a:r>
          </a:p>
          <a:p>
            <a:pPr marL="342900" indent="-342900">
              <a:buFont typeface="Arial" panose="020B0604020202020204" pitchFamily="34" charset="0"/>
              <a:buChar char="•"/>
            </a:pPr>
            <a:endParaRPr lang="en-GB" sz="300" dirty="0">
              <a:solidFill>
                <a:schemeClr val="tx1">
                  <a:lumMod val="85000"/>
                  <a:lumOff val="15000"/>
                </a:schemeClr>
              </a:solidFill>
            </a:endParaRPr>
          </a:p>
          <a:p>
            <a:pPr marL="342900" indent="-342900">
              <a:buFont typeface="Arial" panose="020B0604020202020204" pitchFamily="34" charset="0"/>
              <a:buChar char="•"/>
            </a:pPr>
            <a:r>
              <a:rPr lang="en-GB" sz="1800" dirty="0">
                <a:solidFill>
                  <a:schemeClr val="tx1">
                    <a:lumMod val="85000"/>
                    <a:lumOff val="15000"/>
                  </a:schemeClr>
                </a:solidFill>
              </a:rPr>
              <a:t>When was the work written and is that relevant?</a:t>
            </a:r>
          </a:p>
          <a:p>
            <a:pPr marL="342900" indent="-342900">
              <a:buFont typeface="Arial" panose="020B0604020202020204" pitchFamily="34" charset="0"/>
              <a:buChar char="•"/>
            </a:pPr>
            <a:r>
              <a:rPr lang="en-GB" sz="1800" dirty="0">
                <a:solidFill>
                  <a:schemeClr val="tx1">
                    <a:lumMod val="85000"/>
                    <a:lumOff val="15000"/>
                  </a:schemeClr>
                </a:solidFill>
              </a:rPr>
              <a:t>Who wrote it and is that relevant?</a:t>
            </a:r>
          </a:p>
          <a:p>
            <a:pPr marL="342900" indent="-342900">
              <a:buFont typeface="Arial" panose="020B0604020202020204" pitchFamily="34" charset="0"/>
              <a:buChar char="•"/>
            </a:pPr>
            <a:r>
              <a:rPr lang="en-GB" sz="1800" dirty="0">
                <a:solidFill>
                  <a:schemeClr val="tx1">
                    <a:lumMod val="85000"/>
                    <a:lumOff val="15000"/>
                  </a:schemeClr>
                </a:solidFill>
              </a:rPr>
              <a:t>What are their sources?</a:t>
            </a:r>
          </a:p>
          <a:p>
            <a:pPr marL="342900" indent="-342900">
              <a:buFont typeface="Arial" panose="020B0604020202020204" pitchFamily="34" charset="0"/>
              <a:buChar char="•"/>
            </a:pPr>
            <a:r>
              <a:rPr lang="en-GB" sz="1800" dirty="0">
                <a:solidFill>
                  <a:schemeClr val="tx1">
                    <a:lumMod val="85000"/>
                    <a:lumOff val="15000"/>
                  </a:schemeClr>
                </a:solidFill>
              </a:rPr>
              <a:t>Is their conclusion justified? Is it supported by the evidence?</a:t>
            </a:r>
          </a:p>
          <a:p>
            <a:pPr marL="342900" indent="-342900">
              <a:buFont typeface="Arial" panose="020B0604020202020204" pitchFamily="34" charset="0"/>
              <a:buChar char="•"/>
            </a:pPr>
            <a:r>
              <a:rPr lang="en-GB" sz="1800" dirty="0">
                <a:solidFill>
                  <a:schemeClr val="tx1">
                    <a:lumMod val="85000"/>
                    <a:lumOff val="15000"/>
                  </a:schemeClr>
                </a:solidFill>
              </a:rPr>
              <a:t>What are the flaws in their work? What are the positives?</a:t>
            </a:r>
          </a:p>
          <a:p>
            <a:pPr marL="342900" indent="-342900">
              <a:buFont typeface="Arial" panose="020B0604020202020204" pitchFamily="34" charset="0"/>
              <a:buChar char="•"/>
            </a:pPr>
            <a:r>
              <a:rPr lang="en-GB" sz="1800" dirty="0">
                <a:solidFill>
                  <a:schemeClr val="tx1">
                    <a:lumMod val="85000"/>
                    <a:lumOff val="15000"/>
                  </a:schemeClr>
                </a:solidFill>
              </a:rPr>
              <a:t>Does the author support a certain theory, method or school of thought?</a:t>
            </a:r>
          </a:p>
          <a:p>
            <a:pPr marL="342900" indent="-342900">
              <a:buFont typeface="Arial" panose="020B0604020202020204" pitchFamily="34" charset="0"/>
              <a:buChar char="•"/>
            </a:pPr>
            <a:r>
              <a:rPr lang="en-GB" sz="1800" dirty="0">
                <a:solidFill>
                  <a:schemeClr val="tx1">
                    <a:lumMod val="85000"/>
                    <a:lumOff val="15000"/>
                  </a:schemeClr>
                </a:solidFill>
              </a:rPr>
              <a:t>How does the work fit in with other literature? </a:t>
            </a:r>
          </a:p>
          <a:p>
            <a:pPr marL="0" indent="0">
              <a:buNone/>
            </a:pPr>
            <a:r>
              <a:rPr lang="en-GB" sz="1800" dirty="0">
                <a:solidFill>
                  <a:schemeClr val="tx1">
                    <a:lumMod val="85000"/>
                    <a:lumOff val="15000"/>
                  </a:schemeClr>
                </a:solidFill>
              </a:rPr>
              <a:t>(I.e. does it support what others have said or argue against others?).</a:t>
            </a:r>
          </a:p>
          <a:p>
            <a:pPr marL="342900" indent="-342900">
              <a:buFont typeface="Arial" panose="020B0604020202020204" pitchFamily="34" charset="0"/>
              <a:buChar char="•"/>
            </a:pPr>
            <a:endParaRPr lang="en-GB" sz="2200" dirty="0">
              <a:solidFill>
                <a:schemeClr val="tx1">
                  <a:lumMod val="85000"/>
                  <a:lumOff val="15000"/>
                </a:schemeClr>
              </a:solidFill>
            </a:endParaRPr>
          </a:p>
          <a:p>
            <a:endParaRPr lang="en-GB" dirty="0"/>
          </a:p>
        </p:txBody>
      </p:sp>
      <p:sp>
        <p:nvSpPr>
          <p:cNvPr id="10" name="Rectangle 9">
            <a:extLst>
              <a:ext uri="{FF2B5EF4-FFF2-40B4-BE49-F238E27FC236}">
                <a16:creationId xmlns:a16="http://schemas.microsoft.com/office/drawing/2014/main" id="{F387E3F6-DC5B-7EFE-0753-1B4321F4BE38}"/>
              </a:ext>
            </a:extLst>
          </p:cNvPr>
          <p:cNvSpPr/>
          <p:nvPr/>
        </p:nvSpPr>
        <p:spPr>
          <a:xfrm>
            <a:off x="8590208" y="0"/>
            <a:ext cx="3601792" cy="6857999"/>
          </a:xfrm>
          <a:prstGeom prst="rect">
            <a:avLst/>
          </a:prstGeom>
          <a:solidFill>
            <a:srgbClr val="12A2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9439BB1-19D1-E8CA-4381-883E298BDCF0}"/>
              </a:ext>
            </a:extLst>
          </p:cNvPr>
          <p:cNvPicPr>
            <a:picLocks noChangeAspect="1"/>
          </p:cNvPicPr>
          <p:nvPr/>
        </p:nvPicPr>
        <p:blipFill>
          <a:blip r:embed="rId3"/>
          <a:stretch>
            <a:fillRect/>
          </a:stretch>
        </p:blipFill>
        <p:spPr>
          <a:xfrm>
            <a:off x="8728819" y="437882"/>
            <a:ext cx="3324567" cy="47667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2DA8200E-982C-C57D-440C-D29605A1F00E}"/>
              </a:ext>
            </a:extLst>
          </p:cNvPr>
          <p:cNvSpPr txBox="1"/>
          <p:nvPr/>
        </p:nvSpPr>
        <p:spPr>
          <a:xfrm>
            <a:off x="8728819" y="5383680"/>
            <a:ext cx="3324567" cy="307777"/>
          </a:xfrm>
          <a:prstGeom prst="rect">
            <a:avLst/>
          </a:prstGeom>
          <a:solidFill>
            <a:schemeClr val="bg1"/>
          </a:solidFill>
        </p:spPr>
        <p:txBody>
          <a:bodyPr wrap="square">
            <a:spAutoFit/>
          </a:bodyPr>
          <a:lstStyle/>
          <a:p>
            <a:r>
              <a:rPr lang="en-GB" sz="1400" dirty="0">
                <a:latin typeface="+mj-lt"/>
              </a:rPr>
              <a:t>https://casp-uk.net/casp-tools-checklists/</a:t>
            </a:r>
          </a:p>
        </p:txBody>
      </p:sp>
    </p:spTree>
    <p:extLst>
      <p:ext uri="{BB962C8B-B14F-4D97-AF65-F5344CB8AC3E}">
        <p14:creationId xmlns:p14="http://schemas.microsoft.com/office/powerpoint/2010/main" val="69893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6A4EECD-68D8-4ED3-8FAA-4719EAE3AFE8}"/>
              </a:ext>
            </a:extLst>
          </p:cNvPr>
          <p:cNvPicPr>
            <a:picLocks noGrp="1" noChangeAspect="1"/>
          </p:cNvPicPr>
          <p:nvPr>
            <p:ph idx="1"/>
          </p:nvPr>
        </p:nvPicPr>
        <p:blipFill rotWithShape="1">
          <a:blip r:embed="rId3"/>
          <a:srcRect t="9333" r="4003"/>
          <a:stretch/>
        </p:blipFill>
        <p:spPr>
          <a:xfrm>
            <a:off x="3557676" y="2627288"/>
            <a:ext cx="5076647" cy="3042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peech Bubble: Rectangle with Corners Rounded 5">
            <a:extLst>
              <a:ext uri="{FF2B5EF4-FFF2-40B4-BE49-F238E27FC236}">
                <a16:creationId xmlns:a16="http://schemas.microsoft.com/office/drawing/2014/main" id="{75765DA9-8644-6E27-B446-E112BC1FC55C}"/>
              </a:ext>
            </a:extLst>
          </p:cNvPr>
          <p:cNvSpPr/>
          <p:nvPr/>
        </p:nvSpPr>
        <p:spPr>
          <a:xfrm>
            <a:off x="286286" y="2067063"/>
            <a:ext cx="3129567" cy="1532586"/>
          </a:xfrm>
          <a:prstGeom prst="wedgeRoundRectCallout">
            <a:avLst>
              <a:gd name="adj1" fmla="val 44599"/>
              <a:gd name="adj2" fmla="val 78466"/>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Summarise</a:t>
            </a:r>
          </a:p>
        </p:txBody>
      </p:sp>
      <p:sp>
        <p:nvSpPr>
          <p:cNvPr id="7" name="Speech Bubble: Rectangle with Corners Rounded 6">
            <a:extLst>
              <a:ext uri="{FF2B5EF4-FFF2-40B4-BE49-F238E27FC236}">
                <a16:creationId xmlns:a16="http://schemas.microsoft.com/office/drawing/2014/main" id="{4C256423-E7CA-DFA4-A40D-377F3FD850F4}"/>
              </a:ext>
            </a:extLst>
          </p:cNvPr>
          <p:cNvSpPr/>
          <p:nvPr/>
        </p:nvSpPr>
        <p:spPr>
          <a:xfrm>
            <a:off x="2980382" y="377112"/>
            <a:ext cx="3129567" cy="1532586"/>
          </a:xfrm>
          <a:prstGeom prst="wedgeRoundRectCallout">
            <a:avLst>
              <a:gd name="adj1" fmla="val 45422"/>
              <a:gd name="adj2" fmla="val 83508"/>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Synthesise</a:t>
            </a:r>
          </a:p>
        </p:txBody>
      </p:sp>
      <p:sp>
        <p:nvSpPr>
          <p:cNvPr id="8" name="Speech Bubble: Rectangle with Corners Rounded 7">
            <a:extLst>
              <a:ext uri="{FF2B5EF4-FFF2-40B4-BE49-F238E27FC236}">
                <a16:creationId xmlns:a16="http://schemas.microsoft.com/office/drawing/2014/main" id="{B177DB36-645D-E74F-A3E0-55CA2755B2F4}"/>
              </a:ext>
            </a:extLst>
          </p:cNvPr>
          <p:cNvSpPr/>
          <p:nvPr/>
        </p:nvSpPr>
        <p:spPr>
          <a:xfrm>
            <a:off x="6178603" y="377112"/>
            <a:ext cx="3129567" cy="1532586"/>
          </a:xfrm>
          <a:prstGeom prst="wedgeRoundRectCallout">
            <a:avLst>
              <a:gd name="adj1" fmla="val 567"/>
              <a:gd name="adj2" fmla="val 85189"/>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Critique</a:t>
            </a:r>
          </a:p>
        </p:txBody>
      </p:sp>
      <p:sp>
        <p:nvSpPr>
          <p:cNvPr id="9" name="Speech Bubble: Rectangle with Corners Rounded 8">
            <a:extLst>
              <a:ext uri="{FF2B5EF4-FFF2-40B4-BE49-F238E27FC236}">
                <a16:creationId xmlns:a16="http://schemas.microsoft.com/office/drawing/2014/main" id="{A6495581-1C8B-D96B-2CFB-1DDACF9C6EB1}"/>
              </a:ext>
            </a:extLst>
          </p:cNvPr>
          <p:cNvSpPr/>
          <p:nvPr/>
        </p:nvSpPr>
        <p:spPr>
          <a:xfrm>
            <a:off x="8776147" y="2067063"/>
            <a:ext cx="3129567" cy="1532586"/>
          </a:xfrm>
          <a:prstGeom prst="wedgeRoundRectCallout">
            <a:avLst>
              <a:gd name="adj1" fmla="val -50874"/>
              <a:gd name="adj2" fmla="val 81827"/>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Compare</a:t>
            </a:r>
          </a:p>
        </p:txBody>
      </p:sp>
      <p:sp>
        <p:nvSpPr>
          <p:cNvPr id="10" name="Rectangle 9">
            <a:extLst>
              <a:ext uri="{FF2B5EF4-FFF2-40B4-BE49-F238E27FC236}">
                <a16:creationId xmlns:a16="http://schemas.microsoft.com/office/drawing/2014/main" id="{DB2C8C39-A50C-27CA-51E5-1CC3D9EFD897}"/>
              </a:ext>
            </a:extLst>
          </p:cNvPr>
          <p:cNvSpPr/>
          <p:nvPr/>
        </p:nvSpPr>
        <p:spPr>
          <a:xfrm>
            <a:off x="3557677" y="5780123"/>
            <a:ext cx="5076646" cy="923330"/>
          </a:xfrm>
          <a:prstGeom prst="rect">
            <a:avLst/>
          </a:prstGeom>
          <a:noFill/>
        </p:spPr>
        <p:txBody>
          <a:bodyPr wrap="square" lIns="91440" tIns="45720" rIns="91440" bIns="45720">
            <a:spAutoFit/>
          </a:bodyPr>
          <a:lstStyle/>
          <a:p>
            <a:pPr algn="ctr"/>
            <a:r>
              <a:rPr lang="en-US" sz="5400" dirty="0">
                <a:ln w="0"/>
                <a:latin typeface="Abadi" panose="020B0604020104020204" pitchFamily="34" charset="0"/>
              </a:rPr>
              <a:t>= Analysis!</a:t>
            </a:r>
            <a:endParaRPr lang="en-US" sz="5400" cap="none" spc="0" dirty="0">
              <a:ln w="0"/>
              <a:solidFill>
                <a:schemeClr val="tx1"/>
              </a:solidFill>
              <a:latin typeface="Abadi" panose="020B0604020104020204" pitchFamily="34" charset="0"/>
            </a:endParaRPr>
          </a:p>
        </p:txBody>
      </p:sp>
    </p:spTree>
    <p:extLst>
      <p:ext uri="{BB962C8B-B14F-4D97-AF65-F5344CB8AC3E}">
        <p14:creationId xmlns:p14="http://schemas.microsoft.com/office/powerpoint/2010/main" val="2622264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Big Picture - On The Mark, The Learning Experience Company Inc.">
            <a:extLst>
              <a:ext uri="{FF2B5EF4-FFF2-40B4-BE49-F238E27FC236}">
                <a16:creationId xmlns:a16="http://schemas.microsoft.com/office/drawing/2014/main" id="{49C4F199-B8CC-FB8B-797F-B2B4B94454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857" y="847414"/>
            <a:ext cx="4777381" cy="379157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262906" y="1238250"/>
            <a:ext cx="7929093" cy="5257155"/>
          </a:xfrm>
          <a:solidFill>
            <a:schemeClr val="bg1"/>
          </a:solidFill>
        </p:spPr>
        <p:txBody>
          <a:bodyPr>
            <a:noAutofit/>
          </a:bodyPr>
          <a:lstStyle/>
          <a:p>
            <a:pPr marL="0" indent="0" algn="ctr">
              <a:lnSpc>
                <a:spcPct val="150000"/>
              </a:lnSpc>
              <a:buNone/>
            </a:pPr>
            <a:r>
              <a:rPr lang="en-GB" sz="2400" dirty="0"/>
              <a:t>When you have all of your texts, ask yourself:</a:t>
            </a:r>
          </a:p>
          <a:p>
            <a:pPr marL="0" indent="0" algn="ctr">
              <a:lnSpc>
                <a:spcPct val="150000"/>
              </a:lnSpc>
              <a:buNone/>
            </a:pPr>
            <a:r>
              <a:rPr lang="en-GB" sz="2400" b="1" i="1" dirty="0"/>
              <a:t>What is the Big Picture?</a:t>
            </a:r>
            <a:endParaRPr lang="en-GB" sz="2400" dirty="0"/>
          </a:p>
          <a:p>
            <a:pPr lvl="1">
              <a:lnSpc>
                <a:spcPct val="150000"/>
              </a:lnSpc>
            </a:pPr>
            <a:r>
              <a:rPr lang="en-GB" dirty="0"/>
              <a:t>What ideas seem to come up in several articles?</a:t>
            </a:r>
          </a:p>
          <a:p>
            <a:pPr lvl="1">
              <a:lnSpc>
                <a:spcPct val="150000"/>
              </a:lnSpc>
            </a:pPr>
            <a:r>
              <a:rPr lang="en-GB" dirty="0"/>
              <a:t>Are the same ideas presented from the same or different perspectives?</a:t>
            </a:r>
          </a:p>
          <a:p>
            <a:pPr lvl="1">
              <a:lnSpc>
                <a:spcPct val="150000"/>
              </a:lnSpc>
            </a:pPr>
            <a:r>
              <a:rPr lang="en-GB" dirty="0"/>
              <a:t>Are there any major debates ?</a:t>
            </a:r>
          </a:p>
          <a:p>
            <a:pPr lvl="1">
              <a:lnSpc>
                <a:spcPct val="150000"/>
              </a:lnSpc>
            </a:pPr>
            <a:r>
              <a:rPr lang="en-GB" dirty="0"/>
              <a:t>Does there seem to be a change in thought over time/from different disciplines? i.e. </a:t>
            </a:r>
            <a:r>
              <a:rPr lang="en-US" altLang="en-US" dirty="0"/>
              <a:t>Demonstrate a “paradigm shift”</a:t>
            </a:r>
          </a:p>
          <a:p>
            <a:pPr lvl="1">
              <a:lnSpc>
                <a:spcPct val="150000"/>
              </a:lnSpc>
            </a:pPr>
            <a:endParaRPr lang="en-GB" sz="2000" dirty="0"/>
          </a:p>
        </p:txBody>
      </p:sp>
      <p:sp>
        <p:nvSpPr>
          <p:cNvPr id="6" name="Title 3">
            <a:extLst>
              <a:ext uri="{FF2B5EF4-FFF2-40B4-BE49-F238E27FC236}">
                <a16:creationId xmlns:a16="http://schemas.microsoft.com/office/drawing/2014/main" id="{313457DC-31F1-453E-2E55-5118409F5FB0}"/>
              </a:ext>
            </a:extLst>
          </p:cNvPr>
          <p:cNvSpPr>
            <a:spLocks noGrp="1"/>
          </p:cNvSpPr>
          <p:nvPr>
            <p:ph type="title"/>
          </p:nvPr>
        </p:nvSpPr>
        <p:spPr>
          <a:xfrm>
            <a:off x="4662153" y="136525"/>
            <a:ext cx="7225046" cy="965200"/>
          </a:xfrm>
        </p:spPr>
        <p:txBody>
          <a:bodyPr/>
          <a:lstStyle/>
          <a:p>
            <a:r>
              <a:rPr lang="en-GB" dirty="0"/>
              <a:t>Summarise &amp; synthesis</a:t>
            </a:r>
          </a:p>
        </p:txBody>
      </p:sp>
    </p:spTree>
    <p:extLst>
      <p:ext uri="{BB962C8B-B14F-4D97-AF65-F5344CB8AC3E}">
        <p14:creationId xmlns:p14="http://schemas.microsoft.com/office/powerpoint/2010/main" val="364565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262906" y="1238250"/>
            <a:ext cx="7929093" cy="5257155"/>
          </a:xfrm>
          <a:solidFill>
            <a:schemeClr val="bg1"/>
          </a:solidFill>
        </p:spPr>
        <p:txBody>
          <a:bodyPr>
            <a:noAutofit/>
          </a:bodyPr>
          <a:lstStyle/>
          <a:p>
            <a:pPr marL="0" indent="0" algn="ctr">
              <a:lnSpc>
                <a:spcPct val="150000"/>
              </a:lnSpc>
              <a:buNone/>
            </a:pPr>
            <a:r>
              <a:rPr lang="en-GB" sz="2000" dirty="0"/>
              <a:t>When you have all of your texts, ask yourself:</a:t>
            </a:r>
          </a:p>
          <a:p>
            <a:pPr marL="0" indent="0" algn="ctr">
              <a:lnSpc>
                <a:spcPct val="150000"/>
              </a:lnSpc>
              <a:buNone/>
            </a:pPr>
            <a:r>
              <a:rPr lang="en-GB" sz="2000" b="1" i="1" dirty="0"/>
              <a:t>What are the strengths and weaknesses of the body of literature</a:t>
            </a:r>
            <a:endParaRPr lang="en-GB" sz="2000" dirty="0"/>
          </a:p>
          <a:p>
            <a:pPr marL="0" indent="0" eaLnBrk="1" hangingPunct="1">
              <a:lnSpc>
                <a:spcPct val="90000"/>
              </a:lnSpc>
              <a:spcAft>
                <a:spcPct val="50000"/>
              </a:spcAft>
              <a:buNone/>
            </a:pPr>
            <a:endParaRPr lang="en-US" altLang="en-US" sz="2000" dirty="0"/>
          </a:p>
          <a:p>
            <a:pPr eaLnBrk="1" hangingPunct="1">
              <a:lnSpc>
                <a:spcPct val="90000"/>
              </a:lnSpc>
              <a:spcAft>
                <a:spcPct val="50000"/>
              </a:spcAft>
            </a:pPr>
            <a:r>
              <a:rPr lang="en-US" altLang="en-US" sz="2000" dirty="0"/>
              <a:t>How/do the different studies relate? </a:t>
            </a:r>
          </a:p>
          <a:p>
            <a:pPr eaLnBrk="1" hangingPunct="1">
              <a:lnSpc>
                <a:spcPct val="90000"/>
              </a:lnSpc>
              <a:spcAft>
                <a:spcPct val="50000"/>
              </a:spcAft>
            </a:pPr>
            <a:r>
              <a:rPr lang="en-US" altLang="en-US" sz="2000" dirty="0"/>
              <a:t>Do any studies introduce opposing, or controversial arguments?</a:t>
            </a:r>
          </a:p>
          <a:p>
            <a:pPr eaLnBrk="1" hangingPunct="1">
              <a:lnSpc>
                <a:spcPct val="90000"/>
              </a:lnSpc>
              <a:spcAft>
                <a:spcPct val="50000"/>
              </a:spcAft>
            </a:pPr>
            <a:r>
              <a:rPr lang="en-US" altLang="en-US" sz="2000" dirty="0"/>
              <a:t>Are there any studies where evidence is lacking, inconclusive, contradicting, or too limited?</a:t>
            </a:r>
          </a:p>
          <a:p>
            <a:pPr eaLnBrk="1" hangingPunct="1">
              <a:lnSpc>
                <a:spcPct val="90000"/>
              </a:lnSpc>
              <a:spcAft>
                <a:spcPct val="50000"/>
              </a:spcAft>
            </a:pPr>
            <a:r>
              <a:rPr lang="en-US" altLang="en-US" sz="2000" dirty="0"/>
              <a:t>Do any research designs or methods seem unsatisfactory/inappropriate? </a:t>
            </a:r>
          </a:p>
          <a:p>
            <a:pPr eaLnBrk="1" hangingPunct="1">
              <a:spcAft>
                <a:spcPct val="50000"/>
              </a:spcAft>
            </a:pPr>
            <a:r>
              <a:rPr lang="en-GB" sz="2000" dirty="0"/>
              <a:t>Is the literature as a whole dominated by certain types of studies? Or Lacking is representation from certain types of studies (for example, the ‘lived experience’)</a:t>
            </a:r>
          </a:p>
          <a:p>
            <a:pPr eaLnBrk="1" hangingPunct="1">
              <a:lnSpc>
                <a:spcPct val="90000"/>
              </a:lnSpc>
              <a:spcAft>
                <a:spcPct val="50000"/>
              </a:spcAft>
            </a:pPr>
            <a:endParaRPr lang="en-US" altLang="en-US" sz="2000" dirty="0"/>
          </a:p>
        </p:txBody>
      </p:sp>
      <p:sp>
        <p:nvSpPr>
          <p:cNvPr id="6" name="Title 3">
            <a:extLst>
              <a:ext uri="{FF2B5EF4-FFF2-40B4-BE49-F238E27FC236}">
                <a16:creationId xmlns:a16="http://schemas.microsoft.com/office/drawing/2014/main" id="{313457DC-31F1-453E-2E55-5118409F5FB0}"/>
              </a:ext>
            </a:extLst>
          </p:cNvPr>
          <p:cNvSpPr>
            <a:spLocks noGrp="1"/>
          </p:cNvSpPr>
          <p:nvPr>
            <p:ph type="title"/>
          </p:nvPr>
        </p:nvSpPr>
        <p:spPr>
          <a:xfrm>
            <a:off x="4662153" y="136525"/>
            <a:ext cx="7225046" cy="965200"/>
          </a:xfrm>
        </p:spPr>
        <p:txBody>
          <a:bodyPr/>
          <a:lstStyle/>
          <a:p>
            <a:r>
              <a:rPr lang="en-GB" dirty="0"/>
              <a:t>Critique &amp; Compare</a:t>
            </a:r>
          </a:p>
        </p:txBody>
      </p:sp>
      <p:pic>
        <p:nvPicPr>
          <p:cNvPr id="2" name="Picture 2">
            <a:extLst>
              <a:ext uri="{FF2B5EF4-FFF2-40B4-BE49-F238E27FC236}">
                <a16:creationId xmlns:a16="http://schemas.microsoft.com/office/drawing/2014/main" id="{4CB65678-BED3-1A2B-8E46-E401104BAF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93949"/>
            <a:ext cx="4332131" cy="2962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5349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85A09303-42CF-EBA2-56B1-B72FE40E7A3D}"/>
              </a:ext>
            </a:extLst>
          </p:cNvPr>
          <p:cNvSpPr>
            <a:spLocks noGrp="1" noChangeArrowheads="1"/>
          </p:cNvSpPr>
          <p:nvPr>
            <p:ph type="title"/>
          </p:nvPr>
        </p:nvSpPr>
        <p:spPr>
          <a:xfrm>
            <a:off x="838200" y="136525"/>
            <a:ext cx="6232302" cy="964911"/>
          </a:xfrm>
        </p:spPr>
        <p:txBody>
          <a:bodyPr/>
          <a:lstStyle/>
          <a:p>
            <a:pPr eaLnBrk="1" hangingPunct="1"/>
            <a:r>
              <a:rPr lang="en-US" altLang="en-US" dirty="0"/>
              <a:t>Analysis</a:t>
            </a:r>
          </a:p>
        </p:txBody>
      </p:sp>
      <p:sp>
        <p:nvSpPr>
          <p:cNvPr id="54275" name="Rectangle 3">
            <a:extLst>
              <a:ext uri="{FF2B5EF4-FFF2-40B4-BE49-F238E27FC236}">
                <a16:creationId xmlns:a16="http://schemas.microsoft.com/office/drawing/2014/main" id="{E4D50D90-AB9B-0E6A-EF3F-7CD49E992A7F}"/>
              </a:ext>
            </a:extLst>
          </p:cNvPr>
          <p:cNvSpPr>
            <a:spLocks noGrp="1" noChangeArrowheads="1"/>
          </p:cNvSpPr>
          <p:nvPr>
            <p:ph idx="1"/>
          </p:nvPr>
        </p:nvSpPr>
        <p:spPr>
          <a:xfrm>
            <a:off x="838199" y="926632"/>
            <a:ext cx="6232303" cy="5250332"/>
          </a:xfrm>
        </p:spPr>
        <p:txBody>
          <a:bodyPr/>
          <a:lstStyle/>
          <a:p>
            <a:pPr marL="0" indent="0" algn="ctr" eaLnBrk="1" hangingPunct="1">
              <a:buNone/>
            </a:pPr>
            <a:endParaRPr lang="en-US" altLang="en-US" sz="2400" b="1" dirty="0"/>
          </a:p>
          <a:p>
            <a:pPr marL="0" indent="0" algn="ctr" eaLnBrk="1" hangingPunct="1">
              <a:buNone/>
            </a:pPr>
            <a:r>
              <a:rPr lang="en-US" altLang="en-US" sz="2400" dirty="0" err="1"/>
              <a:t>Summarise</a:t>
            </a:r>
            <a:r>
              <a:rPr lang="en-US" altLang="en-US" sz="2400" dirty="0"/>
              <a:t> + </a:t>
            </a:r>
            <a:r>
              <a:rPr lang="en-US" altLang="en-US" sz="2400" dirty="0" err="1"/>
              <a:t>Synthesise</a:t>
            </a:r>
            <a:r>
              <a:rPr lang="en-US" altLang="en-US" sz="2400" dirty="0"/>
              <a:t> + Compare + Critique</a:t>
            </a:r>
          </a:p>
          <a:p>
            <a:pPr marL="0" indent="0" algn="ctr" eaLnBrk="1" hangingPunct="1">
              <a:buNone/>
            </a:pPr>
            <a:r>
              <a:rPr lang="en-US" altLang="en-US" sz="2400" dirty="0"/>
              <a:t> </a:t>
            </a:r>
            <a:r>
              <a:rPr lang="en-US" altLang="en-US" sz="2400" b="1" dirty="0"/>
              <a:t>= ANALYSIS </a:t>
            </a:r>
            <a:endParaRPr lang="en-US" altLang="en-US" sz="2400" dirty="0"/>
          </a:p>
          <a:p>
            <a:pPr eaLnBrk="1" hangingPunct="1">
              <a:lnSpc>
                <a:spcPct val="150000"/>
              </a:lnSpc>
            </a:pPr>
            <a:r>
              <a:rPr lang="en-US" altLang="en-US" sz="2400" dirty="0"/>
              <a:t>Analysis occurs on two levels:</a:t>
            </a:r>
          </a:p>
          <a:p>
            <a:pPr lvl="1" eaLnBrk="1" hangingPunct="1">
              <a:lnSpc>
                <a:spcPct val="150000"/>
              </a:lnSpc>
            </a:pPr>
            <a:r>
              <a:rPr lang="en-US" altLang="en-US" dirty="0"/>
              <a:t>Individual sources</a:t>
            </a:r>
          </a:p>
          <a:p>
            <a:pPr lvl="1" eaLnBrk="1" hangingPunct="1">
              <a:lnSpc>
                <a:spcPct val="150000"/>
              </a:lnSpc>
            </a:pPr>
            <a:r>
              <a:rPr lang="en-US" altLang="en-US" dirty="0"/>
              <a:t>Body of research</a:t>
            </a:r>
          </a:p>
          <a:p>
            <a:pPr marL="457200" lvl="1" indent="0" eaLnBrk="1" hangingPunct="1">
              <a:buNone/>
            </a:pPr>
            <a:endParaRPr lang="en-US" altLang="en-US" dirty="0"/>
          </a:p>
          <a:p>
            <a:pPr eaLnBrk="1" hangingPunct="1">
              <a:spcAft>
                <a:spcPct val="30000"/>
              </a:spcAft>
            </a:pPr>
            <a:endParaRPr lang="en-US" altLang="en-US" sz="2000" dirty="0"/>
          </a:p>
          <a:p>
            <a:pPr eaLnBrk="1" hangingPunct="1">
              <a:spcAft>
                <a:spcPct val="30000"/>
              </a:spcAft>
            </a:pPr>
            <a:endParaRPr lang="en-US" altLang="en-US" sz="2000" dirty="0"/>
          </a:p>
          <a:p>
            <a:pPr eaLnBrk="1" hangingPunct="1"/>
            <a:endParaRPr lang="en-US" altLang="en-US" sz="2400" dirty="0">
              <a:latin typeface="Times New Roman" panose="02020603050405020304" pitchFamily="18" charset="0"/>
            </a:endParaRPr>
          </a:p>
        </p:txBody>
      </p:sp>
      <p:sp>
        <p:nvSpPr>
          <p:cNvPr id="2" name="Oval 1">
            <a:extLst>
              <a:ext uri="{FF2B5EF4-FFF2-40B4-BE49-F238E27FC236}">
                <a16:creationId xmlns:a16="http://schemas.microsoft.com/office/drawing/2014/main" id="{C42696AF-42DE-BBC8-8B13-67C9C7B2DFA1}"/>
              </a:ext>
            </a:extLst>
          </p:cNvPr>
          <p:cNvSpPr/>
          <p:nvPr/>
        </p:nvSpPr>
        <p:spPr>
          <a:xfrm>
            <a:off x="7070502" y="341582"/>
            <a:ext cx="5512156" cy="5589787"/>
          </a:xfrm>
          <a:prstGeom prst="ellipse">
            <a:avLst/>
          </a:prstGeom>
          <a:blipFill>
            <a:blip r:embed="rId3"/>
            <a:stretch>
              <a:fillRect/>
            </a:stretch>
          </a:blipFill>
          <a:ln w="53975">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peech Bubble: Rectangle with Corners Rounded 2">
            <a:extLst>
              <a:ext uri="{FF2B5EF4-FFF2-40B4-BE49-F238E27FC236}">
                <a16:creationId xmlns:a16="http://schemas.microsoft.com/office/drawing/2014/main" id="{978A7C92-14BA-43D5-2C0F-081F3342D05D}"/>
              </a:ext>
            </a:extLst>
          </p:cNvPr>
          <p:cNvSpPr/>
          <p:nvPr/>
        </p:nvSpPr>
        <p:spPr>
          <a:xfrm>
            <a:off x="1094704" y="4816698"/>
            <a:ext cx="6232303" cy="1904777"/>
          </a:xfrm>
          <a:prstGeom prst="wedgeRoundRectCallout">
            <a:avLst>
              <a:gd name="adj1" fmla="val 8129"/>
              <a:gd name="adj2" fmla="val -170629"/>
              <a:gd name="adj3" fmla="val 16667"/>
            </a:avLst>
          </a:prstGeom>
          <a:ln w="19050"/>
        </p:spPr>
        <p:style>
          <a:lnRef idx="2">
            <a:schemeClr val="accent6"/>
          </a:lnRef>
          <a:fillRef idx="1">
            <a:schemeClr val="lt1"/>
          </a:fillRef>
          <a:effectRef idx="0">
            <a:schemeClr val="accent6"/>
          </a:effectRef>
          <a:fontRef idx="minor">
            <a:schemeClr val="dk1"/>
          </a:fontRef>
        </p:style>
        <p:txBody>
          <a:bodyPr rtlCol="0" anchor="ctr"/>
          <a:lstStyle/>
          <a:p>
            <a:pPr algn="ctr" eaLnBrk="1" hangingPunct="1">
              <a:spcAft>
                <a:spcPct val="50000"/>
              </a:spcAft>
            </a:pPr>
            <a:r>
              <a:rPr lang="en-US" altLang="en-US" sz="1800" dirty="0"/>
              <a:t>What do researchers KNOW about this field?</a:t>
            </a:r>
          </a:p>
          <a:p>
            <a:pPr algn="ctr" eaLnBrk="1" hangingPunct="1">
              <a:spcAft>
                <a:spcPct val="50000"/>
              </a:spcAft>
            </a:pPr>
            <a:r>
              <a:rPr lang="en-US" altLang="en-US" sz="1800" dirty="0"/>
              <a:t>What do researchers NOT KNOW?</a:t>
            </a:r>
          </a:p>
          <a:p>
            <a:pPr algn="ctr" eaLnBrk="1" hangingPunct="1">
              <a:spcAft>
                <a:spcPct val="50000"/>
              </a:spcAft>
            </a:pPr>
            <a:r>
              <a:rPr lang="en-US" altLang="en-US" sz="1800" dirty="0"/>
              <a:t>Why should we (further) study this topic?</a:t>
            </a:r>
          </a:p>
          <a:p>
            <a:pPr algn="ctr" eaLnBrk="1" hangingPunct="1">
              <a:spcAft>
                <a:spcPct val="50000"/>
              </a:spcAft>
            </a:pPr>
            <a:r>
              <a:rPr lang="en-US" altLang="en-US" sz="1800" dirty="0"/>
              <a:t>What will my study contribute to existing knowledge?</a:t>
            </a:r>
          </a:p>
        </p:txBody>
      </p:sp>
    </p:spTree>
    <p:extLst>
      <p:ext uri="{BB962C8B-B14F-4D97-AF65-F5344CB8AC3E}">
        <p14:creationId xmlns:p14="http://schemas.microsoft.com/office/powerpoint/2010/main" val="1294399285"/>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46BC-3256-1F05-E44E-5619B4D32E1F}"/>
              </a:ext>
            </a:extLst>
          </p:cNvPr>
          <p:cNvSpPr>
            <a:spLocks noGrp="1"/>
          </p:cNvSpPr>
          <p:nvPr>
            <p:ph type="title"/>
          </p:nvPr>
        </p:nvSpPr>
        <p:spPr/>
        <p:txBody>
          <a:bodyPr/>
          <a:lstStyle/>
          <a:p>
            <a:r>
              <a:rPr lang="en-GB" dirty="0"/>
              <a:t>Putting it all together</a:t>
            </a:r>
          </a:p>
        </p:txBody>
      </p:sp>
      <p:sp>
        <p:nvSpPr>
          <p:cNvPr id="3" name="Content Placeholder 2">
            <a:extLst>
              <a:ext uri="{FF2B5EF4-FFF2-40B4-BE49-F238E27FC236}">
                <a16:creationId xmlns:a16="http://schemas.microsoft.com/office/drawing/2014/main" id="{3C06C787-B709-EFAE-459E-F63A61EA8573}"/>
              </a:ext>
            </a:extLst>
          </p:cNvPr>
          <p:cNvSpPr>
            <a:spLocks noGrp="1"/>
          </p:cNvSpPr>
          <p:nvPr>
            <p:ph sz="half" idx="1"/>
          </p:nvPr>
        </p:nvSpPr>
        <p:spPr>
          <a:xfrm>
            <a:off x="838199" y="1280823"/>
            <a:ext cx="5939689" cy="4896140"/>
          </a:xfrm>
        </p:spPr>
        <p:txBody>
          <a:bodyPr/>
          <a:lstStyle/>
          <a:p>
            <a:r>
              <a:rPr lang="en-GB" sz="2600" dirty="0"/>
              <a:t>Thematic Analysis (a simplified approach)</a:t>
            </a:r>
          </a:p>
          <a:p>
            <a:endParaRPr lang="en-GB" sz="2600" dirty="0"/>
          </a:p>
          <a:p>
            <a:r>
              <a:rPr lang="en-GB" sz="2600" dirty="0"/>
              <a:t>Identify Themes </a:t>
            </a:r>
          </a:p>
          <a:p>
            <a:endParaRPr lang="en-GB" sz="2600" dirty="0"/>
          </a:p>
          <a:p>
            <a:r>
              <a:rPr lang="en-GB" sz="2600" dirty="0"/>
              <a:t>Themes should emerge from the main findings/results of your papers</a:t>
            </a:r>
          </a:p>
          <a:p>
            <a:endParaRPr lang="en-GB" sz="2600" dirty="0"/>
          </a:p>
          <a:p>
            <a:r>
              <a:rPr lang="en-GB" sz="2600" dirty="0"/>
              <a:t>The themes you generate should directly reflect the research question you have chosen for your Literature Review</a:t>
            </a:r>
          </a:p>
        </p:txBody>
      </p:sp>
      <p:sp>
        <p:nvSpPr>
          <p:cNvPr id="5" name="Rectangle 4">
            <a:extLst>
              <a:ext uri="{FF2B5EF4-FFF2-40B4-BE49-F238E27FC236}">
                <a16:creationId xmlns:a16="http://schemas.microsoft.com/office/drawing/2014/main" id="{CE65AEAE-EE5E-0EAB-4ADB-68FB996CE36D}"/>
              </a:ext>
            </a:extLst>
          </p:cNvPr>
          <p:cNvSpPr/>
          <p:nvPr/>
        </p:nvSpPr>
        <p:spPr>
          <a:xfrm>
            <a:off x="6825802" y="1280823"/>
            <a:ext cx="5067747" cy="4896140"/>
          </a:xfrm>
          <a:prstGeom prst="rect">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4833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1770-83CE-8594-A2A5-C1FBD0D182E6}"/>
              </a:ext>
            </a:extLst>
          </p:cNvPr>
          <p:cNvSpPr>
            <a:spLocks noGrp="1"/>
          </p:cNvSpPr>
          <p:nvPr>
            <p:ph type="title"/>
          </p:nvPr>
        </p:nvSpPr>
        <p:spPr>
          <a:xfrm>
            <a:off x="648930" y="363345"/>
            <a:ext cx="3505495" cy="1019230"/>
          </a:xfrm>
        </p:spPr>
        <p:txBody>
          <a:bodyPr>
            <a:normAutofit fontScale="90000"/>
          </a:bodyPr>
          <a:lstStyle/>
          <a:p>
            <a:r>
              <a:rPr lang="en-GB" dirty="0"/>
              <a:t>Example Themes</a:t>
            </a:r>
          </a:p>
        </p:txBody>
      </p:sp>
      <p:sp>
        <p:nvSpPr>
          <p:cNvPr id="1030" name="Content Placeholder 1029">
            <a:extLst>
              <a:ext uri="{FF2B5EF4-FFF2-40B4-BE49-F238E27FC236}">
                <a16:creationId xmlns:a16="http://schemas.microsoft.com/office/drawing/2014/main" id="{E782BC39-53B6-54A6-1281-732F0B225279}"/>
              </a:ext>
            </a:extLst>
          </p:cNvPr>
          <p:cNvSpPr>
            <a:spLocks noGrp="1"/>
          </p:cNvSpPr>
          <p:nvPr>
            <p:ph idx="1"/>
          </p:nvPr>
        </p:nvSpPr>
        <p:spPr>
          <a:xfrm>
            <a:off x="206062" y="1519708"/>
            <a:ext cx="4432994" cy="4704112"/>
          </a:xfrm>
        </p:spPr>
        <p:txBody>
          <a:bodyPr>
            <a:normAutofit/>
          </a:bodyPr>
          <a:lstStyle/>
          <a:p>
            <a:pPr marL="0" indent="0">
              <a:buNone/>
            </a:pPr>
            <a:r>
              <a:rPr lang="en-GB" sz="2000" b="1" i="0" dirty="0">
                <a:solidFill>
                  <a:srgbClr val="505050"/>
                </a:solidFill>
                <a:effectLst/>
              </a:rPr>
              <a:t>Research Paper:</a:t>
            </a:r>
          </a:p>
          <a:p>
            <a:pPr marL="0" indent="0">
              <a:buNone/>
            </a:pPr>
            <a:r>
              <a:rPr lang="en-GB" sz="2000" b="0" i="0" dirty="0">
                <a:solidFill>
                  <a:srgbClr val="505050"/>
                </a:solidFill>
                <a:effectLst/>
              </a:rPr>
              <a:t>“The ambiguity of disabled women's experiences of pregnancy, childbirth and motherhood: A phenomenological understanding” </a:t>
            </a:r>
          </a:p>
          <a:p>
            <a:pPr marL="0" indent="0" algn="r">
              <a:buNone/>
            </a:pPr>
            <a:r>
              <a:rPr lang="en-GB" sz="2000" b="0" i="0" dirty="0">
                <a:solidFill>
                  <a:srgbClr val="505050"/>
                </a:solidFill>
                <a:effectLst/>
              </a:rPr>
              <a:t>(</a:t>
            </a:r>
            <a:r>
              <a:rPr lang="en-GB" sz="2000" b="0" i="0" dirty="0" err="1">
                <a:solidFill>
                  <a:srgbClr val="505050"/>
                </a:solidFill>
                <a:effectLst/>
              </a:rPr>
              <a:t>Dympna</a:t>
            </a:r>
            <a:r>
              <a:rPr lang="en-GB" sz="2000" b="0" i="0" dirty="0">
                <a:solidFill>
                  <a:srgbClr val="505050"/>
                </a:solidFill>
                <a:effectLst/>
              </a:rPr>
              <a:t> Walsh-Gallagher, et al. 2012)</a:t>
            </a:r>
          </a:p>
          <a:p>
            <a:pPr marL="0" indent="0">
              <a:buNone/>
            </a:pPr>
            <a:endParaRPr lang="en-GB" sz="2000" dirty="0">
              <a:solidFill>
                <a:srgbClr val="505050"/>
              </a:solidFill>
            </a:endParaRPr>
          </a:p>
          <a:p>
            <a:pPr marL="0" indent="0" algn="ctr">
              <a:buNone/>
            </a:pPr>
            <a:r>
              <a:rPr lang="en-GB" sz="2000" b="1" i="0" dirty="0">
                <a:solidFill>
                  <a:srgbClr val="505050"/>
                </a:solidFill>
                <a:effectLst/>
              </a:rPr>
              <a:t>Two opposing Main Themes identified:</a:t>
            </a:r>
          </a:p>
          <a:p>
            <a:r>
              <a:rPr lang="en-GB" sz="2000" dirty="0">
                <a:solidFill>
                  <a:srgbClr val="505050"/>
                </a:solidFill>
              </a:rPr>
              <a:t>Affirmation of motherhood</a:t>
            </a:r>
          </a:p>
          <a:p>
            <a:r>
              <a:rPr lang="en-GB" sz="2000" b="0" i="0" dirty="0">
                <a:solidFill>
                  <a:srgbClr val="505050"/>
                </a:solidFill>
                <a:effectLst/>
              </a:rPr>
              <a:t>Fears of motherhood</a:t>
            </a:r>
          </a:p>
          <a:p>
            <a:pPr marL="0" indent="0">
              <a:buNone/>
            </a:pPr>
            <a:endParaRPr lang="en-GB" sz="2000" dirty="0">
              <a:solidFill>
                <a:srgbClr val="505050"/>
              </a:solidFill>
            </a:endParaRPr>
          </a:p>
          <a:p>
            <a:pPr marL="0" indent="0" algn="ctr">
              <a:buNone/>
            </a:pPr>
            <a:r>
              <a:rPr lang="en-GB" sz="2000" b="1" i="0" dirty="0">
                <a:solidFill>
                  <a:srgbClr val="505050"/>
                </a:solidFill>
                <a:effectLst/>
              </a:rPr>
              <a:t>Each with their own sub-themes…</a:t>
            </a:r>
          </a:p>
          <a:p>
            <a:endParaRPr lang="en-US" sz="2000" dirty="0"/>
          </a:p>
        </p:txBody>
      </p:sp>
      <p:sp>
        <p:nvSpPr>
          <p:cNvPr id="1033" name="Rectangle 103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309AA807-6F01-381E-093C-DEFE0028C5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382575"/>
            <a:ext cx="6019331" cy="408960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3108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8C49C9-568D-C0A6-9130-56C38805060A}"/>
              </a:ext>
            </a:extLst>
          </p:cNvPr>
          <p:cNvSpPr>
            <a:spLocks noGrp="1"/>
          </p:cNvSpPr>
          <p:nvPr>
            <p:ph type="title"/>
          </p:nvPr>
        </p:nvSpPr>
        <p:spPr/>
        <p:txBody>
          <a:bodyPr/>
          <a:lstStyle/>
          <a:p>
            <a:r>
              <a:rPr lang="en-GB" dirty="0"/>
              <a:t>A Thematic approach to analysis…</a:t>
            </a:r>
          </a:p>
        </p:txBody>
      </p:sp>
      <p:sp>
        <p:nvSpPr>
          <p:cNvPr id="5" name="Content Placeholder 4">
            <a:extLst>
              <a:ext uri="{FF2B5EF4-FFF2-40B4-BE49-F238E27FC236}">
                <a16:creationId xmlns:a16="http://schemas.microsoft.com/office/drawing/2014/main" id="{8838A24F-4034-176F-E031-2FD86689141C}"/>
              </a:ext>
            </a:extLst>
          </p:cNvPr>
          <p:cNvSpPr>
            <a:spLocks noGrp="1"/>
          </p:cNvSpPr>
          <p:nvPr>
            <p:ph sz="half" idx="1"/>
          </p:nvPr>
        </p:nvSpPr>
        <p:spPr/>
        <p:txBody>
          <a:bodyPr/>
          <a:lstStyle/>
          <a:p>
            <a:pPr eaLnBrk="1" hangingPunct="1">
              <a:lnSpc>
                <a:spcPct val="90000"/>
              </a:lnSpc>
              <a:spcAft>
                <a:spcPct val="50000"/>
              </a:spcAft>
            </a:pPr>
            <a:r>
              <a:rPr lang="en-US" altLang="en-US" dirty="0"/>
              <a:t>Helps you to breaks down the literature you have found, and your analysis into a number of themes…</a:t>
            </a:r>
          </a:p>
          <a:p>
            <a:pPr eaLnBrk="1" hangingPunct="1">
              <a:lnSpc>
                <a:spcPct val="90000"/>
              </a:lnSpc>
              <a:spcAft>
                <a:spcPct val="50000"/>
              </a:spcAft>
            </a:pPr>
            <a:r>
              <a:rPr lang="en-US" altLang="en-US" dirty="0"/>
              <a:t>Critically discusses each theme individually…</a:t>
            </a:r>
          </a:p>
          <a:p>
            <a:pPr eaLnBrk="1" hangingPunct="1">
              <a:lnSpc>
                <a:spcPct val="90000"/>
              </a:lnSpc>
              <a:spcAft>
                <a:spcPct val="50000"/>
              </a:spcAft>
            </a:pPr>
            <a:endParaRPr lang="en-US" altLang="en-US" dirty="0">
              <a:latin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EE481488-4305-1736-975A-FFBA5EB9D12E}"/>
              </a:ext>
            </a:extLst>
          </p:cNvPr>
          <p:cNvSpPr>
            <a:spLocks noGrp="1"/>
          </p:cNvSpPr>
          <p:nvPr>
            <p:ph sz="half" idx="2"/>
          </p:nvPr>
        </p:nvSpPr>
        <p:spPr>
          <a:solidFill>
            <a:srgbClr val="FDF8D7"/>
          </a:solidFill>
        </p:spPr>
        <p:txBody>
          <a:bodyPr/>
          <a:lstStyle/>
          <a:p>
            <a:pPr marL="0" indent="0" algn="ctr" eaLnBrk="1" hangingPunct="1">
              <a:buNone/>
            </a:pPr>
            <a:r>
              <a:rPr lang="en-US" altLang="en-US" sz="1800" dirty="0">
                <a:solidFill>
                  <a:schemeClr val="tx1">
                    <a:lumMod val="85000"/>
                    <a:lumOff val="15000"/>
                  </a:schemeClr>
                </a:solidFill>
                <a:latin typeface="+mj-lt"/>
              </a:rPr>
              <a:t>Example Language</a:t>
            </a:r>
          </a:p>
          <a:p>
            <a:pPr marL="0" indent="0" algn="ctr" eaLnBrk="1" hangingPunct="1">
              <a:buNone/>
            </a:pPr>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Six key themes of this literature review have been identified: A, B, C, D, E, F </a:t>
            </a:r>
          </a:p>
          <a:p>
            <a:pPr marL="0" indent="0" eaLnBrk="1" hangingPunct="1">
              <a:buNone/>
            </a:pPr>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Theme A has been approached from two perspectives (e.g., clinical or lived experience)</a:t>
            </a:r>
          </a:p>
          <a:p>
            <a:pPr eaLnBrk="1" hangingPunct="1"/>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The most important developments in terms of theme B have been…</a:t>
            </a:r>
          </a:p>
          <a:p>
            <a:pPr eaLnBrk="1" hangingPunct="1"/>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C has also been an important area of study in this topic…</a:t>
            </a:r>
          </a:p>
          <a:p>
            <a:pPr eaLnBrk="1" hangingPunct="1"/>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Theme F is an emerging body of work, which contradicts the findings of themes E and F</a:t>
            </a:r>
          </a:p>
          <a:p>
            <a:endParaRPr lang="en-GB" dirty="0"/>
          </a:p>
        </p:txBody>
      </p:sp>
    </p:spTree>
    <p:extLst>
      <p:ext uri="{BB962C8B-B14F-4D97-AF65-F5344CB8AC3E}">
        <p14:creationId xmlns:p14="http://schemas.microsoft.com/office/powerpoint/2010/main" val="3617230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5E22-8D9A-0B98-34C3-F2AC6629A04F}"/>
              </a:ext>
            </a:extLst>
          </p:cNvPr>
          <p:cNvSpPr>
            <a:spLocks noGrp="1"/>
          </p:cNvSpPr>
          <p:nvPr>
            <p:ph type="title"/>
          </p:nvPr>
        </p:nvSpPr>
        <p:spPr/>
        <p:txBody>
          <a:bodyPr/>
          <a:lstStyle/>
          <a:p>
            <a:r>
              <a:rPr lang="en-GB" dirty="0"/>
              <a:t>What is an Abstract?</a:t>
            </a:r>
          </a:p>
        </p:txBody>
      </p:sp>
      <p:sp>
        <p:nvSpPr>
          <p:cNvPr id="3" name="Content Placeholder 2">
            <a:extLst>
              <a:ext uri="{FF2B5EF4-FFF2-40B4-BE49-F238E27FC236}">
                <a16:creationId xmlns:a16="http://schemas.microsoft.com/office/drawing/2014/main" id="{6E05383A-BA25-C768-A779-5F5CC99FE63C}"/>
              </a:ext>
            </a:extLst>
          </p:cNvPr>
          <p:cNvSpPr>
            <a:spLocks noGrp="1"/>
          </p:cNvSpPr>
          <p:nvPr>
            <p:ph sz="half" idx="1"/>
          </p:nvPr>
        </p:nvSpPr>
        <p:spPr>
          <a:xfrm>
            <a:off x="838200" y="1611330"/>
            <a:ext cx="5452431" cy="4896140"/>
          </a:xfrm>
        </p:spPr>
        <p:txBody>
          <a:bodyPr/>
          <a:lstStyle/>
          <a:p>
            <a:r>
              <a:rPr lang="en-GB" dirty="0"/>
              <a:t>Abstracts are very important</a:t>
            </a:r>
          </a:p>
          <a:p>
            <a:endParaRPr lang="en-GB" dirty="0"/>
          </a:p>
          <a:p>
            <a:r>
              <a:rPr lang="en-GB" dirty="0"/>
              <a:t>The first section that people read…(sometimes the only section!)</a:t>
            </a:r>
          </a:p>
          <a:p>
            <a:pPr marL="0" indent="0">
              <a:buNone/>
            </a:pPr>
            <a:endParaRPr lang="en-GB" dirty="0"/>
          </a:p>
          <a:p>
            <a:r>
              <a:rPr lang="en-GB" dirty="0"/>
              <a:t>Serves as a useful tool to communicate your research succinctly while highlighting its most important aspects</a:t>
            </a:r>
          </a:p>
        </p:txBody>
      </p:sp>
      <p:pic>
        <p:nvPicPr>
          <p:cNvPr id="5" name="Content Placeholder 5">
            <a:extLst>
              <a:ext uri="{FF2B5EF4-FFF2-40B4-BE49-F238E27FC236}">
                <a16:creationId xmlns:a16="http://schemas.microsoft.com/office/drawing/2014/main" id="{1EA68619-3A38-EC2F-5D34-945DDA99CF8D}"/>
              </a:ext>
            </a:extLst>
          </p:cNvPr>
          <p:cNvPicPr>
            <a:picLocks noGrp="1" noChangeAspect="1"/>
          </p:cNvPicPr>
          <p:nvPr>
            <p:ph sz="half" idx="2"/>
          </p:nvPr>
        </p:nvPicPr>
        <p:blipFill>
          <a:blip r:embed="rId3"/>
          <a:stretch>
            <a:fillRect/>
          </a:stretch>
        </p:blipFill>
        <p:spPr>
          <a:xfrm>
            <a:off x="6172200" y="2502621"/>
            <a:ext cx="5673725" cy="24528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03218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BB014-22C5-EBD7-E1F0-3B2C6C725732}"/>
              </a:ext>
            </a:extLst>
          </p:cNvPr>
          <p:cNvSpPr>
            <a:spLocks noGrp="1"/>
          </p:cNvSpPr>
          <p:nvPr>
            <p:ph type="title"/>
          </p:nvPr>
        </p:nvSpPr>
        <p:spPr>
          <a:xfrm>
            <a:off x="4965430" y="629268"/>
            <a:ext cx="6877703" cy="1286160"/>
          </a:xfrm>
        </p:spPr>
        <p:txBody>
          <a:bodyPr vert="horz" lIns="91440" tIns="45720" rIns="91440" bIns="45720" rtlCol="0" anchor="b">
            <a:normAutofit/>
          </a:bodyPr>
          <a:lstStyle/>
          <a:p>
            <a:pPr eaLnBrk="1" hangingPunct="1"/>
            <a:r>
              <a:rPr lang="en-US" dirty="0">
                <a:solidFill>
                  <a:schemeClr val="tx1">
                    <a:lumMod val="65000"/>
                    <a:lumOff val="35000"/>
                  </a:schemeClr>
                </a:solidFill>
              </a:rPr>
              <a:t>Some tips on writing an Abstract</a:t>
            </a:r>
          </a:p>
        </p:txBody>
      </p:sp>
      <p:pic>
        <p:nvPicPr>
          <p:cNvPr id="8" name="Picture 4" descr="Magnifying glass on clear background">
            <a:extLst>
              <a:ext uri="{FF2B5EF4-FFF2-40B4-BE49-F238E27FC236}">
                <a16:creationId xmlns:a16="http://schemas.microsoft.com/office/drawing/2014/main" id="{638F8656-F14F-2B60-056A-284E495F6CBA}"/>
              </a:ext>
            </a:extLst>
          </p:cNvPr>
          <p:cNvPicPr>
            <a:picLocks noChangeAspect="1"/>
          </p:cNvPicPr>
          <p:nvPr/>
        </p:nvPicPr>
        <p:blipFill rotWithShape="1">
          <a:blip r:embed="rId3"/>
          <a:srcRect l="40580" r="1430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19313"/>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01CD46-ED87-9F08-52E9-C01691B96799}"/>
              </a:ext>
            </a:extLst>
          </p:cNvPr>
          <p:cNvSpPr>
            <a:spLocks noGrp="1"/>
          </p:cNvSpPr>
          <p:nvPr>
            <p:ph sz="half" idx="1"/>
          </p:nvPr>
        </p:nvSpPr>
        <p:spPr>
          <a:xfrm>
            <a:off x="4965430" y="2001808"/>
            <a:ext cx="7226550" cy="4856192"/>
          </a:xfrm>
          <a:solidFill>
            <a:schemeClr val="bg1"/>
          </a:solidFill>
        </p:spPr>
        <p:txBody>
          <a:bodyPr vert="horz" lIns="91440" tIns="45720" rIns="91440" bIns="45720" rtlCol="0">
            <a:noAutofit/>
          </a:bodyPr>
          <a:lstStyle/>
          <a:p>
            <a:pPr eaLnBrk="1" hangingPunct="1"/>
            <a:r>
              <a:rPr lang="en-US" sz="2200" dirty="0">
                <a:solidFill>
                  <a:schemeClr val="tx1"/>
                </a:solidFill>
              </a:rPr>
              <a:t>Leave it until you have finished your research!</a:t>
            </a:r>
          </a:p>
          <a:p>
            <a:pPr marL="0" eaLnBrk="1" hangingPunct="1"/>
            <a:endParaRPr lang="en-US" sz="2200" dirty="0">
              <a:solidFill>
                <a:schemeClr val="tx1"/>
              </a:solidFill>
            </a:endParaRPr>
          </a:p>
          <a:p>
            <a:pPr eaLnBrk="1" hangingPunct="1"/>
            <a:r>
              <a:rPr lang="en-US" sz="2200" dirty="0">
                <a:solidFill>
                  <a:schemeClr val="tx1"/>
                </a:solidFill>
              </a:rPr>
              <a:t>Provide introductory background information that leads into a statement of your aim/research questions</a:t>
            </a:r>
          </a:p>
          <a:p>
            <a:pPr marL="0" eaLnBrk="1" hangingPunct="1"/>
            <a:endParaRPr lang="en-US" sz="2200" dirty="0">
              <a:solidFill>
                <a:schemeClr val="tx1"/>
              </a:solidFill>
            </a:endParaRPr>
          </a:p>
          <a:p>
            <a:pPr eaLnBrk="1" hangingPunct="1"/>
            <a:r>
              <a:rPr lang="en-US" sz="2200" dirty="0">
                <a:solidFill>
                  <a:schemeClr val="tx1"/>
                </a:solidFill>
              </a:rPr>
              <a:t>Briefly describe your methodology and methods</a:t>
            </a:r>
          </a:p>
          <a:p>
            <a:pPr marL="0" eaLnBrk="1" hangingPunct="1"/>
            <a:endParaRPr lang="en-US" sz="2200" dirty="0">
              <a:solidFill>
                <a:schemeClr val="tx1"/>
              </a:solidFill>
            </a:endParaRPr>
          </a:p>
          <a:p>
            <a:pPr eaLnBrk="1" hangingPunct="1"/>
            <a:r>
              <a:rPr lang="en-US" sz="2200" dirty="0">
                <a:solidFill>
                  <a:schemeClr val="tx1"/>
                </a:solidFill>
              </a:rPr>
              <a:t>Clearly describe the most important findings of your study</a:t>
            </a:r>
          </a:p>
          <a:p>
            <a:pPr marL="0" eaLnBrk="1" hangingPunct="1"/>
            <a:endParaRPr lang="en-US" sz="2200" dirty="0">
              <a:solidFill>
                <a:schemeClr val="tx1"/>
              </a:solidFill>
            </a:endParaRPr>
          </a:p>
          <a:p>
            <a:pPr eaLnBrk="1" hangingPunct="1"/>
            <a:r>
              <a:rPr lang="en-US" sz="2200" dirty="0">
                <a:solidFill>
                  <a:schemeClr val="tx1"/>
                </a:solidFill>
              </a:rPr>
              <a:t>State the conclusion concisely and avoid overstatements</a:t>
            </a:r>
          </a:p>
        </p:txBody>
      </p:sp>
    </p:spTree>
    <p:extLst>
      <p:ext uri="{BB962C8B-B14F-4D97-AF65-F5344CB8AC3E}">
        <p14:creationId xmlns:p14="http://schemas.microsoft.com/office/powerpoint/2010/main" val="1569423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9233FB5-9BA6-EA95-EEAE-9DFA2139E740}"/>
              </a:ext>
            </a:extLst>
          </p:cNvPr>
          <p:cNvPicPr>
            <a:picLocks noGrp="1" noChangeAspect="1"/>
          </p:cNvPicPr>
          <p:nvPr>
            <p:ph sz="half" idx="2"/>
          </p:nvPr>
        </p:nvPicPr>
        <p:blipFill>
          <a:blip r:embed="rId3"/>
          <a:stretch>
            <a:fillRect/>
          </a:stretch>
        </p:blipFill>
        <p:spPr>
          <a:xfrm>
            <a:off x="4494882" y="1233888"/>
            <a:ext cx="7612655" cy="5464883"/>
          </a:xfrm>
        </p:spPr>
      </p:pic>
      <p:sp>
        <p:nvSpPr>
          <p:cNvPr id="2" name="Title 1">
            <a:extLst>
              <a:ext uri="{FF2B5EF4-FFF2-40B4-BE49-F238E27FC236}">
                <a16:creationId xmlns:a16="http://schemas.microsoft.com/office/drawing/2014/main" id="{4FA5696C-9632-E1BE-BD0A-F763967C6679}"/>
              </a:ext>
            </a:extLst>
          </p:cNvPr>
          <p:cNvSpPr>
            <a:spLocks noGrp="1"/>
          </p:cNvSpPr>
          <p:nvPr>
            <p:ph type="title"/>
          </p:nvPr>
        </p:nvSpPr>
        <p:spPr/>
        <p:txBody>
          <a:bodyPr/>
          <a:lstStyle/>
          <a:p>
            <a:r>
              <a:rPr lang="en-GB" dirty="0"/>
              <a:t>Example</a:t>
            </a:r>
          </a:p>
        </p:txBody>
      </p:sp>
      <p:pic>
        <p:nvPicPr>
          <p:cNvPr id="5" name="Content Placeholder 4">
            <a:extLst>
              <a:ext uri="{FF2B5EF4-FFF2-40B4-BE49-F238E27FC236}">
                <a16:creationId xmlns:a16="http://schemas.microsoft.com/office/drawing/2014/main" id="{2A31100D-52C2-BD5D-1620-6D02B7F2CCA5}"/>
              </a:ext>
            </a:extLst>
          </p:cNvPr>
          <p:cNvPicPr>
            <a:picLocks noGrp="1" noChangeAspect="1"/>
          </p:cNvPicPr>
          <p:nvPr>
            <p:ph sz="half" idx="1"/>
          </p:nvPr>
        </p:nvPicPr>
        <p:blipFill>
          <a:blip r:embed="rId4"/>
          <a:stretch>
            <a:fillRect/>
          </a:stretch>
        </p:blipFill>
        <p:spPr>
          <a:xfrm>
            <a:off x="838200" y="1369608"/>
            <a:ext cx="3381375" cy="47934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Arrow: Right 6">
            <a:extLst>
              <a:ext uri="{FF2B5EF4-FFF2-40B4-BE49-F238E27FC236}">
                <a16:creationId xmlns:a16="http://schemas.microsoft.com/office/drawing/2014/main" id="{CC6E761E-079F-DC3F-BE46-CC6487DA8D7B}"/>
              </a:ext>
            </a:extLst>
          </p:cNvPr>
          <p:cNvSpPr/>
          <p:nvPr/>
        </p:nvSpPr>
        <p:spPr>
          <a:xfrm>
            <a:off x="1542476" y="928696"/>
            <a:ext cx="2677099" cy="963400"/>
          </a:xfrm>
          <a:prstGeom prst="rightArrow">
            <a:avLst>
              <a:gd name="adj1" fmla="val 82053"/>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Background</a:t>
            </a:r>
          </a:p>
        </p:txBody>
      </p:sp>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D1E5101C-6507-8960-936C-BA83565BD7D8}"/>
                  </a:ext>
                </a:extLst>
              </p14:cNvPr>
              <p14:cNvContentPartPr/>
              <p14:nvPr/>
            </p14:nvContentPartPr>
            <p14:xfrm>
              <a:off x="4438982" y="1210671"/>
              <a:ext cx="7736040" cy="1445400"/>
            </p14:xfrm>
          </p:contentPart>
        </mc:Choice>
        <mc:Fallback xmlns="">
          <p:pic>
            <p:nvPicPr>
              <p:cNvPr id="12" name="Ink 11">
                <a:extLst>
                  <a:ext uri="{FF2B5EF4-FFF2-40B4-BE49-F238E27FC236}">
                    <a16:creationId xmlns:a16="http://schemas.microsoft.com/office/drawing/2014/main" id="{D1E5101C-6507-8960-936C-BA83565BD7D8}"/>
                  </a:ext>
                </a:extLst>
              </p:cNvPr>
              <p:cNvPicPr/>
              <p:nvPr/>
            </p:nvPicPr>
            <p:blipFill>
              <a:blip r:embed="rId6"/>
              <a:stretch>
                <a:fillRect/>
              </a:stretch>
            </p:blipFill>
            <p:spPr>
              <a:xfrm>
                <a:off x="4429982" y="1201671"/>
                <a:ext cx="7753680" cy="14630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9E247AD1-421B-9C63-0B20-5BF0F23B27F2}"/>
                  </a:ext>
                </a:extLst>
              </p14:cNvPr>
              <p14:cNvContentPartPr/>
              <p14:nvPr/>
            </p14:nvContentPartPr>
            <p14:xfrm>
              <a:off x="4979342" y="2632311"/>
              <a:ext cx="360" cy="360"/>
            </p14:xfrm>
          </p:contentPart>
        </mc:Choice>
        <mc:Fallback xmlns="">
          <p:pic>
            <p:nvPicPr>
              <p:cNvPr id="14" name="Ink 13">
                <a:extLst>
                  <a:ext uri="{FF2B5EF4-FFF2-40B4-BE49-F238E27FC236}">
                    <a16:creationId xmlns:a16="http://schemas.microsoft.com/office/drawing/2014/main" id="{9E247AD1-421B-9C63-0B20-5BF0F23B27F2}"/>
                  </a:ext>
                </a:extLst>
              </p:cNvPr>
              <p:cNvPicPr/>
              <p:nvPr/>
            </p:nvPicPr>
            <p:blipFill>
              <a:blip r:embed="rId8"/>
              <a:stretch>
                <a:fillRect/>
              </a:stretch>
            </p:blipFill>
            <p:spPr>
              <a:xfrm>
                <a:off x="4970342" y="2623311"/>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D5752458-0F3F-02EA-A5BF-C4FFD7F4E874}"/>
                  </a:ext>
                </a:extLst>
              </p14:cNvPr>
              <p14:cNvContentPartPr/>
              <p14:nvPr/>
            </p14:nvContentPartPr>
            <p14:xfrm>
              <a:off x="4516022" y="2576511"/>
              <a:ext cx="7602480" cy="816480"/>
            </p14:xfrm>
          </p:contentPart>
        </mc:Choice>
        <mc:Fallback xmlns="">
          <p:pic>
            <p:nvPicPr>
              <p:cNvPr id="15" name="Ink 14">
                <a:extLst>
                  <a:ext uri="{FF2B5EF4-FFF2-40B4-BE49-F238E27FC236}">
                    <a16:creationId xmlns:a16="http://schemas.microsoft.com/office/drawing/2014/main" id="{D5752458-0F3F-02EA-A5BF-C4FFD7F4E874}"/>
                  </a:ext>
                </a:extLst>
              </p:cNvPr>
              <p:cNvPicPr/>
              <p:nvPr/>
            </p:nvPicPr>
            <p:blipFill>
              <a:blip r:embed="rId10"/>
              <a:stretch>
                <a:fillRect/>
              </a:stretch>
            </p:blipFill>
            <p:spPr>
              <a:xfrm>
                <a:off x="4507022" y="2567871"/>
                <a:ext cx="7620120" cy="8341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0BCE14AA-5328-6242-192C-87137258E732}"/>
                  </a:ext>
                </a:extLst>
              </p14:cNvPr>
              <p14:cNvContentPartPr/>
              <p14:nvPr/>
            </p14:nvContentPartPr>
            <p14:xfrm>
              <a:off x="4426022" y="2984391"/>
              <a:ext cx="7528320" cy="884160"/>
            </p14:xfrm>
          </p:contentPart>
        </mc:Choice>
        <mc:Fallback xmlns="">
          <p:pic>
            <p:nvPicPr>
              <p:cNvPr id="16" name="Ink 15">
                <a:extLst>
                  <a:ext uri="{FF2B5EF4-FFF2-40B4-BE49-F238E27FC236}">
                    <a16:creationId xmlns:a16="http://schemas.microsoft.com/office/drawing/2014/main" id="{0BCE14AA-5328-6242-192C-87137258E732}"/>
                  </a:ext>
                </a:extLst>
              </p:cNvPr>
              <p:cNvPicPr/>
              <p:nvPr/>
            </p:nvPicPr>
            <p:blipFill>
              <a:blip r:embed="rId12"/>
              <a:stretch>
                <a:fillRect/>
              </a:stretch>
            </p:blipFill>
            <p:spPr>
              <a:xfrm>
                <a:off x="4417022" y="2975751"/>
                <a:ext cx="7545960" cy="9018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F0897DD2-35A8-8078-0109-04963E9F7E22}"/>
                  </a:ext>
                </a:extLst>
              </p14:cNvPr>
              <p14:cNvContentPartPr/>
              <p14:nvPr/>
            </p14:nvContentPartPr>
            <p14:xfrm>
              <a:off x="4350422" y="3511431"/>
              <a:ext cx="7714800" cy="2372040"/>
            </p14:xfrm>
          </p:contentPart>
        </mc:Choice>
        <mc:Fallback xmlns="">
          <p:pic>
            <p:nvPicPr>
              <p:cNvPr id="17" name="Ink 16">
                <a:extLst>
                  <a:ext uri="{FF2B5EF4-FFF2-40B4-BE49-F238E27FC236}">
                    <a16:creationId xmlns:a16="http://schemas.microsoft.com/office/drawing/2014/main" id="{F0897DD2-35A8-8078-0109-04963E9F7E22}"/>
                  </a:ext>
                </a:extLst>
              </p:cNvPr>
              <p:cNvPicPr/>
              <p:nvPr/>
            </p:nvPicPr>
            <p:blipFill>
              <a:blip r:embed="rId14"/>
              <a:stretch>
                <a:fillRect/>
              </a:stretch>
            </p:blipFill>
            <p:spPr>
              <a:xfrm>
                <a:off x="4341422" y="3502431"/>
                <a:ext cx="7732440" cy="23896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25929B91-5A53-E668-F3BE-08F50D7F9785}"/>
                  </a:ext>
                </a:extLst>
              </p14:cNvPr>
              <p14:cNvContentPartPr/>
              <p14:nvPr/>
            </p14:nvContentPartPr>
            <p14:xfrm>
              <a:off x="4317662" y="5628591"/>
              <a:ext cx="7648560" cy="1081440"/>
            </p14:xfrm>
          </p:contentPart>
        </mc:Choice>
        <mc:Fallback xmlns="">
          <p:pic>
            <p:nvPicPr>
              <p:cNvPr id="18" name="Ink 17">
                <a:extLst>
                  <a:ext uri="{FF2B5EF4-FFF2-40B4-BE49-F238E27FC236}">
                    <a16:creationId xmlns:a16="http://schemas.microsoft.com/office/drawing/2014/main" id="{25929B91-5A53-E668-F3BE-08F50D7F9785}"/>
                  </a:ext>
                </a:extLst>
              </p:cNvPr>
              <p:cNvPicPr/>
              <p:nvPr/>
            </p:nvPicPr>
            <p:blipFill>
              <a:blip r:embed="rId16"/>
              <a:stretch>
                <a:fillRect/>
              </a:stretch>
            </p:blipFill>
            <p:spPr>
              <a:xfrm>
                <a:off x="4308662" y="5619591"/>
                <a:ext cx="7666200" cy="10990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95A9F188-93EB-D568-2097-8F3896EFC46E}"/>
                  </a:ext>
                </a:extLst>
              </p14:cNvPr>
              <p14:cNvContentPartPr/>
              <p14:nvPr/>
            </p14:nvContentPartPr>
            <p14:xfrm>
              <a:off x="4846862" y="1211391"/>
              <a:ext cx="360" cy="360"/>
            </p14:xfrm>
          </p:contentPart>
        </mc:Choice>
        <mc:Fallback xmlns="">
          <p:pic>
            <p:nvPicPr>
              <p:cNvPr id="19" name="Ink 18">
                <a:extLst>
                  <a:ext uri="{FF2B5EF4-FFF2-40B4-BE49-F238E27FC236}">
                    <a16:creationId xmlns:a16="http://schemas.microsoft.com/office/drawing/2014/main" id="{95A9F188-93EB-D568-2097-8F3896EFC46E}"/>
                  </a:ext>
                </a:extLst>
              </p:cNvPr>
              <p:cNvPicPr/>
              <p:nvPr/>
            </p:nvPicPr>
            <p:blipFill>
              <a:blip r:embed="rId18"/>
              <a:stretch>
                <a:fillRect/>
              </a:stretch>
            </p:blipFill>
            <p:spPr>
              <a:xfrm>
                <a:off x="4837862" y="1202751"/>
                <a:ext cx="18000" cy="18000"/>
              </a:xfrm>
              <a:prstGeom prst="rect">
                <a:avLst/>
              </a:prstGeom>
            </p:spPr>
          </p:pic>
        </mc:Fallback>
      </mc:AlternateContent>
      <p:sp>
        <p:nvSpPr>
          <p:cNvPr id="3" name="Arrow: Right 2">
            <a:extLst>
              <a:ext uri="{FF2B5EF4-FFF2-40B4-BE49-F238E27FC236}">
                <a16:creationId xmlns:a16="http://schemas.microsoft.com/office/drawing/2014/main" id="{8DA9E835-EB2E-3075-71F5-AC56CF95E554}"/>
              </a:ext>
            </a:extLst>
          </p:cNvPr>
          <p:cNvSpPr/>
          <p:nvPr/>
        </p:nvSpPr>
        <p:spPr>
          <a:xfrm>
            <a:off x="1935823" y="2187671"/>
            <a:ext cx="2591691" cy="1016919"/>
          </a:xfrm>
          <a:prstGeom prst="rightArrow">
            <a:avLst>
              <a:gd name="adj1" fmla="val 82053"/>
              <a:gd name="adj2" fmla="val 50000"/>
            </a:avLst>
          </a:prstGeom>
          <a:solidFill>
            <a:srgbClr val="BA4E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Aims</a:t>
            </a:r>
          </a:p>
        </p:txBody>
      </p:sp>
      <p:sp>
        <p:nvSpPr>
          <p:cNvPr id="4" name="Arrow: Right 3">
            <a:extLst>
              <a:ext uri="{FF2B5EF4-FFF2-40B4-BE49-F238E27FC236}">
                <a16:creationId xmlns:a16="http://schemas.microsoft.com/office/drawing/2014/main" id="{9CC389E9-69DB-E2AA-EEED-5B9204F53D30}"/>
              </a:ext>
            </a:extLst>
          </p:cNvPr>
          <p:cNvSpPr/>
          <p:nvPr/>
        </p:nvSpPr>
        <p:spPr>
          <a:xfrm>
            <a:off x="1692403" y="3194973"/>
            <a:ext cx="2677099" cy="963400"/>
          </a:xfrm>
          <a:prstGeom prst="rightArrow">
            <a:avLst>
              <a:gd name="adj1" fmla="val 82053"/>
              <a:gd name="adj2" fmla="val 50000"/>
            </a:avLst>
          </a:prstGeom>
          <a:solidFill>
            <a:srgbClr val="00B05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Methods</a:t>
            </a:r>
          </a:p>
        </p:txBody>
      </p:sp>
      <p:sp>
        <p:nvSpPr>
          <p:cNvPr id="8" name="Arrow: Right 7">
            <a:extLst>
              <a:ext uri="{FF2B5EF4-FFF2-40B4-BE49-F238E27FC236}">
                <a16:creationId xmlns:a16="http://schemas.microsoft.com/office/drawing/2014/main" id="{98704BF4-AA99-4593-0339-86E809272B6F}"/>
              </a:ext>
            </a:extLst>
          </p:cNvPr>
          <p:cNvSpPr/>
          <p:nvPr/>
        </p:nvSpPr>
        <p:spPr>
          <a:xfrm>
            <a:off x="1535669" y="4290766"/>
            <a:ext cx="2677099" cy="963400"/>
          </a:xfrm>
          <a:prstGeom prst="rightArrow">
            <a:avLst>
              <a:gd name="adj1" fmla="val 82053"/>
              <a:gd name="adj2" fmla="val 500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Findings</a:t>
            </a:r>
          </a:p>
        </p:txBody>
      </p:sp>
      <p:sp>
        <p:nvSpPr>
          <p:cNvPr id="9" name="Arrow: Right 8">
            <a:extLst>
              <a:ext uri="{FF2B5EF4-FFF2-40B4-BE49-F238E27FC236}">
                <a16:creationId xmlns:a16="http://schemas.microsoft.com/office/drawing/2014/main" id="{1CD2DCF7-A58A-964E-70D0-DB2BA80F1494}"/>
              </a:ext>
            </a:extLst>
          </p:cNvPr>
          <p:cNvSpPr/>
          <p:nvPr/>
        </p:nvSpPr>
        <p:spPr>
          <a:xfrm>
            <a:off x="1535668" y="5655861"/>
            <a:ext cx="2677099" cy="963400"/>
          </a:xfrm>
          <a:prstGeom prst="rightArrow">
            <a:avLst>
              <a:gd name="adj1" fmla="val 82053"/>
              <a:gd name="adj2" fmla="val 50000"/>
            </a:avLst>
          </a:prstGeom>
          <a:solidFill>
            <a:srgbClr val="F018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Conclusion</a:t>
            </a:r>
          </a:p>
        </p:txBody>
      </p:sp>
    </p:spTree>
    <p:extLst>
      <p:ext uri="{BB962C8B-B14F-4D97-AF65-F5344CB8AC3E}">
        <p14:creationId xmlns:p14="http://schemas.microsoft.com/office/powerpoint/2010/main" val="226923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2000" fill="hold"/>
                                        <p:tgtEl>
                                          <p:spTgt spid="12"/>
                                        </p:tgtEl>
                                        <p:attrNameLst>
                                          <p:attrName>drawProgress</p:attrName>
                                        </p:attrNameLst>
                                      </p:cBhvr>
                                      <p:tavLst>
                                        <p:tav tm="0">
                                          <p:val>
                                            <p:fltVal val="0"/>
                                          </p:val>
                                        </p:tav>
                                        <p:tav tm="100000">
                                          <p:val>
                                            <p:fltVal val="1"/>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0-#ppt_w/2"/>
                                          </p:val>
                                        </p:tav>
                                        <p:tav tm="100000">
                                          <p:val>
                                            <p:strVal val="#ppt_x"/>
                                          </p:val>
                                        </p:tav>
                                      </p:tavLst>
                                    </p:anim>
                                    <p:anim calcmode="lin" valueType="num">
                                      <p:cBhvr additive="base">
                                        <p:cTn id="13"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3" presetClass="entr" presetSubtype="0" fill="hold" nodeType="clickEffect">
                                  <p:stCondLst>
                                    <p:cond delay="0"/>
                                  </p:stCondLst>
                                  <p:childTnLst>
                                    <p:set>
                                      <p:cBhvr>
                                        <p:cTn id="17" dur="1" fill="hold">
                                          <p:stCondLst>
                                            <p:cond delay="0"/>
                                          </p:stCondLst>
                                        </p:cTn>
                                        <p:tgtEl>
                                          <p:spTgt spid="15"/>
                                        </p:tgtEl>
                                        <p:attrNameLst>
                                          <p:attrName>style.visibility</p:attrName>
                                        </p:attrNameLst>
                                      </p:cBhvr>
                                      <p:to>
                                        <p:strVal val="visible"/>
                                      </p:to>
                                    </p:set>
                                    <p:anim calcmode="lin" valueType="num">
                                      <p:cBhvr>
                                        <p:cTn id="18" dur="2000" fill="hold"/>
                                        <p:tgtEl>
                                          <p:spTgt spid="15"/>
                                        </p:tgtEl>
                                        <p:attrNameLst>
                                          <p:attrName>drawProgress</p:attrName>
                                        </p:attrNameLst>
                                      </p:cBhvr>
                                      <p:tavLst>
                                        <p:tav tm="0">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63"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anim calcmode="lin" valueType="num">
                                      <p:cBhvr>
                                        <p:cTn id="29" dur="2000" fill="hold"/>
                                        <p:tgtEl>
                                          <p:spTgt spid="16"/>
                                        </p:tgtEl>
                                        <p:attrNameLst>
                                          <p:attrName>drawProgress</p:attrName>
                                        </p:attrNameLst>
                                      </p:cBhvr>
                                      <p:tavLst>
                                        <p:tav tm="0">
                                          <p:val>
                                            <p:fltVal val="0"/>
                                          </p:val>
                                        </p:tav>
                                        <p:tav tm="100000">
                                          <p:val>
                                            <p:fltVal val="1"/>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grpId="0" nodeType="click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additive="base">
                                        <p:cTn id="34" dur="500" fill="hold"/>
                                        <p:tgtEl>
                                          <p:spTgt spid="4"/>
                                        </p:tgtEl>
                                        <p:attrNameLst>
                                          <p:attrName>ppt_x</p:attrName>
                                        </p:attrNameLst>
                                      </p:cBhvr>
                                      <p:tavLst>
                                        <p:tav tm="0">
                                          <p:val>
                                            <p:strVal val="0-#ppt_w/2"/>
                                          </p:val>
                                        </p:tav>
                                        <p:tav tm="100000">
                                          <p:val>
                                            <p:strVal val="#ppt_x"/>
                                          </p:val>
                                        </p:tav>
                                      </p:tavLst>
                                    </p:anim>
                                    <p:anim calcmode="lin" valueType="num">
                                      <p:cBhvr additive="base">
                                        <p:cTn id="35"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63" presetClass="entr" presetSubtype="0" fill="hold" nodeType="click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p:cTn id="40" dur="2000" fill="hold"/>
                                        <p:tgtEl>
                                          <p:spTgt spid="17"/>
                                        </p:tgtEl>
                                        <p:attrNameLst>
                                          <p:attrName>drawProgress</p:attrName>
                                        </p:attrNameLst>
                                      </p:cBhvr>
                                      <p:tavLst>
                                        <p:tav tm="0">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 calcmode="lin" valueType="num">
                                      <p:cBhvr additive="base">
                                        <p:cTn id="45" dur="500" fill="hold"/>
                                        <p:tgtEl>
                                          <p:spTgt spid="8"/>
                                        </p:tgtEl>
                                        <p:attrNameLst>
                                          <p:attrName>ppt_x</p:attrName>
                                        </p:attrNameLst>
                                      </p:cBhvr>
                                      <p:tavLst>
                                        <p:tav tm="0">
                                          <p:val>
                                            <p:strVal val="0-#ppt_w/2"/>
                                          </p:val>
                                        </p:tav>
                                        <p:tav tm="100000">
                                          <p:val>
                                            <p:strVal val="#ppt_x"/>
                                          </p:val>
                                        </p:tav>
                                      </p:tavLst>
                                    </p:anim>
                                    <p:anim calcmode="lin" valueType="num">
                                      <p:cBhvr additive="base">
                                        <p:cTn id="46"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63" presetClass="entr" presetSubtype="0" fill="hold" nodeType="clickEffect">
                                  <p:stCondLst>
                                    <p:cond delay="0"/>
                                  </p:stCondLst>
                                  <p:childTnLst>
                                    <p:set>
                                      <p:cBhvr>
                                        <p:cTn id="50" dur="1" fill="hold">
                                          <p:stCondLst>
                                            <p:cond delay="0"/>
                                          </p:stCondLst>
                                        </p:cTn>
                                        <p:tgtEl>
                                          <p:spTgt spid="18"/>
                                        </p:tgtEl>
                                        <p:attrNameLst>
                                          <p:attrName>style.visibility</p:attrName>
                                        </p:attrNameLst>
                                      </p:cBhvr>
                                      <p:to>
                                        <p:strVal val="visible"/>
                                      </p:to>
                                    </p:set>
                                    <p:anim calcmode="lin" valueType="num">
                                      <p:cBhvr>
                                        <p:cTn id="51" dur="2000" fill="hold"/>
                                        <p:tgtEl>
                                          <p:spTgt spid="18"/>
                                        </p:tgtEl>
                                        <p:attrNameLst>
                                          <p:attrName>drawProgress</p:attrName>
                                        </p:attrNameLst>
                                      </p:cBhvr>
                                      <p:tavLst>
                                        <p:tav tm="0">
                                          <p:val>
                                            <p:fltVal val="0"/>
                                          </p:val>
                                        </p:tav>
                                        <p:tav tm="100000">
                                          <p:val>
                                            <p:fltVal val="1"/>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8" fill="hold" grpId="0" nodeType="clickEffect">
                                  <p:stCondLst>
                                    <p:cond delay="0"/>
                                  </p:stCondLst>
                                  <p:childTnLst>
                                    <p:set>
                                      <p:cBhvr>
                                        <p:cTn id="55" dur="1" fill="hold">
                                          <p:stCondLst>
                                            <p:cond delay="0"/>
                                          </p:stCondLst>
                                        </p:cTn>
                                        <p:tgtEl>
                                          <p:spTgt spid="9"/>
                                        </p:tgtEl>
                                        <p:attrNameLst>
                                          <p:attrName>style.visibility</p:attrName>
                                        </p:attrNameLst>
                                      </p:cBhvr>
                                      <p:to>
                                        <p:strVal val="visible"/>
                                      </p:to>
                                    </p:set>
                                    <p:anim calcmode="lin" valueType="num">
                                      <p:cBhvr additive="base">
                                        <p:cTn id="56" dur="500" fill="hold"/>
                                        <p:tgtEl>
                                          <p:spTgt spid="9"/>
                                        </p:tgtEl>
                                        <p:attrNameLst>
                                          <p:attrName>ppt_x</p:attrName>
                                        </p:attrNameLst>
                                      </p:cBhvr>
                                      <p:tavLst>
                                        <p:tav tm="0">
                                          <p:val>
                                            <p:strVal val="0-#ppt_w/2"/>
                                          </p:val>
                                        </p:tav>
                                        <p:tav tm="100000">
                                          <p:val>
                                            <p:strVal val="#ppt_x"/>
                                          </p:val>
                                        </p:tav>
                                      </p:tavLst>
                                    </p:anim>
                                    <p:anim calcmode="lin" valueType="num">
                                      <p:cBhvr additive="base">
                                        <p:cTn id="57"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4"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6639D-CEA4-212A-55A9-0ED99181CB5B}"/>
              </a:ext>
            </a:extLst>
          </p:cNvPr>
          <p:cNvSpPr>
            <a:spLocks noGrp="1"/>
          </p:cNvSpPr>
          <p:nvPr>
            <p:ph type="title"/>
          </p:nvPr>
        </p:nvSpPr>
        <p:spPr/>
        <p:txBody>
          <a:bodyPr/>
          <a:lstStyle/>
          <a:p>
            <a:r>
              <a:rPr lang="en-GB" dirty="0"/>
              <a:t>Abstract</a:t>
            </a:r>
          </a:p>
        </p:txBody>
      </p:sp>
      <p:sp>
        <p:nvSpPr>
          <p:cNvPr id="4" name="Content Placeholder 3">
            <a:extLst>
              <a:ext uri="{FF2B5EF4-FFF2-40B4-BE49-F238E27FC236}">
                <a16:creationId xmlns:a16="http://schemas.microsoft.com/office/drawing/2014/main" id="{67A4355D-6F3E-400C-0ACA-C61037D2574B}"/>
              </a:ext>
            </a:extLst>
          </p:cNvPr>
          <p:cNvSpPr>
            <a:spLocks noGrp="1"/>
          </p:cNvSpPr>
          <p:nvPr>
            <p:ph sz="half" idx="2"/>
          </p:nvPr>
        </p:nvSpPr>
        <p:spPr/>
        <p:txBody>
          <a:bodyPr/>
          <a:lstStyle/>
          <a:p>
            <a:endParaRPr lang="en-GB"/>
          </a:p>
        </p:txBody>
      </p:sp>
      <p:pic>
        <p:nvPicPr>
          <p:cNvPr id="5" name="Online Media 5" title="11 Tips for writing a great abstract">
            <a:hlinkClick r:id="" action="ppaction://media"/>
            <a:extLst>
              <a:ext uri="{FF2B5EF4-FFF2-40B4-BE49-F238E27FC236}">
                <a16:creationId xmlns:a16="http://schemas.microsoft.com/office/drawing/2014/main" id="{32BF0B49-5C1D-702D-1E00-666FDB1C4EDB}"/>
              </a:ext>
            </a:extLst>
          </p:cNvPr>
          <p:cNvPicPr>
            <a:picLocks noGrp="1" noRot="1" noChangeAspect="1"/>
          </p:cNvPicPr>
          <p:nvPr>
            <p:ph sz="half" idx="1"/>
            <a:videoFile r:link="rId1"/>
          </p:nvPr>
        </p:nvPicPr>
        <p:blipFill>
          <a:blip r:embed="rId3"/>
          <a:stretch>
            <a:fillRect/>
          </a:stretch>
        </p:blipFill>
        <p:spPr>
          <a:xfrm>
            <a:off x="616945" y="0"/>
            <a:ext cx="11575055" cy="6858000"/>
          </a:xfrm>
          <a:prstGeom prst="rect">
            <a:avLst/>
          </a:prstGeom>
        </p:spPr>
      </p:pic>
    </p:spTree>
    <p:extLst>
      <p:ext uri="{BB962C8B-B14F-4D97-AF65-F5344CB8AC3E}">
        <p14:creationId xmlns:p14="http://schemas.microsoft.com/office/powerpoint/2010/main" val="375791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540A-A670-A1DA-237B-D7E5D7F77CB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289B508-6045-605B-9A42-B14E50A0802B}"/>
              </a:ext>
            </a:extLst>
          </p:cNvPr>
          <p:cNvSpPr>
            <a:spLocks noGrp="1"/>
          </p:cNvSpPr>
          <p:nvPr>
            <p:ph sz="half" idx="1"/>
          </p:nvPr>
        </p:nvSpPr>
        <p:spPr/>
        <p:txBody>
          <a:bodyPr/>
          <a:lstStyle/>
          <a:p>
            <a:pPr marL="0" indent="0" algn="l" fontAlgn="base">
              <a:buNone/>
            </a:pPr>
            <a:r>
              <a:rPr lang="en-GB" b="1" i="0" dirty="0">
                <a:solidFill>
                  <a:srgbClr val="333333"/>
                </a:solidFill>
                <a:effectLst/>
              </a:rPr>
              <a:t>The conclusion should:</a:t>
            </a:r>
          </a:p>
          <a:p>
            <a:pPr algn="l" fontAlgn="base">
              <a:buFont typeface="Arial" panose="020B0604020202020204" pitchFamily="34" charset="0"/>
              <a:buChar char="•"/>
            </a:pPr>
            <a:r>
              <a:rPr lang="en-GB" dirty="0">
                <a:solidFill>
                  <a:srgbClr val="333333"/>
                </a:solidFill>
              </a:rPr>
              <a:t>S</a:t>
            </a:r>
            <a:r>
              <a:rPr lang="en-GB" b="0" i="0" dirty="0">
                <a:solidFill>
                  <a:srgbClr val="333333"/>
                </a:solidFill>
                <a:effectLst/>
              </a:rPr>
              <a:t>ummarise the important aspects of the existing body of literature;</a:t>
            </a:r>
          </a:p>
          <a:p>
            <a:pPr algn="l" fontAlgn="base">
              <a:buFont typeface="Arial" panose="020B0604020202020204" pitchFamily="34" charset="0"/>
              <a:buChar char="•"/>
            </a:pPr>
            <a:endParaRPr lang="en-GB" sz="800" b="0" i="0" dirty="0">
              <a:solidFill>
                <a:srgbClr val="333333"/>
              </a:solidFill>
              <a:effectLst/>
            </a:endParaRPr>
          </a:p>
          <a:p>
            <a:pPr algn="l" fontAlgn="base">
              <a:buFont typeface="Arial" panose="020B0604020202020204" pitchFamily="34" charset="0"/>
              <a:buChar char="•"/>
            </a:pPr>
            <a:r>
              <a:rPr lang="en-GB" b="0" i="0" dirty="0">
                <a:solidFill>
                  <a:srgbClr val="333333"/>
                </a:solidFill>
                <a:effectLst/>
              </a:rPr>
              <a:t>evaluate the current state of the literature reviewed;</a:t>
            </a:r>
          </a:p>
          <a:p>
            <a:pPr algn="l" fontAlgn="base">
              <a:buFont typeface="Arial" panose="020B0604020202020204" pitchFamily="34" charset="0"/>
              <a:buChar char="•"/>
            </a:pPr>
            <a:endParaRPr lang="en-GB" sz="800" b="0" i="0" dirty="0">
              <a:solidFill>
                <a:srgbClr val="333333"/>
              </a:solidFill>
              <a:effectLst/>
            </a:endParaRPr>
          </a:p>
          <a:p>
            <a:pPr algn="l" fontAlgn="base">
              <a:buFont typeface="Arial" panose="020B0604020202020204" pitchFamily="34" charset="0"/>
              <a:buChar char="•"/>
            </a:pPr>
            <a:r>
              <a:rPr lang="en-GB" b="0" i="0" dirty="0">
                <a:solidFill>
                  <a:srgbClr val="333333"/>
                </a:solidFill>
                <a:effectLst/>
              </a:rPr>
              <a:t>identify significant flaws or gaps in existing knowledge;</a:t>
            </a:r>
          </a:p>
          <a:p>
            <a:pPr algn="l" fontAlgn="base">
              <a:buFont typeface="Arial" panose="020B0604020202020204" pitchFamily="34" charset="0"/>
              <a:buChar char="•"/>
            </a:pPr>
            <a:endParaRPr lang="en-GB" sz="800" b="0" i="0" dirty="0">
              <a:solidFill>
                <a:srgbClr val="333333"/>
              </a:solidFill>
              <a:effectLst/>
            </a:endParaRPr>
          </a:p>
          <a:p>
            <a:pPr algn="l" fontAlgn="base">
              <a:buFont typeface="Arial" panose="020B0604020202020204" pitchFamily="34" charset="0"/>
              <a:buChar char="•"/>
            </a:pPr>
            <a:r>
              <a:rPr lang="en-GB" b="0" i="0" dirty="0">
                <a:solidFill>
                  <a:srgbClr val="333333"/>
                </a:solidFill>
                <a:effectLst/>
              </a:rPr>
              <a:t>outline areas for future study;</a:t>
            </a:r>
          </a:p>
          <a:p>
            <a:pPr algn="l" fontAlgn="base">
              <a:buFont typeface="Arial" panose="020B0604020202020204" pitchFamily="34" charset="0"/>
              <a:buChar char="•"/>
            </a:pPr>
            <a:endParaRPr lang="en-GB" sz="800" b="0" i="0" dirty="0">
              <a:solidFill>
                <a:srgbClr val="333333"/>
              </a:solidFill>
              <a:effectLst/>
            </a:endParaRPr>
          </a:p>
          <a:p>
            <a:pPr algn="l" fontAlgn="base">
              <a:buFont typeface="Arial" panose="020B0604020202020204" pitchFamily="34" charset="0"/>
              <a:buChar char="•"/>
            </a:pPr>
            <a:r>
              <a:rPr lang="en-GB" b="0" i="0" dirty="0">
                <a:solidFill>
                  <a:srgbClr val="333333"/>
                </a:solidFill>
                <a:effectLst/>
              </a:rPr>
              <a:t>link your research to existing knowledge...</a:t>
            </a:r>
          </a:p>
          <a:p>
            <a:pPr marL="0" indent="0">
              <a:buNone/>
            </a:pPr>
            <a:endParaRPr lang="en-GB" dirty="0"/>
          </a:p>
        </p:txBody>
      </p:sp>
      <p:pic>
        <p:nvPicPr>
          <p:cNvPr id="6" name="Content Placeholder 5">
            <a:extLst>
              <a:ext uri="{FF2B5EF4-FFF2-40B4-BE49-F238E27FC236}">
                <a16:creationId xmlns:a16="http://schemas.microsoft.com/office/drawing/2014/main" id="{B7966DC1-4815-621C-98BE-AA13DB724E8B}"/>
              </a:ext>
            </a:extLst>
          </p:cNvPr>
          <p:cNvPicPr>
            <a:picLocks noGrp="1" noChangeAspect="1"/>
          </p:cNvPicPr>
          <p:nvPr>
            <p:ph sz="half" idx="2"/>
          </p:nvPr>
        </p:nvPicPr>
        <p:blipFill>
          <a:blip r:embed="rId3"/>
          <a:stretch>
            <a:fillRect/>
          </a:stretch>
        </p:blipFill>
        <p:spPr>
          <a:xfrm>
            <a:off x="6219825" y="1280823"/>
            <a:ext cx="5673725" cy="22900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81536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a:extLst>
              <a:ext uri="{FF2B5EF4-FFF2-40B4-BE49-F238E27FC236}">
                <a16:creationId xmlns:a16="http://schemas.microsoft.com/office/drawing/2014/main" id="{CC238FB7-8E80-22EF-EF2B-28AA24CC4EF2}"/>
              </a:ext>
            </a:extLst>
          </p:cNvPr>
          <p:cNvPicPr>
            <a:picLocks noGrp="1" noChangeAspect="1"/>
          </p:cNvPicPr>
          <p:nvPr>
            <p:ph sz="half" idx="2"/>
          </p:nvPr>
        </p:nvPicPr>
        <p:blipFill rotWithShape="1">
          <a:blip r:embed="rId2"/>
          <a:srcRect l="1384" r="3044" b="1"/>
          <a:stretch/>
        </p:blipFill>
        <p:spPr>
          <a:xfrm>
            <a:off x="20" y="1282"/>
            <a:ext cx="12191980" cy="6856718"/>
          </a:xfrm>
          <a:prstGeom prst="rect">
            <a:avLst/>
          </a:prstGeom>
        </p:spPr>
      </p:pic>
    </p:spTree>
    <p:extLst>
      <p:ext uri="{BB962C8B-B14F-4D97-AF65-F5344CB8AC3E}">
        <p14:creationId xmlns:p14="http://schemas.microsoft.com/office/powerpoint/2010/main" val="836916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FAC8A-B20F-35E6-2B8D-5EC22A742F78}"/>
              </a:ext>
            </a:extLst>
          </p:cNvPr>
          <p:cNvSpPr>
            <a:spLocks noGrp="1"/>
          </p:cNvSpPr>
          <p:nvPr>
            <p:ph type="title"/>
          </p:nvPr>
        </p:nvSpPr>
        <p:spPr/>
        <p:txBody>
          <a:bodyPr/>
          <a:lstStyle/>
          <a:p>
            <a:endParaRPr lang="en-GB"/>
          </a:p>
        </p:txBody>
      </p:sp>
      <p:pic>
        <p:nvPicPr>
          <p:cNvPr id="5" name="Online Media 4" title="How to Write a Conclusion for a Dissertation | Scribbr 🎓">
            <a:hlinkClick r:id="" action="ppaction://media"/>
            <a:extLst>
              <a:ext uri="{FF2B5EF4-FFF2-40B4-BE49-F238E27FC236}">
                <a16:creationId xmlns:a16="http://schemas.microsoft.com/office/drawing/2014/main" id="{44954696-AB10-7132-5D92-CD6E266C9E57}"/>
              </a:ext>
            </a:extLst>
          </p:cNvPr>
          <p:cNvPicPr>
            <a:picLocks noGrp="1" noRot="1" noChangeAspect="1"/>
          </p:cNvPicPr>
          <p:nvPr>
            <p:ph sz="half" idx="1"/>
            <a:videoFile r:link="rId1"/>
          </p:nvPr>
        </p:nvPicPr>
        <p:blipFill>
          <a:blip r:embed="rId4"/>
          <a:stretch>
            <a:fillRect/>
          </a:stretch>
        </p:blipFill>
        <p:spPr>
          <a:xfrm>
            <a:off x="628879" y="0"/>
            <a:ext cx="11563121" cy="6858000"/>
          </a:xfrm>
          <a:prstGeom prst="rect">
            <a:avLst/>
          </a:prstGeom>
        </p:spPr>
      </p:pic>
      <p:sp>
        <p:nvSpPr>
          <p:cNvPr id="4" name="Content Placeholder 3">
            <a:extLst>
              <a:ext uri="{FF2B5EF4-FFF2-40B4-BE49-F238E27FC236}">
                <a16:creationId xmlns:a16="http://schemas.microsoft.com/office/drawing/2014/main" id="{9C8F8A6D-C544-5198-8081-4D6A773C927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40292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E8E4E1-84E8-4A3A-05ED-3BC53BA4507F}"/>
              </a:ext>
            </a:extLst>
          </p:cNvPr>
          <p:cNvSpPr>
            <a:spLocks noGrp="1"/>
          </p:cNvSpPr>
          <p:nvPr>
            <p:ph type="title"/>
          </p:nvPr>
        </p:nvSpPr>
        <p:spPr>
          <a:xfrm>
            <a:off x="6504562" y="598311"/>
            <a:ext cx="5458838" cy="1206745"/>
          </a:xfrm>
        </p:spPr>
        <p:txBody>
          <a:bodyPr vert="horz" lIns="91440" tIns="45720" rIns="91440" bIns="45720" rtlCol="0" anchor="ctr">
            <a:normAutofit/>
          </a:bodyPr>
          <a:lstStyle/>
          <a:p>
            <a:pPr eaLnBrk="1" hangingPunct="1"/>
            <a:r>
              <a:rPr lang="en-US" kern="1200" dirty="0">
                <a:solidFill>
                  <a:schemeClr val="tx1">
                    <a:lumMod val="65000"/>
                    <a:lumOff val="35000"/>
                  </a:schemeClr>
                </a:solidFill>
                <a:latin typeface="+mj-lt"/>
                <a:ea typeface="+mj-ea"/>
                <a:cs typeface="+mj-cs"/>
              </a:rPr>
              <a:t>Recommendations</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413092D0-4D74-E6DF-5940-6B5FC5DFF0A2}"/>
              </a:ext>
            </a:extLst>
          </p:cNvPr>
          <p:cNvPicPr>
            <a:picLocks noChangeAspect="1"/>
          </p:cNvPicPr>
          <p:nvPr/>
        </p:nvPicPr>
        <p:blipFill rotWithShape="1">
          <a:blip r:embed="rId2"/>
          <a:srcRect l="2809" t="12048"/>
          <a:stretch/>
        </p:blipFill>
        <p:spPr>
          <a:xfrm>
            <a:off x="125278" y="1805056"/>
            <a:ext cx="6209526" cy="34732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Content Placeholder 2">
            <a:extLst>
              <a:ext uri="{FF2B5EF4-FFF2-40B4-BE49-F238E27FC236}">
                <a16:creationId xmlns:a16="http://schemas.microsoft.com/office/drawing/2014/main" id="{94735BBC-BAC1-1932-D479-D2B93EB78BC4}"/>
              </a:ext>
            </a:extLst>
          </p:cNvPr>
          <p:cNvSpPr>
            <a:spLocks noGrp="1"/>
          </p:cNvSpPr>
          <p:nvPr>
            <p:ph sz="half" idx="1"/>
          </p:nvPr>
        </p:nvSpPr>
        <p:spPr>
          <a:xfrm>
            <a:off x="6533983" y="1979680"/>
            <a:ext cx="5458838" cy="4192520"/>
          </a:xfrm>
        </p:spPr>
        <p:txBody>
          <a:bodyPr vert="horz" lIns="91440" tIns="45720" rIns="91440" bIns="45720" rtlCol="0">
            <a:normAutofit/>
          </a:bodyPr>
          <a:lstStyle/>
          <a:p>
            <a:pPr eaLnBrk="1" hangingPunct="1"/>
            <a:r>
              <a:rPr lang="en-US" dirty="0">
                <a:solidFill>
                  <a:schemeClr val="tx1"/>
                </a:solidFill>
              </a:rPr>
              <a:t>Use Bullet Points</a:t>
            </a:r>
          </a:p>
          <a:p>
            <a:pPr eaLnBrk="1" hangingPunct="1"/>
            <a:endParaRPr lang="en-US" dirty="0">
              <a:solidFill>
                <a:schemeClr val="tx1"/>
              </a:solidFill>
            </a:endParaRPr>
          </a:p>
          <a:p>
            <a:pPr eaLnBrk="1" hangingPunct="1"/>
            <a:r>
              <a:rPr lang="en-US" b="0" i="0" dirty="0">
                <a:solidFill>
                  <a:schemeClr val="tx1"/>
                </a:solidFill>
                <a:effectLst/>
              </a:rPr>
              <a:t>Recommendations should be:</a:t>
            </a:r>
          </a:p>
          <a:p>
            <a:pPr marL="0" eaLnBrk="1" hangingPunct="1"/>
            <a:endParaRPr lang="en-US" b="0" i="0" dirty="0">
              <a:solidFill>
                <a:schemeClr val="tx1"/>
              </a:solidFill>
              <a:effectLst/>
            </a:endParaRPr>
          </a:p>
          <a:p>
            <a:pPr lvl="1" eaLnBrk="1" hangingPunct="1"/>
            <a:r>
              <a:rPr lang="en-US" b="0" i="0" dirty="0">
                <a:solidFill>
                  <a:schemeClr val="tx1"/>
                </a:solidFill>
                <a:effectLst/>
              </a:rPr>
              <a:t>Concrete and specific (SMART)</a:t>
            </a:r>
          </a:p>
          <a:p>
            <a:pPr marL="457200" lvl="1" eaLnBrk="1" hangingPunct="1"/>
            <a:endParaRPr lang="en-US" b="0" i="0" dirty="0">
              <a:solidFill>
                <a:schemeClr val="tx1"/>
              </a:solidFill>
              <a:effectLst/>
            </a:endParaRPr>
          </a:p>
          <a:p>
            <a:pPr lvl="1" eaLnBrk="1" hangingPunct="1"/>
            <a:r>
              <a:rPr lang="en-US" b="0" i="0" dirty="0">
                <a:solidFill>
                  <a:schemeClr val="tx1"/>
                </a:solidFill>
                <a:effectLst/>
              </a:rPr>
              <a:t>Supported with a clear rationale</a:t>
            </a:r>
          </a:p>
          <a:p>
            <a:pPr marL="457200" lvl="1" eaLnBrk="1" hangingPunct="1"/>
            <a:endParaRPr lang="en-US" b="0" i="0" dirty="0">
              <a:solidFill>
                <a:schemeClr val="tx1"/>
              </a:solidFill>
              <a:effectLst/>
            </a:endParaRPr>
          </a:p>
          <a:p>
            <a:pPr lvl="1" eaLnBrk="1" hangingPunct="1"/>
            <a:r>
              <a:rPr lang="en-US" b="0" i="0" dirty="0">
                <a:solidFill>
                  <a:schemeClr val="tx1"/>
                </a:solidFill>
                <a:effectLst/>
              </a:rPr>
              <a:t>Directly connected to your research</a:t>
            </a:r>
          </a:p>
          <a:p>
            <a:pPr eaLnBrk="1" hangingPunct="1"/>
            <a:endParaRPr lang="en-US" dirty="0">
              <a:solidFill>
                <a:schemeClr val="tx1"/>
              </a:solidFill>
            </a:endParaRPr>
          </a:p>
          <a:p>
            <a:pPr eaLnBrk="1" hangingPunct="1"/>
            <a:endParaRPr lang="en-US" dirty="0">
              <a:solidFill>
                <a:schemeClr val="tx1"/>
              </a:solidFill>
            </a:endParaRPr>
          </a:p>
        </p:txBody>
      </p:sp>
      <p:sp>
        <p:nvSpPr>
          <p:cNvPr id="13" name="Speech Bubble: Rectangle with Corners Rounded 12">
            <a:extLst>
              <a:ext uri="{FF2B5EF4-FFF2-40B4-BE49-F238E27FC236}">
                <a16:creationId xmlns:a16="http://schemas.microsoft.com/office/drawing/2014/main" id="{AC651972-AA23-F2B4-386E-8C1BFAE20A91}"/>
              </a:ext>
            </a:extLst>
          </p:cNvPr>
          <p:cNvSpPr/>
          <p:nvPr/>
        </p:nvSpPr>
        <p:spPr>
          <a:xfrm>
            <a:off x="228600" y="208071"/>
            <a:ext cx="3101841" cy="1371600"/>
          </a:xfrm>
          <a:prstGeom prst="wedgeRoundRectCallou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4000" dirty="0">
                <a:latin typeface="Cavolini" panose="03000502040302020204" pitchFamily="66" charset="0"/>
                <a:cs typeface="Cavolini" panose="03000502040302020204" pitchFamily="66" charset="0"/>
              </a:rPr>
              <a:t>Example!</a:t>
            </a:r>
          </a:p>
        </p:txBody>
      </p:sp>
    </p:spTree>
    <p:extLst>
      <p:ext uri="{BB962C8B-B14F-4D97-AF65-F5344CB8AC3E}">
        <p14:creationId xmlns:p14="http://schemas.microsoft.com/office/powerpoint/2010/main" val="979860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9B3F-935D-32F4-D947-4AFE366D76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24AB83-8280-62EE-F78E-53F8AE8563C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92DD4F8-CBC4-BD1F-A7B8-A55A33ADF008}"/>
              </a:ext>
            </a:extLst>
          </p:cNvPr>
          <p:cNvSpPr>
            <a:spLocks noGrp="1"/>
          </p:cNvSpPr>
          <p:nvPr>
            <p:ph sz="half" idx="2"/>
          </p:nvPr>
        </p:nvSpPr>
        <p:spPr/>
        <p:txBody>
          <a:bodyPr/>
          <a:lstStyle/>
          <a:p>
            <a:endParaRPr lang="en-GB" dirty="0"/>
          </a:p>
        </p:txBody>
      </p:sp>
      <p:pic>
        <p:nvPicPr>
          <p:cNvPr id="5" name="Picture 4">
            <a:extLst>
              <a:ext uri="{FF2B5EF4-FFF2-40B4-BE49-F238E27FC236}">
                <a16:creationId xmlns:a16="http://schemas.microsoft.com/office/drawing/2014/main" id="{5FC9FEDB-AC9A-0F20-5FC9-F4E76546AF1E}"/>
              </a:ext>
            </a:extLst>
          </p:cNvPr>
          <p:cNvPicPr>
            <a:picLocks noChangeAspect="1"/>
          </p:cNvPicPr>
          <p:nvPr/>
        </p:nvPicPr>
        <p:blipFill rotWithShape="1">
          <a:blip r:embed="rId2"/>
          <a:srcRect b="9152"/>
          <a:stretch/>
        </p:blipFill>
        <p:spPr>
          <a:xfrm>
            <a:off x="0" y="-366051"/>
            <a:ext cx="12191999" cy="7224051"/>
          </a:xfrm>
          <a:prstGeom prst="rect">
            <a:avLst/>
          </a:prstGeom>
        </p:spPr>
      </p:pic>
      <p:pic>
        <p:nvPicPr>
          <p:cNvPr id="6" name="Picture 5">
            <a:extLst>
              <a:ext uri="{FF2B5EF4-FFF2-40B4-BE49-F238E27FC236}">
                <a16:creationId xmlns:a16="http://schemas.microsoft.com/office/drawing/2014/main" id="{8165D96D-1AE2-247C-D03D-6AC60AC4545E}"/>
              </a:ext>
            </a:extLst>
          </p:cNvPr>
          <p:cNvPicPr>
            <a:picLocks noChangeAspect="1"/>
          </p:cNvPicPr>
          <p:nvPr/>
        </p:nvPicPr>
        <p:blipFill>
          <a:blip r:embed="rId3"/>
          <a:stretch>
            <a:fillRect/>
          </a:stretch>
        </p:blipFill>
        <p:spPr>
          <a:xfrm rot="198076">
            <a:off x="5883408" y="2337762"/>
            <a:ext cx="4934317" cy="43369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62063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78B595-841F-5878-1687-67EAB523D7CF}"/>
              </a:ext>
            </a:extLst>
          </p:cNvPr>
          <p:cNvSpPr>
            <a:spLocks noGrp="1"/>
          </p:cNvSpPr>
          <p:nvPr>
            <p:ph type="title"/>
          </p:nvPr>
        </p:nvSpPr>
        <p:spPr/>
        <p:txBody>
          <a:bodyPr/>
          <a:lstStyle/>
          <a:p>
            <a:r>
              <a:rPr lang="en-GB" dirty="0"/>
              <a:t>Viva-Voce</a:t>
            </a:r>
          </a:p>
        </p:txBody>
      </p:sp>
      <p:sp>
        <p:nvSpPr>
          <p:cNvPr id="6" name="Content Placeholder 5">
            <a:extLst>
              <a:ext uri="{FF2B5EF4-FFF2-40B4-BE49-F238E27FC236}">
                <a16:creationId xmlns:a16="http://schemas.microsoft.com/office/drawing/2014/main" id="{F6D94D94-DD74-55C9-2892-EB7ED910739A}"/>
              </a:ext>
            </a:extLst>
          </p:cNvPr>
          <p:cNvSpPr>
            <a:spLocks noGrp="1"/>
          </p:cNvSpPr>
          <p:nvPr>
            <p:ph sz="half" idx="1"/>
          </p:nvPr>
        </p:nvSpPr>
        <p:spPr/>
        <p:txBody>
          <a:bodyPr/>
          <a:lstStyle/>
          <a:p>
            <a:r>
              <a:rPr lang="en-GB" dirty="0"/>
              <a:t>Monday 16</a:t>
            </a:r>
            <a:r>
              <a:rPr lang="en-GB" baseline="30000" dirty="0"/>
              <a:t>th</a:t>
            </a:r>
            <a:r>
              <a:rPr lang="en-GB" dirty="0"/>
              <a:t> January 2023</a:t>
            </a:r>
          </a:p>
          <a:p>
            <a:r>
              <a:rPr lang="en-GB" dirty="0"/>
              <a:t>In person</a:t>
            </a:r>
          </a:p>
          <a:p>
            <a:r>
              <a:rPr lang="en-GB" dirty="0"/>
              <a:t>7 minute presentation</a:t>
            </a:r>
          </a:p>
          <a:p>
            <a:r>
              <a:rPr lang="en-GB" dirty="0"/>
              <a:t>3 minute Q&amp;A </a:t>
            </a:r>
          </a:p>
          <a:p>
            <a:endParaRPr lang="en-GB" dirty="0"/>
          </a:p>
          <a:p>
            <a:pPr marL="0" indent="0">
              <a:buNone/>
            </a:pPr>
            <a:endParaRPr lang="en-GB" dirty="0"/>
          </a:p>
        </p:txBody>
      </p:sp>
      <p:sp>
        <p:nvSpPr>
          <p:cNvPr id="7" name="Content Placeholder 6">
            <a:extLst>
              <a:ext uri="{FF2B5EF4-FFF2-40B4-BE49-F238E27FC236}">
                <a16:creationId xmlns:a16="http://schemas.microsoft.com/office/drawing/2014/main" id="{207716CC-8E74-FD1E-C2C6-7354FF10C55C}"/>
              </a:ext>
            </a:extLst>
          </p:cNvPr>
          <p:cNvSpPr>
            <a:spLocks noGrp="1"/>
          </p:cNvSpPr>
          <p:nvPr>
            <p:ph sz="half" idx="2"/>
          </p:nvPr>
        </p:nvSpPr>
        <p:spPr/>
        <p:txBody>
          <a:bodyPr/>
          <a:lstStyle/>
          <a:p>
            <a:pPr marL="0" indent="0">
              <a:buNone/>
            </a:pPr>
            <a:r>
              <a:rPr lang="en-GB" b="1" dirty="0"/>
              <a:t>Task Description</a:t>
            </a:r>
          </a:p>
          <a:p>
            <a:pPr marL="0" indent="0">
              <a:buNone/>
            </a:pPr>
            <a:endParaRPr lang="en-GB" b="1" dirty="0"/>
          </a:p>
          <a:p>
            <a:pPr marL="0" indent="0">
              <a:buNone/>
            </a:pPr>
            <a:r>
              <a:rPr lang="en-US" sz="1800" dirty="0">
                <a:solidFill>
                  <a:srgbClr val="000000"/>
                </a:solidFill>
                <a:effectLst/>
                <a:latin typeface="Calibri" panose="020F0502020204030204" pitchFamily="34" charset="0"/>
                <a:ea typeface="Times New Roman" panose="02020603050405020304" pitchFamily="18" charset="0"/>
              </a:rPr>
              <a:t>Students will be required to present and analyze findings, as well as answer questions about their literature review research and its recommendations.</a:t>
            </a:r>
            <a:endParaRPr lang="en-GB" sz="1800" dirty="0">
              <a:solidFill>
                <a:srgbClr val="000000"/>
              </a:solidFill>
              <a:effectLst/>
              <a:latin typeface="Arial" panose="020B0604020202020204" pitchFamily="34" charset="0"/>
              <a:ea typeface="Times New Roman" panose="02020603050405020304" pitchFamily="18" charset="0"/>
            </a:endParaRPr>
          </a:p>
          <a:p>
            <a:pPr marL="0" indent="0">
              <a:buNone/>
            </a:pPr>
            <a:endParaRPr lang="en-GB" b="1" dirty="0"/>
          </a:p>
        </p:txBody>
      </p:sp>
    </p:spTree>
    <p:extLst>
      <p:ext uri="{BB962C8B-B14F-4D97-AF65-F5344CB8AC3E}">
        <p14:creationId xmlns:p14="http://schemas.microsoft.com/office/powerpoint/2010/main" val="1511780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70B5-F977-3965-96F7-119ADF71CA56}"/>
              </a:ext>
            </a:extLst>
          </p:cNvPr>
          <p:cNvSpPr>
            <a:spLocks noGrp="1"/>
          </p:cNvSpPr>
          <p:nvPr>
            <p:ph type="title"/>
          </p:nvPr>
        </p:nvSpPr>
        <p:spPr>
          <a:xfrm>
            <a:off x="838200" y="198581"/>
            <a:ext cx="11049000" cy="964911"/>
          </a:xfrm>
        </p:spPr>
        <p:txBody>
          <a:bodyPr/>
          <a:lstStyle/>
          <a:p>
            <a:r>
              <a:rPr lang="en-GB" dirty="0"/>
              <a:t>What is a Viva Voce?</a:t>
            </a:r>
          </a:p>
        </p:txBody>
      </p:sp>
      <p:sp>
        <p:nvSpPr>
          <p:cNvPr id="3" name="Content Placeholder 2">
            <a:extLst>
              <a:ext uri="{FF2B5EF4-FFF2-40B4-BE49-F238E27FC236}">
                <a16:creationId xmlns:a16="http://schemas.microsoft.com/office/drawing/2014/main" id="{F6942578-D668-A44F-1CC7-6F95178D48FE}"/>
              </a:ext>
            </a:extLst>
          </p:cNvPr>
          <p:cNvSpPr>
            <a:spLocks noGrp="1"/>
          </p:cNvSpPr>
          <p:nvPr>
            <p:ph idx="1"/>
          </p:nvPr>
        </p:nvSpPr>
        <p:spPr/>
        <p:txBody>
          <a:bodyPr/>
          <a:lstStyle/>
          <a:p>
            <a:r>
              <a:rPr lang="en-GB" dirty="0"/>
              <a:t>A verbal examination</a:t>
            </a:r>
          </a:p>
          <a:p>
            <a:r>
              <a:rPr lang="en-GB" dirty="0"/>
              <a:t>Consists of an presentation and an interview (Q&amp;A) session</a:t>
            </a:r>
          </a:p>
          <a:p>
            <a:r>
              <a:rPr lang="en-GB" dirty="0"/>
              <a:t>Allows you to present:</a:t>
            </a:r>
          </a:p>
          <a:p>
            <a:pPr lvl="1"/>
            <a:r>
              <a:rPr lang="en-GB" dirty="0"/>
              <a:t>What you did</a:t>
            </a:r>
          </a:p>
          <a:p>
            <a:pPr lvl="1"/>
            <a:r>
              <a:rPr lang="en-GB" dirty="0"/>
              <a:t>How you did it</a:t>
            </a:r>
          </a:p>
          <a:p>
            <a:pPr lvl="1"/>
            <a:r>
              <a:rPr lang="en-GB" dirty="0"/>
              <a:t>What you found</a:t>
            </a:r>
          </a:p>
          <a:p>
            <a:r>
              <a:rPr lang="en-GB" dirty="0"/>
              <a:t>Allows the tutor to:</a:t>
            </a:r>
          </a:p>
          <a:p>
            <a:pPr lvl="1"/>
            <a:r>
              <a:rPr lang="en-GB" dirty="0"/>
              <a:t>Ask further questions to understand your work</a:t>
            </a:r>
          </a:p>
          <a:p>
            <a:pPr lvl="1"/>
            <a:r>
              <a:rPr lang="en-GB" dirty="0"/>
              <a:t>Assess that you have fulfilled the learning outcomes</a:t>
            </a:r>
          </a:p>
        </p:txBody>
      </p:sp>
    </p:spTree>
    <p:extLst>
      <p:ext uri="{BB962C8B-B14F-4D97-AF65-F5344CB8AC3E}">
        <p14:creationId xmlns:p14="http://schemas.microsoft.com/office/powerpoint/2010/main" val="701144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226E4-4906-18F7-7CA7-5AD6BEA9B19E}"/>
              </a:ext>
            </a:extLst>
          </p:cNvPr>
          <p:cNvSpPr>
            <a:spLocks noGrp="1"/>
          </p:cNvSpPr>
          <p:nvPr>
            <p:ph type="title"/>
          </p:nvPr>
        </p:nvSpPr>
        <p:spPr/>
        <p:txBody>
          <a:bodyPr/>
          <a:lstStyle/>
          <a:p>
            <a:r>
              <a:rPr lang="en-GB" dirty="0"/>
              <a:t>Presentations</a:t>
            </a:r>
          </a:p>
        </p:txBody>
      </p:sp>
      <p:sp>
        <p:nvSpPr>
          <p:cNvPr id="3" name="Content Placeholder 2">
            <a:extLst>
              <a:ext uri="{FF2B5EF4-FFF2-40B4-BE49-F238E27FC236}">
                <a16:creationId xmlns:a16="http://schemas.microsoft.com/office/drawing/2014/main" id="{5029FAC1-3878-2D7C-7493-1D2B4C3F5A6C}"/>
              </a:ext>
            </a:extLst>
          </p:cNvPr>
          <p:cNvSpPr>
            <a:spLocks noGrp="1"/>
          </p:cNvSpPr>
          <p:nvPr>
            <p:ph idx="1"/>
          </p:nvPr>
        </p:nvSpPr>
        <p:spPr/>
        <p:txBody>
          <a:bodyPr/>
          <a:lstStyle/>
          <a:p>
            <a:pPr marL="0" indent="0">
              <a:buNone/>
            </a:pPr>
            <a:endParaRPr lang="en-GB" dirty="0"/>
          </a:p>
          <a:p>
            <a:endParaRPr lang="en-GB" dirty="0"/>
          </a:p>
        </p:txBody>
      </p:sp>
      <p:pic>
        <p:nvPicPr>
          <p:cNvPr id="4" name="Picture 2" descr="See the source image">
            <a:extLst>
              <a:ext uri="{FF2B5EF4-FFF2-40B4-BE49-F238E27FC236}">
                <a16:creationId xmlns:a16="http://schemas.microsoft.com/office/drawing/2014/main" id="{6D9B0DBB-A604-A1C4-D4E2-7DA473ECAF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5728" y="1686476"/>
            <a:ext cx="7053942" cy="4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54858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A398-46BF-2417-4943-856F3F72D0D5}"/>
              </a:ext>
            </a:extLst>
          </p:cNvPr>
          <p:cNvSpPr>
            <a:spLocks noGrp="1"/>
          </p:cNvSpPr>
          <p:nvPr>
            <p:ph type="title"/>
          </p:nvPr>
        </p:nvSpPr>
        <p:spPr/>
        <p:txBody>
          <a:bodyPr/>
          <a:lstStyle/>
          <a:p>
            <a:r>
              <a:rPr lang="en-GB" dirty="0"/>
              <a:t>Develop the content</a:t>
            </a:r>
          </a:p>
        </p:txBody>
      </p:sp>
      <p:sp>
        <p:nvSpPr>
          <p:cNvPr id="3" name="Content Placeholder 2">
            <a:extLst>
              <a:ext uri="{FF2B5EF4-FFF2-40B4-BE49-F238E27FC236}">
                <a16:creationId xmlns:a16="http://schemas.microsoft.com/office/drawing/2014/main" id="{5939DC3C-B373-8333-67D3-F9CC5054AF73}"/>
              </a:ext>
            </a:extLst>
          </p:cNvPr>
          <p:cNvSpPr>
            <a:spLocks noGrp="1"/>
          </p:cNvSpPr>
          <p:nvPr>
            <p:ph idx="1"/>
          </p:nvPr>
        </p:nvSpPr>
        <p:spPr/>
        <p:txBody>
          <a:bodyPr/>
          <a:lstStyle/>
          <a:p>
            <a:endParaRPr lang="en-GB" dirty="0"/>
          </a:p>
          <a:p>
            <a:r>
              <a:rPr lang="en-GB" dirty="0"/>
              <a:t>What are you key messages</a:t>
            </a:r>
          </a:p>
          <a:p>
            <a:r>
              <a:rPr lang="en-GB" dirty="0"/>
              <a:t>Tell the story (beginning, middle and end)</a:t>
            </a:r>
          </a:p>
          <a:p>
            <a:r>
              <a:rPr lang="en-GB" dirty="0"/>
              <a:t>Be relevant</a:t>
            </a:r>
          </a:p>
          <a:p>
            <a:r>
              <a:rPr lang="en-GB" dirty="0"/>
              <a:t>Facts not opinion</a:t>
            </a:r>
          </a:p>
          <a:p>
            <a:endParaRPr lang="en-GB" dirty="0"/>
          </a:p>
        </p:txBody>
      </p:sp>
    </p:spTree>
    <p:extLst>
      <p:ext uri="{BB962C8B-B14F-4D97-AF65-F5344CB8AC3E}">
        <p14:creationId xmlns:p14="http://schemas.microsoft.com/office/powerpoint/2010/main" val="2619500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244C-F93D-A687-B006-7D55E9F3C9C9}"/>
              </a:ext>
            </a:extLst>
          </p:cNvPr>
          <p:cNvSpPr>
            <a:spLocks noGrp="1"/>
          </p:cNvSpPr>
          <p:nvPr>
            <p:ph type="title"/>
          </p:nvPr>
        </p:nvSpPr>
        <p:spPr/>
        <p:txBody>
          <a:bodyPr/>
          <a:lstStyle/>
          <a:p>
            <a:r>
              <a:rPr lang="en-GB" dirty="0"/>
              <a:t>A note on slides</a:t>
            </a:r>
          </a:p>
        </p:txBody>
      </p:sp>
      <p:sp>
        <p:nvSpPr>
          <p:cNvPr id="3" name="Content Placeholder 2">
            <a:extLst>
              <a:ext uri="{FF2B5EF4-FFF2-40B4-BE49-F238E27FC236}">
                <a16:creationId xmlns:a16="http://schemas.microsoft.com/office/drawing/2014/main" id="{DD2FC3FA-B66A-4777-0CDB-19D13A0F58AD}"/>
              </a:ext>
            </a:extLst>
          </p:cNvPr>
          <p:cNvSpPr>
            <a:spLocks noGrp="1"/>
          </p:cNvSpPr>
          <p:nvPr>
            <p:ph idx="1"/>
          </p:nvPr>
        </p:nvSpPr>
        <p:spPr/>
        <p:txBody>
          <a:bodyPr/>
          <a:lstStyle/>
          <a:p>
            <a:r>
              <a:rPr lang="en-GB" dirty="0"/>
              <a:t>Do not overcomplicate</a:t>
            </a:r>
          </a:p>
          <a:p>
            <a:r>
              <a:rPr lang="en-GB" dirty="0"/>
              <a:t>Use to structure your presentation</a:t>
            </a:r>
          </a:p>
          <a:p>
            <a:r>
              <a:rPr lang="en-GB" dirty="0"/>
              <a:t>Use enough</a:t>
            </a:r>
          </a:p>
          <a:p>
            <a:r>
              <a:rPr lang="en-GB" dirty="0"/>
              <a:t>Slides are there to support your presentation not do it for you</a:t>
            </a:r>
          </a:p>
          <a:p>
            <a:r>
              <a:rPr lang="en-GB" dirty="0"/>
              <a:t>Proof read</a:t>
            </a:r>
          </a:p>
          <a:p>
            <a:r>
              <a:rPr lang="en-GB" dirty="0"/>
              <a:t>Use notes</a:t>
            </a:r>
          </a:p>
          <a:p>
            <a:r>
              <a:rPr lang="en-GB" dirty="0"/>
              <a:t>Upload your slides to Turnitin</a:t>
            </a:r>
          </a:p>
          <a:p>
            <a:pPr marL="0" indent="0">
              <a:buNone/>
            </a:pPr>
            <a:endParaRPr lang="en-GB" dirty="0"/>
          </a:p>
        </p:txBody>
      </p:sp>
    </p:spTree>
    <p:extLst>
      <p:ext uri="{BB962C8B-B14F-4D97-AF65-F5344CB8AC3E}">
        <p14:creationId xmlns:p14="http://schemas.microsoft.com/office/powerpoint/2010/main" val="2861396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1F689-B098-48E9-A1DE-5ABDE7F18505}"/>
              </a:ext>
            </a:extLst>
          </p:cNvPr>
          <p:cNvSpPr>
            <a:spLocks noGrp="1"/>
          </p:cNvSpPr>
          <p:nvPr>
            <p:ph type="title"/>
          </p:nvPr>
        </p:nvSpPr>
        <p:spPr/>
        <p:txBody>
          <a:bodyPr/>
          <a:lstStyle/>
          <a:p>
            <a:r>
              <a:rPr lang="en-GB" dirty="0"/>
              <a:t>Hints and Tips</a:t>
            </a:r>
          </a:p>
        </p:txBody>
      </p:sp>
      <p:sp>
        <p:nvSpPr>
          <p:cNvPr id="3" name="Content Placeholder 2">
            <a:extLst>
              <a:ext uri="{FF2B5EF4-FFF2-40B4-BE49-F238E27FC236}">
                <a16:creationId xmlns:a16="http://schemas.microsoft.com/office/drawing/2014/main" id="{B8CC6F1A-3605-E4B5-BCA9-3F3CA8B1E108}"/>
              </a:ext>
            </a:extLst>
          </p:cNvPr>
          <p:cNvSpPr>
            <a:spLocks noGrp="1"/>
          </p:cNvSpPr>
          <p:nvPr>
            <p:ph sz="half" idx="1"/>
          </p:nvPr>
        </p:nvSpPr>
        <p:spPr/>
        <p:txBody>
          <a:bodyPr/>
          <a:lstStyle/>
          <a:p>
            <a:pPr marL="0" indent="0">
              <a:buNone/>
            </a:pPr>
            <a:r>
              <a:rPr lang="en-GB" b="1" dirty="0"/>
              <a:t>Do:</a:t>
            </a:r>
          </a:p>
          <a:p>
            <a:pPr marL="0" indent="0">
              <a:buNone/>
            </a:pPr>
            <a:endParaRPr lang="en-GB" b="1" dirty="0"/>
          </a:p>
          <a:p>
            <a:r>
              <a:rPr lang="en-GB" dirty="0"/>
              <a:t>Be clear</a:t>
            </a:r>
          </a:p>
          <a:p>
            <a:r>
              <a:rPr lang="en-GB" dirty="0"/>
              <a:t>Prepare &amp; Practice</a:t>
            </a:r>
          </a:p>
          <a:p>
            <a:r>
              <a:rPr lang="en-GB" dirty="0"/>
              <a:t>Use notes</a:t>
            </a:r>
          </a:p>
          <a:p>
            <a:r>
              <a:rPr lang="en-GB" dirty="0"/>
              <a:t>Use appropriate language</a:t>
            </a:r>
          </a:p>
          <a:p>
            <a:r>
              <a:rPr lang="en-GB" dirty="0"/>
              <a:t>Maintain eye contact</a:t>
            </a:r>
          </a:p>
          <a:p>
            <a:r>
              <a:rPr lang="en-GB" dirty="0"/>
              <a:t>Keep water to hand</a:t>
            </a:r>
          </a:p>
          <a:p>
            <a:r>
              <a:rPr lang="en-GB" dirty="0"/>
              <a:t>Stay calm!</a:t>
            </a:r>
          </a:p>
        </p:txBody>
      </p:sp>
      <p:sp>
        <p:nvSpPr>
          <p:cNvPr id="4" name="Content Placeholder 3">
            <a:extLst>
              <a:ext uri="{FF2B5EF4-FFF2-40B4-BE49-F238E27FC236}">
                <a16:creationId xmlns:a16="http://schemas.microsoft.com/office/drawing/2014/main" id="{C5D2DDBD-D233-469B-6B18-1811EBF33524}"/>
              </a:ext>
            </a:extLst>
          </p:cNvPr>
          <p:cNvSpPr>
            <a:spLocks noGrp="1"/>
          </p:cNvSpPr>
          <p:nvPr>
            <p:ph sz="half" idx="2"/>
          </p:nvPr>
        </p:nvSpPr>
        <p:spPr/>
        <p:txBody>
          <a:bodyPr/>
          <a:lstStyle/>
          <a:p>
            <a:pPr marL="0" indent="0">
              <a:buNone/>
            </a:pPr>
            <a:r>
              <a:rPr lang="en-GB" b="1" dirty="0"/>
              <a:t>Don’t:</a:t>
            </a:r>
          </a:p>
          <a:p>
            <a:endParaRPr lang="en-GB" b="1" dirty="0"/>
          </a:p>
          <a:p>
            <a:r>
              <a:rPr lang="en-GB" dirty="0"/>
              <a:t>Use timed slides</a:t>
            </a:r>
          </a:p>
          <a:p>
            <a:r>
              <a:rPr lang="en-GB" dirty="0"/>
              <a:t>Use large chunks of text</a:t>
            </a:r>
          </a:p>
          <a:p>
            <a:r>
              <a:rPr lang="en-GB" dirty="0"/>
              <a:t>Use overly complicated slides</a:t>
            </a:r>
          </a:p>
          <a:p>
            <a:r>
              <a:rPr lang="en-GB" dirty="0"/>
              <a:t>Rush</a:t>
            </a:r>
          </a:p>
        </p:txBody>
      </p:sp>
    </p:spTree>
    <p:extLst>
      <p:ext uri="{BB962C8B-B14F-4D97-AF65-F5344CB8AC3E}">
        <p14:creationId xmlns:p14="http://schemas.microsoft.com/office/powerpoint/2010/main" val="118401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3" ma:contentTypeDescription="Create a new document." ma:contentTypeScope="" ma:versionID="65eaac97794364acb2dd8590542b16b5">
  <xsd:schema xmlns:xsd="http://www.w3.org/2001/XMLSchema" xmlns:xs="http://www.w3.org/2001/XMLSchema" xmlns:p="http://schemas.microsoft.com/office/2006/metadata/properties" xmlns:ns2="124aec4c-f557-4449-874b-c8e427c32989" targetNamespace="http://schemas.microsoft.com/office/2006/metadata/properties" ma:root="true" ma:fieldsID="2054c82d445d742aeda66f918bc82528"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F2FE03-0ED7-4D79-B6CE-0548129DBBF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EFF4F89-B446-4A39-9732-638746CDBFBF}">
  <ds:schemaRefs>
    <ds:schemaRef ds:uri="http://schemas.microsoft.com/sharepoint/v3/contenttype/forms"/>
  </ds:schemaRefs>
</ds:datastoreItem>
</file>

<file path=customXml/itemProps3.xml><?xml version="1.0" encoding="utf-8"?>
<ds:datastoreItem xmlns:ds="http://schemas.openxmlformats.org/officeDocument/2006/customXml" ds:itemID="{80FE8607-5375-492B-BEEE-31A9F64959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2922</Words>
  <Application>Microsoft Office PowerPoint</Application>
  <PresentationFormat>Widescreen</PresentationFormat>
  <Paragraphs>333</Paragraphs>
  <Slides>28</Slides>
  <Notes>15</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Maison Neue</vt:lpstr>
      <vt:lpstr>Abadi</vt:lpstr>
      <vt:lpstr>Abadi Extra Light</vt:lpstr>
      <vt:lpstr>Arial</vt:lpstr>
      <vt:lpstr>Calibri</vt:lpstr>
      <vt:lpstr>Cavolini</vt:lpstr>
      <vt:lpstr>Times New Roman</vt:lpstr>
      <vt:lpstr>Office Theme</vt:lpstr>
      <vt:lpstr>3_Office Theme</vt:lpstr>
      <vt:lpstr>PowerPoint Presentation</vt:lpstr>
      <vt:lpstr>Today’s Session</vt:lpstr>
      <vt:lpstr>PowerPoint Presentation</vt:lpstr>
      <vt:lpstr>PowerPoint Presentation</vt:lpstr>
      <vt:lpstr>Section 3: Main Body of the Review &amp; Findings</vt:lpstr>
      <vt:lpstr>Critically evaluating your literature</vt:lpstr>
      <vt:lpstr>PowerPoint Presentation</vt:lpstr>
      <vt:lpstr>Summarise &amp; synthesis</vt:lpstr>
      <vt:lpstr>Critique &amp; Compare</vt:lpstr>
      <vt:lpstr>Analysis</vt:lpstr>
      <vt:lpstr>Putting it all together</vt:lpstr>
      <vt:lpstr>Example Themes</vt:lpstr>
      <vt:lpstr>A Thematic approach to analysis…</vt:lpstr>
      <vt:lpstr>What is an Abstract?</vt:lpstr>
      <vt:lpstr>Some tips on writing an Abstract</vt:lpstr>
      <vt:lpstr>Example</vt:lpstr>
      <vt:lpstr>Abstract</vt:lpstr>
      <vt:lpstr>Conclusion</vt:lpstr>
      <vt:lpstr>PowerPoint Presentation</vt:lpstr>
      <vt:lpstr>PowerPoint Presentation</vt:lpstr>
      <vt:lpstr>Recommendations</vt:lpstr>
      <vt:lpstr>PowerPoint Presentation</vt:lpstr>
      <vt:lpstr>Viva-Voce</vt:lpstr>
      <vt:lpstr>What is a Viva Voce?</vt:lpstr>
      <vt:lpstr>Presentations</vt:lpstr>
      <vt:lpstr>Develop the content</vt:lpstr>
      <vt:lpstr>A note on slides</vt:lpstr>
      <vt:lpstr>Hints and 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CROXALL</dc:creator>
  <cp:lastModifiedBy>Kalee Thomas (Digital Health and Care)</cp:lastModifiedBy>
  <cp:revision>234</cp:revision>
  <dcterms:created xsi:type="dcterms:W3CDTF">2019-10-01T18:38:18Z</dcterms:created>
  <dcterms:modified xsi:type="dcterms:W3CDTF">2022-12-14T08:59:03Z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