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2" d="100"/>
          <a:sy n="62" d="100"/>
        </p:scale>
        <p:origin x="1332"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7239C0-6350-4666-A7CD-3A70A842385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1850263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7239C0-6350-4666-A7CD-3A70A842385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2543240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tint val="82000"/>
                  </a:schemeClr>
                </a:solidFill>
              </a:defRPr>
            </a:lvl1pPr>
            <a:lvl2pPr marL="480060" indent="0">
              <a:buNone/>
              <a:defRPr sz="2100">
                <a:solidFill>
                  <a:schemeClr val="tx1">
                    <a:tint val="82000"/>
                  </a:schemeClr>
                </a:solidFill>
              </a:defRPr>
            </a:lvl2pPr>
            <a:lvl3pPr marL="960120" indent="0">
              <a:buNone/>
              <a:defRPr sz="1890">
                <a:solidFill>
                  <a:schemeClr val="tx1">
                    <a:tint val="82000"/>
                  </a:schemeClr>
                </a:solidFill>
              </a:defRPr>
            </a:lvl3pPr>
            <a:lvl4pPr marL="1440180" indent="0">
              <a:buNone/>
              <a:defRPr sz="1680">
                <a:solidFill>
                  <a:schemeClr val="tx1">
                    <a:tint val="82000"/>
                  </a:schemeClr>
                </a:solidFill>
              </a:defRPr>
            </a:lvl4pPr>
            <a:lvl5pPr marL="1920240" indent="0">
              <a:buNone/>
              <a:defRPr sz="1680">
                <a:solidFill>
                  <a:schemeClr val="tx1">
                    <a:tint val="82000"/>
                  </a:schemeClr>
                </a:solidFill>
              </a:defRPr>
            </a:lvl5pPr>
            <a:lvl6pPr marL="2400300" indent="0">
              <a:buNone/>
              <a:defRPr sz="1680">
                <a:solidFill>
                  <a:schemeClr val="tx1">
                    <a:tint val="82000"/>
                  </a:schemeClr>
                </a:solidFill>
              </a:defRPr>
            </a:lvl6pPr>
            <a:lvl7pPr marL="2880360" indent="0">
              <a:buNone/>
              <a:defRPr sz="1680">
                <a:solidFill>
                  <a:schemeClr val="tx1">
                    <a:tint val="82000"/>
                  </a:schemeClr>
                </a:solidFill>
              </a:defRPr>
            </a:lvl7pPr>
            <a:lvl8pPr marL="3360420" indent="0">
              <a:buNone/>
              <a:defRPr sz="1680">
                <a:solidFill>
                  <a:schemeClr val="tx1">
                    <a:tint val="82000"/>
                  </a:schemeClr>
                </a:solidFill>
              </a:defRPr>
            </a:lvl8pPr>
            <a:lvl9pPr marL="3840480" indent="0">
              <a:buNone/>
              <a:defRPr sz="168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7239C0-6350-4666-A7CD-3A70A842385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645982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7239C0-6350-4666-A7CD-3A70A842385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3252263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7239C0-6350-4666-A7CD-3A70A842385B}"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200766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7239C0-6350-4666-A7CD-3A70A842385B}"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3299529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7239C0-6350-4666-A7CD-3A70A842385B}"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331063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867239C0-6350-4666-A7CD-3A70A842385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1161867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867239C0-6350-4666-A7CD-3A70A842385B}"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1160796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7239C0-6350-4666-A7CD-3A70A842385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1843223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7239C0-6350-4666-A7CD-3A70A842385B}"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1209D-B832-47F6-89B6-566BDAA1B67A}" type="slidenum">
              <a:rPr lang="en-GB" smtClean="0"/>
              <a:t>‹#›</a:t>
            </a:fld>
            <a:endParaRPr lang="en-GB"/>
          </a:p>
        </p:txBody>
      </p:sp>
    </p:spTree>
    <p:extLst>
      <p:ext uri="{BB962C8B-B14F-4D97-AF65-F5344CB8AC3E}">
        <p14:creationId xmlns:p14="http://schemas.microsoft.com/office/powerpoint/2010/main" val="3229897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alpha val="74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82000"/>
                  </a:schemeClr>
                </a:solidFill>
              </a:defRPr>
            </a:lvl1pPr>
          </a:lstStyle>
          <a:p>
            <a:fld id="{867239C0-6350-4666-A7CD-3A70A842385B}" type="datetimeFigureOut">
              <a:rPr lang="en-GB" smtClean="0"/>
              <a:t>23/11/2025</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82000"/>
                  </a:schemeClr>
                </a:solidFill>
              </a:defRPr>
            </a:lvl1pPr>
          </a:lstStyle>
          <a:p>
            <a:fld id="{A911209D-B832-47F6-89B6-566BDAA1B67A}" type="slidenum">
              <a:rPr lang="en-GB" smtClean="0"/>
              <a:t>‹#›</a:t>
            </a:fld>
            <a:endParaRPr lang="en-GB"/>
          </a:p>
        </p:txBody>
      </p:sp>
    </p:spTree>
    <p:extLst>
      <p:ext uri="{BB962C8B-B14F-4D97-AF65-F5344CB8AC3E}">
        <p14:creationId xmlns:p14="http://schemas.microsoft.com/office/powerpoint/2010/main" val="5401972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8602F-DC94-AC87-2CFF-10E6B3A61772}"/>
              </a:ext>
            </a:extLst>
          </p:cNvPr>
          <p:cNvSpPr>
            <a:spLocks noGrp="1"/>
          </p:cNvSpPr>
          <p:nvPr>
            <p:ph type="ctrTitle"/>
          </p:nvPr>
        </p:nvSpPr>
        <p:spPr>
          <a:xfrm>
            <a:off x="622094" y="304800"/>
            <a:ext cx="8357011" cy="875585"/>
          </a:xfrm>
        </p:spPr>
        <p:txBody>
          <a:bodyPr>
            <a:noAutofit/>
          </a:bodyPr>
          <a:lstStyle/>
          <a:p>
            <a:r>
              <a:rPr lang="en-US" sz="4000" u="sng" dirty="0">
                <a:solidFill>
                  <a:schemeClr val="accent2">
                    <a:lumMod val="50000"/>
                  </a:schemeClr>
                </a:solidFill>
                <a:latin typeface="Bodoni MT Condensed" panose="02070606080606020203" pitchFamily="18" charset="0"/>
              </a:rPr>
              <a:t>Women and religion in Ancient Egypt: </a:t>
            </a:r>
            <a:r>
              <a:rPr lang="en-GB" sz="4000" u="sng" dirty="0">
                <a:solidFill>
                  <a:schemeClr val="accent2">
                    <a:lumMod val="50000"/>
                  </a:schemeClr>
                </a:solidFill>
                <a:latin typeface="Bodoni MT Condensed" panose="02070606080606020203" pitchFamily="18" charset="0"/>
              </a:rPr>
              <a:t>Ahmose-Nefertari</a:t>
            </a:r>
          </a:p>
        </p:txBody>
      </p:sp>
      <p:pic>
        <p:nvPicPr>
          <p:cNvPr id="4" name="Picture 3">
            <a:extLst>
              <a:ext uri="{FF2B5EF4-FFF2-40B4-BE49-F238E27FC236}">
                <a16:creationId xmlns:a16="http://schemas.microsoft.com/office/drawing/2014/main" id="{63870995-EEE7-F0CE-75F4-3F998E3B7FC2}"/>
              </a:ext>
            </a:extLst>
          </p:cNvPr>
          <p:cNvPicPr>
            <a:picLocks noChangeAspect="1"/>
          </p:cNvPicPr>
          <p:nvPr/>
        </p:nvPicPr>
        <p:blipFill>
          <a:blip r:embed="rId2"/>
          <a:stretch>
            <a:fillRect/>
          </a:stretch>
        </p:blipFill>
        <p:spPr>
          <a:xfrm>
            <a:off x="3469544" y="7908305"/>
            <a:ext cx="2768444" cy="4197728"/>
          </a:xfrm>
          <a:prstGeom prst="rect">
            <a:avLst/>
          </a:prstGeom>
        </p:spPr>
      </p:pic>
      <p:sp>
        <p:nvSpPr>
          <p:cNvPr id="5" name="TextBox 4">
            <a:extLst>
              <a:ext uri="{FF2B5EF4-FFF2-40B4-BE49-F238E27FC236}">
                <a16:creationId xmlns:a16="http://schemas.microsoft.com/office/drawing/2014/main" id="{ABD85340-8313-D999-AF80-B91288637C45}"/>
              </a:ext>
            </a:extLst>
          </p:cNvPr>
          <p:cNvSpPr txBox="1"/>
          <p:nvPr/>
        </p:nvSpPr>
        <p:spPr>
          <a:xfrm>
            <a:off x="2777298" y="6131476"/>
            <a:ext cx="1253248" cy="1169551"/>
          </a:xfrm>
          <a:prstGeom prst="rect">
            <a:avLst/>
          </a:prstGeom>
          <a:noFill/>
        </p:spPr>
        <p:txBody>
          <a:bodyPr wrap="square" rtlCol="0">
            <a:spAutoFit/>
          </a:bodyPr>
          <a:lstStyle/>
          <a:p>
            <a:pPr algn="ctr"/>
            <a:r>
              <a:rPr lang="en-GB" sz="1000" dirty="0">
                <a:solidFill>
                  <a:schemeClr val="accent2">
                    <a:lumMod val="50000"/>
                  </a:schemeClr>
                </a:solidFill>
              </a:rPr>
              <a:t>Below:</a:t>
            </a:r>
          </a:p>
          <a:p>
            <a:pPr algn="ctr"/>
            <a:r>
              <a:rPr lang="en-GB" sz="1000" dirty="0">
                <a:solidFill>
                  <a:schemeClr val="accent2">
                    <a:lumMod val="50000"/>
                  </a:schemeClr>
                </a:solidFill>
              </a:rPr>
              <a:t>Ahmose-Nefertari in deified form in Theban Tomb TT359, Deir el-Medina, Theban Necropolis</a:t>
            </a:r>
          </a:p>
        </p:txBody>
      </p:sp>
      <p:sp>
        <p:nvSpPr>
          <p:cNvPr id="7" name="TextBox 6">
            <a:extLst>
              <a:ext uri="{FF2B5EF4-FFF2-40B4-BE49-F238E27FC236}">
                <a16:creationId xmlns:a16="http://schemas.microsoft.com/office/drawing/2014/main" id="{11EAA36F-7BC4-9CC9-5E6F-90AFA15667FA}"/>
              </a:ext>
            </a:extLst>
          </p:cNvPr>
          <p:cNvSpPr txBox="1"/>
          <p:nvPr/>
        </p:nvSpPr>
        <p:spPr>
          <a:xfrm>
            <a:off x="395438" y="1426608"/>
            <a:ext cx="3477919" cy="2677656"/>
          </a:xfrm>
          <a:prstGeom prst="rect">
            <a:avLst/>
          </a:prstGeom>
          <a:solidFill>
            <a:schemeClr val="bg1">
              <a:lumMod val="95000"/>
            </a:schemeClr>
          </a:solidFill>
          <a:ln>
            <a:solidFill>
              <a:schemeClr val="tx2">
                <a:lumMod val="75000"/>
              </a:schemeClr>
            </a:solidFill>
          </a:ln>
        </p:spPr>
        <p:txBody>
          <a:bodyPr wrap="square" rtlCol="0">
            <a:spAutoFit/>
          </a:bodyPr>
          <a:lstStyle/>
          <a:p>
            <a:r>
              <a:rPr lang="en-GB" sz="2400" u="sng" dirty="0">
                <a:solidFill>
                  <a:schemeClr val="accent2">
                    <a:lumMod val="50000"/>
                  </a:schemeClr>
                </a:solidFill>
                <a:latin typeface="Bodoni MT Condensed" panose="02070606080606020203" pitchFamily="18" charset="0"/>
              </a:rPr>
              <a:t>Life</a:t>
            </a:r>
          </a:p>
          <a:p>
            <a:r>
              <a:rPr lang="en-GB" sz="1600" dirty="0">
                <a:solidFill>
                  <a:schemeClr val="accent2">
                    <a:lumMod val="50000"/>
                  </a:schemeClr>
                </a:solidFill>
              </a:rPr>
              <a:t>Queen Ahmose-Nefertari was the wife of Ahmose I, the first pharaoh of the 18</a:t>
            </a:r>
            <a:r>
              <a:rPr lang="en-GB" sz="1600" baseline="30000" dirty="0">
                <a:solidFill>
                  <a:schemeClr val="accent2">
                    <a:lumMod val="50000"/>
                  </a:schemeClr>
                </a:solidFill>
              </a:rPr>
              <a:t>th</a:t>
            </a:r>
            <a:r>
              <a:rPr lang="en-GB" sz="1600" dirty="0">
                <a:solidFill>
                  <a:schemeClr val="accent2">
                    <a:lumMod val="50000"/>
                  </a:schemeClr>
                </a:solidFill>
              </a:rPr>
              <a:t> dynasty. She held many titles, including the typical king’s mother and great king’s wife alongside the religious title of God’s wife of Amun. Scholars believe that she also served as regent for her son Amenhotep I as he came into power at a young age.</a:t>
            </a:r>
          </a:p>
        </p:txBody>
      </p:sp>
      <p:sp>
        <p:nvSpPr>
          <p:cNvPr id="8" name="TextBox 7">
            <a:extLst>
              <a:ext uri="{FF2B5EF4-FFF2-40B4-BE49-F238E27FC236}">
                <a16:creationId xmlns:a16="http://schemas.microsoft.com/office/drawing/2014/main" id="{94A260A3-A384-8AE3-7CEB-ED9C8AD6D7A7}"/>
              </a:ext>
            </a:extLst>
          </p:cNvPr>
          <p:cNvSpPr txBox="1"/>
          <p:nvPr/>
        </p:nvSpPr>
        <p:spPr>
          <a:xfrm>
            <a:off x="6532086" y="7560346"/>
            <a:ext cx="2768444" cy="4893647"/>
          </a:xfrm>
          <a:prstGeom prst="rect">
            <a:avLst/>
          </a:prstGeom>
          <a:solidFill>
            <a:schemeClr val="bg1">
              <a:lumMod val="95000"/>
            </a:schemeClr>
          </a:solidFill>
          <a:ln>
            <a:solidFill>
              <a:schemeClr val="tx2">
                <a:lumMod val="75000"/>
              </a:schemeClr>
            </a:solidFill>
          </a:ln>
        </p:spPr>
        <p:txBody>
          <a:bodyPr wrap="square" rtlCol="0">
            <a:spAutoFit/>
          </a:bodyPr>
          <a:lstStyle/>
          <a:p>
            <a:r>
              <a:rPr lang="en-GB" sz="2400" u="sng" dirty="0">
                <a:solidFill>
                  <a:schemeClr val="accent2">
                    <a:lumMod val="50000"/>
                  </a:schemeClr>
                </a:solidFill>
                <a:latin typeface="Bodoni MT Condensed" panose="02070606080606020203" pitchFamily="18" charset="0"/>
              </a:rPr>
              <a:t>After death</a:t>
            </a:r>
          </a:p>
          <a:p>
            <a:r>
              <a:rPr lang="en-GB" sz="1600" dirty="0">
                <a:solidFill>
                  <a:schemeClr val="accent2">
                    <a:lumMod val="50000"/>
                  </a:schemeClr>
                </a:solidFill>
              </a:rPr>
              <a:t>Ahmose-Nefertari was venerated and deified after her death. Her image appears in religious contexts in Deir el-Medina throughout the 18</a:t>
            </a:r>
            <a:r>
              <a:rPr lang="en-GB" sz="1600" baseline="30000" dirty="0">
                <a:solidFill>
                  <a:schemeClr val="accent2">
                    <a:lumMod val="50000"/>
                  </a:schemeClr>
                </a:solidFill>
              </a:rPr>
              <a:t>th</a:t>
            </a:r>
            <a:r>
              <a:rPr lang="en-GB" sz="1600" dirty="0">
                <a:solidFill>
                  <a:schemeClr val="accent2">
                    <a:lumMod val="50000"/>
                  </a:schemeClr>
                </a:solidFill>
              </a:rPr>
              <a:t> and 19</a:t>
            </a:r>
            <a:r>
              <a:rPr lang="en-GB" sz="1600" baseline="30000" dirty="0">
                <a:solidFill>
                  <a:schemeClr val="accent2">
                    <a:lumMod val="50000"/>
                  </a:schemeClr>
                </a:solidFill>
              </a:rPr>
              <a:t>th</a:t>
            </a:r>
            <a:r>
              <a:rPr lang="en-GB" sz="1600" dirty="0">
                <a:solidFill>
                  <a:schemeClr val="accent2">
                    <a:lumMod val="50000"/>
                  </a:schemeClr>
                </a:solidFill>
              </a:rPr>
              <a:t> dynasties, found in tombs and votive statues. After her death she was seen as a goddess-like figure, worshipped as </a:t>
            </a:r>
            <a:r>
              <a:rPr lang="en-US" sz="1600" dirty="0">
                <a:solidFill>
                  <a:schemeClr val="accent2">
                    <a:lumMod val="50000"/>
                  </a:schemeClr>
                </a:solidFill>
              </a:rPr>
              <a:t>“Mistress of the Sky” and the “Lady of the West.” Deified images of Ahmose-Nefertari depict her with black skin, an iconographic choice associated with death, fertility and rebirth in Ancient Egypt. </a:t>
            </a:r>
            <a:endParaRPr lang="en-GB" sz="1600" dirty="0">
              <a:solidFill>
                <a:schemeClr val="accent2">
                  <a:lumMod val="50000"/>
                </a:schemeClr>
              </a:solidFill>
            </a:endParaRPr>
          </a:p>
        </p:txBody>
      </p:sp>
      <p:sp>
        <p:nvSpPr>
          <p:cNvPr id="9" name="TextBox 8">
            <a:extLst>
              <a:ext uri="{FF2B5EF4-FFF2-40B4-BE49-F238E27FC236}">
                <a16:creationId xmlns:a16="http://schemas.microsoft.com/office/drawing/2014/main" id="{A63DCDD0-4BCE-0A4F-2637-C08FD6DFC8C8}"/>
              </a:ext>
            </a:extLst>
          </p:cNvPr>
          <p:cNvSpPr txBox="1"/>
          <p:nvPr/>
        </p:nvSpPr>
        <p:spPr>
          <a:xfrm>
            <a:off x="4074720" y="1426608"/>
            <a:ext cx="2919733" cy="5878532"/>
          </a:xfrm>
          <a:prstGeom prst="rect">
            <a:avLst/>
          </a:prstGeom>
          <a:solidFill>
            <a:schemeClr val="bg1">
              <a:lumMod val="95000"/>
            </a:schemeClr>
          </a:solidFill>
          <a:ln>
            <a:solidFill>
              <a:schemeClr val="tx2">
                <a:lumMod val="50000"/>
              </a:schemeClr>
            </a:solidFill>
          </a:ln>
        </p:spPr>
        <p:txBody>
          <a:bodyPr wrap="square" rtlCol="0">
            <a:spAutoFit/>
          </a:bodyPr>
          <a:lstStyle/>
          <a:p>
            <a:r>
              <a:rPr lang="en-US" sz="2400" u="sng" dirty="0">
                <a:solidFill>
                  <a:schemeClr val="accent2">
                    <a:lumMod val="50000"/>
                  </a:schemeClr>
                </a:solidFill>
                <a:latin typeface="Bodoni MT Condensed" panose="02070606080606020203" pitchFamily="18" charset="0"/>
              </a:rPr>
              <a:t>God’s wife of Amun</a:t>
            </a:r>
          </a:p>
          <a:p>
            <a:r>
              <a:rPr lang="en-US" sz="1600" dirty="0">
                <a:solidFill>
                  <a:schemeClr val="accent2">
                    <a:lumMod val="50000"/>
                  </a:schemeClr>
                </a:solidFill>
              </a:rPr>
              <a:t>The title of God’s Wife has been used from the 12</a:t>
            </a:r>
            <a:r>
              <a:rPr lang="en-US" sz="1600" baseline="30000" dirty="0">
                <a:solidFill>
                  <a:schemeClr val="accent2">
                    <a:lumMod val="50000"/>
                  </a:schemeClr>
                </a:solidFill>
              </a:rPr>
              <a:t>th</a:t>
            </a:r>
            <a:r>
              <a:rPr lang="en-US" sz="1600" dirty="0">
                <a:solidFill>
                  <a:schemeClr val="accent2">
                    <a:lumMod val="50000"/>
                  </a:schemeClr>
                </a:solidFill>
              </a:rPr>
              <a:t> dynasty and had been attributed to non-royal women. The longer title God’s Wife of Amun saw it’s first use in the 18</a:t>
            </a:r>
            <a:r>
              <a:rPr lang="en-US" sz="1600" baseline="30000" dirty="0">
                <a:solidFill>
                  <a:schemeClr val="accent2">
                    <a:lumMod val="50000"/>
                  </a:schemeClr>
                </a:solidFill>
              </a:rPr>
              <a:t>th</a:t>
            </a:r>
            <a:r>
              <a:rPr lang="en-US" sz="1600" dirty="0">
                <a:solidFill>
                  <a:schemeClr val="accent2">
                    <a:lumMod val="50000"/>
                  </a:schemeClr>
                </a:solidFill>
              </a:rPr>
              <a:t> dynasty when attributed to Ahmose-Nefertari. It created closer connections between the cult of Amun and the royal family and would be passed down to female successors. God’s wife of Amun was a title only held by royal women, although in Ahmose-Nefertari’s case many depictions suggest it to be her most important title, as it is used more often than that of ‘Great Royal wife’. The title also saw a resurgence in use between the 20</a:t>
            </a:r>
            <a:r>
              <a:rPr lang="en-US" sz="1600" baseline="30000" dirty="0">
                <a:solidFill>
                  <a:schemeClr val="accent2">
                    <a:lumMod val="50000"/>
                  </a:schemeClr>
                </a:solidFill>
              </a:rPr>
              <a:t>th</a:t>
            </a:r>
            <a:r>
              <a:rPr lang="en-US" sz="1600" dirty="0">
                <a:solidFill>
                  <a:schemeClr val="accent2">
                    <a:lumMod val="50000"/>
                  </a:schemeClr>
                </a:solidFill>
              </a:rPr>
              <a:t>-26</a:t>
            </a:r>
            <a:r>
              <a:rPr lang="en-US" sz="1600" baseline="30000" dirty="0">
                <a:solidFill>
                  <a:schemeClr val="accent2">
                    <a:lumMod val="50000"/>
                  </a:schemeClr>
                </a:solidFill>
              </a:rPr>
              <a:t>th</a:t>
            </a:r>
            <a:r>
              <a:rPr lang="en-US" sz="1600" dirty="0">
                <a:solidFill>
                  <a:schemeClr val="accent2">
                    <a:lumMod val="50000"/>
                  </a:schemeClr>
                </a:solidFill>
              </a:rPr>
              <a:t> dynasties.</a:t>
            </a:r>
            <a:endParaRPr lang="en-GB" sz="1600" dirty="0">
              <a:solidFill>
                <a:schemeClr val="accent2">
                  <a:lumMod val="50000"/>
                </a:schemeClr>
              </a:solidFill>
            </a:endParaRPr>
          </a:p>
        </p:txBody>
      </p:sp>
      <p:sp>
        <p:nvSpPr>
          <p:cNvPr id="12" name="TextBox 11">
            <a:extLst>
              <a:ext uri="{FF2B5EF4-FFF2-40B4-BE49-F238E27FC236}">
                <a16:creationId xmlns:a16="http://schemas.microsoft.com/office/drawing/2014/main" id="{E2A20CC4-EE9E-8879-48E8-77DF25E5C4BE}"/>
              </a:ext>
            </a:extLst>
          </p:cNvPr>
          <p:cNvSpPr txBox="1"/>
          <p:nvPr/>
        </p:nvSpPr>
        <p:spPr>
          <a:xfrm>
            <a:off x="372916" y="7683456"/>
            <a:ext cx="2802531" cy="4647426"/>
          </a:xfrm>
          <a:prstGeom prst="rect">
            <a:avLst/>
          </a:prstGeom>
          <a:solidFill>
            <a:schemeClr val="bg1">
              <a:lumMod val="95000"/>
            </a:schemeClr>
          </a:solidFill>
          <a:ln>
            <a:solidFill>
              <a:schemeClr val="tx2">
                <a:lumMod val="50000"/>
              </a:schemeClr>
            </a:solidFill>
          </a:ln>
        </p:spPr>
        <p:txBody>
          <a:bodyPr wrap="square" rtlCol="0">
            <a:spAutoFit/>
          </a:bodyPr>
          <a:lstStyle/>
          <a:p>
            <a:r>
              <a:rPr lang="en-US" sz="2400" u="sng" dirty="0">
                <a:solidFill>
                  <a:schemeClr val="accent2">
                    <a:lumMod val="50000"/>
                  </a:schemeClr>
                </a:solidFill>
                <a:latin typeface="Bodoni MT Condensed" panose="02070606080606020203" pitchFamily="18" charset="0"/>
              </a:rPr>
              <a:t>Religious role</a:t>
            </a:r>
          </a:p>
          <a:p>
            <a:r>
              <a:rPr lang="en-US" sz="1600" dirty="0">
                <a:solidFill>
                  <a:schemeClr val="accent2">
                    <a:lumMod val="50000"/>
                  </a:schemeClr>
                </a:solidFill>
              </a:rPr>
              <a:t>The title of God’s wife of Amun equated to a role of priestess, granting the bearer access to the most exclusive areas of temples. Limestone blocks from the time of Amenhotep I show Ahmose-Nefertari participating in cult liturgies and performing priest-like duties. Her duties included participating in the daily procession of priests, bathing in the sacred lake of Karnak, “calling god to his meal” and burning effigies of enemies to maintain divine order (</a:t>
            </a:r>
            <a:r>
              <a:rPr lang="en-US" sz="1600" dirty="0" err="1">
                <a:solidFill>
                  <a:schemeClr val="accent2">
                    <a:lumMod val="50000"/>
                  </a:schemeClr>
                </a:solidFill>
              </a:rPr>
              <a:t>maat</a:t>
            </a:r>
            <a:r>
              <a:rPr lang="en-US" sz="1600" dirty="0">
                <a:solidFill>
                  <a:schemeClr val="accent2">
                    <a:lumMod val="50000"/>
                  </a:schemeClr>
                </a:solidFill>
              </a:rPr>
              <a:t>).</a:t>
            </a:r>
          </a:p>
        </p:txBody>
      </p:sp>
      <p:sp>
        <p:nvSpPr>
          <p:cNvPr id="13" name="TextBox 12">
            <a:extLst>
              <a:ext uri="{FF2B5EF4-FFF2-40B4-BE49-F238E27FC236}">
                <a16:creationId xmlns:a16="http://schemas.microsoft.com/office/drawing/2014/main" id="{3D6F28B5-9EFA-545A-01E9-E4E2978177DB}"/>
              </a:ext>
            </a:extLst>
          </p:cNvPr>
          <p:cNvSpPr txBox="1"/>
          <p:nvPr/>
        </p:nvSpPr>
        <p:spPr>
          <a:xfrm>
            <a:off x="7323380" y="6509816"/>
            <a:ext cx="1927870" cy="707886"/>
          </a:xfrm>
          <a:prstGeom prst="rect">
            <a:avLst/>
          </a:prstGeom>
          <a:noFill/>
        </p:spPr>
        <p:txBody>
          <a:bodyPr wrap="square" rtlCol="0">
            <a:spAutoFit/>
          </a:bodyPr>
          <a:lstStyle/>
          <a:p>
            <a:pPr algn="ctr"/>
            <a:r>
              <a:rPr lang="en-GB" sz="1000" dirty="0">
                <a:solidFill>
                  <a:schemeClr val="accent2">
                    <a:lumMod val="50000"/>
                  </a:schemeClr>
                </a:solidFill>
              </a:rPr>
              <a:t>Above:</a:t>
            </a:r>
          </a:p>
          <a:p>
            <a:pPr algn="ctr"/>
            <a:r>
              <a:rPr lang="en-GB" sz="1000" dirty="0">
                <a:solidFill>
                  <a:schemeClr val="accent2">
                    <a:lumMod val="50000"/>
                  </a:schemeClr>
                </a:solidFill>
              </a:rPr>
              <a:t>Statuette: Ahmose-Nefertari as a goddess.</a:t>
            </a:r>
          </a:p>
          <a:p>
            <a:pPr algn="ctr"/>
            <a:r>
              <a:rPr lang="en-GB" sz="1000" dirty="0">
                <a:solidFill>
                  <a:schemeClr val="accent2">
                    <a:lumMod val="50000"/>
                  </a:schemeClr>
                </a:solidFill>
              </a:rPr>
              <a:t> Dier el-Medina, 19</a:t>
            </a:r>
            <a:r>
              <a:rPr lang="en-GB" sz="1000" baseline="30000" dirty="0">
                <a:solidFill>
                  <a:schemeClr val="accent2">
                    <a:lumMod val="50000"/>
                  </a:schemeClr>
                </a:solidFill>
              </a:rPr>
              <a:t>th</a:t>
            </a:r>
            <a:r>
              <a:rPr lang="en-GB" sz="1000" dirty="0">
                <a:solidFill>
                  <a:schemeClr val="accent2">
                    <a:lumMod val="50000"/>
                  </a:schemeClr>
                </a:solidFill>
              </a:rPr>
              <a:t> Dynasty.</a:t>
            </a:r>
          </a:p>
        </p:txBody>
      </p:sp>
      <p:pic>
        <p:nvPicPr>
          <p:cNvPr id="14" name="Picture 13">
            <a:extLst>
              <a:ext uri="{FF2B5EF4-FFF2-40B4-BE49-F238E27FC236}">
                <a16:creationId xmlns:a16="http://schemas.microsoft.com/office/drawing/2014/main" id="{1E3E2972-BD34-EB49-7C1A-664588770AF0}"/>
              </a:ext>
            </a:extLst>
          </p:cNvPr>
          <p:cNvPicPr>
            <a:picLocks noChangeAspect="1"/>
          </p:cNvPicPr>
          <p:nvPr/>
        </p:nvPicPr>
        <p:blipFill>
          <a:blip r:embed="rId3"/>
          <a:stretch>
            <a:fillRect/>
          </a:stretch>
        </p:blipFill>
        <p:spPr>
          <a:xfrm>
            <a:off x="395438" y="4470898"/>
            <a:ext cx="2337687" cy="2830129"/>
          </a:xfrm>
          <a:prstGeom prst="rect">
            <a:avLst/>
          </a:prstGeom>
        </p:spPr>
      </p:pic>
      <p:pic>
        <p:nvPicPr>
          <p:cNvPr id="19" name="Picture 18">
            <a:extLst>
              <a:ext uri="{FF2B5EF4-FFF2-40B4-BE49-F238E27FC236}">
                <a16:creationId xmlns:a16="http://schemas.microsoft.com/office/drawing/2014/main" id="{597FAC18-2EB4-953B-C02C-AE6CCD333EE4}"/>
              </a:ext>
            </a:extLst>
          </p:cNvPr>
          <p:cNvPicPr>
            <a:picLocks noChangeAspect="1"/>
          </p:cNvPicPr>
          <p:nvPr/>
        </p:nvPicPr>
        <p:blipFill>
          <a:blip r:embed="rId4"/>
          <a:stretch>
            <a:fillRect/>
          </a:stretch>
        </p:blipFill>
        <p:spPr>
          <a:xfrm>
            <a:off x="7368870" y="1505798"/>
            <a:ext cx="1836891" cy="4893647"/>
          </a:xfrm>
          <a:prstGeom prst="rect">
            <a:avLst/>
          </a:prstGeom>
        </p:spPr>
      </p:pic>
      <p:sp>
        <p:nvSpPr>
          <p:cNvPr id="20" name="TextBox 19">
            <a:extLst>
              <a:ext uri="{FF2B5EF4-FFF2-40B4-BE49-F238E27FC236}">
                <a16:creationId xmlns:a16="http://schemas.microsoft.com/office/drawing/2014/main" id="{59E3FD0D-F434-55C4-C4C7-5AC287BDE608}"/>
              </a:ext>
            </a:extLst>
          </p:cNvPr>
          <p:cNvSpPr txBox="1"/>
          <p:nvPr/>
        </p:nvSpPr>
        <p:spPr>
          <a:xfrm>
            <a:off x="2777298" y="4508152"/>
            <a:ext cx="1253248" cy="1015663"/>
          </a:xfrm>
          <a:prstGeom prst="rect">
            <a:avLst/>
          </a:prstGeom>
          <a:noFill/>
        </p:spPr>
        <p:txBody>
          <a:bodyPr wrap="square" rtlCol="0">
            <a:spAutoFit/>
          </a:bodyPr>
          <a:lstStyle/>
          <a:p>
            <a:pPr algn="ctr"/>
            <a:r>
              <a:rPr lang="en-GB" sz="1000" dirty="0">
                <a:solidFill>
                  <a:schemeClr val="accent2">
                    <a:lumMod val="50000"/>
                  </a:schemeClr>
                </a:solidFill>
              </a:rPr>
              <a:t>Left:</a:t>
            </a:r>
          </a:p>
          <a:p>
            <a:pPr algn="ctr"/>
            <a:r>
              <a:rPr lang="en-GB" sz="1000" dirty="0">
                <a:solidFill>
                  <a:schemeClr val="accent2">
                    <a:lumMod val="50000"/>
                  </a:schemeClr>
                </a:solidFill>
              </a:rPr>
              <a:t>Relief of Amun, Ahmose-Nefertari, and King Amunhotep I, Brooklyn Museum</a:t>
            </a:r>
          </a:p>
        </p:txBody>
      </p:sp>
    </p:spTree>
    <p:extLst>
      <p:ext uri="{BB962C8B-B14F-4D97-AF65-F5344CB8AC3E}">
        <p14:creationId xmlns:p14="http://schemas.microsoft.com/office/powerpoint/2010/main" val="3612039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EA231-BD96-FD38-9933-CF79978E02C8}"/>
              </a:ext>
            </a:extLst>
          </p:cNvPr>
          <p:cNvSpPr>
            <a:spLocks noGrp="1"/>
          </p:cNvSpPr>
          <p:nvPr>
            <p:ph type="title"/>
          </p:nvPr>
        </p:nvSpPr>
        <p:spPr>
          <a:xfrm>
            <a:off x="507683" y="457200"/>
            <a:ext cx="2286317" cy="971553"/>
          </a:xfrm>
        </p:spPr>
        <p:txBody>
          <a:bodyPr>
            <a:normAutofit/>
          </a:bodyPr>
          <a:lstStyle/>
          <a:p>
            <a:r>
              <a:rPr lang="en-US" sz="4000" u="sng" dirty="0">
                <a:latin typeface="Bodoni MT Condensed" panose="02070606080606020203" pitchFamily="18" charset="0"/>
              </a:rPr>
              <a:t>Bibliography:</a:t>
            </a:r>
            <a:endParaRPr lang="en-GB" sz="4000" u="sng" dirty="0">
              <a:latin typeface="Bodoni MT Condensed" panose="02070606080606020203" pitchFamily="18" charset="0"/>
            </a:endParaRPr>
          </a:p>
        </p:txBody>
      </p:sp>
      <p:sp>
        <p:nvSpPr>
          <p:cNvPr id="3" name="TextBox 2">
            <a:extLst>
              <a:ext uri="{FF2B5EF4-FFF2-40B4-BE49-F238E27FC236}">
                <a16:creationId xmlns:a16="http://schemas.microsoft.com/office/drawing/2014/main" id="{A9EA285A-5182-CD68-D3C0-6DBF2FE5E24C}"/>
              </a:ext>
            </a:extLst>
          </p:cNvPr>
          <p:cNvSpPr txBox="1"/>
          <p:nvPr/>
        </p:nvSpPr>
        <p:spPr>
          <a:xfrm>
            <a:off x="507683" y="1428753"/>
            <a:ext cx="8585834" cy="11726287"/>
          </a:xfrm>
          <a:prstGeom prst="rect">
            <a:avLst/>
          </a:prstGeom>
          <a:noFill/>
        </p:spPr>
        <p:txBody>
          <a:bodyPr wrap="square" rtlCol="0">
            <a:spAutoFit/>
          </a:bodyPr>
          <a:lstStyle/>
          <a:p>
            <a:r>
              <a:rPr lang="en-US" dirty="0"/>
              <a:t>Forbes, D. C. (1998). </a:t>
            </a:r>
            <a:r>
              <a:rPr lang="en-US" i="1" dirty="0"/>
              <a:t>Imperial Lives: Illustrated Biographies of Significant New Kingdom Egyptians.</a:t>
            </a:r>
            <a:r>
              <a:rPr lang="en-US" dirty="0"/>
              <a:t> KMT Communications, Inc. </a:t>
            </a:r>
          </a:p>
          <a:p>
            <a:r>
              <a:rPr lang="en-US" dirty="0"/>
              <a:t>Gosline, S. L. (1996). </a:t>
            </a:r>
            <a:r>
              <a:rPr lang="en-US" i="1" dirty="0"/>
              <a:t>Female Priests: A Sacerdotal Precedent from Ancient Egypt. </a:t>
            </a:r>
            <a:r>
              <a:rPr lang="en-US" dirty="0"/>
              <a:t>Journal of Feminist Studies in Religion, 12(1), 25–39.</a:t>
            </a:r>
          </a:p>
          <a:p>
            <a:r>
              <a:rPr lang="en-GB" dirty="0" err="1"/>
              <a:t>Grajetzki</a:t>
            </a:r>
            <a:r>
              <a:rPr lang="en-GB" dirty="0"/>
              <a:t>, W. (2005). </a:t>
            </a:r>
            <a:r>
              <a:rPr lang="en-GB" i="1" dirty="0"/>
              <a:t>Ancient Egyptian queens: a hieroglyphic dictionary</a:t>
            </a:r>
            <a:r>
              <a:rPr lang="en-GB" dirty="0"/>
              <a:t>. Golden House Publications.</a:t>
            </a:r>
          </a:p>
          <a:p>
            <a:r>
              <a:rPr lang="en-GB" dirty="0"/>
              <a:t>Laporta, V. &amp; Singer, G. G. (2010). </a:t>
            </a:r>
            <a:r>
              <a:rPr lang="en-GB" i="1" dirty="0"/>
              <a:t>Life and afterlife of Ahmose-Nefertari</a:t>
            </a:r>
            <a:r>
              <a:rPr lang="en-GB" dirty="0"/>
              <a:t>. </a:t>
            </a:r>
            <a:r>
              <a:rPr lang="en-GB" dirty="0" err="1"/>
              <a:t>i-Medjat</a:t>
            </a:r>
            <a:r>
              <a:rPr lang="en-GB" dirty="0"/>
              <a:t>. 5. 8-10. </a:t>
            </a:r>
          </a:p>
          <a:p>
            <a:r>
              <a:rPr lang="en-US" dirty="0"/>
              <a:t>Redford, D. B. (1967). </a:t>
            </a:r>
            <a:r>
              <a:rPr lang="en-US" i="1" dirty="0"/>
              <a:t>History and Chronology of the Eighteenth Dynasty of Egypt: Seven Studies</a:t>
            </a:r>
            <a:r>
              <a:rPr lang="en-US" dirty="0"/>
              <a:t>. University of Toronto Press. </a:t>
            </a:r>
            <a:endParaRPr lang="en-GB" dirty="0"/>
          </a:p>
          <a:p>
            <a:r>
              <a:rPr lang="en-US" dirty="0"/>
              <a:t>Singer, G. G. (2011). </a:t>
            </a:r>
            <a:r>
              <a:rPr lang="en-US" i="1" dirty="0"/>
              <a:t>Ahmose Nefertari, the woman in black. </a:t>
            </a:r>
            <a:r>
              <a:rPr lang="en-GB" dirty="0"/>
              <a:t>Terrae Antiqvae.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Slides scaled to A3 size</a:t>
            </a:r>
          </a:p>
        </p:txBody>
      </p:sp>
    </p:spTree>
    <p:extLst>
      <p:ext uri="{BB962C8B-B14F-4D97-AF65-F5344CB8AC3E}">
        <p14:creationId xmlns:p14="http://schemas.microsoft.com/office/powerpoint/2010/main" val="3073406785"/>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276</TotalTime>
  <Words>565</Words>
  <Application>Microsoft Office PowerPoint</Application>
  <PresentationFormat>A3 Paper (297x420 mm)</PresentationFormat>
  <Paragraphs>53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Bodoni MT Condensed</vt:lpstr>
      <vt:lpstr>Office Theme</vt:lpstr>
      <vt:lpstr>Women and religion in Ancient Egypt: Ahmose-Nefertari</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Apollo Caddy (2305582)</dc:creator>
  <cp:lastModifiedBy>Apollo Caddy (2305582)</cp:lastModifiedBy>
  <cp:revision>2</cp:revision>
  <dcterms:created xsi:type="dcterms:W3CDTF">2025-11-23T18:20:26Z</dcterms:created>
  <dcterms:modified xsi:type="dcterms:W3CDTF">2025-11-23T22:57:21Z</dcterms:modified>
</cp:coreProperties>
</file>