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7"/>
  </p:notesMasterIdLst>
  <p:sldIdLst>
    <p:sldId id="257" r:id="rId2"/>
    <p:sldId id="286" r:id="rId3"/>
    <p:sldId id="282" r:id="rId4"/>
    <p:sldId id="284" r:id="rId5"/>
    <p:sldId id="283" r:id="rId6"/>
    <p:sldId id="258" r:id="rId7"/>
    <p:sldId id="259" r:id="rId8"/>
    <p:sldId id="260" r:id="rId9"/>
    <p:sldId id="261" r:id="rId10"/>
    <p:sldId id="262" r:id="rId11"/>
    <p:sldId id="279" r:id="rId12"/>
    <p:sldId id="280" r:id="rId13"/>
    <p:sldId id="278" r:id="rId14"/>
    <p:sldId id="263" r:id="rId15"/>
    <p:sldId id="264" r:id="rId16"/>
    <p:sldId id="265" r:id="rId17"/>
    <p:sldId id="281" r:id="rId18"/>
    <p:sldId id="268" r:id="rId19"/>
    <p:sldId id="271" r:id="rId20"/>
    <p:sldId id="270" r:id="rId21"/>
    <p:sldId id="266" r:id="rId22"/>
    <p:sldId id="267" r:id="rId23"/>
    <p:sldId id="272" r:id="rId24"/>
    <p:sldId id="273" r:id="rId25"/>
    <p:sldId id="27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746"/>
  </p:normalViewPr>
  <p:slideViewPr>
    <p:cSldViewPr snapToGrid="0" snapToObjects="1">
      <p:cViewPr varScale="1">
        <p:scale>
          <a:sx n="95" d="100"/>
          <a:sy n="95" d="100"/>
        </p:scale>
        <p:origin x="680" y="184"/>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F3F882-2F03-704D-B5CF-57928C550504}" type="datetimeFigureOut">
              <a:rPr lang="en-US" smtClean="0"/>
              <a:t>2/7/20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AA194F-DBCE-E34E-B830-ECE8058BAEF3}" type="slidenum">
              <a:rPr lang="en-US" smtClean="0"/>
              <a:t>‹#›</a:t>
            </a:fld>
            <a:endParaRPr lang="en-US"/>
          </a:p>
        </p:txBody>
      </p:sp>
    </p:spTree>
    <p:extLst>
      <p:ext uri="{BB962C8B-B14F-4D97-AF65-F5344CB8AC3E}">
        <p14:creationId xmlns:p14="http://schemas.microsoft.com/office/powerpoint/2010/main" val="922655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A808435-1EFD-124E-A76D-5724C934308C}" type="slidenum">
              <a:rPr lang="en-US" smtClean="0"/>
              <a:t>1</a:t>
            </a:fld>
            <a:endParaRPr lang="en-US"/>
          </a:p>
        </p:txBody>
      </p:sp>
    </p:spTree>
    <p:extLst>
      <p:ext uri="{BB962C8B-B14F-4D97-AF65-F5344CB8AC3E}">
        <p14:creationId xmlns:p14="http://schemas.microsoft.com/office/powerpoint/2010/main" val="4072721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A808435-1EFD-124E-A76D-5724C934308C}" type="slidenum">
              <a:rPr lang="en-US" smtClean="0"/>
              <a:t>6</a:t>
            </a:fld>
            <a:endParaRPr lang="en-US"/>
          </a:p>
        </p:txBody>
      </p:sp>
    </p:spTree>
    <p:extLst>
      <p:ext uri="{BB962C8B-B14F-4D97-AF65-F5344CB8AC3E}">
        <p14:creationId xmlns:p14="http://schemas.microsoft.com/office/powerpoint/2010/main" val="662667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A808435-1EFD-124E-A76D-5724C934308C}" type="slidenum">
              <a:rPr lang="en-US" smtClean="0"/>
              <a:t>9</a:t>
            </a:fld>
            <a:endParaRPr lang="en-US"/>
          </a:p>
        </p:txBody>
      </p:sp>
    </p:spTree>
    <p:extLst>
      <p:ext uri="{BB962C8B-B14F-4D97-AF65-F5344CB8AC3E}">
        <p14:creationId xmlns:p14="http://schemas.microsoft.com/office/powerpoint/2010/main" val="4104016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3526A-0A9F-6D4F-A8D6-860D71F79D3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74F86BB-D453-5147-B34B-9270AEE1E9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4EDD68-F978-6A40-B5A1-AA41BEF9B0C0}"/>
              </a:ext>
            </a:extLst>
          </p:cNvPr>
          <p:cNvSpPr>
            <a:spLocks noGrp="1"/>
          </p:cNvSpPr>
          <p:nvPr>
            <p:ph type="dt" sz="half" idx="10"/>
          </p:nvPr>
        </p:nvSpPr>
        <p:spPr/>
        <p:txBody>
          <a:bodyPr/>
          <a:lstStyle/>
          <a:p>
            <a:fld id="{D8F35913-F32C-1749-AAA0-5FE14F0A639C}" type="datetimeFigureOut">
              <a:rPr lang="en-US" smtClean="0"/>
              <a:t>2/7/20</a:t>
            </a:fld>
            <a:endParaRPr lang="en-US"/>
          </a:p>
        </p:txBody>
      </p:sp>
      <p:sp>
        <p:nvSpPr>
          <p:cNvPr id="5" name="Footer Placeholder 4">
            <a:extLst>
              <a:ext uri="{FF2B5EF4-FFF2-40B4-BE49-F238E27FC236}">
                <a16:creationId xmlns:a16="http://schemas.microsoft.com/office/drawing/2014/main" id="{4C0ADDFB-37F2-BF4F-8BDD-304EB96BCA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C1B1CE-FF49-6343-8085-93AAC2DE6A03}"/>
              </a:ext>
            </a:extLst>
          </p:cNvPr>
          <p:cNvSpPr>
            <a:spLocks noGrp="1"/>
          </p:cNvSpPr>
          <p:nvPr>
            <p:ph type="sldNum" sz="quarter" idx="12"/>
          </p:nvPr>
        </p:nvSpPr>
        <p:spPr/>
        <p:txBody>
          <a:bodyPr/>
          <a:lstStyle/>
          <a:p>
            <a:fld id="{455DDC12-291B-A644-8733-82FAC8BF64CA}" type="slidenum">
              <a:rPr lang="en-US" smtClean="0"/>
              <a:t>‹#›</a:t>
            </a:fld>
            <a:endParaRPr lang="en-US"/>
          </a:p>
        </p:txBody>
      </p:sp>
    </p:spTree>
    <p:extLst>
      <p:ext uri="{BB962C8B-B14F-4D97-AF65-F5344CB8AC3E}">
        <p14:creationId xmlns:p14="http://schemas.microsoft.com/office/powerpoint/2010/main" val="781165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FFD1A-3750-C34F-941E-070956C87C3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7CBD1BD-8554-D541-82D7-CF9A30DF3EE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C96AB3-82B7-0D4D-AD16-3BD9270D7EF5}"/>
              </a:ext>
            </a:extLst>
          </p:cNvPr>
          <p:cNvSpPr>
            <a:spLocks noGrp="1"/>
          </p:cNvSpPr>
          <p:nvPr>
            <p:ph type="dt" sz="half" idx="10"/>
          </p:nvPr>
        </p:nvSpPr>
        <p:spPr/>
        <p:txBody>
          <a:bodyPr/>
          <a:lstStyle/>
          <a:p>
            <a:fld id="{D8F35913-F32C-1749-AAA0-5FE14F0A639C}" type="datetimeFigureOut">
              <a:rPr lang="en-US" smtClean="0"/>
              <a:t>2/7/20</a:t>
            </a:fld>
            <a:endParaRPr lang="en-US"/>
          </a:p>
        </p:txBody>
      </p:sp>
      <p:sp>
        <p:nvSpPr>
          <p:cNvPr id="5" name="Footer Placeholder 4">
            <a:extLst>
              <a:ext uri="{FF2B5EF4-FFF2-40B4-BE49-F238E27FC236}">
                <a16:creationId xmlns:a16="http://schemas.microsoft.com/office/drawing/2014/main" id="{97F9C023-B33D-7C4E-B161-9589FA2571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4C6504-AAB1-854F-8797-CF9F606ED4ED}"/>
              </a:ext>
            </a:extLst>
          </p:cNvPr>
          <p:cNvSpPr>
            <a:spLocks noGrp="1"/>
          </p:cNvSpPr>
          <p:nvPr>
            <p:ph type="sldNum" sz="quarter" idx="12"/>
          </p:nvPr>
        </p:nvSpPr>
        <p:spPr/>
        <p:txBody>
          <a:bodyPr/>
          <a:lstStyle/>
          <a:p>
            <a:fld id="{455DDC12-291B-A644-8733-82FAC8BF64CA}" type="slidenum">
              <a:rPr lang="en-US" smtClean="0"/>
              <a:t>‹#›</a:t>
            </a:fld>
            <a:endParaRPr lang="en-US"/>
          </a:p>
        </p:txBody>
      </p:sp>
    </p:spTree>
    <p:extLst>
      <p:ext uri="{BB962C8B-B14F-4D97-AF65-F5344CB8AC3E}">
        <p14:creationId xmlns:p14="http://schemas.microsoft.com/office/powerpoint/2010/main" val="3506097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F8779-A8D5-2143-BA72-AE33977818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8CD6716-028A-D64E-83C4-970706E59E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27E4FAB-0FF9-CC45-9252-33720DA28684}"/>
              </a:ext>
            </a:extLst>
          </p:cNvPr>
          <p:cNvSpPr>
            <a:spLocks noGrp="1"/>
          </p:cNvSpPr>
          <p:nvPr>
            <p:ph type="dt" sz="half" idx="10"/>
          </p:nvPr>
        </p:nvSpPr>
        <p:spPr/>
        <p:txBody>
          <a:bodyPr/>
          <a:lstStyle/>
          <a:p>
            <a:fld id="{D8F35913-F32C-1749-AAA0-5FE14F0A639C}" type="datetimeFigureOut">
              <a:rPr lang="en-US" smtClean="0"/>
              <a:t>2/7/20</a:t>
            </a:fld>
            <a:endParaRPr lang="en-US"/>
          </a:p>
        </p:txBody>
      </p:sp>
      <p:sp>
        <p:nvSpPr>
          <p:cNvPr id="5" name="Footer Placeholder 4">
            <a:extLst>
              <a:ext uri="{FF2B5EF4-FFF2-40B4-BE49-F238E27FC236}">
                <a16:creationId xmlns:a16="http://schemas.microsoft.com/office/drawing/2014/main" id="{9EB4DB7F-619A-4944-92A4-D468611D0E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2DFB9C-0391-2F49-92A5-3FCCDB42179D}"/>
              </a:ext>
            </a:extLst>
          </p:cNvPr>
          <p:cNvSpPr>
            <a:spLocks noGrp="1"/>
          </p:cNvSpPr>
          <p:nvPr>
            <p:ph type="sldNum" sz="quarter" idx="12"/>
          </p:nvPr>
        </p:nvSpPr>
        <p:spPr/>
        <p:txBody>
          <a:bodyPr/>
          <a:lstStyle/>
          <a:p>
            <a:fld id="{455DDC12-291B-A644-8733-82FAC8BF64CA}" type="slidenum">
              <a:rPr lang="en-US" smtClean="0"/>
              <a:t>‹#›</a:t>
            </a:fld>
            <a:endParaRPr lang="en-US"/>
          </a:p>
        </p:txBody>
      </p:sp>
    </p:spTree>
    <p:extLst>
      <p:ext uri="{BB962C8B-B14F-4D97-AF65-F5344CB8AC3E}">
        <p14:creationId xmlns:p14="http://schemas.microsoft.com/office/powerpoint/2010/main" val="3084083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60822-6888-9345-B426-21A7E255E4B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7361CF9-6CA8-BD47-B7E4-7BC8FC5AB2D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4E1CECF-614E-AF45-B90A-3A1D2E0DB09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EFD2142-E2F2-3448-B2D5-3CEF1F2209DB}"/>
              </a:ext>
            </a:extLst>
          </p:cNvPr>
          <p:cNvSpPr>
            <a:spLocks noGrp="1"/>
          </p:cNvSpPr>
          <p:nvPr>
            <p:ph type="dt" sz="half" idx="10"/>
          </p:nvPr>
        </p:nvSpPr>
        <p:spPr/>
        <p:txBody>
          <a:bodyPr/>
          <a:lstStyle/>
          <a:p>
            <a:fld id="{D8F35913-F32C-1749-AAA0-5FE14F0A639C}" type="datetimeFigureOut">
              <a:rPr lang="en-US" smtClean="0"/>
              <a:t>2/7/20</a:t>
            </a:fld>
            <a:endParaRPr lang="en-US"/>
          </a:p>
        </p:txBody>
      </p:sp>
      <p:sp>
        <p:nvSpPr>
          <p:cNvPr id="6" name="Footer Placeholder 5">
            <a:extLst>
              <a:ext uri="{FF2B5EF4-FFF2-40B4-BE49-F238E27FC236}">
                <a16:creationId xmlns:a16="http://schemas.microsoft.com/office/drawing/2014/main" id="{9E90D780-D2BF-F548-953E-7B5506E389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A7CA6B-FBE6-7543-8C0D-7AE33CC7C891}"/>
              </a:ext>
            </a:extLst>
          </p:cNvPr>
          <p:cNvSpPr>
            <a:spLocks noGrp="1"/>
          </p:cNvSpPr>
          <p:nvPr>
            <p:ph type="sldNum" sz="quarter" idx="12"/>
          </p:nvPr>
        </p:nvSpPr>
        <p:spPr/>
        <p:txBody>
          <a:bodyPr/>
          <a:lstStyle/>
          <a:p>
            <a:fld id="{455DDC12-291B-A644-8733-82FAC8BF64CA}" type="slidenum">
              <a:rPr lang="en-US" smtClean="0"/>
              <a:t>‹#›</a:t>
            </a:fld>
            <a:endParaRPr lang="en-US"/>
          </a:p>
        </p:txBody>
      </p:sp>
    </p:spTree>
    <p:extLst>
      <p:ext uri="{BB962C8B-B14F-4D97-AF65-F5344CB8AC3E}">
        <p14:creationId xmlns:p14="http://schemas.microsoft.com/office/powerpoint/2010/main" val="2136799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ABEBC-902D-134A-A343-6745FF4C4C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32F9222-C403-264F-A35F-0BE9C69B84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DB13F71-D9E7-5F48-882B-886AE4A0D3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BFD72E1-616B-E64B-965B-B280B1A568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DFD5143-E4FC-1842-A36E-6137E625B71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CC44D1D-840C-1D45-A287-754A0DE47442}"/>
              </a:ext>
            </a:extLst>
          </p:cNvPr>
          <p:cNvSpPr>
            <a:spLocks noGrp="1"/>
          </p:cNvSpPr>
          <p:nvPr>
            <p:ph type="dt" sz="half" idx="10"/>
          </p:nvPr>
        </p:nvSpPr>
        <p:spPr/>
        <p:txBody>
          <a:bodyPr/>
          <a:lstStyle/>
          <a:p>
            <a:fld id="{D8F35913-F32C-1749-AAA0-5FE14F0A639C}" type="datetimeFigureOut">
              <a:rPr lang="en-US" smtClean="0"/>
              <a:t>2/7/20</a:t>
            </a:fld>
            <a:endParaRPr lang="en-US"/>
          </a:p>
        </p:txBody>
      </p:sp>
      <p:sp>
        <p:nvSpPr>
          <p:cNvPr id="8" name="Footer Placeholder 7">
            <a:extLst>
              <a:ext uri="{FF2B5EF4-FFF2-40B4-BE49-F238E27FC236}">
                <a16:creationId xmlns:a16="http://schemas.microsoft.com/office/drawing/2014/main" id="{AF5A31B3-BE0C-3D48-BCD0-197D06BC02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2FA25E6-F87F-9C4C-9496-1E58655C47CE}"/>
              </a:ext>
            </a:extLst>
          </p:cNvPr>
          <p:cNvSpPr>
            <a:spLocks noGrp="1"/>
          </p:cNvSpPr>
          <p:nvPr>
            <p:ph type="sldNum" sz="quarter" idx="12"/>
          </p:nvPr>
        </p:nvSpPr>
        <p:spPr/>
        <p:txBody>
          <a:bodyPr/>
          <a:lstStyle/>
          <a:p>
            <a:fld id="{455DDC12-291B-A644-8733-82FAC8BF64CA}" type="slidenum">
              <a:rPr lang="en-US" smtClean="0"/>
              <a:t>‹#›</a:t>
            </a:fld>
            <a:endParaRPr lang="en-US"/>
          </a:p>
        </p:txBody>
      </p:sp>
    </p:spTree>
    <p:extLst>
      <p:ext uri="{BB962C8B-B14F-4D97-AF65-F5344CB8AC3E}">
        <p14:creationId xmlns:p14="http://schemas.microsoft.com/office/powerpoint/2010/main" val="2537041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6AE33-2BFB-C542-A90E-826D484FD15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0FFDF4F-E2E2-C04C-9B8C-4AAE94CE1688}"/>
              </a:ext>
            </a:extLst>
          </p:cNvPr>
          <p:cNvSpPr>
            <a:spLocks noGrp="1"/>
          </p:cNvSpPr>
          <p:nvPr>
            <p:ph type="dt" sz="half" idx="10"/>
          </p:nvPr>
        </p:nvSpPr>
        <p:spPr/>
        <p:txBody>
          <a:bodyPr/>
          <a:lstStyle/>
          <a:p>
            <a:fld id="{D8F35913-F32C-1749-AAA0-5FE14F0A639C}" type="datetimeFigureOut">
              <a:rPr lang="en-US" smtClean="0"/>
              <a:t>2/7/20</a:t>
            </a:fld>
            <a:endParaRPr lang="en-US"/>
          </a:p>
        </p:txBody>
      </p:sp>
      <p:sp>
        <p:nvSpPr>
          <p:cNvPr id="4" name="Footer Placeholder 3">
            <a:extLst>
              <a:ext uri="{FF2B5EF4-FFF2-40B4-BE49-F238E27FC236}">
                <a16:creationId xmlns:a16="http://schemas.microsoft.com/office/drawing/2014/main" id="{5DF8B35D-1F0B-3442-B3AA-95A286B4E57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33D7D2-C21D-F24C-A8F6-79B194BAB2C6}"/>
              </a:ext>
            </a:extLst>
          </p:cNvPr>
          <p:cNvSpPr>
            <a:spLocks noGrp="1"/>
          </p:cNvSpPr>
          <p:nvPr>
            <p:ph type="sldNum" sz="quarter" idx="12"/>
          </p:nvPr>
        </p:nvSpPr>
        <p:spPr/>
        <p:txBody>
          <a:bodyPr/>
          <a:lstStyle/>
          <a:p>
            <a:fld id="{455DDC12-291B-A644-8733-82FAC8BF64CA}" type="slidenum">
              <a:rPr lang="en-US" smtClean="0"/>
              <a:t>‹#›</a:t>
            </a:fld>
            <a:endParaRPr lang="en-US"/>
          </a:p>
        </p:txBody>
      </p:sp>
    </p:spTree>
    <p:extLst>
      <p:ext uri="{BB962C8B-B14F-4D97-AF65-F5344CB8AC3E}">
        <p14:creationId xmlns:p14="http://schemas.microsoft.com/office/powerpoint/2010/main" val="50293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CE87E2-2997-5E4E-B739-419771CD65F6}"/>
              </a:ext>
            </a:extLst>
          </p:cNvPr>
          <p:cNvSpPr>
            <a:spLocks noGrp="1"/>
          </p:cNvSpPr>
          <p:nvPr>
            <p:ph type="dt" sz="half" idx="10"/>
          </p:nvPr>
        </p:nvSpPr>
        <p:spPr/>
        <p:txBody>
          <a:bodyPr/>
          <a:lstStyle/>
          <a:p>
            <a:fld id="{D8F35913-F32C-1749-AAA0-5FE14F0A639C}" type="datetimeFigureOut">
              <a:rPr lang="en-US" smtClean="0"/>
              <a:t>2/7/20</a:t>
            </a:fld>
            <a:endParaRPr lang="en-US"/>
          </a:p>
        </p:txBody>
      </p:sp>
      <p:sp>
        <p:nvSpPr>
          <p:cNvPr id="3" name="Footer Placeholder 2">
            <a:extLst>
              <a:ext uri="{FF2B5EF4-FFF2-40B4-BE49-F238E27FC236}">
                <a16:creationId xmlns:a16="http://schemas.microsoft.com/office/drawing/2014/main" id="{F909E74B-789F-5A4F-8B16-CE41AFA0375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E7F2CD2-D214-204C-9FCF-C37FEFA0339F}"/>
              </a:ext>
            </a:extLst>
          </p:cNvPr>
          <p:cNvSpPr>
            <a:spLocks noGrp="1"/>
          </p:cNvSpPr>
          <p:nvPr>
            <p:ph type="sldNum" sz="quarter" idx="12"/>
          </p:nvPr>
        </p:nvSpPr>
        <p:spPr/>
        <p:txBody>
          <a:bodyPr/>
          <a:lstStyle/>
          <a:p>
            <a:fld id="{455DDC12-291B-A644-8733-82FAC8BF64CA}" type="slidenum">
              <a:rPr lang="en-US" smtClean="0"/>
              <a:t>‹#›</a:t>
            </a:fld>
            <a:endParaRPr lang="en-US"/>
          </a:p>
        </p:txBody>
      </p:sp>
    </p:spTree>
    <p:extLst>
      <p:ext uri="{BB962C8B-B14F-4D97-AF65-F5344CB8AC3E}">
        <p14:creationId xmlns:p14="http://schemas.microsoft.com/office/powerpoint/2010/main" val="2384307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98CF9-626C-BE41-AFF7-C886B57B9A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B6F1DA-D42A-B849-A83F-A546F09A1A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5F47163-5058-DC4E-A0A7-06A531E966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7F91F3-082C-E546-B742-693179D40C41}"/>
              </a:ext>
            </a:extLst>
          </p:cNvPr>
          <p:cNvSpPr>
            <a:spLocks noGrp="1"/>
          </p:cNvSpPr>
          <p:nvPr>
            <p:ph type="dt" sz="half" idx="10"/>
          </p:nvPr>
        </p:nvSpPr>
        <p:spPr/>
        <p:txBody>
          <a:bodyPr/>
          <a:lstStyle/>
          <a:p>
            <a:fld id="{D8F35913-F32C-1749-AAA0-5FE14F0A639C}" type="datetimeFigureOut">
              <a:rPr lang="en-US" smtClean="0"/>
              <a:t>2/7/20</a:t>
            </a:fld>
            <a:endParaRPr lang="en-US"/>
          </a:p>
        </p:txBody>
      </p:sp>
      <p:sp>
        <p:nvSpPr>
          <p:cNvPr id="6" name="Footer Placeholder 5">
            <a:extLst>
              <a:ext uri="{FF2B5EF4-FFF2-40B4-BE49-F238E27FC236}">
                <a16:creationId xmlns:a16="http://schemas.microsoft.com/office/drawing/2014/main" id="{C979BB9D-D5E5-4548-9E17-93963AF315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4B4276-20A9-1941-9476-7E81897D1551}"/>
              </a:ext>
            </a:extLst>
          </p:cNvPr>
          <p:cNvSpPr>
            <a:spLocks noGrp="1"/>
          </p:cNvSpPr>
          <p:nvPr>
            <p:ph type="sldNum" sz="quarter" idx="12"/>
          </p:nvPr>
        </p:nvSpPr>
        <p:spPr/>
        <p:txBody>
          <a:bodyPr/>
          <a:lstStyle/>
          <a:p>
            <a:fld id="{455DDC12-291B-A644-8733-82FAC8BF64CA}" type="slidenum">
              <a:rPr lang="en-US" smtClean="0"/>
              <a:t>‹#›</a:t>
            </a:fld>
            <a:endParaRPr lang="en-US"/>
          </a:p>
        </p:txBody>
      </p:sp>
    </p:spTree>
    <p:extLst>
      <p:ext uri="{BB962C8B-B14F-4D97-AF65-F5344CB8AC3E}">
        <p14:creationId xmlns:p14="http://schemas.microsoft.com/office/powerpoint/2010/main" val="1879162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39AE4-D21F-F640-9DC9-522C502F236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ACCF909-7705-1B42-986A-C5ACE2086A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6D770A-0150-9147-93F5-D17090734D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4EE2A7-3588-3A40-B910-E1748DF58A1B}"/>
              </a:ext>
            </a:extLst>
          </p:cNvPr>
          <p:cNvSpPr>
            <a:spLocks noGrp="1"/>
          </p:cNvSpPr>
          <p:nvPr>
            <p:ph type="dt" sz="half" idx="10"/>
          </p:nvPr>
        </p:nvSpPr>
        <p:spPr/>
        <p:txBody>
          <a:bodyPr/>
          <a:lstStyle/>
          <a:p>
            <a:fld id="{D8F35913-F32C-1749-AAA0-5FE14F0A639C}" type="datetimeFigureOut">
              <a:rPr lang="en-US" smtClean="0"/>
              <a:t>2/7/20</a:t>
            </a:fld>
            <a:endParaRPr lang="en-US"/>
          </a:p>
        </p:txBody>
      </p:sp>
      <p:sp>
        <p:nvSpPr>
          <p:cNvPr id="6" name="Footer Placeholder 5">
            <a:extLst>
              <a:ext uri="{FF2B5EF4-FFF2-40B4-BE49-F238E27FC236}">
                <a16:creationId xmlns:a16="http://schemas.microsoft.com/office/drawing/2014/main" id="{5507CA74-C251-2849-8362-9BA129F801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A8ACFB-2C9A-994B-BF44-315B19587B74}"/>
              </a:ext>
            </a:extLst>
          </p:cNvPr>
          <p:cNvSpPr>
            <a:spLocks noGrp="1"/>
          </p:cNvSpPr>
          <p:nvPr>
            <p:ph type="sldNum" sz="quarter" idx="12"/>
          </p:nvPr>
        </p:nvSpPr>
        <p:spPr/>
        <p:txBody>
          <a:bodyPr/>
          <a:lstStyle/>
          <a:p>
            <a:fld id="{455DDC12-291B-A644-8733-82FAC8BF64CA}" type="slidenum">
              <a:rPr lang="en-US" smtClean="0"/>
              <a:t>‹#›</a:t>
            </a:fld>
            <a:endParaRPr lang="en-US"/>
          </a:p>
        </p:txBody>
      </p:sp>
    </p:spTree>
    <p:extLst>
      <p:ext uri="{BB962C8B-B14F-4D97-AF65-F5344CB8AC3E}">
        <p14:creationId xmlns:p14="http://schemas.microsoft.com/office/powerpoint/2010/main" val="893571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2620F-719D-5544-918B-8ADCD3A4C16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68EC47-6B32-4649-A002-D6FBDDB5BB4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B89672-E2D9-4049-BF0A-F89636B47189}"/>
              </a:ext>
            </a:extLst>
          </p:cNvPr>
          <p:cNvSpPr>
            <a:spLocks noGrp="1"/>
          </p:cNvSpPr>
          <p:nvPr>
            <p:ph type="dt" sz="half" idx="10"/>
          </p:nvPr>
        </p:nvSpPr>
        <p:spPr/>
        <p:txBody>
          <a:bodyPr/>
          <a:lstStyle/>
          <a:p>
            <a:fld id="{D8F35913-F32C-1749-AAA0-5FE14F0A639C}" type="datetimeFigureOut">
              <a:rPr lang="en-US" smtClean="0"/>
              <a:t>2/7/20</a:t>
            </a:fld>
            <a:endParaRPr lang="en-US"/>
          </a:p>
        </p:txBody>
      </p:sp>
      <p:sp>
        <p:nvSpPr>
          <p:cNvPr id="5" name="Footer Placeholder 4">
            <a:extLst>
              <a:ext uri="{FF2B5EF4-FFF2-40B4-BE49-F238E27FC236}">
                <a16:creationId xmlns:a16="http://schemas.microsoft.com/office/drawing/2014/main" id="{EDD0FF27-8703-2748-86FE-8E57645E4D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DC7A34-DCC1-AA47-BDBA-C6EA41A6042B}"/>
              </a:ext>
            </a:extLst>
          </p:cNvPr>
          <p:cNvSpPr>
            <a:spLocks noGrp="1"/>
          </p:cNvSpPr>
          <p:nvPr>
            <p:ph type="sldNum" sz="quarter" idx="12"/>
          </p:nvPr>
        </p:nvSpPr>
        <p:spPr/>
        <p:txBody>
          <a:bodyPr/>
          <a:lstStyle/>
          <a:p>
            <a:fld id="{455DDC12-291B-A644-8733-82FAC8BF64CA}" type="slidenum">
              <a:rPr lang="en-US" smtClean="0"/>
              <a:t>‹#›</a:t>
            </a:fld>
            <a:endParaRPr lang="en-US"/>
          </a:p>
        </p:txBody>
      </p:sp>
    </p:spTree>
    <p:extLst>
      <p:ext uri="{BB962C8B-B14F-4D97-AF65-F5344CB8AC3E}">
        <p14:creationId xmlns:p14="http://schemas.microsoft.com/office/powerpoint/2010/main" val="418690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769823-B9E5-9647-BDF1-06CA26F795F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1676444-3C22-9347-AE90-CF95CD21D77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B56B20-4021-A342-8705-6303CF27EE5F}"/>
              </a:ext>
            </a:extLst>
          </p:cNvPr>
          <p:cNvSpPr>
            <a:spLocks noGrp="1"/>
          </p:cNvSpPr>
          <p:nvPr>
            <p:ph type="dt" sz="half" idx="10"/>
          </p:nvPr>
        </p:nvSpPr>
        <p:spPr/>
        <p:txBody>
          <a:bodyPr/>
          <a:lstStyle/>
          <a:p>
            <a:fld id="{D8F35913-F32C-1749-AAA0-5FE14F0A639C}" type="datetimeFigureOut">
              <a:rPr lang="en-US" smtClean="0"/>
              <a:t>2/7/20</a:t>
            </a:fld>
            <a:endParaRPr lang="en-US"/>
          </a:p>
        </p:txBody>
      </p:sp>
      <p:sp>
        <p:nvSpPr>
          <p:cNvPr id="5" name="Footer Placeholder 4">
            <a:extLst>
              <a:ext uri="{FF2B5EF4-FFF2-40B4-BE49-F238E27FC236}">
                <a16:creationId xmlns:a16="http://schemas.microsoft.com/office/drawing/2014/main" id="{0E05F9D1-2588-0F4E-A526-6766340BCF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B044DB-9A93-0340-8653-2C597D6C697E}"/>
              </a:ext>
            </a:extLst>
          </p:cNvPr>
          <p:cNvSpPr>
            <a:spLocks noGrp="1"/>
          </p:cNvSpPr>
          <p:nvPr>
            <p:ph type="sldNum" sz="quarter" idx="12"/>
          </p:nvPr>
        </p:nvSpPr>
        <p:spPr/>
        <p:txBody>
          <a:bodyPr/>
          <a:lstStyle/>
          <a:p>
            <a:fld id="{455DDC12-291B-A644-8733-82FAC8BF64CA}" type="slidenum">
              <a:rPr lang="en-US" smtClean="0"/>
              <a:t>‹#›</a:t>
            </a:fld>
            <a:endParaRPr lang="en-US"/>
          </a:p>
        </p:txBody>
      </p:sp>
    </p:spTree>
    <p:extLst>
      <p:ext uri="{BB962C8B-B14F-4D97-AF65-F5344CB8AC3E}">
        <p14:creationId xmlns:p14="http://schemas.microsoft.com/office/powerpoint/2010/main" val="4173069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65878-A4E9-CB43-AE91-AD0E30643EFF}"/>
              </a:ext>
            </a:extLst>
          </p:cNvPr>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7CA809F-B4F0-2B45-8AF9-441FD2C75BCF}"/>
              </a:ext>
            </a:extLst>
          </p:cNvPr>
          <p:cNvSpPr>
            <a:spLocks noGrp="1"/>
          </p:cNvSpPr>
          <p:nvPr>
            <p:ph type="body"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517B8A-5C6C-6C46-A843-8BE89C45121A}"/>
              </a:ext>
            </a:extLst>
          </p:cNvPr>
          <p:cNvSpPr>
            <a:spLocks noGrp="1"/>
          </p:cNvSpPr>
          <p:nvPr>
            <p:ph sz="half" idx="2"/>
          </p:nvPr>
        </p:nvSpPr>
        <p:spPr>
          <a:xfrm>
            <a:off x="6197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BC1D77C-2BA7-D74C-AF2C-5E58DBA1A7C2}"/>
              </a:ext>
            </a:extLst>
          </p:cNvPr>
          <p:cNvSpPr>
            <a:spLocks noGrp="1"/>
          </p:cNvSpPr>
          <p:nvPr>
            <p:ph type="dt" sz="half" idx="10"/>
          </p:nvPr>
        </p:nvSpPr>
        <p:spPr>
          <a:xfrm>
            <a:off x="609600" y="6245225"/>
            <a:ext cx="28448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DC603636-EFD3-AB43-A4E9-3D13D28B0232}"/>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6760C80E-1CB1-FC4C-8DF4-D8AD8AB2FCB5}"/>
              </a:ext>
            </a:extLst>
          </p:cNvPr>
          <p:cNvSpPr>
            <a:spLocks noGrp="1"/>
          </p:cNvSpPr>
          <p:nvPr>
            <p:ph type="sldNum" sz="quarter" idx="12"/>
          </p:nvPr>
        </p:nvSpPr>
        <p:spPr>
          <a:xfrm>
            <a:off x="8737600" y="6245225"/>
            <a:ext cx="2844800" cy="476250"/>
          </a:xfrm>
        </p:spPr>
        <p:txBody>
          <a:bodyPr/>
          <a:lstStyle>
            <a:lvl1pPr>
              <a:defRPr/>
            </a:lvl1pPr>
          </a:lstStyle>
          <a:p>
            <a:fld id="{0BFEE2E1-F586-9A4F-86C2-98AF2807F825}" type="slidenum">
              <a:rPr lang="en-US" altLang="en-US"/>
              <a:pPr/>
              <a:t>‹#›</a:t>
            </a:fld>
            <a:endParaRPr lang="en-US" altLang="en-US"/>
          </a:p>
        </p:txBody>
      </p:sp>
    </p:spTree>
    <p:extLst>
      <p:ext uri="{BB962C8B-B14F-4D97-AF65-F5344CB8AC3E}">
        <p14:creationId xmlns:p14="http://schemas.microsoft.com/office/powerpoint/2010/main" val="860730953"/>
      </p:ext>
    </p:extLst>
  </p:cSld>
  <p:clrMapOvr>
    <a:masterClrMapping/>
  </p:clrMapOvr>
  <p:transition>
    <p:newsflash/>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OverTx">
  <p:cSld name="Title and Content Over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D3CB6-0A09-BB48-B245-88A3E131AB2B}"/>
              </a:ext>
            </a:extLst>
          </p:cNvPr>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9D1E099-4CED-1245-A206-8D53E66B6212}"/>
              </a:ext>
            </a:extLst>
          </p:cNvPr>
          <p:cNvSpPr>
            <a:spLocks noGrp="1"/>
          </p:cNvSpPr>
          <p:nvPr>
            <p:ph sz="half" idx="1"/>
          </p:nvPr>
        </p:nvSpPr>
        <p:spPr>
          <a:xfrm>
            <a:off x="609600" y="1600200"/>
            <a:ext cx="109728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73CE833-4B3F-3244-9A60-24967E1016A1}"/>
              </a:ext>
            </a:extLst>
          </p:cNvPr>
          <p:cNvSpPr>
            <a:spLocks noGrp="1"/>
          </p:cNvSpPr>
          <p:nvPr>
            <p:ph type="body" sz="half" idx="2"/>
          </p:nvPr>
        </p:nvSpPr>
        <p:spPr>
          <a:xfrm>
            <a:off x="609600" y="3938589"/>
            <a:ext cx="10972800" cy="21875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77BB55C-F377-4641-9743-A55E74384185}"/>
              </a:ext>
            </a:extLst>
          </p:cNvPr>
          <p:cNvSpPr>
            <a:spLocks noGrp="1"/>
          </p:cNvSpPr>
          <p:nvPr>
            <p:ph type="dt" sz="half" idx="10"/>
          </p:nvPr>
        </p:nvSpPr>
        <p:spPr>
          <a:xfrm>
            <a:off x="609600" y="6245225"/>
            <a:ext cx="28448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46F5065A-7BE4-314C-9EF5-D6F0A5B09DFC}"/>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C3B4AD9F-0A78-504D-98BB-238454DCB1BB}"/>
              </a:ext>
            </a:extLst>
          </p:cNvPr>
          <p:cNvSpPr>
            <a:spLocks noGrp="1"/>
          </p:cNvSpPr>
          <p:nvPr>
            <p:ph type="sldNum" sz="quarter" idx="12"/>
          </p:nvPr>
        </p:nvSpPr>
        <p:spPr>
          <a:xfrm>
            <a:off x="8737600" y="6245225"/>
            <a:ext cx="2844800" cy="476250"/>
          </a:xfrm>
        </p:spPr>
        <p:txBody>
          <a:bodyPr/>
          <a:lstStyle>
            <a:lvl1pPr>
              <a:defRPr/>
            </a:lvl1pPr>
          </a:lstStyle>
          <a:p>
            <a:fld id="{788CD872-81BD-A949-B861-A2AD56E8FE50}" type="slidenum">
              <a:rPr lang="en-US" altLang="en-US"/>
              <a:pPr/>
              <a:t>‹#›</a:t>
            </a:fld>
            <a:endParaRPr lang="en-US" altLang="en-US"/>
          </a:p>
        </p:txBody>
      </p:sp>
    </p:spTree>
    <p:extLst>
      <p:ext uri="{BB962C8B-B14F-4D97-AF65-F5344CB8AC3E}">
        <p14:creationId xmlns:p14="http://schemas.microsoft.com/office/powerpoint/2010/main" val="2933610291"/>
      </p:ext>
    </p:extLst>
  </p:cSld>
  <p:clrMapOvr>
    <a:masterClrMapping/>
  </p:clrMapOvr>
  <p:transition>
    <p:newsflash/>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9DEB05-FF8E-D041-A691-169D0EA754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7B53798-D527-8248-A0A6-1E45F056B1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98151B-AD9E-DF49-B878-C81248E0F0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F35913-F32C-1749-AAA0-5FE14F0A639C}" type="datetimeFigureOut">
              <a:rPr lang="en-US" smtClean="0"/>
              <a:t>2/7/20</a:t>
            </a:fld>
            <a:endParaRPr lang="en-US"/>
          </a:p>
        </p:txBody>
      </p:sp>
      <p:sp>
        <p:nvSpPr>
          <p:cNvPr id="5" name="Footer Placeholder 4">
            <a:extLst>
              <a:ext uri="{FF2B5EF4-FFF2-40B4-BE49-F238E27FC236}">
                <a16:creationId xmlns:a16="http://schemas.microsoft.com/office/drawing/2014/main" id="{818D8DBB-5E8C-4045-8ED4-FDE9A28E53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44952CD-01CE-6741-A9CA-5D853E1B19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5DDC12-291B-A644-8733-82FAC8BF64CA}" type="slidenum">
              <a:rPr lang="en-US" smtClean="0"/>
              <a:t>‹#›</a:t>
            </a:fld>
            <a:endParaRPr lang="en-US"/>
          </a:p>
        </p:txBody>
      </p:sp>
    </p:spTree>
    <p:extLst>
      <p:ext uri="{BB962C8B-B14F-4D97-AF65-F5344CB8AC3E}">
        <p14:creationId xmlns:p14="http://schemas.microsoft.com/office/powerpoint/2010/main" val="42130944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large body of water with a city in the background&#10;&#10;Description automatically generated">
            <a:extLst>
              <a:ext uri="{FF2B5EF4-FFF2-40B4-BE49-F238E27FC236}">
                <a16:creationId xmlns:a16="http://schemas.microsoft.com/office/drawing/2014/main" id="{967BF70C-2B08-8247-B84C-F76E8A2182FA}"/>
              </a:ext>
            </a:extLst>
          </p:cNvPr>
          <p:cNvPicPr>
            <a:picLocks noChangeAspect="1"/>
          </p:cNvPicPr>
          <p:nvPr/>
        </p:nvPicPr>
        <p:blipFill rotWithShape="1">
          <a:blip r:embed="rId3"/>
          <a:srcRect/>
          <a:stretch/>
        </p:blipFill>
        <p:spPr>
          <a:xfrm>
            <a:off x="33337" y="0"/>
            <a:ext cx="12192000" cy="6858000"/>
          </a:xfrm>
          <a:prstGeom prst="rect">
            <a:avLst/>
          </a:prstGeom>
        </p:spPr>
      </p:pic>
      <p:sp>
        <p:nvSpPr>
          <p:cNvPr id="2056" name="Rectangle 13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4" name="Text Box 6">
            <a:extLst>
              <a:ext uri="{FF2B5EF4-FFF2-40B4-BE49-F238E27FC236}">
                <a16:creationId xmlns:a16="http://schemas.microsoft.com/office/drawing/2014/main" id="{ED649964-AC87-6D42-8E1E-A9EFF21FB83C}"/>
              </a:ext>
            </a:extLst>
          </p:cNvPr>
          <p:cNvSpPr txBox="1">
            <a:spLocks noChangeArrowheads="1"/>
          </p:cNvSpPr>
          <p:nvPr/>
        </p:nvSpPr>
        <p:spPr bwMode="auto">
          <a:xfrm>
            <a:off x="523875" y="5317240"/>
            <a:ext cx="11210925" cy="7448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gn="ctr">
              <a:lnSpc>
                <a:spcPct val="90000"/>
              </a:lnSpc>
              <a:spcBef>
                <a:spcPct val="0"/>
              </a:spcBef>
              <a:spcAft>
                <a:spcPts val="600"/>
              </a:spcAft>
            </a:pPr>
            <a:r>
              <a:rPr lang="en-US" altLang="en-US" sz="3600" dirty="0">
                <a:solidFill>
                  <a:schemeClr val="tx1">
                    <a:lumMod val="85000"/>
                    <a:lumOff val="15000"/>
                  </a:schemeClr>
                </a:solidFill>
                <a:latin typeface="+mj-lt"/>
                <a:ea typeface="+mj-ea"/>
                <a:cs typeface="+mj-cs"/>
              </a:rPr>
              <a:t>Nordic Noir and Modernism </a:t>
            </a:r>
          </a:p>
        </p:txBody>
      </p:sp>
      <p:cxnSp>
        <p:nvCxnSpPr>
          <p:cNvPr id="2057" name="Straight Connector 14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58" name="Straight Connector 14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6803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A04F73-10EB-D14E-A60C-C511D851AFAF}"/>
              </a:ext>
            </a:extLst>
          </p:cNvPr>
          <p:cNvSpPr/>
          <p:nvPr/>
        </p:nvSpPr>
        <p:spPr>
          <a:xfrm>
            <a:off x="1482163" y="169333"/>
            <a:ext cx="9913970" cy="5632311"/>
          </a:xfrm>
          <a:prstGeom prst="rect">
            <a:avLst/>
          </a:prstGeom>
        </p:spPr>
        <p:txBody>
          <a:bodyPr wrap="square">
            <a:spAutoFit/>
          </a:bodyPr>
          <a:lstStyle/>
          <a:p>
            <a:r>
              <a:rPr lang="en-GB" sz="4000" dirty="0">
                <a:solidFill>
                  <a:srgbClr val="181818"/>
                </a:solidFill>
                <a:latin typeface="Merriweather"/>
              </a:rPr>
              <a:t>“What is the meaning of it, Watson? said Holmes solemnly as he laid down the paper. "What object is served by this circle of misery and violence and fear? It must tend to some end, or else our universe is ruled by chance, which is unthinkable. But what end? There is the great standing perennial problem to which human reason is as far from an answer as ever.”</a:t>
            </a:r>
            <a:endParaRPr lang="en-US" sz="4000" dirty="0"/>
          </a:p>
        </p:txBody>
      </p:sp>
    </p:spTree>
    <p:extLst>
      <p:ext uri="{BB962C8B-B14F-4D97-AF65-F5344CB8AC3E}">
        <p14:creationId xmlns:p14="http://schemas.microsoft.com/office/powerpoint/2010/main" val="234484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751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the_unbelievable_truth_1989_i_know_what_you_needyou_need_a_woman_ikip4ts3KnA_360p" descr="the_unbelievable_truth_1989_i_know_what_you_needyou_need_a_woman_ikip4ts3KnA_360p">
            <a:hlinkClick r:id="" action="ppaction://media"/>
            <a:extLst>
              <a:ext uri="{FF2B5EF4-FFF2-40B4-BE49-F238E27FC236}">
                <a16:creationId xmlns:a16="http://schemas.microsoft.com/office/drawing/2014/main" id="{4914D0DF-C042-AC47-B998-1BF3CF1AB6A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40276" y="643467"/>
            <a:ext cx="10511447" cy="5571066"/>
          </a:xfrm>
          <a:prstGeom prst="rect">
            <a:avLst/>
          </a:prstGeom>
        </p:spPr>
      </p:pic>
    </p:spTree>
    <p:extLst>
      <p:ext uri="{BB962C8B-B14F-4D97-AF65-F5344CB8AC3E}">
        <p14:creationId xmlns:p14="http://schemas.microsoft.com/office/powerpoint/2010/main" val="792020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66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56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hal" descr="hal">
            <a:hlinkClick r:id="" action="ppaction://media"/>
            <a:extLst>
              <a:ext uri="{FF2B5EF4-FFF2-40B4-BE49-F238E27FC236}">
                <a16:creationId xmlns:a16="http://schemas.microsoft.com/office/drawing/2014/main" id="{492E6B61-C944-FF48-B102-56027B6C00F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922917" y="643467"/>
            <a:ext cx="8346166" cy="5571066"/>
          </a:xfrm>
          <a:prstGeom prst="rect">
            <a:avLst/>
          </a:prstGeom>
        </p:spPr>
      </p:pic>
    </p:spTree>
    <p:extLst>
      <p:ext uri="{BB962C8B-B14F-4D97-AF65-F5344CB8AC3E}">
        <p14:creationId xmlns:p14="http://schemas.microsoft.com/office/powerpoint/2010/main" val="3916093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89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83AC78C2-45B7-E84B-AACD-5D8D50DFFF9F}"/>
              </a:ext>
            </a:extLst>
          </p:cNvPr>
          <p:cNvSpPr>
            <a:spLocks noGrp="1" noRot="1" noChangeArrowheads="1"/>
          </p:cNvSpPr>
          <p:nvPr>
            <p:ph type="title"/>
          </p:nvPr>
        </p:nvSpPr>
        <p:spPr>
          <a:xfrm>
            <a:off x="686834" y="591344"/>
            <a:ext cx="3200400" cy="5585619"/>
          </a:xfrm>
        </p:spPr>
        <p:txBody>
          <a:bodyPr>
            <a:normAutofit/>
          </a:bodyPr>
          <a:lstStyle/>
          <a:p>
            <a:pPr eaLnBrk="1" hangingPunct="1">
              <a:defRPr/>
            </a:pPr>
            <a:r>
              <a:rPr lang="en-US" sz="3700">
                <a:solidFill>
                  <a:srgbClr val="FFFFFF"/>
                </a:solidFill>
              </a:rPr>
              <a:t>Some Formal Characteristics of Modernist Literature</a:t>
            </a:r>
          </a:p>
        </p:txBody>
      </p:sp>
      <p:sp>
        <p:nvSpPr>
          <p:cNvPr id="30723" name="Rectangle 3">
            <a:extLst>
              <a:ext uri="{FF2B5EF4-FFF2-40B4-BE49-F238E27FC236}">
                <a16:creationId xmlns:a16="http://schemas.microsoft.com/office/drawing/2014/main" id="{CE8DD43A-3A40-FA49-A160-E1B79D11CD81}"/>
              </a:ext>
            </a:extLst>
          </p:cNvPr>
          <p:cNvSpPr>
            <a:spLocks noGrp="1" noRot="1" noChangeArrowheads="1"/>
          </p:cNvSpPr>
          <p:nvPr>
            <p:ph type="body" idx="1"/>
          </p:nvPr>
        </p:nvSpPr>
        <p:spPr>
          <a:xfrm>
            <a:off x="4447308" y="591344"/>
            <a:ext cx="6906491" cy="5585619"/>
          </a:xfrm>
        </p:spPr>
        <p:txBody>
          <a:bodyPr anchor="ctr">
            <a:normAutofit/>
          </a:bodyPr>
          <a:lstStyle/>
          <a:p>
            <a:pPr eaLnBrk="1" hangingPunct="1">
              <a:buFont typeface="Arial" charset="0"/>
              <a:buChar char="►"/>
              <a:defRPr/>
            </a:pPr>
            <a:r>
              <a:rPr lang="en-US"/>
              <a:t>Open and Experimental Form</a:t>
            </a:r>
          </a:p>
          <a:p>
            <a:pPr eaLnBrk="1" hangingPunct="1">
              <a:buFont typeface="Arial" charset="0"/>
              <a:buChar char="►"/>
              <a:defRPr/>
            </a:pPr>
            <a:r>
              <a:rPr lang="en-US"/>
              <a:t>Discontinuity</a:t>
            </a:r>
          </a:p>
          <a:p>
            <a:pPr eaLnBrk="1" hangingPunct="1">
              <a:buFont typeface="Arial" charset="0"/>
              <a:buChar char="►"/>
              <a:defRPr/>
            </a:pPr>
            <a:r>
              <a:rPr lang="en-US"/>
              <a:t>Juxtaposition</a:t>
            </a:r>
          </a:p>
          <a:p>
            <a:pPr eaLnBrk="1" hangingPunct="1">
              <a:buFont typeface="Arial" charset="0"/>
              <a:buChar char="►"/>
              <a:defRPr/>
            </a:pPr>
            <a:r>
              <a:rPr lang="en-US"/>
              <a:t>Intertextuality</a:t>
            </a:r>
          </a:p>
          <a:p>
            <a:pPr eaLnBrk="1" hangingPunct="1">
              <a:buFont typeface="Arial" charset="0"/>
              <a:buChar char="►"/>
              <a:defRPr/>
            </a:pPr>
            <a:r>
              <a:rPr lang="en-US"/>
              <a:t>Classical Allusions</a:t>
            </a:r>
          </a:p>
          <a:p>
            <a:pPr eaLnBrk="1" hangingPunct="1">
              <a:buFont typeface="Arial" charset="0"/>
              <a:buChar char="►"/>
              <a:defRPr/>
            </a:pPr>
            <a:r>
              <a:rPr lang="en-US"/>
              <a:t>Borrowings From Other Cultures and Texts</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0034420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1000"/>
                                        <p:tgtEl>
                                          <p:spTgt spid="30723">
                                            <p:txEl>
                                              <p:pRg st="0" end="0"/>
                                            </p:txEl>
                                          </p:spTgt>
                                        </p:tgtEl>
                                      </p:cBhvr>
                                    </p:animEffect>
                                    <p:anim calcmode="lin" valueType="num">
                                      <p:cBhvr>
                                        <p:cTn id="8" dur="1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7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0723">
                                            <p:txEl>
                                              <p:pRg st="1" end="1"/>
                                            </p:txEl>
                                          </p:spTgt>
                                        </p:tgtEl>
                                        <p:attrNameLst>
                                          <p:attrName>style.visibility</p:attrName>
                                        </p:attrNameLst>
                                      </p:cBhvr>
                                      <p:to>
                                        <p:strVal val="visible"/>
                                      </p:to>
                                    </p:set>
                                    <p:animEffect transition="in" filter="fade">
                                      <p:cBhvr>
                                        <p:cTn id="14" dur="1000"/>
                                        <p:tgtEl>
                                          <p:spTgt spid="30723">
                                            <p:txEl>
                                              <p:pRg st="1" end="1"/>
                                            </p:txEl>
                                          </p:spTgt>
                                        </p:tgtEl>
                                      </p:cBhvr>
                                    </p:animEffect>
                                    <p:anim calcmode="lin" valueType="num">
                                      <p:cBhvr>
                                        <p:cTn id="15" dur="1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07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0723">
                                            <p:txEl>
                                              <p:pRg st="2" end="2"/>
                                            </p:txEl>
                                          </p:spTgt>
                                        </p:tgtEl>
                                        <p:attrNameLst>
                                          <p:attrName>style.visibility</p:attrName>
                                        </p:attrNameLst>
                                      </p:cBhvr>
                                      <p:to>
                                        <p:strVal val="visible"/>
                                      </p:to>
                                    </p:set>
                                    <p:animEffect transition="in" filter="fade">
                                      <p:cBhvr>
                                        <p:cTn id="21" dur="1000"/>
                                        <p:tgtEl>
                                          <p:spTgt spid="30723">
                                            <p:txEl>
                                              <p:pRg st="2" end="2"/>
                                            </p:txEl>
                                          </p:spTgt>
                                        </p:tgtEl>
                                      </p:cBhvr>
                                    </p:animEffect>
                                    <p:anim calcmode="lin" valueType="num">
                                      <p:cBhvr>
                                        <p:cTn id="22" dur="1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07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0723">
                                            <p:txEl>
                                              <p:pRg st="3" end="3"/>
                                            </p:txEl>
                                          </p:spTgt>
                                        </p:tgtEl>
                                        <p:attrNameLst>
                                          <p:attrName>style.visibility</p:attrName>
                                        </p:attrNameLst>
                                      </p:cBhvr>
                                      <p:to>
                                        <p:strVal val="visible"/>
                                      </p:to>
                                    </p:set>
                                    <p:animEffect transition="in" filter="fade">
                                      <p:cBhvr>
                                        <p:cTn id="28" dur="1000"/>
                                        <p:tgtEl>
                                          <p:spTgt spid="30723">
                                            <p:txEl>
                                              <p:pRg st="3" end="3"/>
                                            </p:txEl>
                                          </p:spTgt>
                                        </p:tgtEl>
                                      </p:cBhvr>
                                    </p:animEffect>
                                    <p:anim calcmode="lin" valueType="num">
                                      <p:cBhvr>
                                        <p:cTn id="29" dur="1000" fill="hold"/>
                                        <p:tgtEl>
                                          <p:spTgt spid="3072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072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0723">
                                            <p:txEl>
                                              <p:pRg st="4" end="4"/>
                                            </p:txEl>
                                          </p:spTgt>
                                        </p:tgtEl>
                                        <p:attrNameLst>
                                          <p:attrName>style.visibility</p:attrName>
                                        </p:attrNameLst>
                                      </p:cBhvr>
                                      <p:to>
                                        <p:strVal val="visible"/>
                                      </p:to>
                                    </p:set>
                                    <p:animEffect transition="in" filter="fade">
                                      <p:cBhvr>
                                        <p:cTn id="35" dur="1000"/>
                                        <p:tgtEl>
                                          <p:spTgt spid="30723">
                                            <p:txEl>
                                              <p:pRg st="4" end="4"/>
                                            </p:txEl>
                                          </p:spTgt>
                                        </p:tgtEl>
                                      </p:cBhvr>
                                    </p:animEffect>
                                    <p:anim calcmode="lin" valueType="num">
                                      <p:cBhvr>
                                        <p:cTn id="36" dur="1000" fill="hold"/>
                                        <p:tgtEl>
                                          <p:spTgt spid="3072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072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0723">
                                            <p:txEl>
                                              <p:pRg st="5" end="5"/>
                                            </p:txEl>
                                          </p:spTgt>
                                        </p:tgtEl>
                                        <p:attrNameLst>
                                          <p:attrName>style.visibility</p:attrName>
                                        </p:attrNameLst>
                                      </p:cBhvr>
                                      <p:to>
                                        <p:strVal val="visible"/>
                                      </p:to>
                                    </p:set>
                                    <p:animEffect transition="in" filter="fade">
                                      <p:cBhvr>
                                        <p:cTn id="42" dur="1000"/>
                                        <p:tgtEl>
                                          <p:spTgt spid="30723">
                                            <p:txEl>
                                              <p:pRg st="5" end="5"/>
                                            </p:txEl>
                                          </p:spTgt>
                                        </p:tgtEl>
                                      </p:cBhvr>
                                    </p:animEffect>
                                    <p:anim calcmode="lin" valueType="num">
                                      <p:cBhvr>
                                        <p:cTn id="43" dur="1000" fill="hold"/>
                                        <p:tgtEl>
                                          <p:spTgt spid="3072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072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E5EAE061-4AFE-4B3A-8FA1-FC5953E7E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BD0398FB-7D27-4C59-A68B-663AE7A37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074" name="Rectangle 2">
            <a:extLst>
              <a:ext uri="{FF2B5EF4-FFF2-40B4-BE49-F238E27FC236}">
                <a16:creationId xmlns:a16="http://schemas.microsoft.com/office/drawing/2014/main" id="{3C502AFA-F23C-CD46-958B-DF3FD3469A16}"/>
              </a:ext>
            </a:extLst>
          </p:cNvPr>
          <p:cNvSpPr>
            <a:spLocks noGrp="1" noChangeArrowheads="1"/>
          </p:cNvSpPr>
          <p:nvPr>
            <p:ph type="ctrTitle"/>
          </p:nvPr>
        </p:nvSpPr>
        <p:spPr>
          <a:xfrm>
            <a:off x="5093520" y="2744662"/>
            <a:ext cx="6589707" cy="2387600"/>
          </a:xfrm>
        </p:spPr>
        <p:txBody>
          <a:bodyPr>
            <a:normAutofit/>
          </a:bodyPr>
          <a:lstStyle/>
          <a:p>
            <a:pPr algn="r"/>
            <a:r>
              <a:rPr lang="en-US" altLang="en-US"/>
              <a:t>Definition of Modernism</a:t>
            </a:r>
          </a:p>
        </p:txBody>
      </p:sp>
      <p:sp>
        <p:nvSpPr>
          <p:cNvPr id="3076" name="Rectangle 4">
            <a:extLst>
              <a:ext uri="{FF2B5EF4-FFF2-40B4-BE49-F238E27FC236}">
                <a16:creationId xmlns:a16="http://schemas.microsoft.com/office/drawing/2014/main" id="{B5846A58-3905-0048-A69B-89111DEBE18C}"/>
              </a:ext>
            </a:extLst>
          </p:cNvPr>
          <p:cNvSpPr>
            <a:spLocks noGrp="1" noChangeArrowheads="1"/>
          </p:cNvSpPr>
          <p:nvPr>
            <p:ph type="subTitle" idx="1"/>
          </p:nvPr>
        </p:nvSpPr>
        <p:spPr>
          <a:xfrm>
            <a:off x="5093520" y="5224338"/>
            <a:ext cx="6589707" cy="995328"/>
          </a:xfrm>
        </p:spPr>
        <p:txBody>
          <a:bodyPr>
            <a:normAutofit/>
          </a:bodyPr>
          <a:lstStyle/>
          <a:p>
            <a:pPr algn="r"/>
            <a:r>
              <a:rPr lang="en-US" altLang="en-US" sz="2000"/>
              <a:t>Rather than an artistic style, modernism was a rebellious state of mind that questioned all artistic, scientific, social, and moral conventions.</a:t>
            </a:r>
          </a:p>
        </p:txBody>
      </p:sp>
      <p:cxnSp>
        <p:nvCxnSpPr>
          <p:cNvPr id="143" name="Straight Connector 142">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5" name="Freeform: Shape 144">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7" name="Oval 146">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9" name="Freeform: Shape 148">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4"/>
          </a:solid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0DEE8134-8942-423C-9EAA-0110FCA11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4"/>
          </a:solidFill>
          <a:ln w="9525" cap="flat">
            <a:noFill/>
            <a:prstDash val="solid"/>
            <a:miter/>
          </a:ln>
        </p:spPr>
        <p:txBody>
          <a:bodyPr rtlCol="0" anchor="ctr"/>
          <a:lstStyle/>
          <a:p>
            <a:endParaRPr lang="en-US"/>
          </a:p>
        </p:txBody>
      </p:sp>
      <p:sp>
        <p:nvSpPr>
          <p:cNvPr id="153" name="Arc 152">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1173234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076">
                                            <p:txEl>
                                              <p:pRg st="0" end="0"/>
                                            </p:txEl>
                                          </p:spTgt>
                                        </p:tgtEl>
                                        <p:attrNameLst>
                                          <p:attrName>style.visibility</p:attrName>
                                        </p:attrNameLst>
                                      </p:cBhvr>
                                      <p:to>
                                        <p:strVal val="visible"/>
                                      </p:to>
                                    </p:set>
                                    <p:anim calcmode="lin" valueType="num">
                                      <p:cBhvr additive="base">
                                        <p:cTn id="7" dur="500" fill="hold"/>
                                        <p:tgtEl>
                                          <p:spTgt spid="307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FA1D91AF-0746-6946-87C3-B29D2788FABA}"/>
              </a:ext>
            </a:extLst>
          </p:cNvPr>
          <p:cNvSpPr>
            <a:spLocks noGrp="1" noChangeArrowheads="1"/>
          </p:cNvSpPr>
          <p:nvPr>
            <p:ph type="title"/>
          </p:nvPr>
        </p:nvSpPr>
        <p:spPr>
          <a:xfrm>
            <a:off x="686834" y="591344"/>
            <a:ext cx="3200400" cy="5585619"/>
          </a:xfrm>
        </p:spPr>
        <p:txBody>
          <a:bodyPr>
            <a:normAutofit/>
          </a:bodyPr>
          <a:lstStyle/>
          <a:p>
            <a:r>
              <a:rPr lang="en-US" altLang="en-US" sz="3700">
                <a:solidFill>
                  <a:srgbClr val="FFFFFF"/>
                </a:solidFill>
              </a:rPr>
              <a:t>Characteristics:</a:t>
            </a:r>
            <a:br>
              <a:rPr lang="en-US" altLang="en-US" sz="3700">
                <a:solidFill>
                  <a:srgbClr val="FFFFFF"/>
                </a:solidFill>
              </a:rPr>
            </a:br>
            <a:r>
              <a:rPr lang="en-US" altLang="en-US" sz="3700">
                <a:solidFill>
                  <a:srgbClr val="FFFFFF"/>
                </a:solidFill>
              </a:rPr>
              <a:t> Challenging Conventions</a:t>
            </a:r>
          </a:p>
        </p:txBody>
      </p:sp>
      <p:sp>
        <p:nvSpPr>
          <p:cNvPr id="5123" name="Rectangle 3">
            <a:extLst>
              <a:ext uri="{FF2B5EF4-FFF2-40B4-BE49-F238E27FC236}">
                <a16:creationId xmlns:a16="http://schemas.microsoft.com/office/drawing/2014/main" id="{3785BB89-677A-354D-91CD-338F2CED2F35}"/>
              </a:ext>
            </a:extLst>
          </p:cNvPr>
          <p:cNvSpPr>
            <a:spLocks noGrp="1" noChangeArrowheads="1"/>
          </p:cNvSpPr>
          <p:nvPr>
            <p:ph type="body" idx="1"/>
          </p:nvPr>
        </p:nvSpPr>
        <p:spPr>
          <a:xfrm>
            <a:off x="4447308" y="591344"/>
            <a:ext cx="6906491" cy="5585619"/>
          </a:xfrm>
        </p:spPr>
        <p:txBody>
          <a:bodyPr anchor="ctr">
            <a:normAutofit/>
          </a:bodyPr>
          <a:lstStyle/>
          <a:p>
            <a:pPr marL="609600" indent="-609600">
              <a:buFontTx/>
              <a:buAutoNum type="arabicPeriod"/>
            </a:pPr>
            <a:r>
              <a:rPr lang="en-US" altLang="en-US">
                <a:hlinkClick r:id="" action="ppaction://noaction"/>
              </a:rPr>
              <a:t>by embracing nihilism</a:t>
            </a:r>
            <a:endParaRPr lang="en-US" altLang="en-US" dirty="0"/>
          </a:p>
          <a:p>
            <a:pPr marL="609600" indent="-609600">
              <a:buFontTx/>
              <a:buAutoNum type="arabicPeriod"/>
            </a:pPr>
            <a:r>
              <a:rPr lang="en-US" altLang="en-US">
                <a:hlinkClick r:id="" action="ppaction://noaction"/>
              </a:rPr>
              <a:t>by rejecting every system of belief</a:t>
            </a:r>
            <a:endParaRPr lang="en-US" altLang="en-US" dirty="0"/>
          </a:p>
          <a:p>
            <a:pPr marL="609600" indent="-609600">
              <a:buFontTx/>
              <a:buAutoNum type="arabicPeriod"/>
            </a:pPr>
            <a:r>
              <a:rPr lang="en-US" altLang="en-US">
                <a:hlinkClick r:id="" action="ppaction://noaction"/>
              </a:rPr>
              <a:t>by believing in the self-sufficiency of each individual work of art</a:t>
            </a:r>
            <a:endParaRPr lang="en-US" altLang="en-US" dirty="0"/>
          </a:p>
          <a:p>
            <a:pPr marL="609600" indent="-609600">
              <a:buFontTx/>
              <a:buAutoNum type="arabicPeriod"/>
            </a:pPr>
            <a:r>
              <a:rPr lang="en-US" altLang="en-US">
                <a:hlinkClick r:id="" action="ppaction://noaction"/>
              </a:rPr>
              <a:t>by exploring perversity</a:t>
            </a:r>
            <a:endParaRPr lang="en-US" altLang="en-US" dirty="0"/>
          </a:p>
          <a:p>
            <a:pPr marL="609600" indent="-609600">
              <a:buFontTx/>
              <a:buAutoNum type="arabicPeriod"/>
            </a:pPr>
            <a:r>
              <a:rPr lang="en-US" altLang="en-US">
                <a:hlinkClick r:id="" action="ppaction://noaction"/>
              </a:rPr>
              <a:t>by focusing on the city rather than nature</a:t>
            </a:r>
            <a:endParaRPr lang="en-US" altLang="en-US" dirty="0"/>
          </a:p>
          <a:p>
            <a:pPr marL="609600" indent="-609600"/>
            <a:endParaRPr lang="en-US" altLang="en-US" dirty="0"/>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4145500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50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fade">
                                      <p:cBhvr>
                                        <p:cTn id="12" dur="30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fade">
                                      <p:cBhvr>
                                        <p:cTn id="17" dur="5000"/>
                                        <p:tgtEl>
                                          <p:spTgt spid="51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fade">
                                      <p:cBhvr>
                                        <p:cTn id="22" dur="2000"/>
                                        <p:tgtEl>
                                          <p:spTgt spid="512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5123">
                                            <p:txEl>
                                              <p:pRg st="4" end="4"/>
                                            </p:txEl>
                                          </p:spTgt>
                                        </p:tgtEl>
                                        <p:attrNameLst>
                                          <p:attrName>style.visibility</p:attrName>
                                        </p:attrNameLst>
                                      </p:cBhvr>
                                      <p:to>
                                        <p:strVal val="visible"/>
                                      </p:to>
                                    </p:set>
                                    <p:animEffect transition="in" filter="fade">
                                      <p:cBhvr>
                                        <p:cTn id="27" dur="5000"/>
                                        <p:tgtEl>
                                          <p:spTgt spid="512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1BA4F52D-39C4-D74F-B35C-48E79D2C22C0}"/>
              </a:ext>
            </a:extLst>
          </p:cNvPr>
          <p:cNvSpPr>
            <a:spLocks noGrp="1" noChangeArrowheads="1"/>
          </p:cNvSpPr>
          <p:nvPr>
            <p:ph type="title"/>
          </p:nvPr>
        </p:nvSpPr>
        <p:spPr>
          <a:xfrm>
            <a:off x="686834" y="591344"/>
            <a:ext cx="3200400" cy="5585619"/>
          </a:xfrm>
        </p:spPr>
        <p:txBody>
          <a:bodyPr>
            <a:normAutofit/>
          </a:bodyPr>
          <a:lstStyle/>
          <a:p>
            <a:r>
              <a:rPr lang="en-US" altLang="en-US">
                <a:solidFill>
                  <a:srgbClr val="FFFFFF"/>
                </a:solidFill>
              </a:rPr>
              <a:t>Nihilism:  The Belief in Nothing</a:t>
            </a:r>
          </a:p>
        </p:txBody>
      </p:sp>
      <p:sp>
        <p:nvSpPr>
          <p:cNvPr id="7171" name="Rectangle 3">
            <a:extLst>
              <a:ext uri="{FF2B5EF4-FFF2-40B4-BE49-F238E27FC236}">
                <a16:creationId xmlns:a16="http://schemas.microsoft.com/office/drawing/2014/main" id="{54C73D2E-AD91-514B-A6B8-9E395DAD32CA}"/>
              </a:ext>
            </a:extLst>
          </p:cNvPr>
          <p:cNvSpPr>
            <a:spLocks noGrp="1" noChangeArrowheads="1"/>
          </p:cNvSpPr>
          <p:nvPr>
            <p:ph type="body" idx="1"/>
          </p:nvPr>
        </p:nvSpPr>
        <p:spPr>
          <a:xfrm>
            <a:off x="4447308" y="591344"/>
            <a:ext cx="6906491" cy="5585619"/>
          </a:xfrm>
        </p:spPr>
        <p:txBody>
          <a:bodyPr anchor="ctr">
            <a:normAutofit/>
          </a:bodyPr>
          <a:lstStyle/>
          <a:p>
            <a:r>
              <a:rPr lang="en-US" altLang="en-US"/>
              <a:t>Modernists viewed the world, and especially human existence, as being meaningless.</a:t>
            </a:r>
          </a:p>
          <a:p>
            <a:r>
              <a:rPr lang="en-US" altLang="en-US"/>
              <a:t>Modernists rejected the belief that morality and organized religion provided the means for social evolution and/or the betterment of man.  </a:t>
            </a:r>
          </a:p>
          <a:p>
            <a:endParaRPr lang="en-US" altLang="en-US"/>
          </a:p>
          <a:p>
            <a:pPr>
              <a:buFontTx/>
              <a:buNone/>
            </a:pPr>
            <a:endParaRPr lang="en-US" altLang="en-US"/>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3333271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5000"/>
                                        <p:tgtEl>
                                          <p:spTgt spid="71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fade">
                                      <p:cBhvr>
                                        <p:cTn id="12" dur="5000"/>
                                        <p:tgtEl>
                                          <p:spTgt spid="717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A237C9B3-6350-2B46-BECE-AED9E5890431}"/>
              </a:ext>
            </a:extLst>
          </p:cNvPr>
          <p:cNvSpPr>
            <a:spLocks noGrp="1" noChangeArrowheads="1"/>
          </p:cNvSpPr>
          <p:nvPr>
            <p:ph type="title"/>
          </p:nvPr>
        </p:nvSpPr>
        <p:spPr>
          <a:xfrm>
            <a:off x="686834" y="591344"/>
            <a:ext cx="3200400" cy="5585619"/>
          </a:xfrm>
        </p:spPr>
        <p:txBody>
          <a:bodyPr>
            <a:normAutofit/>
          </a:bodyPr>
          <a:lstStyle/>
          <a:p>
            <a:r>
              <a:rPr lang="en-US" altLang="en-US">
                <a:solidFill>
                  <a:srgbClr val="FFFFFF"/>
                </a:solidFill>
              </a:rPr>
              <a:t>Rejection of all Systems of Belief</a:t>
            </a:r>
          </a:p>
        </p:txBody>
      </p:sp>
      <p:sp>
        <p:nvSpPr>
          <p:cNvPr id="8195" name="Rectangle 3">
            <a:extLst>
              <a:ext uri="{FF2B5EF4-FFF2-40B4-BE49-F238E27FC236}">
                <a16:creationId xmlns:a16="http://schemas.microsoft.com/office/drawing/2014/main" id="{027B1353-ECD9-694C-9916-800A74D8801D}"/>
              </a:ext>
            </a:extLst>
          </p:cNvPr>
          <p:cNvSpPr>
            <a:spLocks noGrp="1" noChangeArrowheads="1"/>
          </p:cNvSpPr>
          <p:nvPr>
            <p:ph type="body" idx="1"/>
          </p:nvPr>
        </p:nvSpPr>
        <p:spPr>
          <a:xfrm>
            <a:off x="4447308" y="591344"/>
            <a:ext cx="6906491" cy="5585619"/>
          </a:xfrm>
        </p:spPr>
        <p:txBody>
          <a:bodyPr anchor="ctr">
            <a:normAutofit/>
          </a:bodyPr>
          <a:lstStyle/>
          <a:p>
            <a:r>
              <a:rPr lang="en-US" altLang="en-US" dirty="0"/>
              <a:t>Modernists questioned all accepted systems:</a:t>
            </a:r>
          </a:p>
          <a:p>
            <a:pPr lvl="1"/>
            <a:r>
              <a:rPr lang="en-US" altLang="en-US"/>
              <a:t>the sciences</a:t>
            </a:r>
          </a:p>
          <a:p>
            <a:pPr lvl="1"/>
            <a:r>
              <a:rPr lang="en-US" altLang="en-US"/>
              <a:t>political/social/economic paradigms</a:t>
            </a:r>
          </a:p>
          <a:p>
            <a:pPr lvl="1"/>
            <a:r>
              <a:rPr lang="en-US" altLang="en-US"/>
              <a:t>the arts, especially the Academy</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7116456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5000"/>
                                        <p:tgtEl>
                                          <p:spTgt spid="81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5000"/>
                                        <p:tgtEl>
                                          <p:spTgt spid="819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fade">
                                      <p:cBhvr>
                                        <p:cTn id="17" dur="5000"/>
                                        <p:tgtEl>
                                          <p:spTgt spid="819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fade">
                                      <p:cBhvr>
                                        <p:cTn id="22" dur="5000"/>
                                        <p:tgtEl>
                                          <p:spTgt spid="819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F0E64AEB-7AF2-DB4A-A9E7-3108A0E2C2DC}"/>
              </a:ext>
            </a:extLst>
          </p:cNvPr>
          <p:cNvSpPr>
            <a:spLocks noGrp="1" noChangeArrowheads="1"/>
          </p:cNvSpPr>
          <p:nvPr>
            <p:ph type="title"/>
          </p:nvPr>
        </p:nvSpPr>
        <p:spPr>
          <a:xfrm>
            <a:off x="686834" y="591344"/>
            <a:ext cx="3200400" cy="5585619"/>
          </a:xfrm>
        </p:spPr>
        <p:txBody>
          <a:bodyPr>
            <a:normAutofit/>
          </a:bodyPr>
          <a:lstStyle/>
          <a:p>
            <a:r>
              <a:rPr lang="en-US" altLang="en-US">
                <a:solidFill>
                  <a:srgbClr val="FFFFFF"/>
                </a:solidFill>
              </a:rPr>
              <a:t>Self-sufficiency of a Work of Art</a:t>
            </a:r>
          </a:p>
        </p:txBody>
      </p:sp>
      <p:sp>
        <p:nvSpPr>
          <p:cNvPr id="9219" name="Rectangle 3">
            <a:extLst>
              <a:ext uri="{FF2B5EF4-FFF2-40B4-BE49-F238E27FC236}">
                <a16:creationId xmlns:a16="http://schemas.microsoft.com/office/drawing/2014/main" id="{AE7FDB7C-4008-B042-879B-2F53575DC5E1}"/>
              </a:ext>
            </a:extLst>
          </p:cNvPr>
          <p:cNvSpPr>
            <a:spLocks noGrp="1" noChangeArrowheads="1"/>
          </p:cNvSpPr>
          <p:nvPr>
            <p:ph type="body" idx="1"/>
          </p:nvPr>
        </p:nvSpPr>
        <p:spPr>
          <a:xfrm>
            <a:off x="4447308" y="591344"/>
            <a:ext cx="6906491" cy="5585619"/>
          </a:xfrm>
        </p:spPr>
        <p:txBody>
          <a:bodyPr anchor="ctr">
            <a:normAutofit/>
          </a:bodyPr>
          <a:lstStyle/>
          <a:p>
            <a:r>
              <a:rPr lang="en-US" altLang="en-US"/>
              <a:t>Art was not to be judged on the old standard of </a:t>
            </a:r>
            <a:r>
              <a:rPr lang="en-US" altLang="en-US" i="1"/>
              <a:t>mimesis</a:t>
            </a:r>
            <a:r>
              <a:rPr lang="en-US" altLang="en-US"/>
              <a:t>, the literal representation of reality. </a:t>
            </a:r>
          </a:p>
          <a:p>
            <a:r>
              <a:rPr lang="en-US" altLang="en-US"/>
              <a:t>Art needed to be judged on an individual basis.</a:t>
            </a:r>
          </a:p>
          <a:p>
            <a:r>
              <a:rPr lang="en-US" altLang="en-US"/>
              <a:t>Art should be judged on the basis of how well an artist is able to communicate the purpose of the work as well as the relationship between meaning and form.</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0385794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5000"/>
                                        <p:tgtEl>
                                          <p:spTgt spid="92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9" name="Arc 78">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8130" name="Rectangle 2">
            <a:extLst>
              <a:ext uri="{FF2B5EF4-FFF2-40B4-BE49-F238E27FC236}">
                <a16:creationId xmlns:a16="http://schemas.microsoft.com/office/drawing/2014/main" id="{683D0B33-3FDD-EA44-8BC7-BA0BB83FF82A}"/>
              </a:ext>
            </a:extLst>
          </p:cNvPr>
          <p:cNvSpPr>
            <a:spLocks noGrp="1" noChangeArrowheads="1"/>
          </p:cNvSpPr>
          <p:nvPr>
            <p:ph type="title"/>
          </p:nvPr>
        </p:nvSpPr>
        <p:spPr>
          <a:xfrm>
            <a:off x="5827048" y="407987"/>
            <a:ext cx="5721484" cy="1325563"/>
          </a:xfrm>
        </p:spPr>
        <p:txBody>
          <a:bodyPr vert="horz" lIns="91440" tIns="45720" rIns="91440" bIns="45720" rtlCol="0" anchor="ctr">
            <a:normAutofit/>
          </a:bodyPr>
          <a:lstStyle/>
          <a:p>
            <a:r>
              <a:rPr lang="en-US" altLang="en-US" sz="3700"/>
              <a:t>Modernists Rebelled Against the Dictates of the Academy</a:t>
            </a:r>
          </a:p>
        </p:txBody>
      </p:sp>
      <p:pic>
        <p:nvPicPr>
          <p:cNvPr id="48134" name="Picture 6">
            <a:extLst>
              <a:ext uri="{FF2B5EF4-FFF2-40B4-BE49-F238E27FC236}">
                <a16:creationId xmlns:a16="http://schemas.microsoft.com/office/drawing/2014/main" id="{6F7EC8B4-35A6-A44C-BF63-855456A839DA}"/>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4340" r="-1" b="23981"/>
          <a:stretch/>
        </p:blipFill>
        <p:spPr>
          <a:xfrm>
            <a:off x="-7366" y="10"/>
            <a:ext cx="4855591" cy="6857990"/>
          </a:xfrm>
          <a:custGeom>
            <a:avLst/>
            <a:gdLst>
              <a:gd name="connsiteX0" fmla="*/ 0 w 4636517"/>
              <a:gd name="connsiteY0" fmla="*/ 0 h 6858000"/>
              <a:gd name="connsiteX1" fmla="*/ 4636517 w 4636517"/>
              <a:gd name="connsiteY1" fmla="*/ 0 h 6858000"/>
              <a:gd name="connsiteX2" fmla="*/ 4636517 w 4636517"/>
              <a:gd name="connsiteY2" fmla="*/ 6858000 h 6858000"/>
              <a:gd name="connsiteX3" fmla="*/ 0 w 463651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8132" name="Rectangle 4">
            <a:extLst>
              <a:ext uri="{FF2B5EF4-FFF2-40B4-BE49-F238E27FC236}">
                <a16:creationId xmlns:a16="http://schemas.microsoft.com/office/drawing/2014/main" id="{E2AD4C88-78EC-F94D-9CF6-601606B03D46}"/>
              </a:ext>
            </a:extLst>
          </p:cNvPr>
          <p:cNvSpPr>
            <a:spLocks noGrp="1" noChangeArrowheads="1"/>
          </p:cNvSpPr>
          <p:nvPr>
            <p:ph type="body" sz="half" idx="1"/>
          </p:nvPr>
        </p:nvSpPr>
        <p:spPr>
          <a:xfrm>
            <a:off x="5827048" y="1868487"/>
            <a:ext cx="5721484" cy="4351338"/>
          </a:xfrm>
        </p:spPr>
        <p:txBody>
          <a:bodyPr vert="horz" lIns="91440" tIns="45720" rIns="91440" bIns="45720" rtlCol="0">
            <a:normAutofit/>
          </a:bodyPr>
          <a:lstStyle/>
          <a:p>
            <a:r>
              <a:rPr lang="en-US" altLang="en-US"/>
              <a:t>Each country had its Academy, an institution that judged what was proper and what was not in the depiction of reality.</a:t>
            </a:r>
          </a:p>
          <a:p>
            <a:r>
              <a:rPr lang="en-US" altLang="en-US"/>
              <a:t>The Academy saw its task as the education of artists in the practice of an idealizing art in the classical (or classicizing) tradition. </a:t>
            </a:r>
          </a:p>
          <a:p>
            <a:r>
              <a:rPr lang="en-US" altLang="en-US"/>
              <a:t>The Academy was a school as well as a regulatory body.</a:t>
            </a:r>
          </a:p>
        </p:txBody>
      </p:sp>
      <p:sp>
        <p:nvSpPr>
          <p:cNvPr id="48136" name="Rectangle 8">
            <a:extLst>
              <a:ext uri="{FF2B5EF4-FFF2-40B4-BE49-F238E27FC236}">
                <a16:creationId xmlns:a16="http://schemas.microsoft.com/office/drawing/2014/main" id="{E2B10E45-57DC-8C4B-AA0F-E09CC5E7F02A}"/>
              </a:ext>
            </a:extLst>
          </p:cNvPr>
          <p:cNvSpPr>
            <a:spLocks noChangeArrowheads="1"/>
          </p:cNvSpPr>
          <p:nvPr/>
        </p:nvSpPr>
        <p:spPr bwMode="auto">
          <a:xfrm>
            <a:off x="6629400" y="6172201"/>
            <a:ext cx="2943626" cy="72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Aft>
                <a:spcPts val="600"/>
              </a:spcAft>
            </a:pPr>
            <a:r>
              <a:rPr lang="en-US" altLang="en-US"/>
              <a:t>William-Adolph Bouguereau. </a:t>
            </a:r>
          </a:p>
          <a:p>
            <a:pPr>
              <a:spcAft>
                <a:spcPts val="600"/>
              </a:spcAft>
            </a:pPr>
            <a:r>
              <a:rPr lang="en-US" altLang="en-US" i="1"/>
              <a:t>Dawn</a:t>
            </a:r>
            <a:r>
              <a:rPr lang="en-US" altLang="en-US"/>
              <a:t> (1875).  Oil on canvas.</a:t>
            </a:r>
          </a:p>
        </p:txBody>
      </p:sp>
    </p:spTree>
    <p:extLst>
      <p:ext uri="{BB962C8B-B14F-4D97-AF65-F5344CB8AC3E}">
        <p14:creationId xmlns:p14="http://schemas.microsoft.com/office/powerpoint/2010/main" val="4171014154"/>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8132">
                                            <p:txEl>
                                              <p:pRg st="0" end="0"/>
                                            </p:txEl>
                                          </p:spTgt>
                                        </p:tgtEl>
                                        <p:attrNameLst>
                                          <p:attrName>style.visibility</p:attrName>
                                        </p:attrNameLst>
                                      </p:cBhvr>
                                      <p:to>
                                        <p:strVal val="visible"/>
                                      </p:to>
                                    </p:set>
                                    <p:animEffect transition="in" filter="fade">
                                      <p:cBhvr>
                                        <p:cTn id="7" dur="3000"/>
                                        <p:tgtEl>
                                          <p:spTgt spid="4813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8132">
                                            <p:txEl>
                                              <p:pRg st="1" end="1"/>
                                            </p:txEl>
                                          </p:spTgt>
                                        </p:tgtEl>
                                        <p:attrNameLst>
                                          <p:attrName>style.visibility</p:attrName>
                                        </p:attrNameLst>
                                      </p:cBhvr>
                                      <p:to>
                                        <p:strVal val="visible"/>
                                      </p:to>
                                    </p:set>
                                    <p:animEffect transition="in" filter="fade">
                                      <p:cBhvr>
                                        <p:cTn id="12" dur="3000"/>
                                        <p:tgtEl>
                                          <p:spTgt spid="4813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8132">
                                            <p:txEl>
                                              <p:pRg st="2" end="2"/>
                                            </p:txEl>
                                          </p:spTgt>
                                        </p:tgtEl>
                                        <p:attrNameLst>
                                          <p:attrName>style.visibility</p:attrName>
                                        </p:attrNameLst>
                                      </p:cBhvr>
                                      <p:to>
                                        <p:strVal val="visible"/>
                                      </p:to>
                                    </p:set>
                                    <p:animEffect transition="in" filter="fade">
                                      <p:cBhvr>
                                        <p:cTn id="17" dur="3000"/>
                                        <p:tgtEl>
                                          <p:spTgt spid="4813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0" name="Rectangle 4">
            <a:extLst>
              <a:ext uri="{FF2B5EF4-FFF2-40B4-BE49-F238E27FC236}">
                <a16:creationId xmlns:a16="http://schemas.microsoft.com/office/drawing/2014/main" id="{EE18FCF7-7AD7-A545-A5DE-FE36AAFCC502}"/>
              </a:ext>
            </a:extLst>
          </p:cNvPr>
          <p:cNvSpPr>
            <a:spLocks noGrp="1" noChangeArrowheads="1"/>
          </p:cNvSpPr>
          <p:nvPr>
            <p:ph type="title"/>
          </p:nvPr>
        </p:nvSpPr>
        <p:spPr>
          <a:xfrm>
            <a:off x="686834" y="591344"/>
            <a:ext cx="3200400" cy="5585619"/>
          </a:xfrm>
        </p:spPr>
        <p:txBody>
          <a:bodyPr vert="horz" lIns="91440" tIns="45720" rIns="91440" bIns="45720" rtlCol="0" anchor="ctr">
            <a:normAutofit/>
          </a:bodyPr>
          <a:lstStyle/>
          <a:p>
            <a:r>
              <a:rPr lang="en-US" altLang="en-US" kern="1200">
                <a:solidFill>
                  <a:srgbClr val="FFFFFF"/>
                </a:solidFill>
                <a:latin typeface="+mj-lt"/>
                <a:ea typeface="+mj-ea"/>
                <a:cs typeface="+mj-cs"/>
              </a:rPr>
              <a:t>What Was Acceptable?</a:t>
            </a:r>
          </a:p>
        </p:txBody>
      </p:sp>
      <p:sp>
        <p:nvSpPr>
          <p:cNvPr id="50181" name="Rectangle 5">
            <a:extLst>
              <a:ext uri="{FF2B5EF4-FFF2-40B4-BE49-F238E27FC236}">
                <a16:creationId xmlns:a16="http://schemas.microsoft.com/office/drawing/2014/main" id="{D5E95CBE-25ED-3F45-8BFD-EC78C54BC7F6}"/>
              </a:ext>
            </a:extLst>
          </p:cNvPr>
          <p:cNvSpPr>
            <a:spLocks noGrp="1" noChangeArrowheads="1"/>
          </p:cNvSpPr>
          <p:nvPr>
            <p:ph type="body" sz="half" idx="2"/>
          </p:nvPr>
        </p:nvSpPr>
        <p:spPr>
          <a:xfrm>
            <a:off x="4447308" y="591344"/>
            <a:ext cx="6906491" cy="5585619"/>
          </a:xfrm>
        </p:spPr>
        <p:txBody>
          <a:bodyPr vert="horz" lIns="91440" tIns="45720" rIns="91440" bIns="45720" rtlCol="0" anchor="ctr">
            <a:normAutofit/>
          </a:bodyPr>
          <a:lstStyle/>
          <a:p>
            <a:r>
              <a:rPr lang="en-US" altLang="en-US" dirty="0"/>
              <a:t>Goal of the artist was to achieve perfection through the following:</a:t>
            </a:r>
            <a:endParaRPr lang="en-US" altLang="en-US"/>
          </a:p>
          <a:p>
            <a:pPr lvl="1"/>
            <a:r>
              <a:rPr lang="en-US" altLang="en-US" dirty="0"/>
              <a:t>a highly polished style</a:t>
            </a:r>
            <a:endParaRPr lang="en-US" altLang="en-US"/>
          </a:p>
          <a:p>
            <a:pPr lvl="1"/>
            <a:r>
              <a:rPr lang="en-US" altLang="en-US" dirty="0"/>
              <a:t>use of historical or mythological subject matter</a:t>
            </a:r>
            <a:endParaRPr lang="en-US" altLang="en-US"/>
          </a:p>
          <a:p>
            <a:pPr lvl="1"/>
            <a:r>
              <a:rPr lang="en-US" altLang="en-US" dirty="0"/>
              <a:t>a moralistic tone</a:t>
            </a:r>
            <a:endParaRPr lang="en-US" altLang="en-US"/>
          </a:p>
        </p:txBody>
      </p:sp>
      <p:sp>
        <p:nvSpPr>
          <p:cNvPr id="78" name="Arc 7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844289496"/>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0181">
                                            <p:txEl>
                                              <p:pRg st="0" end="0"/>
                                            </p:txEl>
                                          </p:spTgt>
                                        </p:tgtEl>
                                        <p:attrNameLst>
                                          <p:attrName>style.visibility</p:attrName>
                                        </p:attrNameLst>
                                      </p:cBhvr>
                                      <p:to>
                                        <p:strVal val="visible"/>
                                      </p:to>
                                    </p:set>
                                    <p:animEffect transition="in" filter="fade">
                                      <p:cBhvr>
                                        <p:cTn id="7" dur="2000"/>
                                        <p:tgtEl>
                                          <p:spTgt spid="5018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50181">
                                            <p:txEl>
                                              <p:pRg st="1" end="1"/>
                                            </p:txEl>
                                          </p:spTgt>
                                        </p:tgtEl>
                                        <p:attrNameLst>
                                          <p:attrName>style.visibility</p:attrName>
                                        </p:attrNameLst>
                                      </p:cBhvr>
                                      <p:to>
                                        <p:strVal val="visible"/>
                                      </p:to>
                                    </p:set>
                                    <p:animEffect transition="in" filter="fade">
                                      <p:cBhvr>
                                        <p:cTn id="12" dur="2000"/>
                                        <p:tgtEl>
                                          <p:spTgt spid="5018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50181">
                                            <p:txEl>
                                              <p:pRg st="2" end="2"/>
                                            </p:txEl>
                                          </p:spTgt>
                                        </p:tgtEl>
                                        <p:attrNameLst>
                                          <p:attrName>style.visibility</p:attrName>
                                        </p:attrNameLst>
                                      </p:cBhvr>
                                      <p:to>
                                        <p:strVal val="visible"/>
                                      </p:to>
                                    </p:set>
                                    <p:animEffect transition="in" filter="fade">
                                      <p:cBhvr>
                                        <p:cTn id="17" dur="2000"/>
                                        <p:tgtEl>
                                          <p:spTgt spid="5018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50181">
                                            <p:txEl>
                                              <p:pRg st="3" end="3"/>
                                            </p:txEl>
                                          </p:spTgt>
                                        </p:tgtEl>
                                        <p:attrNameLst>
                                          <p:attrName>style.visibility</p:attrName>
                                        </p:attrNameLst>
                                      </p:cBhvr>
                                      <p:to>
                                        <p:strVal val="visible"/>
                                      </p:to>
                                    </p:set>
                                    <p:animEffect transition="in" filter="fade">
                                      <p:cBhvr>
                                        <p:cTn id="22" dur="2000"/>
                                        <p:tgtEl>
                                          <p:spTgt spid="5018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a:extLst>
              <a:ext uri="{FF2B5EF4-FFF2-40B4-BE49-F238E27FC236}">
                <a16:creationId xmlns:a16="http://schemas.microsoft.com/office/drawing/2014/main" id="{E9ADB911-DC1F-184C-B549-493A2461B1BC}"/>
              </a:ext>
            </a:extLst>
          </p:cNvPr>
          <p:cNvSpPr>
            <a:spLocks noGrp="1" noChangeArrowheads="1"/>
          </p:cNvSpPr>
          <p:nvPr>
            <p:ph type="title"/>
          </p:nvPr>
        </p:nvSpPr>
        <p:spPr>
          <a:xfrm>
            <a:off x="686834" y="591344"/>
            <a:ext cx="3200400" cy="5585619"/>
          </a:xfrm>
        </p:spPr>
        <p:txBody>
          <a:bodyPr vert="horz" lIns="91440" tIns="45720" rIns="91440" bIns="45720" rtlCol="0" anchor="ctr">
            <a:normAutofit/>
          </a:bodyPr>
          <a:lstStyle/>
          <a:p>
            <a:r>
              <a:rPr lang="en-US" altLang="en-US" kern="1200">
                <a:solidFill>
                  <a:srgbClr val="FFFFFF"/>
                </a:solidFill>
                <a:latin typeface="+mj-lt"/>
                <a:ea typeface="+mj-ea"/>
                <a:cs typeface="+mj-cs"/>
              </a:rPr>
              <a:t>The Modernist Artist</a:t>
            </a:r>
          </a:p>
        </p:txBody>
      </p:sp>
      <p:sp>
        <p:nvSpPr>
          <p:cNvPr id="47107" name="Rectangle 3">
            <a:extLst>
              <a:ext uri="{FF2B5EF4-FFF2-40B4-BE49-F238E27FC236}">
                <a16:creationId xmlns:a16="http://schemas.microsoft.com/office/drawing/2014/main" id="{B3C3B2E1-1776-9244-B988-91CE30F5022E}"/>
              </a:ext>
            </a:extLst>
          </p:cNvPr>
          <p:cNvSpPr>
            <a:spLocks noGrp="1" noChangeArrowheads="1"/>
          </p:cNvSpPr>
          <p:nvPr>
            <p:ph type="body" sz="half" idx="1"/>
          </p:nvPr>
        </p:nvSpPr>
        <p:spPr>
          <a:xfrm>
            <a:off x="4447308" y="591344"/>
            <a:ext cx="6906491" cy="5585619"/>
          </a:xfrm>
        </p:spPr>
        <p:txBody>
          <a:bodyPr vert="horz" lIns="91440" tIns="45720" rIns="91440" bIns="45720" rtlCol="0" anchor="ctr">
            <a:normAutofit/>
          </a:bodyPr>
          <a:lstStyle/>
          <a:p>
            <a:r>
              <a:rPr lang="en-US" altLang="en-US"/>
              <a:t>systematically and deliberately developed an art that testifies to all that is strange, unknown, and unlabeled in the self</a:t>
            </a:r>
          </a:p>
          <a:p>
            <a:r>
              <a:rPr lang="en-US" altLang="en-US"/>
              <a:t>created a new language of images that described the inexpressible</a:t>
            </a:r>
          </a:p>
          <a:p>
            <a:r>
              <a:rPr lang="en-US" altLang="en-US"/>
              <a:t>expected the viewer/reader to interact with the work</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456357911"/>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2000"/>
                                        <p:tgtEl>
                                          <p:spTgt spid="471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7107">
                                            <p:txEl>
                                              <p:pRg st="1" end="1"/>
                                            </p:txEl>
                                          </p:spTgt>
                                        </p:tgtEl>
                                        <p:attrNameLst>
                                          <p:attrName>style.visibility</p:attrName>
                                        </p:attrNameLst>
                                      </p:cBhvr>
                                      <p:to>
                                        <p:strVal val="visible"/>
                                      </p:to>
                                    </p:set>
                                    <p:animEffect transition="in" filter="fade">
                                      <p:cBhvr>
                                        <p:cTn id="12" dur="2000"/>
                                        <p:tgtEl>
                                          <p:spTgt spid="471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7107">
                                            <p:txEl>
                                              <p:pRg st="2" end="2"/>
                                            </p:txEl>
                                          </p:spTgt>
                                        </p:tgtEl>
                                        <p:attrNameLst>
                                          <p:attrName>style.visibility</p:attrName>
                                        </p:attrNameLst>
                                      </p:cBhvr>
                                      <p:to>
                                        <p:strVal val="visible"/>
                                      </p:to>
                                    </p:set>
                                    <p:animEffect transition="in" filter="fade">
                                      <p:cBhvr>
                                        <p:cTn id="17" dur="2000"/>
                                        <p:tgtEl>
                                          <p:spTgt spid="471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9" name="Arc 78">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0242" name="Rectangle 2">
            <a:extLst>
              <a:ext uri="{FF2B5EF4-FFF2-40B4-BE49-F238E27FC236}">
                <a16:creationId xmlns:a16="http://schemas.microsoft.com/office/drawing/2014/main" id="{97336736-45E3-B64F-BF5A-31E478F1663B}"/>
              </a:ext>
            </a:extLst>
          </p:cNvPr>
          <p:cNvSpPr>
            <a:spLocks noGrp="1" noChangeArrowheads="1"/>
          </p:cNvSpPr>
          <p:nvPr>
            <p:ph type="title"/>
          </p:nvPr>
        </p:nvSpPr>
        <p:spPr>
          <a:xfrm>
            <a:off x="5827048" y="407987"/>
            <a:ext cx="5721484" cy="1325563"/>
          </a:xfrm>
        </p:spPr>
        <p:txBody>
          <a:bodyPr vert="horz" lIns="91440" tIns="45720" rIns="91440" bIns="45720" rtlCol="0" anchor="ctr">
            <a:normAutofit/>
          </a:bodyPr>
          <a:lstStyle/>
          <a:p>
            <a:r>
              <a:rPr lang="en-US" altLang="en-US"/>
              <a:t>Primitivism</a:t>
            </a:r>
          </a:p>
        </p:txBody>
      </p:sp>
      <p:pic>
        <p:nvPicPr>
          <p:cNvPr id="10247" name="Picture 7">
            <a:extLst>
              <a:ext uri="{FF2B5EF4-FFF2-40B4-BE49-F238E27FC236}">
                <a16:creationId xmlns:a16="http://schemas.microsoft.com/office/drawing/2014/main" id="{9358C85B-A0C3-BF48-A48F-E57A13F22646}"/>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12929" r="-1" b="5857"/>
          <a:stretch/>
        </p:blipFill>
        <p:spPr>
          <a:xfrm>
            <a:off x="-7366" y="10"/>
            <a:ext cx="4855591" cy="6857990"/>
          </a:xfrm>
          <a:custGeom>
            <a:avLst/>
            <a:gdLst>
              <a:gd name="connsiteX0" fmla="*/ 0 w 4636517"/>
              <a:gd name="connsiteY0" fmla="*/ 0 h 6858000"/>
              <a:gd name="connsiteX1" fmla="*/ 4636517 w 4636517"/>
              <a:gd name="connsiteY1" fmla="*/ 0 h 6858000"/>
              <a:gd name="connsiteX2" fmla="*/ 4636517 w 4636517"/>
              <a:gd name="connsiteY2" fmla="*/ 6858000 h 6858000"/>
              <a:gd name="connsiteX3" fmla="*/ 0 w 463651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0243" name="Rectangle 3">
            <a:extLst>
              <a:ext uri="{FF2B5EF4-FFF2-40B4-BE49-F238E27FC236}">
                <a16:creationId xmlns:a16="http://schemas.microsoft.com/office/drawing/2014/main" id="{D1748E98-EE1A-1847-A597-6FF6B2901A4E}"/>
              </a:ext>
            </a:extLst>
          </p:cNvPr>
          <p:cNvSpPr>
            <a:spLocks noGrp="1" noChangeArrowheads="1"/>
          </p:cNvSpPr>
          <p:nvPr>
            <p:ph type="body" sz="half" idx="1"/>
          </p:nvPr>
        </p:nvSpPr>
        <p:spPr>
          <a:xfrm>
            <a:off x="5827048" y="1868487"/>
            <a:ext cx="5721484" cy="4351338"/>
          </a:xfrm>
        </p:spPr>
        <p:txBody>
          <a:bodyPr vert="horz" lIns="91440" tIns="45720" rIns="91440" bIns="45720" rtlCol="0">
            <a:normAutofit/>
          </a:bodyPr>
          <a:lstStyle/>
          <a:p>
            <a:r>
              <a:rPr lang="en-US" altLang="en-US"/>
              <a:t>Modernists rejected technology and the rigidity of society and its institutions.</a:t>
            </a:r>
          </a:p>
          <a:p>
            <a:r>
              <a:rPr lang="en-US" altLang="en-US"/>
              <a:t>Modernists embraced the natural primal roots of primitive man. </a:t>
            </a:r>
          </a:p>
          <a:p>
            <a:r>
              <a:rPr lang="en-US" altLang="en-US"/>
              <a:t>Modernists embodied the pursuit of personal and artistic freedom.</a:t>
            </a:r>
          </a:p>
        </p:txBody>
      </p:sp>
      <p:sp>
        <p:nvSpPr>
          <p:cNvPr id="10248" name="Text Box 8">
            <a:extLst>
              <a:ext uri="{FF2B5EF4-FFF2-40B4-BE49-F238E27FC236}">
                <a16:creationId xmlns:a16="http://schemas.microsoft.com/office/drawing/2014/main" id="{837363AA-0AF8-8643-87BF-A483AD73A819}"/>
              </a:ext>
            </a:extLst>
          </p:cNvPr>
          <p:cNvSpPr txBox="1">
            <a:spLocks noChangeArrowheads="1"/>
          </p:cNvSpPr>
          <p:nvPr/>
        </p:nvSpPr>
        <p:spPr bwMode="auto">
          <a:xfrm>
            <a:off x="6781800" y="6216650"/>
            <a:ext cx="35814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Aft>
                <a:spcPts val="600"/>
              </a:spcAft>
            </a:pPr>
            <a:r>
              <a:rPr lang="en-US" altLang="en-US"/>
              <a:t>Pablo Picasso.  </a:t>
            </a:r>
            <a:r>
              <a:rPr lang="en-US" altLang="en-US" i="1"/>
              <a:t>The</a:t>
            </a:r>
            <a:r>
              <a:rPr lang="en-US" altLang="en-US"/>
              <a:t> </a:t>
            </a:r>
            <a:r>
              <a:rPr lang="en-US" altLang="en-US" i="1"/>
              <a:t>Dryad</a:t>
            </a:r>
            <a:r>
              <a:rPr lang="en-US" altLang="en-US"/>
              <a:t> (1908). Oil on canvas.</a:t>
            </a:r>
          </a:p>
        </p:txBody>
      </p:sp>
    </p:spTree>
    <p:extLst>
      <p:ext uri="{BB962C8B-B14F-4D97-AF65-F5344CB8AC3E}">
        <p14:creationId xmlns:p14="http://schemas.microsoft.com/office/powerpoint/2010/main" val="829468999"/>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5000"/>
                                        <p:tgtEl>
                                          <p:spTgt spid="102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fade">
                                      <p:cBhvr>
                                        <p:cTn id="12" dur="5000"/>
                                        <p:tgtEl>
                                          <p:spTgt spid="102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fade">
                                      <p:cBhvr>
                                        <p:cTn id="17" dur="5000"/>
                                        <p:tgtEl>
                                          <p:spTgt spid="102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96369E03-524E-B546-9BD5-60476C417416}"/>
              </a:ext>
            </a:extLst>
          </p:cNvPr>
          <p:cNvSpPr>
            <a:spLocks noGrp="1" noChangeArrowheads="1"/>
          </p:cNvSpPr>
          <p:nvPr>
            <p:ph type="title"/>
          </p:nvPr>
        </p:nvSpPr>
        <p:spPr>
          <a:xfrm>
            <a:off x="686834" y="591344"/>
            <a:ext cx="3200400" cy="5585619"/>
          </a:xfrm>
        </p:spPr>
        <p:txBody>
          <a:bodyPr vert="horz" lIns="91440" tIns="45720" rIns="91440" bIns="45720" rtlCol="0" anchor="ctr">
            <a:normAutofit/>
          </a:bodyPr>
          <a:lstStyle/>
          <a:p>
            <a:r>
              <a:rPr lang="en-US" altLang="en-US" kern="1200">
                <a:solidFill>
                  <a:srgbClr val="FFFFFF"/>
                </a:solidFill>
                <a:latin typeface="+mj-lt"/>
                <a:ea typeface="+mj-ea"/>
                <a:cs typeface="+mj-cs"/>
              </a:rPr>
              <a:t>Perversity</a:t>
            </a:r>
          </a:p>
        </p:txBody>
      </p:sp>
      <p:sp>
        <p:nvSpPr>
          <p:cNvPr id="11267" name="Rectangle 3">
            <a:extLst>
              <a:ext uri="{FF2B5EF4-FFF2-40B4-BE49-F238E27FC236}">
                <a16:creationId xmlns:a16="http://schemas.microsoft.com/office/drawing/2014/main" id="{86E56B3E-3185-044B-9473-32FAF7B11C60}"/>
              </a:ext>
            </a:extLst>
          </p:cNvPr>
          <p:cNvSpPr>
            <a:spLocks noGrp="1" noChangeArrowheads="1"/>
          </p:cNvSpPr>
          <p:nvPr>
            <p:ph type="body" sz="half" idx="1"/>
          </p:nvPr>
        </p:nvSpPr>
        <p:spPr>
          <a:xfrm>
            <a:off x="4447308" y="591344"/>
            <a:ext cx="6906491" cy="5585619"/>
          </a:xfrm>
        </p:spPr>
        <p:txBody>
          <a:bodyPr vert="horz" lIns="91440" tIns="45720" rIns="91440" bIns="45720" rtlCol="0" anchor="ctr">
            <a:normAutofit/>
          </a:bodyPr>
          <a:lstStyle/>
          <a:p>
            <a:r>
              <a:rPr lang="en-US" altLang="en-US"/>
              <a:t>Modernists explored the uncivilized nature of man. </a:t>
            </a:r>
          </a:p>
          <a:p>
            <a:r>
              <a:rPr lang="en-US" altLang="en-US"/>
              <a:t>Modernists suggested that being “civilized” was merely a veneer that quickly vanishes.</a:t>
            </a:r>
          </a:p>
          <a:p>
            <a:endParaRPr lang="en-US" altLang="en-US"/>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713074305"/>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fade">
                                      <p:cBhvr>
                                        <p:cTn id="12" dur="5000"/>
                                        <p:tgtEl>
                                          <p:spTgt spid="1126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7048319D-4162-E443-A86A-CD79D4237A19}"/>
              </a:ext>
            </a:extLst>
          </p:cNvPr>
          <p:cNvSpPr>
            <a:spLocks noGrp="1" noChangeArrowheads="1"/>
          </p:cNvSpPr>
          <p:nvPr>
            <p:ph type="title"/>
          </p:nvPr>
        </p:nvSpPr>
        <p:spPr>
          <a:xfrm>
            <a:off x="686834" y="591344"/>
            <a:ext cx="3200400" cy="5585619"/>
          </a:xfrm>
        </p:spPr>
        <p:txBody>
          <a:bodyPr vert="horz" lIns="91440" tIns="45720" rIns="91440" bIns="45720" rtlCol="0" anchor="ctr">
            <a:normAutofit/>
          </a:bodyPr>
          <a:lstStyle/>
          <a:p>
            <a:r>
              <a:rPr lang="en-US" altLang="en-US" kern="1200">
                <a:solidFill>
                  <a:srgbClr val="FFFFFF"/>
                </a:solidFill>
                <a:latin typeface="+mj-lt"/>
                <a:ea typeface="+mj-ea"/>
                <a:cs typeface="+mj-cs"/>
              </a:rPr>
              <a:t>Focus on the City</a:t>
            </a:r>
          </a:p>
        </p:txBody>
      </p:sp>
      <p:sp>
        <p:nvSpPr>
          <p:cNvPr id="12291" name="Rectangle 3">
            <a:extLst>
              <a:ext uri="{FF2B5EF4-FFF2-40B4-BE49-F238E27FC236}">
                <a16:creationId xmlns:a16="http://schemas.microsoft.com/office/drawing/2014/main" id="{C9AAC0D2-8819-534F-8300-C9528D81825E}"/>
              </a:ext>
            </a:extLst>
          </p:cNvPr>
          <p:cNvSpPr>
            <a:spLocks noGrp="1" noChangeArrowheads="1"/>
          </p:cNvSpPr>
          <p:nvPr>
            <p:ph type="body" sz="half" idx="2"/>
          </p:nvPr>
        </p:nvSpPr>
        <p:spPr>
          <a:xfrm>
            <a:off x="4447308" y="591344"/>
            <a:ext cx="6906491" cy="5585619"/>
          </a:xfrm>
        </p:spPr>
        <p:txBody>
          <a:bodyPr vert="horz" lIns="91440" tIns="45720" rIns="91440" bIns="45720" rtlCol="0" anchor="ctr">
            <a:normAutofit/>
          </a:bodyPr>
          <a:lstStyle/>
          <a:p>
            <a:r>
              <a:rPr lang="en-US" altLang="en-US"/>
              <a:t>Modernists shifted away from nature.</a:t>
            </a:r>
          </a:p>
          <a:p>
            <a:r>
              <a:rPr lang="en-US" altLang="en-US"/>
              <a:t>Modernists explored the city as a place of lonely crowds and marginalized individuals.</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476442100"/>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50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fade">
                                      <p:cBhvr>
                                        <p:cTn id="12" dur="5000"/>
                                        <p:tgtEl>
                                          <p:spTgt spid="1229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061D4E21-AC39-5F48-97D1-8C8DD4487CA8}"/>
              </a:ext>
            </a:extLst>
          </p:cNvPr>
          <p:cNvSpPr>
            <a:spLocks noGrp="1" noChangeArrowheads="1"/>
          </p:cNvSpPr>
          <p:nvPr>
            <p:ph type="title"/>
          </p:nvPr>
        </p:nvSpPr>
        <p:spPr>
          <a:xfrm>
            <a:off x="686834" y="591344"/>
            <a:ext cx="3200400" cy="5585619"/>
          </a:xfrm>
        </p:spPr>
        <p:txBody>
          <a:bodyPr>
            <a:normAutofit/>
          </a:bodyPr>
          <a:lstStyle/>
          <a:p>
            <a:r>
              <a:rPr lang="en-US" altLang="en-US">
                <a:solidFill>
                  <a:srgbClr val="FFFFFF"/>
                </a:solidFill>
              </a:rPr>
              <a:t>Forces that Shaped Modernism</a:t>
            </a:r>
          </a:p>
        </p:txBody>
      </p:sp>
      <p:sp>
        <p:nvSpPr>
          <p:cNvPr id="6147" name="Rectangle 3">
            <a:extLst>
              <a:ext uri="{FF2B5EF4-FFF2-40B4-BE49-F238E27FC236}">
                <a16:creationId xmlns:a16="http://schemas.microsoft.com/office/drawing/2014/main" id="{6FCBC61A-2952-E048-91B2-CE28BAF1A3A1}"/>
              </a:ext>
            </a:extLst>
          </p:cNvPr>
          <p:cNvSpPr>
            <a:spLocks noGrp="1" noChangeArrowheads="1"/>
          </p:cNvSpPr>
          <p:nvPr>
            <p:ph type="body" idx="1"/>
          </p:nvPr>
        </p:nvSpPr>
        <p:spPr>
          <a:xfrm>
            <a:off x="4447308" y="591344"/>
            <a:ext cx="6906491" cy="5585619"/>
          </a:xfrm>
        </p:spPr>
        <p:txBody>
          <a:bodyPr anchor="ctr">
            <a:normAutofit/>
          </a:bodyPr>
          <a:lstStyle/>
          <a:p>
            <a:r>
              <a:rPr lang="en-US" altLang="en-US">
                <a:hlinkClick r:id="" action="ppaction://noaction"/>
              </a:rPr>
              <a:t>technology and the new science</a:t>
            </a:r>
            <a:endParaRPr lang="en-US" altLang="en-US"/>
          </a:p>
          <a:p>
            <a:r>
              <a:rPr lang="en-US" altLang="en-US">
                <a:hlinkClick r:id="" action="ppaction://noaction"/>
              </a:rPr>
              <a:t>the new  philosophical paradigms</a:t>
            </a:r>
            <a:endParaRPr lang="en-US" altLang="en-US"/>
          </a:p>
          <a:p>
            <a:pPr>
              <a:buFontTx/>
              <a:buNone/>
            </a:pPr>
            <a:r>
              <a:rPr lang="en-US" altLang="en-US" dirty="0"/>
              <a:t> 		</a:t>
            </a:r>
            <a:r>
              <a:rPr lang="en-US" altLang="en-US">
                <a:hlinkClick r:id="" action="ppaction://noaction"/>
              </a:rPr>
              <a:t>F.H. Bradley</a:t>
            </a:r>
            <a:endParaRPr lang="en-US" altLang="en-US"/>
          </a:p>
          <a:p>
            <a:pPr>
              <a:buFontTx/>
              <a:buNone/>
            </a:pPr>
            <a:r>
              <a:rPr lang="en-US" altLang="en-US" dirty="0"/>
              <a:t>		</a:t>
            </a:r>
            <a:r>
              <a:rPr lang="en-US" altLang="en-US">
                <a:hlinkClick r:id="" action="ppaction://noaction"/>
              </a:rPr>
              <a:t>Alfred Whitehead</a:t>
            </a:r>
            <a:endParaRPr lang="en-US" altLang="en-US"/>
          </a:p>
          <a:p>
            <a:pPr>
              <a:buFontTx/>
              <a:buNone/>
            </a:pPr>
            <a:r>
              <a:rPr lang="en-US" altLang="en-US" dirty="0"/>
              <a:t>		</a:t>
            </a:r>
            <a:endParaRPr lang="en-US" altLang="en-US"/>
          </a:p>
          <a:p>
            <a:r>
              <a:rPr lang="en-US" altLang="en-US">
                <a:hlinkClick r:id="" action="ppaction://noaction"/>
              </a:rPr>
              <a:t>the new psychological paradigms</a:t>
            </a:r>
            <a:endParaRPr lang="en-US" altLang="en-US"/>
          </a:p>
          <a:p>
            <a:pPr>
              <a:buFontTx/>
              <a:buNone/>
            </a:pPr>
            <a:r>
              <a:rPr lang="en-US" altLang="en-US" dirty="0"/>
              <a:t>		</a:t>
            </a:r>
            <a:r>
              <a:rPr lang="en-US" altLang="en-US">
                <a:hlinkClick r:id="" action="ppaction://noaction"/>
              </a:rPr>
              <a:t>Sigmund Freud</a:t>
            </a:r>
            <a:endParaRPr lang="en-US" altLang="en-US"/>
          </a:p>
          <a:p>
            <a:pPr>
              <a:buFontTx/>
              <a:buNone/>
            </a:pPr>
            <a:r>
              <a:rPr lang="en-US" altLang="en-US" dirty="0"/>
              <a:t>		</a:t>
            </a:r>
            <a:r>
              <a:rPr lang="en-US" altLang="en-US">
                <a:hlinkClick r:id="" action="ppaction://noaction"/>
              </a:rPr>
              <a:t>Carl Jung</a:t>
            </a:r>
            <a:endParaRPr lang="en-US" altLang="en-US"/>
          </a:p>
          <a:p>
            <a:pPr>
              <a:buFontTx/>
              <a:buNone/>
            </a:pPr>
            <a:r>
              <a:rPr lang="en-US" altLang="en-US" dirty="0"/>
              <a:t>		</a:t>
            </a:r>
            <a:endParaRPr lang="en-US" altLang="en-US"/>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6483518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50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fade">
                                      <p:cBhvr>
                                        <p:cTn id="12" dur="5000"/>
                                        <p:tgtEl>
                                          <p:spTgt spid="61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fade">
                                      <p:cBhvr>
                                        <p:cTn id="17" dur="5000"/>
                                        <p:tgtEl>
                                          <p:spTgt spid="61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fade">
                                      <p:cBhvr>
                                        <p:cTn id="22" dur="5000"/>
                                        <p:tgtEl>
                                          <p:spTgt spid="614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6147">
                                            <p:txEl>
                                              <p:pRg st="4" end="4"/>
                                            </p:txEl>
                                          </p:spTgt>
                                        </p:tgtEl>
                                        <p:attrNameLst>
                                          <p:attrName>style.visibility</p:attrName>
                                        </p:attrNameLst>
                                      </p:cBhvr>
                                      <p:to>
                                        <p:strVal val="visible"/>
                                      </p:to>
                                    </p:set>
                                    <p:animEffect transition="in" filter="fade">
                                      <p:cBhvr>
                                        <p:cTn id="27" dur="5000"/>
                                        <p:tgtEl>
                                          <p:spTgt spid="614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6147">
                                            <p:txEl>
                                              <p:pRg st="5" end="5"/>
                                            </p:txEl>
                                          </p:spTgt>
                                        </p:tgtEl>
                                        <p:attrNameLst>
                                          <p:attrName>style.visibility</p:attrName>
                                        </p:attrNameLst>
                                      </p:cBhvr>
                                      <p:to>
                                        <p:strVal val="visible"/>
                                      </p:to>
                                    </p:set>
                                    <p:animEffect transition="in" filter="fade">
                                      <p:cBhvr>
                                        <p:cTn id="32" dur="5000"/>
                                        <p:tgtEl>
                                          <p:spTgt spid="614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6147">
                                            <p:txEl>
                                              <p:pRg st="6" end="6"/>
                                            </p:txEl>
                                          </p:spTgt>
                                        </p:tgtEl>
                                        <p:attrNameLst>
                                          <p:attrName>style.visibility</p:attrName>
                                        </p:attrNameLst>
                                      </p:cBhvr>
                                      <p:to>
                                        <p:strVal val="visible"/>
                                      </p:to>
                                    </p:set>
                                    <p:animEffect transition="in" filter="fade">
                                      <p:cBhvr>
                                        <p:cTn id="37" dur="2000"/>
                                        <p:tgtEl>
                                          <p:spTgt spid="614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6147">
                                            <p:txEl>
                                              <p:pRg st="7" end="7"/>
                                            </p:txEl>
                                          </p:spTgt>
                                        </p:tgtEl>
                                        <p:attrNameLst>
                                          <p:attrName>style.visibility</p:attrName>
                                        </p:attrNameLst>
                                      </p:cBhvr>
                                      <p:to>
                                        <p:strVal val="visible"/>
                                      </p:to>
                                    </p:set>
                                    <p:animEffect transition="in" filter="fade">
                                      <p:cBhvr>
                                        <p:cTn id="42" dur="5000"/>
                                        <p:tgtEl>
                                          <p:spTgt spid="6147">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6147">
                                            <p:txEl>
                                              <p:pRg st="8" end="8"/>
                                            </p:txEl>
                                          </p:spTgt>
                                        </p:tgtEl>
                                        <p:attrNameLst>
                                          <p:attrName>style.visibility</p:attrName>
                                        </p:attrNameLst>
                                      </p:cBhvr>
                                      <p:to>
                                        <p:strVal val="visible"/>
                                      </p:to>
                                    </p:set>
                                    <p:animEffect transition="in" filter="fade">
                                      <p:cBhvr>
                                        <p:cTn id="47" dur="5000"/>
                                        <p:tgtEl>
                                          <p:spTgt spid="614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1" name="Arc 80">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0484" name="Rectangle 4">
            <a:extLst>
              <a:ext uri="{FF2B5EF4-FFF2-40B4-BE49-F238E27FC236}">
                <a16:creationId xmlns:a16="http://schemas.microsoft.com/office/drawing/2014/main" id="{D64D8228-E5CC-5341-9CE4-E5F2D789FA84}"/>
              </a:ext>
            </a:extLst>
          </p:cNvPr>
          <p:cNvSpPr>
            <a:spLocks noGrp="1" noChangeArrowheads="1"/>
          </p:cNvSpPr>
          <p:nvPr>
            <p:ph type="title"/>
          </p:nvPr>
        </p:nvSpPr>
        <p:spPr>
          <a:xfrm>
            <a:off x="5827048" y="407987"/>
            <a:ext cx="5721484" cy="1325563"/>
          </a:xfrm>
        </p:spPr>
        <p:txBody>
          <a:bodyPr vert="horz" lIns="91440" tIns="45720" rIns="91440" bIns="45720" rtlCol="0" anchor="ctr">
            <a:normAutofit/>
          </a:bodyPr>
          <a:lstStyle/>
          <a:p>
            <a:r>
              <a:rPr lang="en-US" altLang="en-US"/>
              <a:t>Technology and the New Sciences</a:t>
            </a:r>
          </a:p>
        </p:txBody>
      </p:sp>
      <p:pic>
        <p:nvPicPr>
          <p:cNvPr id="20490" name="Picture 10">
            <a:extLst>
              <a:ext uri="{FF2B5EF4-FFF2-40B4-BE49-F238E27FC236}">
                <a16:creationId xmlns:a16="http://schemas.microsoft.com/office/drawing/2014/main" id="{1464DEEA-A1F3-6A4A-97D2-31215F3C57C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29085" r="14449" b="-2"/>
          <a:stretch/>
        </p:blipFill>
        <p:spPr>
          <a:xfrm>
            <a:off x="-7366" y="10"/>
            <a:ext cx="4855591" cy="6857990"/>
          </a:xfrm>
          <a:custGeom>
            <a:avLst/>
            <a:gdLst>
              <a:gd name="connsiteX0" fmla="*/ 0 w 4636517"/>
              <a:gd name="connsiteY0" fmla="*/ 0 h 6858000"/>
              <a:gd name="connsiteX1" fmla="*/ 4636517 w 4636517"/>
              <a:gd name="connsiteY1" fmla="*/ 0 h 6858000"/>
              <a:gd name="connsiteX2" fmla="*/ 4636517 w 4636517"/>
              <a:gd name="connsiteY2" fmla="*/ 6858000 h 6858000"/>
              <a:gd name="connsiteX3" fmla="*/ 0 w 463651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0485" name="Rectangle 5">
            <a:extLst>
              <a:ext uri="{FF2B5EF4-FFF2-40B4-BE49-F238E27FC236}">
                <a16:creationId xmlns:a16="http://schemas.microsoft.com/office/drawing/2014/main" id="{7FC1593C-4A34-8345-964E-C00F4C7E380A}"/>
              </a:ext>
            </a:extLst>
          </p:cNvPr>
          <p:cNvSpPr>
            <a:spLocks noGrp="1" noChangeArrowheads="1"/>
          </p:cNvSpPr>
          <p:nvPr>
            <p:ph type="body" sz="half" idx="1"/>
          </p:nvPr>
        </p:nvSpPr>
        <p:spPr>
          <a:xfrm>
            <a:off x="5827048" y="1868487"/>
            <a:ext cx="5721484" cy="4351338"/>
          </a:xfrm>
        </p:spPr>
        <p:txBody>
          <a:bodyPr vert="horz" lIns="91440" tIns="45720" rIns="91440" bIns="45720" rtlCol="0">
            <a:normAutofit/>
          </a:bodyPr>
          <a:lstStyle/>
          <a:p>
            <a:r>
              <a:rPr lang="en-US" altLang="en-US"/>
              <a:t>generated optimism</a:t>
            </a:r>
          </a:p>
          <a:p>
            <a:r>
              <a:rPr lang="en-US" altLang="en-US"/>
              <a:t>created dynamic industrial and urban growth</a:t>
            </a:r>
          </a:p>
          <a:p>
            <a:r>
              <a:rPr lang="en-US" altLang="en-US"/>
              <a:t>accelerated the way life is experienced </a:t>
            </a:r>
          </a:p>
          <a:p>
            <a:r>
              <a:rPr lang="en-US" altLang="en-US"/>
              <a:t>shrank distances through new communication and transportation systems</a:t>
            </a:r>
          </a:p>
          <a:p>
            <a:endParaRPr lang="en-US" altLang="en-US"/>
          </a:p>
        </p:txBody>
      </p:sp>
      <p:sp>
        <p:nvSpPr>
          <p:cNvPr id="20488" name="Text Box 8">
            <a:extLst>
              <a:ext uri="{FF2B5EF4-FFF2-40B4-BE49-F238E27FC236}">
                <a16:creationId xmlns:a16="http://schemas.microsoft.com/office/drawing/2014/main" id="{CEB37119-0061-504B-B5D8-C3BE898CBCC1}"/>
              </a:ext>
            </a:extLst>
          </p:cNvPr>
          <p:cNvSpPr txBox="1">
            <a:spLocks noChangeArrowheads="1"/>
          </p:cNvSpPr>
          <p:nvPr/>
        </p:nvSpPr>
        <p:spPr bwMode="auto">
          <a:xfrm>
            <a:off x="6934201" y="5638800"/>
            <a:ext cx="231172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Aft>
                <a:spcPts val="600"/>
              </a:spcAft>
            </a:pPr>
            <a:r>
              <a:rPr lang="en-US" altLang="en-US"/>
              <a:t>Switchboard operators</a:t>
            </a:r>
          </a:p>
        </p:txBody>
      </p:sp>
    </p:spTree>
    <p:extLst>
      <p:ext uri="{BB962C8B-B14F-4D97-AF65-F5344CB8AC3E}">
        <p14:creationId xmlns:p14="http://schemas.microsoft.com/office/powerpoint/2010/main" val="191881106"/>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5">
                                            <p:txEl>
                                              <p:pRg st="0" end="0"/>
                                            </p:txEl>
                                          </p:spTgt>
                                        </p:tgtEl>
                                        <p:attrNameLst>
                                          <p:attrName>style.visibility</p:attrName>
                                        </p:attrNameLst>
                                      </p:cBhvr>
                                      <p:to>
                                        <p:strVal val="visible"/>
                                      </p:to>
                                    </p:set>
                                    <p:animEffect transition="in" filter="fade">
                                      <p:cBhvr>
                                        <p:cTn id="7" dur="5000"/>
                                        <p:tgtEl>
                                          <p:spTgt spid="2048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5">
                                            <p:txEl>
                                              <p:pRg st="1" end="1"/>
                                            </p:txEl>
                                          </p:spTgt>
                                        </p:tgtEl>
                                        <p:attrNameLst>
                                          <p:attrName>style.visibility</p:attrName>
                                        </p:attrNameLst>
                                      </p:cBhvr>
                                      <p:to>
                                        <p:strVal val="visible"/>
                                      </p:to>
                                    </p:set>
                                    <p:animEffect transition="in" filter="fade">
                                      <p:cBhvr>
                                        <p:cTn id="12" dur="5000"/>
                                        <p:tgtEl>
                                          <p:spTgt spid="2048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0485">
                                            <p:txEl>
                                              <p:pRg st="2" end="2"/>
                                            </p:txEl>
                                          </p:spTgt>
                                        </p:tgtEl>
                                        <p:attrNameLst>
                                          <p:attrName>style.visibility</p:attrName>
                                        </p:attrNameLst>
                                      </p:cBhvr>
                                      <p:to>
                                        <p:strVal val="visible"/>
                                      </p:to>
                                    </p:set>
                                    <p:animEffect transition="in" filter="fade">
                                      <p:cBhvr>
                                        <p:cTn id="17" dur="5000"/>
                                        <p:tgtEl>
                                          <p:spTgt spid="2048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0485">
                                            <p:txEl>
                                              <p:pRg st="3" end="3"/>
                                            </p:txEl>
                                          </p:spTgt>
                                        </p:tgtEl>
                                        <p:attrNameLst>
                                          <p:attrName>style.visibility</p:attrName>
                                        </p:attrNameLst>
                                      </p:cBhvr>
                                      <p:to>
                                        <p:strVal val="visible"/>
                                      </p:to>
                                    </p:set>
                                    <p:animEffect transition="in" filter="fade">
                                      <p:cBhvr>
                                        <p:cTn id="22" dur="5000"/>
                                        <p:tgtEl>
                                          <p:spTgt spid="2048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0"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6630" name="Rectangle 6">
            <a:extLst>
              <a:ext uri="{FF2B5EF4-FFF2-40B4-BE49-F238E27FC236}">
                <a16:creationId xmlns:a16="http://schemas.microsoft.com/office/drawing/2014/main" id="{233CD75A-2922-5441-857C-ABDD9F9E62CA}"/>
              </a:ext>
            </a:extLst>
          </p:cNvPr>
          <p:cNvSpPr>
            <a:spLocks noGrp="1" noChangeArrowheads="1"/>
          </p:cNvSpPr>
          <p:nvPr>
            <p:ph type="ctrTitle"/>
          </p:nvPr>
        </p:nvSpPr>
        <p:spPr>
          <a:xfrm>
            <a:off x="4038600" y="1939159"/>
            <a:ext cx="7644627" cy="2751086"/>
          </a:xfrm>
        </p:spPr>
        <p:txBody>
          <a:bodyPr>
            <a:normAutofit/>
          </a:bodyPr>
          <a:lstStyle/>
          <a:p>
            <a:pPr algn="r"/>
            <a:r>
              <a:rPr lang="en-US" altLang="en-US"/>
              <a:t>The Modernist Philosophical Paradigms</a:t>
            </a:r>
          </a:p>
        </p:txBody>
      </p:sp>
      <p:sp>
        <p:nvSpPr>
          <p:cNvPr id="26631" name="Rectangle 7">
            <a:extLst>
              <a:ext uri="{FF2B5EF4-FFF2-40B4-BE49-F238E27FC236}">
                <a16:creationId xmlns:a16="http://schemas.microsoft.com/office/drawing/2014/main" id="{328F23B7-75B9-C542-A8CE-67333B90DF23}"/>
              </a:ext>
            </a:extLst>
          </p:cNvPr>
          <p:cNvSpPr>
            <a:spLocks noGrp="1" noChangeArrowheads="1"/>
          </p:cNvSpPr>
          <p:nvPr>
            <p:ph type="subTitle" idx="1"/>
          </p:nvPr>
        </p:nvSpPr>
        <p:spPr>
          <a:xfrm>
            <a:off x="4038600" y="4782320"/>
            <a:ext cx="7644627" cy="1329443"/>
          </a:xfrm>
        </p:spPr>
        <p:txBody>
          <a:bodyPr>
            <a:normAutofit/>
          </a:bodyPr>
          <a:lstStyle/>
          <a:p>
            <a:pPr algn="r"/>
            <a:r>
              <a:rPr lang="en-US" altLang="en-US"/>
              <a:t>The New Perception of External Reality</a:t>
            </a:r>
          </a:p>
        </p:txBody>
      </p:sp>
      <p:sp>
        <p:nvSpPr>
          <p:cNvPr id="82" name="Oval 81">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4" name="Arc 83">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67378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6631">
                                            <p:txEl>
                                              <p:pRg st="0" end="0"/>
                                            </p:txEl>
                                          </p:spTgt>
                                        </p:tgtEl>
                                        <p:attrNameLst>
                                          <p:attrName>style.visibility</p:attrName>
                                        </p:attrNameLst>
                                      </p:cBhvr>
                                      <p:to>
                                        <p:strVal val="visible"/>
                                      </p:to>
                                    </p:set>
                                    <p:animEffect transition="in" filter="fade">
                                      <p:cBhvr>
                                        <p:cTn id="7" dur="5000"/>
                                        <p:tgtEl>
                                          <p:spTgt spid="2663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2">
            <a:extLst>
              <a:ext uri="{FF2B5EF4-FFF2-40B4-BE49-F238E27FC236}">
                <a16:creationId xmlns:a16="http://schemas.microsoft.com/office/drawing/2014/main" id="{94315A33-B45E-EE43-B948-ADAF4391C7E9}"/>
              </a:ext>
            </a:extLst>
          </p:cNvPr>
          <p:cNvSpPr>
            <a:spLocks noGrp="1" noChangeArrowheads="1"/>
          </p:cNvSpPr>
          <p:nvPr>
            <p:ph type="title"/>
          </p:nvPr>
        </p:nvSpPr>
        <p:spPr>
          <a:xfrm>
            <a:off x="686834" y="591344"/>
            <a:ext cx="3200400" cy="5585619"/>
          </a:xfrm>
        </p:spPr>
        <p:txBody>
          <a:bodyPr>
            <a:normAutofit/>
          </a:bodyPr>
          <a:lstStyle/>
          <a:p>
            <a:r>
              <a:rPr lang="en-US" altLang="en-US">
                <a:solidFill>
                  <a:srgbClr val="FFFFFF"/>
                </a:solidFill>
              </a:rPr>
              <a:t>Relativity:  Space, Time and Light</a:t>
            </a:r>
          </a:p>
        </p:txBody>
      </p:sp>
      <p:sp>
        <p:nvSpPr>
          <p:cNvPr id="25603" name="Rectangle 3">
            <a:extLst>
              <a:ext uri="{FF2B5EF4-FFF2-40B4-BE49-F238E27FC236}">
                <a16:creationId xmlns:a16="http://schemas.microsoft.com/office/drawing/2014/main" id="{3D822987-AA5B-C445-95F0-23C3BAEB6257}"/>
              </a:ext>
            </a:extLst>
          </p:cNvPr>
          <p:cNvSpPr>
            <a:spLocks noGrp="1" noChangeArrowheads="1"/>
          </p:cNvSpPr>
          <p:nvPr>
            <p:ph type="body" idx="1"/>
          </p:nvPr>
        </p:nvSpPr>
        <p:spPr>
          <a:xfrm>
            <a:off x="4447308" y="591344"/>
            <a:ext cx="6906491" cy="5585619"/>
          </a:xfrm>
        </p:spPr>
        <p:txBody>
          <a:bodyPr anchor="ctr">
            <a:normAutofit/>
          </a:bodyPr>
          <a:lstStyle/>
          <a:p>
            <a:r>
              <a:rPr lang="en-US" altLang="en-US"/>
              <a:t>Modern thinkers broke with the belief in classical mechanics.</a:t>
            </a:r>
          </a:p>
          <a:p>
            <a:pPr lvl="1"/>
            <a:r>
              <a:rPr lang="en-US" altLang="en-US"/>
              <a:t>Newton had asserted that space and time  were absolute.</a:t>
            </a:r>
          </a:p>
          <a:p>
            <a:pPr lvl="1"/>
            <a:r>
              <a:rPr lang="en-US" altLang="en-US"/>
              <a:t>Modernists, on the other hand, questioned objective reality.</a:t>
            </a:r>
          </a:p>
          <a:p>
            <a:r>
              <a:rPr lang="en-US" altLang="en-US"/>
              <a:t>Instead, the modernists embraced subjectivity.	</a:t>
            </a:r>
          </a:p>
          <a:p>
            <a:pPr lvl="1"/>
            <a:r>
              <a:rPr lang="en-US" altLang="en-US"/>
              <a:t>Observations about reality are observer-dependent.</a:t>
            </a: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6573312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fade">
                                      <p:cBhvr>
                                        <p:cTn id="7" dur="5000"/>
                                        <p:tgtEl>
                                          <p:spTgt spid="256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5603">
                                            <p:txEl>
                                              <p:pRg st="1" end="1"/>
                                            </p:txEl>
                                          </p:spTgt>
                                        </p:tgtEl>
                                        <p:attrNameLst>
                                          <p:attrName>style.visibility</p:attrName>
                                        </p:attrNameLst>
                                      </p:cBhvr>
                                      <p:to>
                                        <p:strVal val="visible"/>
                                      </p:to>
                                    </p:set>
                                    <p:animEffect transition="in" filter="fade">
                                      <p:cBhvr>
                                        <p:cTn id="12" dur="2000"/>
                                        <p:tgtEl>
                                          <p:spTgt spid="256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5603">
                                            <p:txEl>
                                              <p:pRg st="2" end="2"/>
                                            </p:txEl>
                                          </p:spTgt>
                                        </p:tgtEl>
                                        <p:attrNameLst>
                                          <p:attrName>style.visibility</p:attrName>
                                        </p:attrNameLst>
                                      </p:cBhvr>
                                      <p:to>
                                        <p:strVal val="visible"/>
                                      </p:to>
                                    </p:set>
                                    <p:animEffect transition="in" filter="fade">
                                      <p:cBhvr>
                                        <p:cTn id="17" dur="5000"/>
                                        <p:tgtEl>
                                          <p:spTgt spid="2560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5603">
                                            <p:txEl>
                                              <p:pRg st="3" end="3"/>
                                            </p:txEl>
                                          </p:spTgt>
                                        </p:tgtEl>
                                        <p:attrNameLst>
                                          <p:attrName>style.visibility</p:attrName>
                                        </p:attrNameLst>
                                      </p:cBhvr>
                                      <p:to>
                                        <p:strVal val="visible"/>
                                      </p:to>
                                    </p:set>
                                    <p:animEffect transition="in" filter="fade">
                                      <p:cBhvr>
                                        <p:cTn id="22" dur="5000"/>
                                        <p:tgtEl>
                                          <p:spTgt spid="2560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5603">
                                            <p:txEl>
                                              <p:pRg st="4" end="4"/>
                                            </p:txEl>
                                          </p:spTgt>
                                        </p:tgtEl>
                                        <p:attrNameLst>
                                          <p:attrName>style.visibility</p:attrName>
                                        </p:attrNameLst>
                                      </p:cBhvr>
                                      <p:to>
                                        <p:strVal val="visible"/>
                                      </p:to>
                                    </p:set>
                                    <p:animEffect transition="in" filter="fade">
                                      <p:cBhvr>
                                        <p:cTn id="27" dur="5000"/>
                                        <p:tgtEl>
                                          <p:spTgt spid="2560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3" name="Arc 82">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319" name="Rectangle 7">
            <a:extLst>
              <a:ext uri="{FF2B5EF4-FFF2-40B4-BE49-F238E27FC236}">
                <a16:creationId xmlns:a16="http://schemas.microsoft.com/office/drawing/2014/main" id="{5B77CBFE-4404-324B-8B54-A6F9EC1FA842}"/>
              </a:ext>
            </a:extLst>
          </p:cNvPr>
          <p:cNvSpPr>
            <a:spLocks noGrp="1" noChangeArrowheads="1"/>
          </p:cNvSpPr>
          <p:nvPr>
            <p:ph type="title"/>
          </p:nvPr>
        </p:nvSpPr>
        <p:spPr>
          <a:xfrm>
            <a:off x="5827048" y="407987"/>
            <a:ext cx="5721484" cy="1325563"/>
          </a:xfrm>
        </p:spPr>
        <p:txBody>
          <a:bodyPr vert="horz" lIns="91440" tIns="45720" rIns="91440" bIns="45720" rtlCol="0" anchor="ctr">
            <a:normAutofit/>
          </a:bodyPr>
          <a:lstStyle/>
          <a:p>
            <a:r>
              <a:rPr lang="en-US" altLang="en-US"/>
              <a:t>F. H. Bradley:  </a:t>
            </a:r>
            <a:r>
              <a:rPr lang="en-US" altLang="en-US" i="1"/>
              <a:t>Appearance and Reality</a:t>
            </a:r>
          </a:p>
        </p:txBody>
      </p:sp>
      <p:pic>
        <p:nvPicPr>
          <p:cNvPr id="13324" name="Picture 12">
            <a:extLst>
              <a:ext uri="{FF2B5EF4-FFF2-40B4-BE49-F238E27FC236}">
                <a16:creationId xmlns:a16="http://schemas.microsoft.com/office/drawing/2014/main" id="{95F60DCD-C166-8448-B4E0-1E5A0D0AF4CC}"/>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23216" r="-2" b="12873"/>
          <a:stretch/>
        </p:blipFill>
        <p:spPr>
          <a:xfrm>
            <a:off x="-7366" y="10"/>
            <a:ext cx="4855591" cy="6857990"/>
          </a:xfrm>
          <a:custGeom>
            <a:avLst/>
            <a:gdLst>
              <a:gd name="connsiteX0" fmla="*/ 0 w 4636517"/>
              <a:gd name="connsiteY0" fmla="*/ 0 h 6858000"/>
              <a:gd name="connsiteX1" fmla="*/ 4636517 w 4636517"/>
              <a:gd name="connsiteY1" fmla="*/ 0 h 6858000"/>
              <a:gd name="connsiteX2" fmla="*/ 4636517 w 4636517"/>
              <a:gd name="connsiteY2" fmla="*/ 6858000 h 6858000"/>
              <a:gd name="connsiteX3" fmla="*/ 0 w 463651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3321" name="Rectangle 9">
            <a:extLst>
              <a:ext uri="{FF2B5EF4-FFF2-40B4-BE49-F238E27FC236}">
                <a16:creationId xmlns:a16="http://schemas.microsoft.com/office/drawing/2014/main" id="{A55E7811-3C8F-934D-BAF1-49234A2A420D}"/>
              </a:ext>
            </a:extLst>
          </p:cNvPr>
          <p:cNvSpPr>
            <a:spLocks noGrp="1" noChangeArrowheads="1"/>
          </p:cNvSpPr>
          <p:nvPr>
            <p:ph type="body" sz="half" idx="1"/>
          </p:nvPr>
        </p:nvSpPr>
        <p:spPr>
          <a:xfrm>
            <a:off x="5827048" y="1868487"/>
            <a:ext cx="5721484" cy="4351338"/>
          </a:xfrm>
        </p:spPr>
        <p:txBody>
          <a:bodyPr vert="horz" lIns="91440" tIns="45720" rIns="91440" bIns="45720" rtlCol="0">
            <a:normAutofit/>
          </a:bodyPr>
          <a:lstStyle/>
          <a:p>
            <a:r>
              <a:rPr lang="en-US" altLang="en-US"/>
              <a:t>Reality is not absolute.</a:t>
            </a:r>
          </a:p>
          <a:p>
            <a:r>
              <a:rPr lang="en-US" altLang="en-US"/>
              <a:t>An object’s appearance varies depending on from what angle it is being viewed.</a:t>
            </a:r>
          </a:p>
          <a:p>
            <a:r>
              <a:rPr lang="en-US" altLang="en-US"/>
              <a:t>To really understand an object, one has to view it from several points of view.</a:t>
            </a:r>
          </a:p>
        </p:txBody>
      </p:sp>
    </p:spTree>
    <p:extLst>
      <p:ext uri="{BB962C8B-B14F-4D97-AF65-F5344CB8AC3E}">
        <p14:creationId xmlns:p14="http://schemas.microsoft.com/office/powerpoint/2010/main" val="2527367294"/>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3321">
                                            <p:txEl>
                                              <p:pRg st="0" end="0"/>
                                            </p:txEl>
                                          </p:spTgt>
                                        </p:tgtEl>
                                        <p:attrNameLst>
                                          <p:attrName>style.visibility</p:attrName>
                                        </p:attrNameLst>
                                      </p:cBhvr>
                                      <p:to>
                                        <p:strVal val="visible"/>
                                      </p:to>
                                    </p:set>
                                    <p:animEffect transition="in" filter="fade">
                                      <p:cBhvr>
                                        <p:cTn id="7" dur="5000"/>
                                        <p:tgtEl>
                                          <p:spTgt spid="1332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3321">
                                            <p:txEl>
                                              <p:pRg st="1" end="1"/>
                                            </p:txEl>
                                          </p:spTgt>
                                        </p:tgtEl>
                                        <p:attrNameLst>
                                          <p:attrName>style.visibility</p:attrName>
                                        </p:attrNameLst>
                                      </p:cBhvr>
                                      <p:to>
                                        <p:strVal val="visible"/>
                                      </p:to>
                                    </p:set>
                                    <p:animEffect transition="in" filter="fade">
                                      <p:cBhvr>
                                        <p:cTn id="12" dur="5000"/>
                                        <p:tgtEl>
                                          <p:spTgt spid="1332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3321">
                                            <p:txEl>
                                              <p:pRg st="2" end="2"/>
                                            </p:txEl>
                                          </p:spTgt>
                                        </p:tgtEl>
                                        <p:attrNameLst>
                                          <p:attrName>style.visibility</p:attrName>
                                        </p:attrNameLst>
                                      </p:cBhvr>
                                      <p:to>
                                        <p:strVal val="visible"/>
                                      </p:to>
                                    </p:set>
                                    <p:animEffect transition="in" filter="fade">
                                      <p:cBhvr>
                                        <p:cTn id="17" dur="5000"/>
                                        <p:tgtEl>
                                          <p:spTgt spid="1332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0" name="Arc 79">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386" name="Rectangle 2">
            <a:extLst>
              <a:ext uri="{FF2B5EF4-FFF2-40B4-BE49-F238E27FC236}">
                <a16:creationId xmlns:a16="http://schemas.microsoft.com/office/drawing/2014/main" id="{AF324BE5-D03F-0747-8D58-B8278C19E596}"/>
              </a:ext>
            </a:extLst>
          </p:cNvPr>
          <p:cNvSpPr>
            <a:spLocks noGrp="1" noChangeArrowheads="1"/>
          </p:cNvSpPr>
          <p:nvPr>
            <p:ph type="title"/>
          </p:nvPr>
        </p:nvSpPr>
        <p:spPr>
          <a:xfrm>
            <a:off x="5827048" y="407987"/>
            <a:ext cx="5721484" cy="1325563"/>
          </a:xfrm>
        </p:spPr>
        <p:txBody>
          <a:bodyPr vert="horz" lIns="91440" tIns="45720" rIns="91440" bIns="45720" rtlCol="0" anchor="ctr">
            <a:normAutofit/>
          </a:bodyPr>
          <a:lstStyle/>
          <a:p>
            <a:r>
              <a:rPr lang="en-US" altLang="en-US"/>
              <a:t>Alfred Whitehead:  </a:t>
            </a:r>
            <a:r>
              <a:rPr lang="en-US" altLang="en-US" i="1"/>
              <a:t>Process and Reality</a:t>
            </a:r>
          </a:p>
        </p:txBody>
      </p:sp>
      <p:pic>
        <p:nvPicPr>
          <p:cNvPr id="16391" name="Picture 7">
            <a:extLst>
              <a:ext uri="{FF2B5EF4-FFF2-40B4-BE49-F238E27FC236}">
                <a16:creationId xmlns:a16="http://schemas.microsoft.com/office/drawing/2014/main" id="{3E344CCB-AE77-B84D-84D6-23C98637CD80}"/>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8588" r="2632"/>
          <a:stretch/>
        </p:blipFill>
        <p:spPr>
          <a:xfrm>
            <a:off x="-7366" y="10"/>
            <a:ext cx="4855591" cy="6857990"/>
          </a:xfrm>
          <a:custGeom>
            <a:avLst/>
            <a:gdLst>
              <a:gd name="connsiteX0" fmla="*/ 0 w 4636517"/>
              <a:gd name="connsiteY0" fmla="*/ 0 h 6858000"/>
              <a:gd name="connsiteX1" fmla="*/ 4636517 w 4636517"/>
              <a:gd name="connsiteY1" fmla="*/ 0 h 6858000"/>
              <a:gd name="connsiteX2" fmla="*/ 4636517 w 4636517"/>
              <a:gd name="connsiteY2" fmla="*/ 6858000 h 6858000"/>
              <a:gd name="connsiteX3" fmla="*/ 0 w 463651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90" name="Rectangle 6">
            <a:extLst>
              <a:ext uri="{FF2B5EF4-FFF2-40B4-BE49-F238E27FC236}">
                <a16:creationId xmlns:a16="http://schemas.microsoft.com/office/drawing/2014/main" id="{BAF338A8-5827-1C4B-A075-F3DB404FF25D}"/>
              </a:ext>
            </a:extLst>
          </p:cNvPr>
          <p:cNvSpPr>
            <a:spLocks noGrp="1" noChangeArrowheads="1"/>
          </p:cNvSpPr>
          <p:nvPr>
            <p:ph type="body" sz="half" idx="1"/>
          </p:nvPr>
        </p:nvSpPr>
        <p:spPr>
          <a:xfrm>
            <a:off x="5827048" y="1868487"/>
            <a:ext cx="5721484" cy="4351338"/>
          </a:xfrm>
        </p:spPr>
        <p:txBody>
          <a:bodyPr vert="horz" lIns="91440" tIns="45720" rIns="91440" bIns="45720" rtlCol="0">
            <a:normAutofit/>
          </a:bodyPr>
          <a:lstStyle/>
          <a:p>
            <a:r>
              <a:rPr lang="en-US" altLang="en-US" sz="2400"/>
              <a:t>Reality is not static but in a state of flux, always in the </a:t>
            </a:r>
            <a:r>
              <a:rPr lang="en-US" altLang="en-US" sz="2400" i="1"/>
              <a:t>process</a:t>
            </a:r>
            <a:r>
              <a:rPr lang="en-US" altLang="en-US" sz="2400"/>
              <a:t> of becoming.</a:t>
            </a:r>
          </a:p>
          <a:p>
            <a:r>
              <a:rPr lang="en-US" altLang="en-US" sz="2400"/>
              <a:t>No object exists in a vacuum—rather “there is no element whatever which possesses this character of simple location.” </a:t>
            </a:r>
          </a:p>
          <a:p>
            <a:r>
              <a:rPr lang="en-US" altLang="en-US" sz="2400"/>
              <a:t>Each object is relevant to its surroundings in that it is in the process of becoming another object. </a:t>
            </a:r>
          </a:p>
          <a:p>
            <a:r>
              <a:rPr lang="en-US" altLang="en-US" sz="2400"/>
              <a:t>Matter, space, and time are all interrelated.</a:t>
            </a:r>
          </a:p>
        </p:txBody>
      </p:sp>
      <p:sp>
        <p:nvSpPr>
          <p:cNvPr id="16393" name="Text Box 9">
            <a:extLst>
              <a:ext uri="{FF2B5EF4-FFF2-40B4-BE49-F238E27FC236}">
                <a16:creationId xmlns:a16="http://schemas.microsoft.com/office/drawing/2014/main" id="{5FF83F42-DE4B-2240-8AC4-BE141B660AAD}"/>
              </a:ext>
            </a:extLst>
          </p:cNvPr>
          <p:cNvSpPr txBox="1">
            <a:spLocks noChangeArrowheads="1"/>
          </p:cNvSpPr>
          <p:nvPr/>
        </p:nvSpPr>
        <p:spPr bwMode="auto">
          <a:xfrm>
            <a:off x="6629401" y="6248400"/>
            <a:ext cx="304852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Aft>
                <a:spcPts val="600"/>
              </a:spcAft>
            </a:pPr>
            <a:r>
              <a:rPr lang="en-US" altLang="en-US"/>
              <a:t>Alfred Whitehead (1861-1947)</a:t>
            </a:r>
          </a:p>
        </p:txBody>
      </p:sp>
    </p:spTree>
    <p:extLst>
      <p:ext uri="{BB962C8B-B14F-4D97-AF65-F5344CB8AC3E}">
        <p14:creationId xmlns:p14="http://schemas.microsoft.com/office/powerpoint/2010/main" val="3484150291"/>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6390">
                                            <p:txEl>
                                              <p:pRg st="0" end="0"/>
                                            </p:txEl>
                                          </p:spTgt>
                                        </p:tgtEl>
                                        <p:attrNameLst>
                                          <p:attrName>style.visibility</p:attrName>
                                        </p:attrNameLst>
                                      </p:cBhvr>
                                      <p:to>
                                        <p:strVal val="visible"/>
                                      </p:to>
                                    </p:set>
                                    <p:animEffect transition="in" filter="fade">
                                      <p:cBhvr>
                                        <p:cTn id="7" dur="5000"/>
                                        <p:tgtEl>
                                          <p:spTgt spid="1639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6390">
                                            <p:txEl>
                                              <p:pRg st="1" end="1"/>
                                            </p:txEl>
                                          </p:spTgt>
                                        </p:tgtEl>
                                        <p:attrNameLst>
                                          <p:attrName>style.visibility</p:attrName>
                                        </p:attrNameLst>
                                      </p:cBhvr>
                                      <p:to>
                                        <p:strVal val="visible"/>
                                      </p:to>
                                    </p:set>
                                    <p:animEffect transition="in" filter="fade">
                                      <p:cBhvr>
                                        <p:cTn id="12" dur="5000"/>
                                        <p:tgtEl>
                                          <p:spTgt spid="16390">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6390">
                                            <p:txEl>
                                              <p:pRg st="2" end="2"/>
                                            </p:txEl>
                                          </p:spTgt>
                                        </p:tgtEl>
                                        <p:attrNameLst>
                                          <p:attrName>style.visibility</p:attrName>
                                        </p:attrNameLst>
                                      </p:cBhvr>
                                      <p:to>
                                        <p:strVal val="visible"/>
                                      </p:to>
                                    </p:set>
                                    <p:animEffect transition="in" filter="fade">
                                      <p:cBhvr>
                                        <p:cTn id="17" dur="5000"/>
                                        <p:tgtEl>
                                          <p:spTgt spid="16390">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6390">
                                            <p:txEl>
                                              <p:pRg st="3" end="3"/>
                                            </p:txEl>
                                          </p:spTgt>
                                        </p:tgtEl>
                                        <p:attrNameLst>
                                          <p:attrName>style.visibility</p:attrName>
                                        </p:attrNameLst>
                                      </p:cBhvr>
                                      <p:to>
                                        <p:strVal val="visible"/>
                                      </p:to>
                                    </p:set>
                                    <p:animEffect transition="in" filter="fade">
                                      <p:cBhvr>
                                        <p:cTn id="22" dur="5000"/>
                                        <p:tgtEl>
                                          <p:spTgt spid="1639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E5EAE061-4AFE-4B3A-8FA1-FC5953E7E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D0398FB-7D27-4C59-A68B-663AE7A37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8"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0724" name="Rectangle 4">
            <a:extLst>
              <a:ext uri="{FF2B5EF4-FFF2-40B4-BE49-F238E27FC236}">
                <a16:creationId xmlns:a16="http://schemas.microsoft.com/office/drawing/2014/main" id="{D76F9054-D6B4-DA43-AA34-5FA6141B0750}"/>
              </a:ext>
            </a:extLst>
          </p:cNvPr>
          <p:cNvSpPr>
            <a:spLocks noGrp="1" noChangeArrowheads="1"/>
          </p:cNvSpPr>
          <p:nvPr>
            <p:ph type="ctrTitle"/>
          </p:nvPr>
        </p:nvSpPr>
        <p:spPr>
          <a:xfrm>
            <a:off x="5093520" y="2744662"/>
            <a:ext cx="6589707" cy="2387600"/>
          </a:xfrm>
        </p:spPr>
        <p:txBody>
          <a:bodyPr>
            <a:normAutofit/>
          </a:bodyPr>
          <a:lstStyle/>
          <a:p>
            <a:pPr algn="r"/>
            <a:r>
              <a:rPr lang="en-US" altLang="en-US" sz="5100"/>
              <a:t>the Modernist Psychological Paradigms</a:t>
            </a:r>
          </a:p>
        </p:txBody>
      </p:sp>
      <p:sp>
        <p:nvSpPr>
          <p:cNvPr id="30725" name="Rectangle 5">
            <a:extLst>
              <a:ext uri="{FF2B5EF4-FFF2-40B4-BE49-F238E27FC236}">
                <a16:creationId xmlns:a16="http://schemas.microsoft.com/office/drawing/2014/main" id="{D346D491-D1B0-4C4C-A714-FB3AB50536E1}"/>
              </a:ext>
            </a:extLst>
          </p:cNvPr>
          <p:cNvSpPr>
            <a:spLocks noGrp="1" noChangeArrowheads="1"/>
          </p:cNvSpPr>
          <p:nvPr>
            <p:ph type="subTitle" idx="1"/>
          </p:nvPr>
        </p:nvSpPr>
        <p:spPr>
          <a:xfrm>
            <a:off x="5093520" y="5224338"/>
            <a:ext cx="6589707" cy="995328"/>
          </a:xfrm>
        </p:spPr>
        <p:txBody>
          <a:bodyPr>
            <a:normAutofit/>
          </a:bodyPr>
          <a:lstStyle/>
          <a:p>
            <a:pPr algn="r"/>
            <a:r>
              <a:rPr lang="en-US" altLang="en-US"/>
              <a:t>The New Perception of Internal Reality</a:t>
            </a:r>
          </a:p>
        </p:txBody>
      </p:sp>
      <p:cxnSp>
        <p:nvCxnSpPr>
          <p:cNvPr id="80" name="Straight Connector 79">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2" name="Freeform: Shape 81">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Oval 8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6" name="Freeform: Shape 85">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4"/>
          </a:solid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0DEE8134-8942-423C-9EAA-0110FCA11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4"/>
          </a:solidFill>
          <a:ln w="9525" cap="flat">
            <a:noFill/>
            <a:prstDash val="solid"/>
            <a:miter/>
          </a:ln>
        </p:spPr>
        <p:txBody>
          <a:bodyPr rtlCol="0" anchor="ctr"/>
          <a:lstStyle/>
          <a:p>
            <a:endParaRPr lang="en-US"/>
          </a:p>
        </p:txBody>
      </p:sp>
      <p:sp>
        <p:nvSpPr>
          <p:cNvPr id="90" name="Arc 89">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8671154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0725">
                                            <p:txEl>
                                              <p:pRg st="0" end="0"/>
                                            </p:txEl>
                                          </p:spTgt>
                                        </p:tgtEl>
                                        <p:attrNameLst>
                                          <p:attrName>style.visibility</p:attrName>
                                        </p:attrNameLst>
                                      </p:cBhvr>
                                      <p:to>
                                        <p:strVal val="visible"/>
                                      </p:to>
                                    </p:set>
                                    <p:animEffect transition="in" filter="fade">
                                      <p:cBhvr>
                                        <p:cTn id="7" dur="5000"/>
                                        <p:tgtEl>
                                          <p:spTgt spid="3072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9" name="Arc 78">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5844" name="Rectangle 4">
            <a:extLst>
              <a:ext uri="{FF2B5EF4-FFF2-40B4-BE49-F238E27FC236}">
                <a16:creationId xmlns:a16="http://schemas.microsoft.com/office/drawing/2014/main" id="{260B0B2B-8E7A-1E48-A84A-2B39FAD2E3C9}"/>
              </a:ext>
            </a:extLst>
          </p:cNvPr>
          <p:cNvSpPr>
            <a:spLocks noGrp="1" noChangeArrowheads="1"/>
          </p:cNvSpPr>
          <p:nvPr>
            <p:ph type="title"/>
          </p:nvPr>
        </p:nvSpPr>
        <p:spPr>
          <a:xfrm>
            <a:off x="5827048" y="407987"/>
            <a:ext cx="5721484" cy="1325563"/>
          </a:xfrm>
        </p:spPr>
        <p:txBody>
          <a:bodyPr vert="horz" lIns="91440" tIns="45720" rIns="91440" bIns="45720" rtlCol="0" anchor="ctr">
            <a:normAutofit/>
          </a:bodyPr>
          <a:lstStyle/>
          <a:p>
            <a:r>
              <a:rPr lang="en-US" altLang="en-US"/>
              <a:t>Sigmund Freud</a:t>
            </a:r>
          </a:p>
        </p:txBody>
      </p:sp>
      <p:pic>
        <p:nvPicPr>
          <p:cNvPr id="35847" name="Picture 7">
            <a:extLst>
              <a:ext uri="{FF2B5EF4-FFF2-40B4-BE49-F238E27FC236}">
                <a16:creationId xmlns:a16="http://schemas.microsoft.com/office/drawing/2014/main" id="{F8B37CF1-8BEC-624B-ACB2-102AD331DCA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664"/>
          <a:stretch/>
        </p:blipFill>
        <p:spPr>
          <a:xfrm>
            <a:off x="-7366" y="10"/>
            <a:ext cx="4855591" cy="6857990"/>
          </a:xfrm>
          <a:custGeom>
            <a:avLst/>
            <a:gdLst>
              <a:gd name="connsiteX0" fmla="*/ 0 w 4636517"/>
              <a:gd name="connsiteY0" fmla="*/ 0 h 6858000"/>
              <a:gd name="connsiteX1" fmla="*/ 4636517 w 4636517"/>
              <a:gd name="connsiteY1" fmla="*/ 0 h 6858000"/>
              <a:gd name="connsiteX2" fmla="*/ 4636517 w 4636517"/>
              <a:gd name="connsiteY2" fmla="*/ 6858000 h 6858000"/>
              <a:gd name="connsiteX3" fmla="*/ 0 w 463651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5845" name="Rectangle 5">
            <a:extLst>
              <a:ext uri="{FF2B5EF4-FFF2-40B4-BE49-F238E27FC236}">
                <a16:creationId xmlns:a16="http://schemas.microsoft.com/office/drawing/2014/main" id="{8BA8335F-E08B-544F-B6EF-16CF0EAF6436}"/>
              </a:ext>
            </a:extLst>
          </p:cNvPr>
          <p:cNvSpPr>
            <a:spLocks noGrp="1" noChangeArrowheads="1"/>
          </p:cNvSpPr>
          <p:nvPr>
            <p:ph type="body" sz="half" idx="1"/>
          </p:nvPr>
        </p:nvSpPr>
        <p:spPr>
          <a:xfrm>
            <a:off x="5827048" y="1868487"/>
            <a:ext cx="5721484" cy="4351338"/>
          </a:xfrm>
        </p:spPr>
        <p:txBody>
          <a:bodyPr vert="horz" lIns="91440" tIns="45720" rIns="91440" bIns="45720" rtlCol="0">
            <a:normAutofit/>
          </a:bodyPr>
          <a:lstStyle/>
          <a:p>
            <a:r>
              <a:rPr lang="en-US" altLang="en-US" sz="2600"/>
              <a:t>expanded the definition of sexuality</a:t>
            </a:r>
          </a:p>
          <a:p>
            <a:r>
              <a:rPr lang="en-US" altLang="en-US" sz="2600"/>
              <a:t>defined the major components of personality</a:t>
            </a:r>
          </a:p>
          <a:p>
            <a:r>
              <a:rPr lang="en-US" altLang="en-US" sz="2600"/>
              <a:t>created a dynamic psychology based on the interaction of the id, the ego, and the superego</a:t>
            </a:r>
          </a:p>
          <a:p>
            <a:r>
              <a:rPr lang="en-US" altLang="en-US" sz="2600"/>
              <a:t>defined the importance of the unconscious</a:t>
            </a:r>
          </a:p>
          <a:p>
            <a:r>
              <a:rPr lang="en-US" altLang="en-US" sz="2600"/>
              <a:t>created psychoanalysis, a science that uncovers the  personality’s secrets</a:t>
            </a:r>
          </a:p>
          <a:p>
            <a:endParaRPr lang="en-US" altLang="en-US" sz="2600"/>
          </a:p>
          <a:p>
            <a:endParaRPr lang="en-US" altLang="en-US" sz="2600"/>
          </a:p>
        </p:txBody>
      </p:sp>
      <p:sp>
        <p:nvSpPr>
          <p:cNvPr id="35848" name="Text Box 8">
            <a:extLst>
              <a:ext uri="{FF2B5EF4-FFF2-40B4-BE49-F238E27FC236}">
                <a16:creationId xmlns:a16="http://schemas.microsoft.com/office/drawing/2014/main" id="{63CCDDF3-5C82-7A48-862D-70477D4FCBE8}"/>
              </a:ext>
            </a:extLst>
          </p:cNvPr>
          <p:cNvSpPr txBox="1">
            <a:spLocks noChangeArrowheads="1"/>
          </p:cNvSpPr>
          <p:nvPr/>
        </p:nvSpPr>
        <p:spPr bwMode="auto">
          <a:xfrm>
            <a:off x="6553200" y="6172200"/>
            <a:ext cx="300133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Aft>
                <a:spcPts val="600"/>
              </a:spcAft>
            </a:pPr>
            <a:r>
              <a:rPr lang="en-US" altLang="en-US"/>
              <a:t>Sigmund Freud (1856 – 1939) </a:t>
            </a:r>
          </a:p>
        </p:txBody>
      </p:sp>
    </p:spTree>
    <p:extLst>
      <p:ext uri="{BB962C8B-B14F-4D97-AF65-F5344CB8AC3E}">
        <p14:creationId xmlns:p14="http://schemas.microsoft.com/office/powerpoint/2010/main" val="610626292"/>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animEffect transition="in" filter="fade">
                                      <p:cBhvr>
                                        <p:cTn id="7" dur="5000"/>
                                        <p:tgtEl>
                                          <p:spTgt spid="3584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5845">
                                            <p:txEl>
                                              <p:pRg st="1" end="1"/>
                                            </p:txEl>
                                          </p:spTgt>
                                        </p:tgtEl>
                                        <p:attrNameLst>
                                          <p:attrName>style.visibility</p:attrName>
                                        </p:attrNameLst>
                                      </p:cBhvr>
                                      <p:to>
                                        <p:strVal val="visible"/>
                                      </p:to>
                                    </p:set>
                                    <p:animEffect transition="in" filter="fade">
                                      <p:cBhvr>
                                        <p:cTn id="12" dur="5000"/>
                                        <p:tgtEl>
                                          <p:spTgt spid="3584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5845">
                                            <p:txEl>
                                              <p:pRg st="2" end="2"/>
                                            </p:txEl>
                                          </p:spTgt>
                                        </p:tgtEl>
                                        <p:attrNameLst>
                                          <p:attrName>style.visibility</p:attrName>
                                        </p:attrNameLst>
                                      </p:cBhvr>
                                      <p:to>
                                        <p:strVal val="visible"/>
                                      </p:to>
                                    </p:set>
                                    <p:animEffect transition="in" filter="fade">
                                      <p:cBhvr>
                                        <p:cTn id="17" dur="5000"/>
                                        <p:tgtEl>
                                          <p:spTgt spid="3584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5845">
                                            <p:txEl>
                                              <p:pRg st="3" end="3"/>
                                            </p:txEl>
                                          </p:spTgt>
                                        </p:tgtEl>
                                        <p:attrNameLst>
                                          <p:attrName>style.visibility</p:attrName>
                                        </p:attrNameLst>
                                      </p:cBhvr>
                                      <p:to>
                                        <p:strVal val="visible"/>
                                      </p:to>
                                    </p:set>
                                    <p:animEffect transition="in" filter="fade">
                                      <p:cBhvr>
                                        <p:cTn id="22" dur="5000"/>
                                        <p:tgtEl>
                                          <p:spTgt spid="3584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5845">
                                            <p:txEl>
                                              <p:pRg st="4" end="4"/>
                                            </p:txEl>
                                          </p:spTgt>
                                        </p:tgtEl>
                                        <p:attrNameLst>
                                          <p:attrName>style.visibility</p:attrName>
                                        </p:attrNameLst>
                                      </p:cBhvr>
                                      <p:to>
                                        <p:strVal val="visible"/>
                                      </p:to>
                                    </p:set>
                                    <p:animEffect transition="in" filter="fade">
                                      <p:cBhvr>
                                        <p:cTn id="27" dur="5000"/>
                                        <p:tgtEl>
                                          <p:spTgt spid="3584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9" name="Arc 78">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7892" name="Rectangle 4">
            <a:extLst>
              <a:ext uri="{FF2B5EF4-FFF2-40B4-BE49-F238E27FC236}">
                <a16:creationId xmlns:a16="http://schemas.microsoft.com/office/drawing/2014/main" id="{D9BFC7FC-8393-DE44-AEAD-18BCFE1D92A8}"/>
              </a:ext>
            </a:extLst>
          </p:cNvPr>
          <p:cNvSpPr>
            <a:spLocks noGrp="1" noChangeArrowheads="1"/>
          </p:cNvSpPr>
          <p:nvPr>
            <p:ph type="title"/>
          </p:nvPr>
        </p:nvSpPr>
        <p:spPr>
          <a:xfrm>
            <a:off x="5827048" y="407987"/>
            <a:ext cx="5721484" cy="1325563"/>
          </a:xfrm>
        </p:spPr>
        <p:txBody>
          <a:bodyPr vert="horz" lIns="91440" tIns="45720" rIns="91440" bIns="45720" rtlCol="0" anchor="ctr">
            <a:normAutofit/>
          </a:bodyPr>
          <a:lstStyle/>
          <a:p>
            <a:r>
              <a:rPr lang="en-US" altLang="en-US"/>
              <a:t>Carl Jung</a:t>
            </a:r>
          </a:p>
        </p:txBody>
      </p:sp>
      <p:pic>
        <p:nvPicPr>
          <p:cNvPr id="37895" name="Picture 7">
            <a:extLst>
              <a:ext uri="{FF2B5EF4-FFF2-40B4-BE49-F238E27FC236}">
                <a16:creationId xmlns:a16="http://schemas.microsoft.com/office/drawing/2014/main" id="{DB805920-533C-4C4E-8B50-C405E2F41D6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7757" r="11441"/>
          <a:stretch/>
        </p:blipFill>
        <p:spPr>
          <a:xfrm>
            <a:off x="-7366" y="10"/>
            <a:ext cx="4855591" cy="6857990"/>
          </a:xfrm>
          <a:custGeom>
            <a:avLst/>
            <a:gdLst>
              <a:gd name="connsiteX0" fmla="*/ 0 w 4636517"/>
              <a:gd name="connsiteY0" fmla="*/ 0 h 6858000"/>
              <a:gd name="connsiteX1" fmla="*/ 4636517 w 4636517"/>
              <a:gd name="connsiteY1" fmla="*/ 0 h 6858000"/>
              <a:gd name="connsiteX2" fmla="*/ 4636517 w 4636517"/>
              <a:gd name="connsiteY2" fmla="*/ 6858000 h 6858000"/>
              <a:gd name="connsiteX3" fmla="*/ 0 w 463651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7893" name="Rectangle 5">
            <a:extLst>
              <a:ext uri="{FF2B5EF4-FFF2-40B4-BE49-F238E27FC236}">
                <a16:creationId xmlns:a16="http://schemas.microsoft.com/office/drawing/2014/main" id="{E34F209D-D3E9-9243-9A0C-111B48FE4D9D}"/>
              </a:ext>
            </a:extLst>
          </p:cNvPr>
          <p:cNvSpPr>
            <a:spLocks noGrp="1" noChangeArrowheads="1"/>
          </p:cNvSpPr>
          <p:nvPr>
            <p:ph type="body" sz="half" idx="1"/>
          </p:nvPr>
        </p:nvSpPr>
        <p:spPr>
          <a:xfrm>
            <a:off x="5827048" y="1868487"/>
            <a:ext cx="5721484" cy="4351338"/>
          </a:xfrm>
        </p:spPr>
        <p:txBody>
          <a:bodyPr vert="horz" lIns="91440" tIns="45720" rIns="91440" bIns="45720" rtlCol="0">
            <a:normAutofit/>
          </a:bodyPr>
          <a:lstStyle/>
          <a:p>
            <a:r>
              <a:rPr lang="en-US" altLang="en-US"/>
              <a:t>based psychology on the collective unconscious, the inherited memories  of the race</a:t>
            </a:r>
          </a:p>
          <a:p>
            <a:r>
              <a:rPr lang="en-US" altLang="en-US"/>
              <a:t>developed archetypes to explain human behavior</a:t>
            </a:r>
          </a:p>
          <a:p>
            <a:r>
              <a:rPr lang="en-US" altLang="en-US"/>
              <a:t>explained how archetypes are expressed in fairy tales, myths, and artistic endeavors </a:t>
            </a:r>
          </a:p>
          <a:p>
            <a:endParaRPr lang="en-US" altLang="en-US"/>
          </a:p>
          <a:p>
            <a:endParaRPr lang="en-US" altLang="en-US"/>
          </a:p>
        </p:txBody>
      </p:sp>
      <p:sp>
        <p:nvSpPr>
          <p:cNvPr id="37896" name="Text Box 8">
            <a:extLst>
              <a:ext uri="{FF2B5EF4-FFF2-40B4-BE49-F238E27FC236}">
                <a16:creationId xmlns:a16="http://schemas.microsoft.com/office/drawing/2014/main" id="{D699EE1D-842D-4C47-BE71-23000F3B71AD}"/>
              </a:ext>
            </a:extLst>
          </p:cNvPr>
          <p:cNvSpPr txBox="1">
            <a:spLocks noChangeArrowheads="1"/>
          </p:cNvSpPr>
          <p:nvPr/>
        </p:nvSpPr>
        <p:spPr bwMode="auto">
          <a:xfrm>
            <a:off x="7162800" y="5943600"/>
            <a:ext cx="22846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Aft>
                <a:spcPts val="600"/>
              </a:spcAft>
            </a:pPr>
            <a:r>
              <a:rPr lang="en-US" altLang="en-US"/>
              <a:t>Carl Jung (1875-1961) </a:t>
            </a:r>
          </a:p>
        </p:txBody>
      </p:sp>
    </p:spTree>
    <p:extLst>
      <p:ext uri="{BB962C8B-B14F-4D97-AF65-F5344CB8AC3E}">
        <p14:creationId xmlns:p14="http://schemas.microsoft.com/office/powerpoint/2010/main" val="4012960510"/>
      </p:ext>
    </p:extLst>
  </p:cSld>
  <p:clrMapOvr>
    <a:masterClrMapping/>
  </p:clrMapOvr>
  <p:transition>
    <p:newsfla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7893">
                                            <p:txEl>
                                              <p:pRg st="0" end="0"/>
                                            </p:txEl>
                                          </p:spTgt>
                                        </p:tgtEl>
                                        <p:attrNameLst>
                                          <p:attrName>style.visibility</p:attrName>
                                        </p:attrNameLst>
                                      </p:cBhvr>
                                      <p:to>
                                        <p:strVal val="visible"/>
                                      </p:to>
                                    </p:set>
                                    <p:animEffect transition="in" filter="fade">
                                      <p:cBhvr>
                                        <p:cTn id="7" dur="5000"/>
                                        <p:tgtEl>
                                          <p:spTgt spid="3789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7893">
                                            <p:txEl>
                                              <p:pRg st="1" end="1"/>
                                            </p:txEl>
                                          </p:spTgt>
                                        </p:tgtEl>
                                        <p:attrNameLst>
                                          <p:attrName>style.visibility</p:attrName>
                                        </p:attrNameLst>
                                      </p:cBhvr>
                                      <p:to>
                                        <p:strVal val="visible"/>
                                      </p:to>
                                    </p:set>
                                    <p:animEffect transition="in" filter="fade">
                                      <p:cBhvr>
                                        <p:cTn id="12" dur="5000"/>
                                        <p:tgtEl>
                                          <p:spTgt spid="3789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7893">
                                            <p:txEl>
                                              <p:pRg st="2" end="2"/>
                                            </p:txEl>
                                          </p:spTgt>
                                        </p:tgtEl>
                                        <p:attrNameLst>
                                          <p:attrName>style.visibility</p:attrName>
                                        </p:attrNameLst>
                                      </p:cBhvr>
                                      <p:to>
                                        <p:strVal val="visible"/>
                                      </p:to>
                                    </p:set>
                                    <p:animEffect transition="in" filter="fade">
                                      <p:cBhvr>
                                        <p:cTn id="17" dur="5000"/>
                                        <p:tgtEl>
                                          <p:spTgt spid="3789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1431</TotalTime>
  <Words>916</Words>
  <Application>Microsoft Macintosh PowerPoint</Application>
  <PresentationFormat>Widescreen</PresentationFormat>
  <Paragraphs>106</Paragraphs>
  <Slides>25</Slides>
  <Notes>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Merriweather</vt:lpstr>
      <vt:lpstr>Office Theme</vt:lpstr>
      <vt:lpstr>PowerPoint Presentation</vt:lpstr>
      <vt:lpstr>PowerPoint Presentation</vt:lpstr>
      <vt:lpstr>PowerPoint Presentation</vt:lpstr>
      <vt:lpstr>PowerPoint Presentation</vt:lpstr>
      <vt:lpstr>Some Formal Characteristics of Modernist Literature</vt:lpstr>
      <vt:lpstr>Definition of Modernism</vt:lpstr>
      <vt:lpstr>Characteristics:  Challenging Conventions</vt:lpstr>
      <vt:lpstr>Nihilism:  The Belief in Nothing</vt:lpstr>
      <vt:lpstr>Rejection of all Systems of Belief</vt:lpstr>
      <vt:lpstr>Self-sufficiency of a Work of Art</vt:lpstr>
      <vt:lpstr>Modernists Rebelled Against the Dictates of the Academy</vt:lpstr>
      <vt:lpstr>What Was Acceptable?</vt:lpstr>
      <vt:lpstr>The Modernist Artist</vt:lpstr>
      <vt:lpstr>Primitivism</vt:lpstr>
      <vt:lpstr>Perversity</vt:lpstr>
      <vt:lpstr>Focus on the City</vt:lpstr>
      <vt:lpstr>Forces that Shaped Modernism</vt:lpstr>
      <vt:lpstr>Technology and the New Sciences</vt:lpstr>
      <vt:lpstr>The Modernist Philosophical Paradigms</vt:lpstr>
      <vt:lpstr>Relativity:  Space, Time and Light</vt:lpstr>
      <vt:lpstr>F. H. Bradley:  Appearance and Reality</vt:lpstr>
      <vt:lpstr>Alfred Whitehead:  Process and Reality</vt:lpstr>
      <vt:lpstr>the Modernist Psychological Paradigms</vt:lpstr>
      <vt:lpstr>Sigmund Freud</vt:lpstr>
      <vt:lpstr>Carl Jung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Timi O'neill</dc:creator>
  <cp:lastModifiedBy>Timi O'neill</cp:lastModifiedBy>
  <cp:revision>2</cp:revision>
  <dcterms:created xsi:type="dcterms:W3CDTF">2020-02-07T11:00:46Z</dcterms:created>
  <dcterms:modified xsi:type="dcterms:W3CDTF">2020-02-08T10:52:23Z</dcterms:modified>
</cp:coreProperties>
</file>