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0"/>
  </p:handoutMasterIdLst>
  <p:sldIdLst>
    <p:sldId id="258" r:id="rId5"/>
    <p:sldId id="311" r:id="rId6"/>
    <p:sldId id="286" r:id="rId7"/>
    <p:sldId id="287" r:id="rId8"/>
    <p:sldId id="272" r:id="rId9"/>
    <p:sldId id="324" r:id="rId10"/>
    <p:sldId id="325" r:id="rId11"/>
    <p:sldId id="317" r:id="rId12"/>
    <p:sldId id="304" r:id="rId13"/>
    <p:sldId id="313" r:id="rId14"/>
    <p:sldId id="306" r:id="rId15"/>
    <p:sldId id="307" r:id="rId16"/>
    <p:sldId id="308" r:id="rId17"/>
    <p:sldId id="309" r:id="rId18"/>
    <p:sldId id="310" r:id="rId19"/>
    <p:sldId id="303" r:id="rId20"/>
    <p:sldId id="289" r:id="rId21"/>
    <p:sldId id="273" r:id="rId22"/>
    <p:sldId id="274" r:id="rId23"/>
    <p:sldId id="275" r:id="rId24"/>
    <p:sldId id="322" r:id="rId25"/>
    <p:sldId id="281" r:id="rId26"/>
    <p:sldId id="320" r:id="rId27"/>
    <p:sldId id="326" r:id="rId28"/>
    <p:sldId id="271"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81"/>
    <p:restoredTop sz="94718"/>
  </p:normalViewPr>
  <p:slideViewPr>
    <p:cSldViewPr>
      <p:cViewPr varScale="1">
        <p:scale>
          <a:sx n="117" d="100"/>
          <a:sy n="117" d="100"/>
        </p:scale>
        <p:origin x="208" y="1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jalBxqYigRI&amp;t=127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hyperlink" Target="https://www.mountain-training.org/" TargetMode="External"/><Relationship Id="rId2" Type="http://schemas.openxmlformats.org/officeDocument/2006/relationships/image" Target="../media/image21.emf"/><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hyperlink" Target="https://www.mountain-training.org/" TargetMode="External"/><Relationship Id="rId2" Type="http://schemas.openxmlformats.org/officeDocument/2006/relationships/image" Target="../media/image23.emf"/><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rya.org.uk/Pages/Home.aspx" TargetMode="External"/><Relationship Id="rId13"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6.png"/><Relationship Id="rId12" Type="http://schemas.openxmlformats.org/officeDocument/2006/relationships/hyperlink" Target="https://www.slsgb.org.uk/" TargetMode="External"/><Relationship Id="rId2" Type="http://schemas.openxmlformats.org/officeDocument/2006/relationships/hyperlink" Target="https://www.archerygb.org/" TargetMode="External"/><Relationship Id="rId1" Type="http://schemas.openxmlformats.org/officeDocument/2006/relationships/slideLayout" Target="../slideLayouts/slideLayout2.xml"/><Relationship Id="rId6" Type="http://schemas.openxmlformats.org/officeDocument/2006/relationships/hyperlink" Target="https://www.britishkitesports.org/" TargetMode="External"/><Relationship Id="rId11" Type="http://schemas.openxmlformats.org/officeDocument/2006/relationships/image" Target="../media/image28.png"/><Relationship Id="rId5" Type="http://schemas.openxmlformats.org/officeDocument/2006/relationships/image" Target="../media/image25.png"/><Relationship Id="rId10" Type="http://schemas.openxmlformats.org/officeDocument/2006/relationships/hyperlink" Target="https://www.britishorienteering.org.uk/" TargetMode="External"/><Relationship Id="rId4" Type="http://schemas.openxmlformats.org/officeDocument/2006/relationships/hyperlink" Target="https://british-caving.org.uk/wiki3/doku.php" TargetMode="External"/><Relationship Id="rId9" Type="http://schemas.openxmlformats.org/officeDocument/2006/relationships/image" Target="../media/image2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hse.gov.uk/aala/"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britishcycling.org.uk/about/article/20141028-about-bc-static-British-Cycling---Who-we-are-0" TargetMode="External"/><Relationship Id="rId2" Type="http://schemas.openxmlformats.org/officeDocument/2006/relationships/hyperlink" Target="https://www.britishcanoeing.org.uk/about/our-organisation" TargetMode="External"/><Relationship Id="rId1" Type="http://schemas.openxmlformats.org/officeDocument/2006/relationships/slideLayout" Target="../slideLayouts/slideLayout2.xml"/><Relationship Id="rId6" Type="http://schemas.openxmlformats.org/officeDocument/2006/relationships/hyperlink" Target="https://www.uksport.gov.uk/about-us" TargetMode="External"/><Relationship Id="rId5" Type="http://schemas.openxmlformats.org/officeDocument/2006/relationships/hyperlink" Target="https://sportscotland.org.uk/sport-a-z/governing-bodies-of-sport/" TargetMode="External"/><Relationship Id="rId4" Type="http://schemas.openxmlformats.org/officeDocument/2006/relationships/hyperlink" Target="https://www.mountain-training.org/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1268760"/>
            <a:ext cx="8928992" cy="4608512"/>
          </a:xfrm>
        </p:spPr>
        <p:txBody>
          <a:bodyPr>
            <a:noAutofit/>
          </a:bodyPr>
          <a:lstStyle/>
          <a:p>
            <a:br>
              <a:rPr lang="en-US" sz="5400" dirty="0">
                <a:solidFill>
                  <a:schemeClr val="bg1"/>
                </a:solidFill>
                <a:latin typeface="Rockwell" charset="0"/>
              </a:rPr>
            </a:br>
            <a:r>
              <a:rPr lang="en-US" sz="5400" dirty="0">
                <a:solidFill>
                  <a:schemeClr val="bg1"/>
                </a:solidFill>
                <a:latin typeface="Rockwell" charset="0"/>
              </a:rPr>
              <a:t>National Governing Bodies </a:t>
            </a:r>
            <a:br>
              <a:rPr lang="en-US" sz="3600" dirty="0">
                <a:solidFill>
                  <a:schemeClr val="bg1"/>
                </a:solidFill>
                <a:latin typeface="Rockwell" charset="0"/>
              </a:rPr>
            </a:br>
            <a:br>
              <a:rPr lang="en-US" sz="3600">
                <a:solidFill>
                  <a:schemeClr val="bg1"/>
                </a:solidFill>
                <a:latin typeface="Rockwell" charset="0"/>
              </a:rPr>
            </a:br>
            <a:r>
              <a:rPr lang="en-US" sz="3600">
                <a:solidFill>
                  <a:schemeClr val="bg1"/>
                </a:solidFill>
                <a:latin typeface="Rockwell" charset="0"/>
              </a:rPr>
              <a:t>BMSH4104</a:t>
            </a:r>
            <a:br>
              <a:rPr lang="en-US" sz="3600" dirty="0">
                <a:solidFill>
                  <a:schemeClr val="bg1"/>
                </a:solidFill>
                <a:latin typeface="Rockwell" charset="0"/>
              </a:rPr>
            </a:br>
            <a:r>
              <a:rPr lang="en-US" sz="3600" dirty="0">
                <a:solidFill>
                  <a:schemeClr val="bg1"/>
                </a:solidFill>
                <a:latin typeface="Rockwell" charset="0"/>
              </a:rPr>
              <a:t>Managing </a:t>
            </a:r>
            <a:r>
              <a:rPr lang="en-US" sz="3600">
                <a:solidFill>
                  <a:schemeClr val="bg1"/>
                </a:solidFill>
                <a:latin typeface="Rockwell" charset="0"/>
              </a:rPr>
              <a:t>Risk in Adventure</a:t>
            </a:r>
            <a:br>
              <a:rPr lang="en-US" sz="3600" dirty="0">
                <a:solidFill>
                  <a:schemeClr val="bg1"/>
                </a:solidFill>
                <a:latin typeface="Rockwell" charset="0"/>
              </a:rPr>
            </a:br>
            <a:r>
              <a:rPr lang="en-US" sz="2000" dirty="0">
                <a:solidFill>
                  <a:schemeClr val="bg1"/>
                </a:solidFill>
                <a:latin typeface="Rockwell" charset="0"/>
              </a:rPr>
              <a:t>Outdoor Adventure Education (BA Hons, Cert HE)</a:t>
            </a:r>
            <a:br>
              <a:rPr lang="en-US" sz="2000" dirty="0">
                <a:solidFill>
                  <a:schemeClr val="bg1"/>
                </a:solidFill>
                <a:latin typeface="Rockwell" charset="0"/>
              </a:rPr>
            </a:br>
            <a:r>
              <a:rPr lang="en-US" sz="2000" dirty="0">
                <a:solidFill>
                  <a:schemeClr val="bg1"/>
                </a:solidFill>
                <a:latin typeface="Rockwell" charset="0"/>
              </a:rPr>
              <a:t>&amp; Adventure Filmmaking (BA)</a:t>
            </a:r>
            <a:br>
              <a:rPr lang="en-US" sz="4000" dirty="0">
                <a:solidFill>
                  <a:schemeClr val="bg1"/>
                </a:solidFill>
                <a:latin typeface="Rockwell" charset="0"/>
              </a:rPr>
            </a:br>
            <a:br>
              <a:rPr lang="en-US" sz="3200" dirty="0">
                <a:solidFill>
                  <a:schemeClr val="bg1"/>
                </a:solidFill>
                <a:latin typeface="Rockwell" charset="0"/>
              </a:rPr>
            </a:br>
            <a:r>
              <a:rPr lang="en-US" sz="3200" dirty="0">
                <a:solidFill>
                  <a:schemeClr val="bg1"/>
                </a:solidFill>
                <a:latin typeface="Rockwell" charset="0"/>
              </a:rPr>
              <a:t>By Tom Moore</a:t>
            </a:r>
            <a:br>
              <a:rPr lang="en-US" sz="2800" dirty="0">
                <a:solidFill>
                  <a:schemeClr val="bg1"/>
                </a:solidFill>
                <a:latin typeface="Rockwell" charset="0"/>
              </a:rPr>
            </a:br>
            <a:endParaRPr lang="en-GB" sz="6000" b="1" dirty="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endParaRPr>
          </a:p>
        </p:txBody>
      </p:sp>
      <p:sp>
        <p:nvSpPr>
          <p:cNvPr id="3" name="TextBox 2"/>
          <p:cNvSpPr txBox="1"/>
          <p:nvPr/>
        </p:nvSpPr>
        <p:spPr>
          <a:xfrm>
            <a:off x="10813105" y="5311282"/>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124037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B01AA-5AB1-435B-B0A0-A91186A374BA}"/>
              </a:ext>
            </a:extLst>
          </p:cNvPr>
          <p:cNvSpPr>
            <a:spLocks noGrp="1"/>
          </p:cNvSpPr>
          <p:nvPr>
            <p:ph type="title"/>
          </p:nvPr>
        </p:nvSpPr>
        <p:spPr/>
        <p:txBody>
          <a:bodyPr>
            <a:normAutofit/>
          </a:bodyPr>
          <a:lstStyle/>
          <a:p>
            <a:r>
              <a:rPr lang="en-GB" dirty="0">
                <a:solidFill>
                  <a:schemeClr val="tx2">
                    <a:lumMod val="60000"/>
                    <a:lumOff val="40000"/>
                  </a:schemeClr>
                </a:solidFill>
              </a:rPr>
              <a:t>Content</a:t>
            </a:r>
          </a:p>
        </p:txBody>
      </p:sp>
      <p:sp>
        <p:nvSpPr>
          <p:cNvPr id="5" name="Content Placeholder 4">
            <a:extLst>
              <a:ext uri="{FF2B5EF4-FFF2-40B4-BE49-F238E27FC236}">
                <a16:creationId xmlns:a16="http://schemas.microsoft.com/office/drawing/2014/main" id="{52D088C8-4957-40B0-B2CB-9359A2FFC530}"/>
              </a:ext>
            </a:extLst>
          </p:cNvPr>
          <p:cNvSpPr>
            <a:spLocks noGrp="1"/>
          </p:cNvSpPr>
          <p:nvPr>
            <p:ph idx="1"/>
          </p:nvPr>
        </p:nvSpPr>
        <p:spPr/>
        <p:txBody>
          <a:bodyPr>
            <a:normAutofit/>
          </a:bodyPr>
          <a:lstStyle/>
          <a:p>
            <a:r>
              <a:rPr lang="en-GB" sz="2400" dirty="0">
                <a:solidFill>
                  <a:schemeClr val="tx2">
                    <a:lumMod val="60000"/>
                    <a:lumOff val="40000"/>
                  </a:schemeClr>
                </a:solidFill>
              </a:rPr>
              <a:t>Adventure: A Risk Worth Taking?</a:t>
            </a:r>
          </a:p>
          <a:p>
            <a:r>
              <a:rPr lang="en-GB" sz="2400" dirty="0">
                <a:solidFill>
                  <a:schemeClr val="tx2">
                    <a:lumMod val="60000"/>
                    <a:lumOff val="40000"/>
                  </a:schemeClr>
                </a:solidFill>
              </a:rPr>
              <a:t>What Is A National Governing Body?</a:t>
            </a:r>
          </a:p>
          <a:p>
            <a:r>
              <a:rPr lang="en-GB" sz="2400" dirty="0">
                <a:solidFill>
                  <a:schemeClr val="tx2">
                    <a:lumMod val="60000"/>
                    <a:lumOff val="40000"/>
                  </a:schemeClr>
                </a:solidFill>
              </a:rPr>
              <a:t>Who Are The National Governing Bodies?</a:t>
            </a:r>
          </a:p>
          <a:p>
            <a:r>
              <a:rPr lang="en-GB" sz="2400" dirty="0">
                <a:solidFill>
                  <a:schemeClr val="tx2">
                    <a:lumMod val="60000"/>
                    <a:lumOff val="40000"/>
                  </a:schemeClr>
                </a:solidFill>
              </a:rPr>
              <a:t>What Do NGB’s Do?</a:t>
            </a:r>
          </a:p>
          <a:p>
            <a:r>
              <a:rPr lang="en-GB" sz="2400" dirty="0">
                <a:solidFill>
                  <a:schemeClr val="tx2">
                    <a:lumMod val="60000"/>
                    <a:lumOff val="40000"/>
                  </a:schemeClr>
                </a:solidFill>
              </a:rPr>
              <a:t>Other NGB’s</a:t>
            </a:r>
          </a:p>
          <a:p>
            <a:r>
              <a:rPr lang="en-GB" sz="2400" dirty="0">
                <a:solidFill>
                  <a:schemeClr val="tx2">
                    <a:lumMod val="60000"/>
                    <a:lumOff val="40000"/>
                  </a:schemeClr>
                </a:solidFill>
              </a:rPr>
              <a:t>What Would AALA Do?</a:t>
            </a:r>
          </a:p>
          <a:p>
            <a:r>
              <a:rPr lang="en-GB" sz="2400" dirty="0">
                <a:solidFill>
                  <a:schemeClr val="tx2">
                    <a:lumMod val="60000"/>
                    <a:lumOff val="40000"/>
                  </a:schemeClr>
                </a:solidFill>
              </a:rPr>
              <a:t>Task</a:t>
            </a:r>
          </a:p>
          <a:p>
            <a:r>
              <a:rPr lang="en-GB" sz="2400" dirty="0">
                <a:solidFill>
                  <a:schemeClr val="tx2">
                    <a:lumMod val="60000"/>
                    <a:lumOff val="40000"/>
                  </a:schemeClr>
                </a:solidFill>
              </a:rPr>
              <a:t>References</a:t>
            </a:r>
          </a:p>
        </p:txBody>
      </p:sp>
    </p:spTree>
    <p:extLst>
      <p:ext uri="{BB962C8B-B14F-4D97-AF65-F5344CB8AC3E}">
        <p14:creationId xmlns:p14="http://schemas.microsoft.com/office/powerpoint/2010/main" val="332332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1000"/>
                                        <p:tgtEl>
                                          <p:spTgt spid="5">
                                            <p:txEl>
                                              <p:pRg st="1" end="1"/>
                                            </p:txEl>
                                          </p:spTgt>
                                        </p:tgtEl>
                                      </p:cBhvr>
                                    </p:animEffect>
                                    <p:anim calcmode="lin" valueType="num">
                                      <p:cBhvr>
                                        <p:cTn id="1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Effect transition="in" filter="fade">
                                      <p:cBhvr>
                                        <p:cTn id="23" dur="1000"/>
                                        <p:tgtEl>
                                          <p:spTgt spid="5">
                                            <p:txEl>
                                              <p:pRg st="2" end="2"/>
                                            </p:txEl>
                                          </p:spTgt>
                                        </p:tgtEl>
                                      </p:cBhvr>
                                    </p:animEffect>
                                    <p:anim calcmode="lin" valueType="num">
                                      <p:cBhvr>
                                        <p:cTn id="24"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5">
                                            <p:txEl>
                                              <p:pRg st="4" end="4"/>
                                            </p:txEl>
                                          </p:spTgt>
                                        </p:tgtEl>
                                        <p:attrNameLst>
                                          <p:attrName>style.visibility</p:attrName>
                                        </p:attrNameLst>
                                      </p:cBhvr>
                                      <p:to>
                                        <p:strVal val="visible"/>
                                      </p:to>
                                    </p:set>
                                    <p:animEffect transition="in" filter="fade">
                                      <p:cBhvr>
                                        <p:cTn id="33" dur="1000"/>
                                        <p:tgtEl>
                                          <p:spTgt spid="5">
                                            <p:txEl>
                                              <p:pRg st="4" end="4"/>
                                            </p:txEl>
                                          </p:spTgt>
                                        </p:tgtEl>
                                      </p:cBhvr>
                                    </p:animEffect>
                                    <p:anim calcmode="lin" valueType="num">
                                      <p:cBhvr>
                                        <p:cTn id="34"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5">
                                            <p:txEl>
                                              <p:pRg st="5" end="5"/>
                                            </p:txEl>
                                          </p:spTgt>
                                        </p:tgtEl>
                                        <p:attrNameLst>
                                          <p:attrName>style.visibility</p:attrName>
                                        </p:attrNameLst>
                                      </p:cBhvr>
                                      <p:to>
                                        <p:strVal val="visible"/>
                                      </p:to>
                                    </p:set>
                                    <p:animEffect transition="in" filter="fade">
                                      <p:cBhvr>
                                        <p:cTn id="38" dur="1000"/>
                                        <p:tgtEl>
                                          <p:spTgt spid="5">
                                            <p:txEl>
                                              <p:pRg st="5" end="5"/>
                                            </p:txEl>
                                          </p:spTgt>
                                        </p:tgtEl>
                                      </p:cBhvr>
                                    </p:animEffect>
                                    <p:anim calcmode="lin" valueType="num">
                                      <p:cBhvr>
                                        <p:cTn id="39"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5">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Effect transition="in" filter="fade">
                                      <p:cBhvr>
                                        <p:cTn id="43" dur="1000"/>
                                        <p:tgtEl>
                                          <p:spTgt spid="5">
                                            <p:txEl>
                                              <p:pRg st="6" end="6"/>
                                            </p:txEl>
                                          </p:spTgt>
                                        </p:tgtEl>
                                      </p:cBhvr>
                                    </p:animEffect>
                                    <p:anim calcmode="lin" valueType="num">
                                      <p:cBhvr>
                                        <p:cTn id="44"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5">
                                            <p:txEl>
                                              <p:pRg st="6" end="6"/>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5">
                                            <p:txEl>
                                              <p:pRg st="7" end="7"/>
                                            </p:txEl>
                                          </p:spTgt>
                                        </p:tgtEl>
                                        <p:attrNameLst>
                                          <p:attrName>style.visibility</p:attrName>
                                        </p:attrNameLst>
                                      </p:cBhvr>
                                      <p:to>
                                        <p:strVal val="visible"/>
                                      </p:to>
                                    </p:set>
                                    <p:animEffect transition="in" filter="fade">
                                      <p:cBhvr>
                                        <p:cTn id="48" dur="1000"/>
                                        <p:tgtEl>
                                          <p:spTgt spid="5">
                                            <p:txEl>
                                              <p:pRg st="7" end="7"/>
                                            </p:txEl>
                                          </p:spTgt>
                                        </p:tgtEl>
                                      </p:cBhvr>
                                    </p:animEffect>
                                    <p:anim calcmode="lin" valueType="num">
                                      <p:cBhvr>
                                        <p:cTn id="49"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8FDD7-E039-4F90-845B-8E9E25C8F385}"/>
              </a:ext>
            </a:extLst>
          </p:cNvPr>
          <p:cNvSpPr>
            <a:spLocks noGrp="1"/>
          </p:cNvSpPr>
          <p:nvPr>
            <p:ph type="title"/>
          </p:nvPr>
        </p:nvSpPr>
        <p:spPr/>
        <p:txBody>
          <a:bodyPr/>
          <a:lstStyle/>
          <a:p>
            <a:r>
              <a:rPr lang="en-GB" dirty="0">
                <a:solidFill>
                  <a:schemeClr val="tx2">
                    <a:lumMod val="60000"/>
                    <a:lumOff val="40000"/>
                  </a:schemeClr>
                </a:solidFill>
              </a:rPr>
              <a:t>Adventure: A Risk Worth Taking?</a:t>
            </a:r>
          </a:p>
        </p:txBody>
      </p:sp>
      <p:pic>
        <p:nvPicPr>
          <p:cNvPr id="6" name="Content Placeholder 5">
            <a:extLst>
              <a:ext uri="{FF2B5EF4-FFF2-40B4-BE49-F238E27FC236}">
                <a16:creationId xmlns:a16="http://schemas.microsoft.com/office/drawing/2014/main" id="{E7B8A67D-A304-48C7-9C6F-E19499E5735C}"/>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57200" y="2087916"/>
            <a:ext cx="4038600" cy="3013955"/>
          </a:xfrm>
        </p:spPr>
      </p:pic>
      <p:pic>
        <p:nvPicPr>
          <p:cNvPr id="8" name="Content Placeholder 7">
            <a:extLst>
              <a:ext uri="{FF2B5EF4-FFF2-40B4-BE49-F238E27FC236}">
                <a16:creationId xmlns:a16="http://schemas.microsoft.com/office/drawing/2014/main" id="{E715ADF2-D516-4AF1-9F2F-44521FAB0C07}"/>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0" y="2093300"/>
            <a:ext cx="4038600" cy="3003187"/>
          </a:xfrm>
        </p:spPr>
      </p:pic>
    </p:spTree>
    <p:extLst>
      <p:ext uri="{BB962C8B-B14F-4D97-AF65-F5344CB8AC3E}">
        <p14:creationId xmlns:p14="http://schemas.microsoft.com/office/powerpoint/2010/main" val="100671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8FDD7-E039-4F90-845B-8E9E25C8F385}"/>
              </a:ext>
            </a:extLst>
          </p:cNvPr>
          <p:cNvSpPr>
            <a:spLocks noGrp="1"/>
          </p:cNvSpPr>
          <p:nvPr>
            <p:ph type="title"/>
          </p:nvPr>
        </p:nvSpPr>
        <p:spPr/>
        <p:txBody>
          <a:bodyPr/>
          <a:lstStyle/>
          <a:p>
            <a:r>
              <a:rPr lang="en-GB" dirty="0">
                <a:solidFill>
                  <a:schemeClr val="tx2">
                    <a:lumMod val="60000"/>
                    <a:lumOff val="40000"/>
                  </a:schemeClr>
                </a:solidFill>
              </a:rPr>
              <a:t>Adventure: A Risk Worth Taking?</a:t>
            </a:r>
          </a:p>
        </p:txBody>
      </p:sp>
      <p:pic>
        <p:nvPicPr>
          <p:cNvPr id="9" name="Content Placeholder 8">
            <a:extLst>
              <a:ext uri="{FF2B5EF4-FFF2-40B4-BE49-F238E27FC236}">
                <a16:creationId xmlns:a16="http://schemas.microsoft.com/office/drawing/2014/main" id="{868B7927-0AD3-4C7C-8A01-3E2A0FA34659}"/>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1475656" y="1232756"/>
            <a:ext cx="5837386" cy="4392488"/>
          </a:xfrm>
        </p:spPr>
      </p:pic>
    </p:spTree>
    <p:extLst>
      <p:ext uri="{BB962C8B-B14F-4D97-AF65-F5344CB8AC3E}">
        <p14:creationId xmlns:p14="http://schemas.microsoft.com/office/powerpoint/2010/main" val="3590849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2CB32-4E2D-1142-AEEF-09FC8CE66AC3}"/>
              </a:ext>
            </a:extLst>
          </p:cNvPr>
          <p:cNvSpPr>
            <a:spLocks noGrp="1"/>
          </p:cNvSpPr>
          <p:nvPr>
            <p:ph type="title"/>
          </p:nvPr>
        </p:nvSpPr>
        <p:spPr>
          <a:xfrm>
            <a:off x="395536" y="332656"/>
            <a:ext cx="8229600" cy="1498178"/>
          </a:xfrm>
        </p:spPr>
        <p:txBody>
          <a:bodyPr>
            <a:noAutofit/>
          </a:bodyPr>
          <a:lstStyle/>
          <a:p>
            <a:r>
              <a:rPr lang="en-US" dirty="0">
                <a:solidFill>
                  <a:schemeClr val="tx2">
                    <a:lumMod val="60000"/>
                    <a:lumOff val="40000"/>
                  </a:schemeClr>
                </a:solidFill>
              </a:rPr>
              <a:t>What is a </a:t>
            </a:r>
            <a:br>
              <a:rPr lang="en-US" dirty="0">
                <a:solidFill>
                  <a:schemeClr val="tx2">
                    <a:lumMod val="60000"/>
                    <a:lumOff val="40000"/>
                  </a:schemeClr>
                </a:solidFill>
              </a:rPr>
            </a:br>
            <a:r>
              <a:rPr lang="en-US" dirty="0">
                <a:solidFill>
                  <a:schemeClr val="tx2">
                    <a:lumMod val="60000"/>
                    <a:lumOff val="40000"/>
                  </a:schemeClr>
                </a:solidFill>
              </a:rPr>
              <a:t>National Governing Body? </a:t>
            </a:r>
            <a:br>
              <a:rPr lang="en-US" dirty="0">
                <a:solidFill>
                  <a:schemeClr val="tx2">
                    <a:lumMod val="60000"/>
                    <a:lumOff val="40000"/>
                  </a:schemeClr>
                </a:solidFill>
              </a:rPr>
            </a:br>
            <a:r>
              <a:rPr lang="en-US" dirty="0">
                <a:solidFill>
                  <a:schemeClr val="tx2">
                    <a:lumMod val="60000"/>
                    <a:lumOff val="40000"/>
                  </a:schemeClr>
                </a:solidFill>
              </a:rPr>
              <a:t>(NGB)</a:t>
            </a:r>
          </a:p>
        </p:txBody>
      </p:sp>
      <p:sp>
        <p:nvSpPr>
          <p:cNvPr id="3" name="Content Placeholder 2">
            <a:extLst>
              <a:ext uri="{FF2B5EF4-FFF2-40B4-BE49-F238E27FC236}">
                <a16:creationId xmlns:a16="http://schemas.microsoft.com/office/drawing/2014/main" id="{A3F87669-D318-6B46-80A8-D2CAEF88CFEE}"/>
              </a:ext>
            </a:extLst>
          </p:cNvPr>
          <p:cNvSpPr>
            <a:spLocks noGrp="1"/>
          </p:cNvSpPr>
          <p:nvPr>
            <p:ph idx="1"/>
          </p:nvPr>
        </p:nvSpPr>
        <p:spPr>
          <a:xfrm>
            <a:off x="457200" y="1772816"/>
            <a:ext cx="8229600" cy="3917032"/>
          </a:xfrm>
        </p:spPr>
        <p:txBody>
          <a:bodyPr>
            <a:normAutofit/>
          </a:bodyPr>
          <a:lstStyle/>
          <a:p>
            <a:pPr marL="0" indent="0">
              <a:buNone/>
            </a:pPr>
            <a:endParaRPr lang="en-GB" sz="2400" i="1" dirty="0"/>
          </a:p>
          <a:p>
            <a:pPr marL="0" indent="0" algn="ctr">
              <a:buNone/>
            </a:pPr>
            <a:r>
              <a:rPr lang="en-GB" sz="2400" i="1" dirty="0">
                <a:solidFill>
                  <a:schemeClr val="tx2">
                    <a:lumMod val="60000"/>
                    <a:lumOff val="40000"/>
                  </a:schemeClr>
                </a:solidFill>
              </a:rPr>
              <a:t>“…an organisation that governs and administers a sport on a national basis…”</a:t>
            </a:r>
          </a:p>
          <a:p>
            <a:pPr marL="0" indent="0" algn="ctr">
              <a:buNone/>
            </a:pPr>
            <a:r>
              <a:rPr lang="en-GB" sz="2400" i="1" dirty="0">
                <a:solidFill>
                  <a:schemeClr val="tx2">
                    <a:lumMod val="60000"/>
                    <a:lumOff val="40000"/>
                  </a:schemeClr>
                </a:solidFill>
              </a:rPr>
              <a:t>“…whether that is for the whole of the United Kingdom (i.e. England, Northern Ireland, Scotland and Wales), for Great Britain (i.e. England, Scotland and Wales) or for one of the Home Countries individually”.</a:t>
            </a:r>
          </a:p>
          <a:p>
            <a:pPr marL="0" indent="0" algn="r">
              <a:buNone/>
            </a:pPr>
            <a:r>
              <a:rPr lang="en-GB" sz="2400" dirty="0">
                <a:solidFill>
                  <a:schemeClr val="tx2">
                    <a:lumMod val="60000"/>
                    <a:lumOff val="40000"/>
                  </a:schemeClr>
                </a:solidFill>
              </a:rPr>
              <a:t>					(Sport Scotland, 2017)</a:t>
            </a:r>
          </a:p>
          <a:p>
            <a:endParaRPr lang="en-GB" dirty="0"/>
          </a:p>
        </p:txBody>
      </p:sp>
    </p:spTree>
    <p:extLst>
      <p:ext uri="{BB962C8B-B14F-4D97-AF65-F5344CB8AC3E}">
        <p14:creationId xmlns:p14="http://schemas.microsoft.com/office/powerpoint/2010/main" val="754851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par>
                                <p:cTn id="18" presetID="6" presetClass="entr" presetSubtype="16"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circle(in)">
                                      <p:cBhvr>
                                        <p:cTn id="2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2CB32-4E2D-1142-AEEF-09FC8CE66AC3}"/>
              </a:ext>
            </a:extLst>
          </p:cNvPr>
          <p:cNvSpPr>
            <a:spLocks noGrp="1"/>
          </p:cNvSpPr>
          <p:nvPr>
            <p:ph type="title"/>
          </p:nvPr>
        </p:nvSpPr>
        <p:spPr/>
        <p:txBody>
          <a:bodyPr>
            <a:noAutofit/>
          </a:bodyPr>
          <a:lstStyle/>
          <a:p>
            <a:r>
              <a:rPr lang="en-US" dirty="0">
                <a:solidFill>
                  <a:schemeClr val="tx2">
                    <a:lumMod val="60000"/>
                    <a:lumOff val="40000"/>
                  </a:schemeClr>
                </a:solidFill>
              </a:rPr>
              <a:t>Who decides the NGB’s? </a:t>
            </a:r>
          </a:p>
        </p:txBody>
      </p:sp>
      <p:sp>
        <p:nvSpPr>
          <p:cNvPr id="3" name="Content Placeholder 2">
            <a:extLst>
              <a:ext uri="{FF2B5EF4-FFF2-40B4-BE49-F238E27FC236}">
                <a16:creationId xmlns:a16="http://schemas.microsoft.com/office/drawing/2014/main" id="{A3F87669-D318-6B46-80A8-D2CAEF88CFEE}"/>
              </a:ext>
            </a:extLst>
          </p:cNvPr>
          <p:cNvSpPr>
            <a:spLocks noGrp="1"/>
          </p:cNvSpPr>
          <p:nvPr>
            <p:ph idx="1"/>
          </p:nvPr>
        </p:nvSpPr>
        <p:spPr/>
        <p:txBody>
          <a:bodyPr>
            <a:normAutofit/>
          </a:bodyPr>
          <a:lstStyle/>
          <a:p>
            <a:pPr marL="0" indent="0">
              <a:buNone/>
            </a:pPr>
            <a:endParaRPr lang="en-GB" sz="2400" i="1" dirty="0"/>
          </a:p>
          <a:p>
            <a:endParaRPr lang="en-GB" dirty="0"/>
          </a:p>
        </p:txBody>
      </p:sp>
      <p:pic>
        <p:nvPicPr>
          <p:cNvPr id="9" name="Picture 8" descr="Logo&#10;&#10;Description automatically generated">
            <a:extLst>
              <a:ext uri="{FF2B5EF4-FFF2-40B4-BE49-F238E27FC236}">
                <a16:creationId xmlns:a16="http://schemas.microsoft.com/office/drawing/2014/main" id="{6199791F-A010-448B-858D-2D3B7D70739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06598" y="1396269"/>
            <a:ext cx="3930804" cy="4065462"/>
          </a:xfrm>
          <a:prstGeom prst="rect">
            <a:avLst/>
          </a:prstGeom>
        </p:spPr>
      </p:pic>
    </p:spTree>
    <p:extLst>
      <p:ext uri="{BB962C8B-B14F-4D97-AF65-F5344CB8AC3E}">
        <p14:creationId xmlns:p14="http://schemas.microsoft.com/office/powerpoint/2010/main" val="431062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80">
                                          <p:stCondLst>
                                            <p:cond delay="0"/>
                                          </p:stCondLst>
                                        </p:cTn>
                                        <p:tgtEl>
                                          <p:spTgt spid="9"/>
                                        </p:tgtEl>
                                      </p:cBhvr>
                                    </p:animEffect>
                                    <p:anim calcmode="lin" valueType="num">
                                      <p:cBhvr>
                                        <p:cTn id="13"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8" dur="26">
                                          <p:stCondLst>
                                            <p:cond delay="650"/>
                                          </p:stCondLst>
                                        </p:cTn>
                                        <p:tgtEl>
                                          <p:spTgt spid="9"/>
                                        </p:tgtEl>
                                      </p:cBhvr>
                                      <p:to x="100000" y="60000"/>
                                    </p:animScale>
                                    <p:animScale>
                                      <p:cBhvr>
                                        <p:cTn id="19" dur="166" decel="50000">
                                          <p:stCondLst>
                                            <p:cond delay="676"/>
                                          </p:stCondLst>
                                        </p:cTn>
                                        <p:tgtEl>
                                          <p:spTgt spid="9"/>
                                        </p:tgtEl>
                                      </p:cBhvr>
                                      <p:to x="100000" y="100000"/>
                                    </p:animScale>
                                    <p:animScale>
                                      <p:cBhvr>
                                        <p:cTn id="20" dur="26">
                                          <p:stCondLst>
                                            <p:cond delay="1312"/>
                                          </p:stCondLst>
                                        </p:cTn>
                                        <p:tgtEl>
                                          <p:spTgt spid="9"/>
                                        </p:tgtEl>
                                      </p:cBhvr>
                                      <p:to x="100000" y="80000"/>
                                    </p:animScale>
                                    <p:animScale>
                                      <p:cBhvr>
                                        <p:cTn id="21" dur="166" decel="50000">
                                          <p:stCondLst>
                                            <p:cond delay="1338"/>
                                          </p:stCondLst>
                                        </p:cTn>
                                        <p:tgtEl>
                                          <p:spTgt spid="9"/>
                                        </p:tgtEl>
                                      </p:cBhvr>
                                      <p:to x="100000" y="100000"/>
                                    </p:animScale>
                                    <p:animScale>
                                      <p:cBhvr>
                                        <p:cTn id="22" dur="26">
                                          <p:stCondLst>
                                            <p:cond delay="1642"/>
                                          </p:stCondLst>
                                        </p:cTn>
                                        <p:tgtEl>
                                          <p:spTgt spid="9"/>
                                        </p:tgtEl>
                                      </p:cBhvr>
                                      <p:to x="100000" y="90000"/>
                                    </p:animScale>
                                    <p:animScale>
                                      <p:cBhvr>
                                        <p:cTn id="23" dur="166" decel="50000">
                                          <p:stCondLst>
                                            <p:cond delay="1668"/>
                                          </p:stCondLst>
                                        </p:cTn>
                                        <p:tgtEl>
                                          <p:spTgt spid="9"/>
                                        </p:tgtEl>
                                      </p:cBhvr>
                                      <p:to x="100000" y="100000"/>
                                    </p:animScale>
                                    <p:animScale>
                                      <p:cBhvr>
                                        <p:cTn id="24" dur="26">
                                          <p:stCondLst>
                                            <p:cond delay="1808"/>
                                          </p:stCondLst>
                                        </p:cTn>
                                        <p:tgtEl>
                                          <p:spTgt spid="9"/>
                                        </p:tgtEl>
                                      </p:cBhvr>
                                      <p:to x="100000" y="95000"/>
                                    </p:animScale>
                                    <p:animScale>
                                      <p:cBhvr>
                                        <p:cTn id="25"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2CB32-4E2D-1142-AEEF-09FC8CE66AC3}"/>
              </a:ext>
            </a:extLst>
          </p:cNvPr>
          <p:cNvSpPr>
            <a:spLocks noGrp="1"/>
          </p:cNvSpPr>
          <p:nvPr>
            <p:ph type="title"/>
          </p:nvPr>
        </p:nvSpPr>
        <p:spPr/>
        <p:txBody>
          <a:bodyPr>
            <a:noAutofit/>
          </a:bodyPr>
          <a:lstStyle/>
          <a:p>
            <a:r>
              <a:rPr lang="en-US" dirty="0">
                <a:solidFill>
                  <a:schemeClr val="tx2">
                    <a:lumMod val="60000"/>
                    <a:lumOff val="40000"/>
                  </a:schemeClr>
                </a:solidFill>
              </a:rPr>
              <a:t>Who decides the NGB’s? </a:t>
            </a:r>
          </a:p>
        </p:txBody>
      </p:sp>
      <p:pic>
        <p:nvPicPr>
          <p:cNvPr id="9" name="Picture 8" descr="Logo&#10;&#10;Description automatically generated">
            <a:hlinkClick r:id="rId2"/>
            <a:extLst>
              <a:ext uri="{FF2B5EF4-FFF2-40B4-BE49-F238E27FC236}">
                <a16:creationId xmlns:a16="http://schemas.microsoft.com/office/drawing/2014/main" id="{6199791F-A010-448B-858D-2D3B7D70739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4360" y="1547877"/>
            <a:ext cx="1609947" cy="1665099"/>
          </a:xfrm>
          <a:prstGeom prst="rect">
            <a:avLst/>
          </a:prstGeom>
        </p:spPr>
      </p:pic>
      <p:sp>
        <p:nvSpPr>
          <p:cNvPr id="4" name="TextBox 3">
            <a:extLst>
              <a:ext uri="{FF2B5EF4-FFF2-40B4-BE49-F238E27FC236}">
                <a16:creationId xmlns:a16="http://schemas.microsoft.com/office/drawing/2014/main" id="{66C07F9E-A299-4EED-BC54-9E90CDE6EEF6}"/>
              </a:ext>
            </a:extLst>
          </p:cNvPr>
          <p:cNvSpPr txBox="1"/>
          <p:nvPr/>
        </p:nvSpPr>
        <p:spPr>
          <a:xfrm>
            <a:off x="2123728" y="1547877"/>
            <a:ext cx="6408712" cy="923330"/>
          </a:xfrm>
          <a:prstGeom prst="rect">
            <a:avLst/>
          </a:prstGeom>
          <a:noFill/>
        </p:spPr>
        <p:txBody>
          <a:bodyPr wrap="square" rtlCol="0">
            <a:spAutoFit/>
          </a:bodyPr>
          <a:lstStyle/>
          <a:p>
            <a:r>
              <a:rPr lang="en-GB" b="0" i="0" dirty="0">
                <a:solidFill>
                  <a:schemeClr val="tx2">
                    <a:lumMod val="60000"/>
                    <a:lumOff val="40000"/>
                  </a:schemeClr>
                </a:solidFill>
                <a:effectLst/>
                <a:cs typeface="Myanmar Text" panose="020B0502040204020203" pitchFamily="34" charset="0"/>
              </a:rPr>
              <a:t>We are the UK’s trusted high-performance experts, powering our greatest athletes, teams, sports and events to achieve positive success.				</a:t>
            </a:r>
            <a:r>
              <a:rPr lang="en-GB" dirty="0">
                <a:solidFill>
                  <a:schemeClr val="tx2">
                    <a:lumMod val="60000"/>
                    <a:lumOff val="40000"/>
                  </a:schemeClr>
                </a:solidFill>
                <a:cs typeface="Myanmar Text" panose="020B0502040204020203" pitchFamily="34" charset="0"/>
              </a:rPr>
              <a:t>(UK Sport, 2022)</a:t>
            </a:r>
            <a:endParaRPr lang="en-GB" dirty="0">
              <a:solidFill>
                <a:srgbClr val="33464E"/>
              </a:solidFill>
              <a:latin typeface="Myanmar Text" panose="020B0502040204020203" pitchFamily="34" charset="0"/>
              <a:cs typeface="Myanmar Text" panose="020B0502040204020203" pitchFamily="34" charset="0"/>
            </a:endParaRPr>
          </a:p>
        </p:txBody>
      </p:sp>
      <p:sp>
        <p:nvSpPr>
          <p:cNvPr id="8" name="TextBox 7">
            <a:extLst>
              <a:ext uri="{FF2B5EF4-FFF2-40B4-BE49-F238E27FC236}">
                <a16:creationId xmlns:a16="http://schemas.microsoft.com/office/drawing/2014/main" id="{93543828-237D-4D22-923F-522CD96BE69A}"/>
              </a:ext>
            </a:extLst>
          </p:cNvPr>
          <p:cNvSpPr txBox="1"/>
          <p:nvPr/>
        </p:nvSpPr>
        <p:spPr>
          <a:xfrm>
            <a:off x="2129610" y="3550572"/>
            <a:ext cx="4886200" cy="2031325"/>
          </a:xfrm>
          <a:prstGeom prst="rect">
            <a:avLst/>
          </a:prstGeom>
          <a:noFill/>
        </p:spPr>
        <p:txBody>
          <a:bodyPr wrap="square" rtlCol="0">
            <a:spAutoFit/>
          </a:bodyPr>
          <a:lstStyle/>
          <a:p>
            <a:r>
              <a:rPr lang="en-GB" dirty="0">
                <a:solidFill>
                  <a:schemeClr val="tx2">
                    <a:lumMod val="60000"/>
                    <a:lumOff val="40000"/>
                  </a:schemeClr>
                </a:solidFill>
                <a:cs typeface="Myanmar Text" panose="020B0502040204020203" pitchFamily="34" charset="0"/>
              </a:rPr>
              <a:t>UK Sport choose NGB’s based upon their:</a:t>
            </a:r>
          </a:p>
          <a:p>
            <a:pPr marL="285750" indent="-285750">
              <a:buFont typeface="Arial" panose="020B0604020202020204" pitchFamily="34" charset="0"/>
              <a:buChar char="•"/>
            </a:pPr>
            <a:r>
              <a:rPr lang="en-GB" dirty="0">
                <a:solidFill>
                  <a:schemeClr val="tx2">
                    <a:lumMod val="60000"/>
                    <a:lumOff val="40000"/>
                  </a:schemeClr>
                </a:solidFill>
                <a:cs typeface="Myanmar Text" panose="020B0502040204020203" pitchFamily="34" charset="0"/>
              </a:rPr>
              <a:t>Relevance</a:t>
            </a:r>
          </a:p>
          <a:p>
            <a:pPr marL="285750" indent="-285750">
              <a:buFont typeface="Arial" panose="020B0604020202020204" pitchFamily="34" charset="0"/>
              <a:buChar char="•"/>
            </a:pPr>
            <a:r>
              <a:rPr lang="en-GB" dirty="0">
                <a:solidFill>
                  <a:schemeClr val="tx2">
                    <a:lumMod val="60000"/>
                    <a:lumOff val="40000"/>
                  </a:schemeClr>
                </a:solidFill>
                <a:cs typeface="Myanmar Text" panose="020B0502040204020203" pitchFamily="34" charset="0"/>
              </a:rPr>
              <a:t>Competence</a:t>
            </a:r>
          </a:p>
          <a:p>
            <a:pPr marL="285750" indent="-285750">
              <a:buFont typeface="Arial" panose="020B0604020202020204" pitchFamily="34" charset="0"/>
              <a:buChar char="•"/>
            </a:pPr>
            <a:r>
              <a:rPr lang="en-GB" dirty="0">
                <a:solidFill>
                  <a:schemeClr val="tx2">
                    <a:lumMod val="60000"/>
                    <a:lumOff val="40000"/>
                  </a:schemeClr>
                </a:solidFill>
                <a:cs typeface="Myanmar Text" panose="020B0502040204020203" pitchFamily="34" charset="0"/>
              </a:rPr>
              <a:t>Safety</a:t>
            </a:r>
          </a:p>
          <a:p>
            <a:pPr marL="285750" indent="-285750">
              <a:buFont typeface="Arial" panose="020B0604020202020204" pitchFamily="34" charset="0"/>
              <a:buChar char="•"/>
            </a:pPr>
            <a:r>
              <a:rPr lang="en-GB" dirty="0">
                <a:solidFill>
                  <a:schemeClr val="tx2">
                    <a:lumMod val="60000"/>
                    <a:lumOff val="40000"/>
                  </a:schemeClr>
                </a:solidFill>
                <a:cs typeface="Myanmar Text" panose="020B0502040204020203" pitchFamily="34" charset="0"/>
              </a:rPr>
              <a:t>Success</a:t>
            </a:r>
          </a:p>
          <a:p>
            <a:pPr marL="285750" indent="-285750">
              <a:buFont typeface="Arial" panose="020B0604020202020204" pitchFamily="34" charset="0"/>
              <a:buChar char="•"/>
            </a:pPr>
            <a:r>
              <a:rPr lang="en-GB" dirty="0">
                <a:solidFill>
                  <a:schemeClr val="tx2">
                    <a:lumMod val="60000"/>
                    <a:lumOff val="40000"/>
                  </a:schemeClr>
                </a:solidFill>
                <a:cs typeface="Myanmar Text" panose="020B0502040204020203" pitchFamily="34" charset="0"/>
              </a:rPr>
              <a:t>Membership</a:t>
            </a:r>
          </a:p>
          <a:p>
            <a:pPr marL="285750" indent="-285750">
              <a:buFont typeface="Arial" panose="020B0604020202020204" pitchFamily="34" charset="0"/>
              <a:buChar char="•"/>
            </a:pPr>
            <a:r>
              <a:rPr lang="en-GB" dirty="0">
                <a:solidFill>
                  <a:schemeClr val="tx2">
                    <a:lumMod val="60000"/>
                    <a:lumOff val="40000"/>
                  </a:schemeClr>
                </a:solidFill>
                <a:cs typeface="Myanmar Text" panose="020B0502040204020203" pitchFamily="34" charset="0"/>
              </a:rPr>
              <a:t>Governance</a:t>
            </a:r>
          </a:p>
        </p:txBody>
      </p:sp>
      <p:sp>
        <p:nvSpPr>
          <p:cNvPr id="10" name="TextBox 9">
            <a:extLst>
              <a:ext uri="{FF2B5EF4-FFF2-40B4-BE49-F238E27FC236}">
                <a16:creationId xmlns:a16="http://schemas.microsoft.com/office/drawing/2014/main" id="{09A16B11-9E80-4BFE-98DF-8DBCB84404AB}"/>
              </a:ext>
            </a:extLst>
          </p:cNvPr>
          <p:cNvSpPr txBox="1"/>
          <p:nvPr/>
        </p:nvSpPr>
        <p:spPr>
          <a:xfrm>
            <a:off x="2051720" y="2601446"/>
            <a:ext cx="6408712" cy="923330"/>
          </a:xfrm>
          <a:prstGeom prst="rect">
            <a:avLst/>
          </a:prstGeom>
          <a:noFill/>
        </p:spPr>
        <p:txBody>
          <a:bodyPr wrap="square" rtlCol="0">
            <a:spAutoFit/>
          </a:bodyPr>
          <a:lstStyle/>
          <a:p>
            <a:r>
              <a:rPr lang="en-GB" dirty="0">
                <a:solidFill>
                  <a:schemeClr val="tx2">
                    <a:lumMod val="60000"/>
                    <a:lumOff val="40000"/>
                  </a:schemeClr>
                </a:solidFill>
              </a:rPr>
              <a:t>UK Sport is committed to driving and influencing the highest standards of professional, organisational and ethical conduct in sport.</a:t>
            </a:r>
            <a:r>
              <a:rPr lang="en-GB" b="0" i="0" dirty="0">
                <a:solidFill>
                  <a:schemeClr val="tx2">
                    <a:lumMod val="60000"/>
                    <a:lumOff val="40000"/>
                  </a:schemeClr>
                </a:solidFill>
                <a:effectLst/>
                <a:cs typeface="Myanmar Text" panose="020B0502040204020203" pitchFamily="34" charset="0"/>
              </a:rPr>
              <a:t>					</a:t>
            </a:r>
            <a:r>
              <a:rPr lang="en-GB" dirty="0">
                <a:solidFill>
                  <a:schemeClr val="tx2">
                    <a:lumMod val="60000"/>
                    <a:lumOff val="40000"/>
                  </a:schemeClr>
                </a:solidFill>
                <a:cs typeface="Myanmar Text" panose="020B0502040204020203" pitchFamily="34" charset="0"/>
              </a:rPr>
              <a:t>(UK Sport, 2022)</a:t>
            </a:r>
            <a:endParaRPr lang="en-GB" dirty="0">
              <a:solidFill>
                <a:srgbClr val="33464E"/>
              </a:solidFill>
              <a:latin typeface="Myanmar Text" panose="020B0502040204020203" pitchFamily="34" charset="0"/>
              <a:cs typeface="Myanmar Text" panose="020B0502040204020203" pitchFamily="34" charset="0"/>
            </a:endParaRPr>
          </a:p>
        </p:txBody>
      </p:sp>
    </p:spTree>
    <p:extLst>
      <p:ext uri="{BB962C8B-B14F-4D97-AF65-F5344CB8AC3E}">
        <p14:creationId xmlns:p14="http://schemas.microsoft.com/office/powerpoint/2010/main" val="4130330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8">
                                            <p:txEl>
                                              <p:pRg st="1" end="1"/>
                                            </p:txEl>
                                          </p:spTgt>
                                        </p:tgtEl>
                                        <p:attrNameLst>
                                          <p:attrName>style.visibility</p:attrName>
                                        </p:attrNameLst>
                                      </p:cBhvr>
                                      <p:to>
                                        <p:strVal val="visible"/>
                                      </p:to>
                                    </p:set>
                                    <p:animEffect transition="in" filter="wipe(down)">
                                      <p:cBhvr>
                                        <p:cTn id="21" dur="500"/>
                                        <p:tgtEl>
                                          <p:spTgt spid="8">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8">
                                            <p:txEl>
                                              <p:pRg st="2" end="2"/>
                                            </p:txEl>
                                          </p:spTgt>
                                        </p:tgtEl>
                                        <p:attrNameLst>
                                          <p:attrName>style.visibility</p:attrName>
                                        </p:attrNameLst>
                                      </p:cBhvr>
                                      <p:to>
                                        <p:strVal val="visible"/>
                                      </p:to>
                                    </p:set>
                                    <p:animEffect transition="in" filter="wipe(down)">
                                      <p:cBhvr>
                                        <p:cTn id="26" dur="500"/>
                                        <p:tgtEl>
                                          <p:spTgt spid="8">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8">
                                            <p:txEl>
                                              <p:pRg st="3" end="3"/>
                                            </p:txEl>
                                          </p:spTgt>
                                        </p:tgtEl>
                                        <p:attrNameLst>
                                          <p:attrName>style.visibility</p:attrName>
                                        </p:attrNameLst>
                                      </p:cBhvr>
                                      <p:to>
                                        <p:strVal val="visible"/>
                                      </p:to>
                                    </p:set>
                                    <p:animEffect transition="in" filter="wipe(down)">
                                      <p:cBhvr>
                                        <p:cTn id="31" dur="500"/>
                                        <p:tgtEl>
                                          <p:spTgt spid="8">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8">
                                            <p:txEl>
                                              <p:pRg st="4" end="4"/>
                                            </p:txEl>
                                          </p:spTgt>
                                        </p:tgtEl>
                                        <p:attrNameLst>
                                          <p:attrName>style.visibility</p:attrName>
                                        </p:attrNameLst>
                                      </p:cBhvr>
                                      <p:to>
                                        <p:strVal val="visible"/>
                                      </p:to>
                                    </p:set>
                                    <p:animEffect transition="in" filter="wipe(down)">
                                      <p:cBhvr>
                                        <p:cTn id="36" dur="500"/>
                                        <p:tgtEl>
                                          <p:spTgt spid="8">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nodeType="clickEffect">
                                  <p:stCondLst>
                                    <p:cond delay="0"/>
                                  </p:stCondLst>
                                  <p:childTnLst>
                                    <p:set>
                                      <p:cBhvr>
                                        <p:cTn id="40" dur="1" fill="hold">
                                          <p:stCondLst>
                                            <p:cond delay="0"/>
                                          </p:stCondLst>
                                        </p:cTn>
                                        <p:tgtEl>
                                          <p:spTgt spid="8">
                                            <p:txEl>
                                              <p:pRg st="5" end="5"/>
                                            </p:txEl>
                                          </p:spTgt>
                                        </p:tgtEl>
                                        <p:attrNameLst>
                                          <p:attrName>style.visibility</p:attrName>
                                        </p:attrNameLst>
                                      </p:cBhvr>
                                      <p:to>
                                        <p:strVal val="visible"/>
                                      </p:to>
                                    </p:set>
                                    <p:animEffect transition="in" filter="wipe(down)">
                                      <p:cBhvr>
                                        <p:cTn id="41" dur="500"/>
                                        <p:tgtEl>
                                          <p:spTgt spid="8">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nodeType="clickEffect">
                                  <p:stCondLst>
                                    <p:cond delay="0"/>
                                  </p:stCondLst>
                                  <p:childTnLst>
                                    <p:set>
                                      <p:cBhvr>
                                        <p:cTn id="45" dur="1" fill="hold">
                                          <p:stCondLst>
                                            <p:cond delay="0"/>
                                          </p:stCondLst>
                                        </p:cTn>
                                        <p:tgtEl>
                                          <p:spTgt spid="8">
                                            <p:txEl>
                                              <p:pRg st="6" end="6"/>
                                            </p:txEl>
                                          </p:spTgt>
                                        </p:tgtEl>
                                        <p:attrNameLst>
                                          <p:attrName>style.visibility</p:attrName>
                                        </p:attrNameLst>
                                      </p:cBhvr>
                                      <p:to>
                                        <p:strVal val="visible"/>
                                      </p:to>
                                    </p:set>
                                    <p:animEffect transition="in" filter="wipe(down)">
                                      <p:cBhvr>
                                        <p:cTn id="46"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760A7-9754-4D3D-B42D-B80F0A2A3600}"/>
              </a:ext>
            </a:extLst>
          </p:cNvPr>
          <p:cNvSpPr>
            <a:spLocks noGrp="1"/>
          </p:cNvSpPr>
          <p:nvPr>
            <p:ph type="title"/>
          </p:nvPr>
        </p:nvSpPr>
        <p:spPr/>
        <p:txBody>
          <a:bodyPr/>
          <a:lstStyle/>
          <a:p>
            <a:r>
              <a:rPr lang="en-GB" dirty="0">
                <a:solidFill>
                  <a:schemeClr val="tx2">
                    <a:lumMod val="60000"/>
                    <a:lumOff val="40000"/>
                  </a:schemeClr>
                </a:solidFill>
              </a:rPr>
              <a:t>Who Are The NGB’s?</a:t>
            </a:r>
          </a:p>
        </p:txBody>
      </p:sp>
      <p:sp>
        <p:nvSpPr>
          <p:cNvPr id="3" name="Content Placeholder 2">
            <a:extLst>
              <a:ext uri="{FF2B5EF4-FFF2-40B4-BE49-F238E27FC236}">
                <a16:creationId xmlns:a16="http://schemas.microsoft.com/office/drawing/2014/main" id="{EBCE0ED1-09AB-4877-9DCE-4C9A6E007E03}"/>
              </a:ext>
            </a:extLst>
          </p:cNvPr>
          <p:cNvSpPr>
            <a:spLocks noGrp="1"/>
          </p:cNvSpPr>
          <p:nvPr>
            <p:ph idx="1"/>
          </p:nvPr>
        </p:nvSpPr>
        <p:spPr/>
        <p:txBody>
          <a:bodyPr>
            <a:normAutofit/>
          </a:bodyPr>
          <a:lstStyle/>
          <a:p>
            <a:pPr algn="ctr"/>
            <a:r>
              <a:rPr lang="en-GB" sz="2400" dirty="0">
                <a:solidFill>
                  <a:schemeClr val="tx2">
                    <a:lumMod val="60000"/>
                    <a:lumOff val="40000"/>
                  </a:schemeClr>
                </a:solidFill>
              </a:rPr>
              <a:t>Abseiling</a:t>
            </a:r>
          </a:p>
          <a:p>
            <a:pPr algn="ctr"/>
            <a:r>
              <a:rPr lang="en-GB" sz="2400" dirty="0">
                <a:solidFill>
                  <a:schemeClr val="tx2">
                    <a:lumMod val="60000"/>
                    <a:lumOff val="40000"/>
                  </a:schemeClr>
                </a:solidFill>
              </a:rPr>
              <a:t>Climbing</a:t>
            </a:r>
          </a:p>
          <a:p>
            <a:pPr algn="ctr"/>
            <a:r>
              <a:rPr lang="en-GB" sz="2400" dirty="0">
                <a:solidFill>
                  <a:schemeClr val="tx2">
                    <a:lumMod val="60000"/>
                    <a:lumOff val="40000"/>
                  </a:schemeClr>
                </a:solidFill>
              </a:rPr>
              <a:t>Coasteering</a:t>
            </a:r>
          </a:p>
          <a:p>
            <a:pPr algn="ctr"/>
            <a:r>
              <a:rPr lang="en-GB" sz="2400" dirty="0">
                <a:solidFill>
                  <a:schemeClr val="tx2">
                    <a:lumMod val="60000"/>
                    <a:lumOff val="40000"/>
                  </a:schemeClr>
                </a:solidFill>
              </a:rPr>
              <a:t>Gorge Walking</a:t>
            </a:r>
          </a:p>
          <a:p>
            <a:pPr algn="ctr"/>
            <a:r>
              <a:rPr lang="en-GB" sz="2400" dirty="0">
                <a:solidFill>
                  <a:schemeClr val="tx2">
                    <a:lumMod val="60000"/>
                    <a:lumOff val="40000"/>
                  </a:schemeClr>
                </a:solidFill>
              </a:rPr>
              <a:t>Kayaking</a:t>
            </a:r>
          </a:p>
          <a:p>
            <a:pPr algn="ctr"/>
            <a:r>
              <a:rPr lang="en-GB" sz="2400" dirty="0">
                <a:solidFill>
                  <a:schemeClr val="tx2">
                    <a:lumMod val="60000"/>
                    <a:lumOff val="40000"/>
                  </a:schemeClr>
                </a:solidFill>
              </a:rPr>
              <a:t>Mountain Biking</a:t>
            </a:r>
          </a:p>
          <a:p>
            <a:pPr algn="ctr"/>
            <a:r>
              <a:rPr lang="en-GB" sz="2400" dirty="0">
                <a:solidFill>
                  <a:schemeClr val="tx2">
                    <a:lumMod val="60000"/>
                    <a:lumOff val="40000"/>
                  </a:schemeClr>
                </a:solidFill>
              </a:rPr>
              <a:t>Walking</a:t>
            </a:r>
          </a:p>
        </p:txBody>
      </p:sp>
      <p:sp>
        <p:nvSpPr>
          <p:cNvPr id="4" name="TextBox 3">
            <a:extLst>
              <a:ext uri="{FF2B5EF4-FFF2-40B4-BE49-F238E27FC236}">
                <a16:creationId xmlns:a16="http://schemas.microsoft.com/office/drawing/2014/main" id="{367C6527-DDD3-42D0-5FBB-78300DC02BF1}"/>
              </a:ext>
            </a:extLst>
          </p:cNvPr>
          <p:cNvSpPr txBox="1"/>
          <p:nvPr/>
        </p:nvSpPr>
        <p:spPr>
          <a:xfrm>
            <a:off x="3419872" y="4797152"/>
            <a:ext cx="2592288" cy="707886"/>
          </a:xfrm>
          <a:prstGeom prst="rect">
            <a:avLst/>
          </a:prstGeom>
          <a:noFill/>
        </p:spPr>
        <p:txBody>
          <a:bodyPr wrap="square" rtlCol="0">
            <a:spAutoFit/>
          </a:bodyPr>
          <a:lstStyle/>
          <a:p>
            <a:r>
              <a:rPr lang="en-GB" sz="4000" dirty="0">
                <a:solidFill>
                  <a:schemeClr val="tx2">
                    <a:lumMod val="60000"/>
                    <a:lumOff val="40000"/>
                  </a:schemeClr>
                </a:solidFill>
              </a:rPr>
              <a:t>!!* TASK *!!</a:t>
            </a:r>
            <a:endParaRPr lang="en-GB" sz="4000" dirty="0"/>
          </a:p>
        </p:txBody>
      </p:sp>
    </p:spTree>
    <p:extLst>
      <p:ext uri="{BB962C8B-B14F-4D97-AF65-F5344CB8AC3E}">
        <p14:creationId xmlns:p14="http://schemas.microsoft.com/office/powerpoint/2010/main" val="1846008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2000"/>
                            </p:stCondLst>
                            <p:childTnLst>
                              <p:par>
                                <p:cTn id="22" presetID="42" presetClass="entr" presetSubtype="0" fill="hold" nodeType="after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3000"/>
                            </p:stCondLst>
                            <p:childTnLst>
                              <p:par>
                                <p:cTn id="28" presetID="42" presetClass="entr" presetSubtype="0" fill="hold" nodeType="after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1000"/>
                                        <p:tgtEl>
                                          <p:spTgt spid="3">
                                            <p:txEl>
                                              <p:pRg st="3" end="3"/>
                                            </p:txEl>
                                          </p:spTgt>
                                        </p:tgtEl>
                                      </p:cBhvr>
                                    </p:animEffect>
                                    <p:anim calcmode="lin" valueType="num">
                                      <p:cBhvr>
                                        <p:cTn id="3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3" fill="hold">
                            <p:stCondLst>
                              <p:cond delay="4000"/>
                            </p:stCondLst>
                            <p:childTnLst>
                              <p:par>
                                <p:cTn id="34" presetID="42" presetClass="entr" presetSubtype="0" fill="hold" nodeType="after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1000"/>
                                        <p:tgtEl>
                                          <p:spTgt spid="3">
                                            <p:txEl>
                                              <p:pRg st="4" end="4"/>
                                            </p:txEl>
                                          </p:spTgt>
                                        </p:tgtEl>
                                      </p:cBhvr>
                                    </p:animEffect>
                                    <p:anim calcmode="lin" valueType="num">
                                      <p:cBhvr>
                                        <p:cTn id="3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9" fill="hold">
                            <p:stCondLst>
                              <p:cond delay="5000"/>
                            </p:stCondLst>
                            <p:childTnLst>
                              <p:par>
                                <p:cTn id="40" presetID="42" presetClass="entr" presetSubtype="0" fill="hold" nodeType="after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5" fill="hold">
                            <p:stCondLst>
                              <p:cond delay="6000"/>
                            </p:stCondLst>
                            <p:childTnLst>
                              <p:par>
                                <p:cTn id="46" presetID="42" presetClass="entr" presetSubtype="0" fill="hold" nodeType="after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24F71-229B-489B-9A21-B2FC2E524CEE}"/>
              </a:ext>
            </a:extLst>
          </p:cNvPr>
          <p:cNvSpPr>
            <a:spLocks noGrp="1"/>
          </p:cNvSpPr>
          <p:nvPr>
            <p:ph type="title"/>
          </p:nvPr>
        </p:nvSpPr>
        <p:spPr/>
        <p:txBody>
          <a:bodyPr/>
          <a:lstStyle/>
          <a:p>
            <a:r>
              <a:rPr lang="en-GB" dirty="0">
                <a:solidFill>
                  <a:schemeClr val="tx2">
                    <a:lumMod val="60000"/>
                    <a:lumOff val="40000"/>
                  </a:schemeClr>
                </a:solidFill>
              </a:rPr>
              <a:t>Abseiling</a:t>
            </a:r>
          </a:p>
        </p:txBody>
      </p:sp>
      <p:pic>
        <p:nvPicPr>
          <p:cNvPr id="9" name="Content Placeholder 8">
            <a:extLst>
              <a:ext uri="{FF2B5EF4-FFF2-40B4-BE49-F238E27FC236}">
                <a16:creationId xmlns:a16="http://schemas.microsoft.com/office/drawing/2014/main" id="{9FE7F008-4CD8-4E20-BB3C-8A84DC872165}"/>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p:blipFill>
        <p:spPr>
          <a:xfrm>
            <a:off x="1437541" y="1174384"/>
            <a:ext cx="3134459" cy="4176464"/>
          </a:xfrm>
        </p:spPr>
      </p:pic>
      <p:pic>
        <p:nvPicPr>
          <p:cNvPr id="11" name="Content Placeholder 10">
            <a:extLst>
              <a:ext uri="{FF2B5EF4-FFF2-40B4-BE49-F238E27FC236}">
                <a16:creationId xmlns:a16="http://schemas.microsoft.com/office/drawing/2014/main" id="{15F6FC36-5199-486E-95AD-49337C2E6937}"/>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p:blipFill>
        <p:spPr>
          <a:xfrm>
            <a:off x="4932040" y="2492896"/>
            <a:ext cx="3672847" cy="1225298"/>
          </a:xfrm>
          <a:prstGeom prst="rect">
            <a:avLst/>
          </a:prstGeom>
        </p:spPr>
      </p:pic>
    </p:spTree>
    <p:extLst>
      <p:ext uri="{BB962C8B-B14F-4D97-AF65-F5344CB8AC3E}">
        <p14:creationId xmlns:p14="http://schemas.microsoft.com/office/powerpoint/2010/main" val="304762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circle(in)">
                                      <p:cBhvr>
                                        <p:cTn id="11" dur="20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1000"/>
                                        <p:tgtEl>
                                          <p:spTgt spid="11"/>
                                        </p:tgtEl>
                                      </p:cBhvr>
                                    </p:animEffect>
                                    <p:anim calcmode="lin" valueType="num">
                                      <p:cBhvr>
                                        <p:cTn id="17" dur="1000" fill="hold"/>
                                        <p:tgtEl>
                                          <p:spTgt spid="11"/>
                                        </p:tgtEl>
                                        <p:attrNameLst>
                                          <p:attrName>ppt_x</p:attrName>
                                        </p:attrNameLst>
                                      </p:cBhvr>
                                      <p:tavLst>
                                        <p:tav tm="0">
                                          <p:val>
                                            <p:strVal val="#ppt_x"/>
                                          </p:val>
                                        </p:tav>
                                        <p:tav tm="100000">
                                          <p:val>
                                            <p:strVal val="#ppt_x"/>
                                          </p:val>
                                        </p:tav>
                                      </p:tavLst>
                                    </p:anim>
                                    <p:anim calcmode="lin" valueType="num">
                                      <p:cBhvr>
                                        <p:cTn id="1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37D03-51F0-48B7-B479-6984D79DD573}"/>
              </a:ext>
            </a:extLst>
          </p:cNvPr>
          <p:cNvSpPr>
            <a:spLocks noGrp="1"/>
          </p:cNvSpPr>
          <p:nvPr>
            <p:ph type="title"/>
          </p:nvPr>
        </p:nvSpPr>
        <p:spPr/>
        <p:txBody>
          <a:bodyPr/>
          <a:lstStyle/>
          <a:p>
            <a:r>
              <a:rPr lang="en-GB" dirty="0">
                <a:solidFill>
                  <a:schemeClr val="tx2">
                    <a:lumMod val="60000"/>
                    <a:lumOff val="40000"/>
                  </a:schemeClr>
                </a:solidFill>
              </a:rPr>
              <a:t>Climbing</a:t>
            </a:r>
          </a:p>
        </p:txBody>
      </p:sp>
      <p:pic>
        <p:nvPicPr>
          <p:cNvPr id="7" name="Content Placeholder 6">
            <a:extLst>
              <a:ext uri="{FF2B5EF4-FFF2-40B4-BE49-F238E27FC236}">
                <a16:creationId xmlns:a16="http://schemas.microsoft.com/office/drawing/2014/main" id="{D90ECB8A-507E-49D6-AE26-25953613AF73}"/>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rcRect/>
          <a:stretch/>
        </p:blipFill>
        <p:spPr>
          <a:xfrm>
            <a:off x="1268511" y="1196752"/>
            <a:ext cx="3303489" cy="4404652"/>
          </a:xfrm>
        </p:spPr>
      </p:pic>
      <p:pic>
        <p:nvPicPr>
          <p:cNvPr id="5" name="Content Placeholder 4">
            <a:extLst>
              <a:ext uri="{FF2B5EF4-FFF2-40B4-BE49-F238E27FC236}">
                <a16:creationId xmlns:a16="http://schemas.microsoft.com/office/drawing/2014/main" id="{CB6B5E8E-422B-4D80-815D-76B6E4C35B91}"/>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p:blipFill>
        <p:spPr>
          <a:xfrm>
            <a:off x="5013953" y="2786429"/>
            <a:ext cx="3672847" cy="1225298"/>
          </a:xfrm>
          <a:prstGeom prst="rect">
            <a:avLst/>
          </a:prstGeom>
        </p:spPr>
      </p:pic>
    </p:spTree>
    <p:extLst>
      <p:ext uri="{BB962C8B-B14F-4D97-AF65-F5344CB8AC3E}">
        <p14:creationId xmlns:p14="http://schemas.microsoft.com/office/powerpoint/2010/main" val="1444581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ircle(in)">
                                      <p:cBhvr>
                                        <p:cTn id="11" dur="20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DA15C-E163-4BFE-8B42-417BCD36FF63}"/>
              </a:ext>
            </a:extLst>
          </p:cNvPr>
          <p:cNvSpPr>
            <a:spLocks noGrp="1"/>
          </p:cNvSpPr>
          <p:nvPr>
            <p:ph type="title"/>
          </p:nvPr>
        </p:nvSpPr>
        <p:spPr/>
        <p:txBody>
          <a:bodyPr/>
          <a:lstStyle/>
          <a:p>
            <a:r>
              <a:rPr lang="en-GB" dirty="0">
                <a:solidFill>
                  <a:schemeClr val="tx2">
                    <a:lumMod val="60000"/>
                    <a:lumOff val="40000"/>
                  </a:schemeClr>
                </a:solidFill>
              </a:rPr>
              <a:t>Coasteering</a:t>
            </a:r>
          </a:p>
        </p:txBody>
      </p:sp>
      <p:pic>
        <p:nvPicPr>
          <p:cNvPr id="6" name="Content Placeholder 5">
            <a:extLst>
              <a:ext uri="{FF2B5EF4-FFF2-40B4-BE49-F238E27FC236}">
                <a16:creationId xmlns:a16="http://schemas.microsoft.com/office/drawing/2014/main" id="{DB4B2DAE-0B26-4A03-AFB8-3A286AC1921D}"/>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p:blipFill>
        <p:spPr>
          <a:xfrm>
            <a:off x="1245493" y="1221051"/>
            <a:ext cx="3312368" cy="4415897"/>
          </a:xfrm>
        </p:spPr>
      </p:pic>
      <p:pic>
        <p:nvPicPr>
          <p:cNvPr id="5" name="Content Placeholder 4">
            <a:extLst>
              <a:ext uri="{FF2B5EF4-FFF2-40B4-BE49-F238E27FC236}">
                <a16:creationId xmlns:a16="http://schemas.microsoft.com/office/drawing/2014/main" id="{63064D1C-F90A-4BF2-970A-35CBC61C445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724128" y="2132856"/>
            <a:ext cx="2174379" cy="2789355"/>
          </a:xfrm>
        </p:spPr>
      </p:pic>
    </p:spTree>
    <p:extLst>
      <p:ext uri="{BB962C8B-B14F-4D97-AF65-F5344CB8AC3E}">
        <p14:creationId xmlns:p14="http://schemas.microsoft.com/office/powerpoint/2010/main" val="140665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C9055-CDBB-4662-9735-E648B4491444}"/>
              </a:ext>
            </a:extLst>
          </p:cNvPr>
          <p:cNvSpPr>
            <a:spLocks noGrp="1"/>
          </p:cNvSpPr>
          <p:nvPr>
            <p:ph type="title"/>
          </p:nvPr>
        </p:nvSpPr>
        <p:spPr/>
        <p:txBody>
          <a:bodyPr/>
          <a:lstStyle/>
          <a:p>
            <a:r>
              <a:rPr lang="en-GB" dirty="0">
                <a:solidFill>
                  <a:schemeClr val="tx2">
                    <a:lumMod val="60000"/>
                    <a:lumOff val="40000"/>
                  </a:schemeClr>
                </a:solidFill>
              </a:rPr>
              <a:t>Gorge Walking</a:t>
            </a:r>
          </a:p>
        </p:txBody>
      </p:sp>
      <p:pic>
        <p:nvPicPr>
          <p:cNvPr id="6" name="Content Placeholder 5">
            <a:extLst>
              <a:ext uri="{FF2B5EF4-FFF2-40B4-BE49-F238E27FC236}">
                <a16:creationId xmlns:a16="http://schemas.microsoft.com/office/drawing/2014/main" id="{52B834B8-9955-43A4-B4A3-7BFABF6FC7E7}"/>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p:blipFill>
        <p:spPr>
          <a:xfrm>
            <a:off x="1475656" y="1268760"/>
            <a:ext cx="3024336" cy="4029191"/>
          </a:xfrm>
        </p:spPr>
      </p:pic>
      <p:pic>
        <p:nvPicPr>
          <p:cNvPr id="5" name="Content Placeholder 4">
            <a:extLst>
              <a:ext uri="{FF2B5EF4-FFF2-40B4-BE49-F238E27FC236}">
                <a16:creationId xmlns:a16="http://schemas.microsoft.com/office/drawing/2014/main" id="{CF65C6C4-CD2F-42AE-AD8E-A62AB22CBAA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796136" y="2420888"/>
            <a:ext cx="1993404" cy="1993404"/>
          </a:xfrm>
        </p:spPr>
      </p:pic>
    </p:spTree>
    <p:extLst>
      <p:ext uri="{BB962C8B-B14F-4D97-AF65-F5344CB8AC3E}">
        <p14:creationId xmlns:p14="http://schemas.microsoft.com/office/powerpoint/2010/main" val="4200871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68547-B38A-4FC0-ACC7-1C54AD62A019}"/>
              </a:ext>
            </a:extLst>
          </p:cNvPr>
          <p:cNvSpPr>
            <a:spLocks noGrp="1"/>
          </p:cNvSpPr>
          <p:nvPr>
            <p:ph type="title"/>
          </p:nvPr>
        </p:nvSpPr>
        <p:spPr/>
        <p:txBody>
          <a:bodyPr/>
          <a:lstStyle/>
          <a:p>
            <a:r>
              <a:rPr lang="en-GB" dirty="0">
                <a:solidFill>
                  <a:schemeClr val="tx2">
                    <a:lumMod val="60000"/>
                    <a:lumOff val="40000"/>
                  </a:schemeClr>
                </a:solidFill>
              </a:rPr>
              <a:t>Kayaking</a:t>
            </a:r>
          </a:p>
        </p:txBody>
      </p:sp>
      <p:pic>
        <p:nvPicPr>
          <p:cNvPr id="11" name="Content Placeholder 10">
            <a:extLst>
              <a:ext uri="{FF2B5EF4-FFF2-40B4-BE49-F238E27FC236}">
                <a16:creationId xmlns:a16="http://schemas.microsoft.com/office/drawing/2014/main" id="{988F0F93-3EF8-465C-AC7D-690171E24C5B}"/>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p:blipFill>
        <p:spPr>
          <a:xfrm>
            <a:off x="1277634" y="1232756"/>
            <a:ext cx="3294366" cy="4392488"/>
          </a:xfrm>
        </p:spPr>
      </p:pic>
      <p:pic>
        <p:nvPicPr>
          <p:cNvPr id="5" name="Content Placeholder 4">
            <a:extLst>
              <a:ext uri="{FF2B5EF4-FFF2-40B4-BE49-F238E27FC236}">
                <a16:creationId xmlns:a16="http://schemas.microsoft.com/office/drawing/2014/main" id="{C735DF5C-4019-44D1-BB0D-0D260C28504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p:blipFill>
        <p:spPr>
          <a:xfrm>
            <a:off x="5076056" y="2798009"/>
            <a:ext cx="2938527" cy="1261981"/>
          </a:xfrm>
          <a:prstGeom prst="rect">
            <a:avLst/>
          </a:prstGeom>
        </p:spPr>
      </p:pic>
    </p:spTree>
    <p:extLst>
      <p:ext uri="{BB962C8B-B14F-4D97-AF65-F5344CB8AC3E}">
        <p14:creationId xmlns:p14="http://schemas.microsoft.com/office/powerpoint/2010/main" val="311651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circle(in)">
                                      <p:cBhvr>
                                        <p:cTn id="11" dur="2000"/>
                                        <p:tgtEl>
                                          <p:spTgt spid="11"/>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420C4FB4-33EE-467A-A4CC-43ADEED903A2}"/>
              </a:ext>
            </a:extLst>
          </p:cNvPr>
          <p:cNvPicPr>
            <a:picLocks noGrp="1" noChangeAspect="1"/>
          </p:cNvPicPr>
          <p:nvPr>
            <p:ph sz="half" idx="2"/>
          </p:nvPr>
        </p:nvPicPr>
        <p:blipFill>
          <a:blip r:embed="rId2"/>
          <a:stretch>
            <a:fillRect/>
          </a:stretch>
        </p:blipFill>
        <p:spPr>
          <a:xfrm>
            <a:off x="4859879" y="2963903"/>
            <a:ext cx="3615241" cy="1261981"/>
          </a:xfrm>
          <a:prstGeom prst="rect">
            <a:avLst/>
          </a:prstGeom>
        </p:spPr>
      </p:pic>
      <p:sp>
        <p:nvSpPr>
          <p:cNvPr id="2" name="Title 1">
            <a:extLst>
              <a:ext uri="{FF2B5EF4-FFF2-40B4-BE49-F238E27FC236}">
                <a16:creationId xmlns:a16="http://schemas.microsoft.com/office/drawing/2014/main" id="{9875973D-0E45-46B0-AF11-EEA65E1F127C}"/>
              </a:ext>
            </a:extLst>
          </p:cNvPr>
          <p:cNvSpPr>
            <a:spLocks noGrp="1"/>
          </p:cNvSpPr>
          <p:nvPr>
            <p:ph type="title"/>
          </p:nvPr>
        </p:nvSpPr>
        <p:spPr/>
        <p:txBody>
          <a:bodyPr/>
          <a:lstStyle/>
          <a:p>
            <a:r>
              <a:rPr lang="en-GB" dirty="0">
                <a:solidFill>
                  <a:schemeClr val="tx2">
                    <a:lumMod val="60000"/>
                    <a:lumOff val="40000"/>
                  </a:schemeClr>
                </a:solidFill>
              </a:rPr>
              <a:t>Mountain Biking</a:t>
            </a:r>
          </a:p>
        </p:txBody>
      </p:sp>
      <p:pic>
        <p:nvPicPr>
          <p:cNvPr id="6" name="Content Placeholder 5">
            <a:extLst>
              <a:ext uri="{FF2B5EF4-FFF2-40B4-BE49-F238E27FC236}">
                <a16:creationId xmlns:a16="http://schemas.microsoft.com/office/drawing/2014/main" id="{CE21D778-9A4A-45A3-80E2-C72646CDC882}"/>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p:blipFill>
        <p:spPr>
          <a:xfrm>
            <a:off x="1259632" y="1196752"/>
            <a:ext cx="3312368" cy="4419467"/>
          </a:xfrm>
        </p:spPr>
      </p:pic>
    </p:spTree>
    <p:extLst>
      <p:ext uri="{BB962C8B-B14F-4D97-AF65-F5344CB8AC3E}">
        <p14:creationId xmlns:p14="http://schemas.microsoft.com/office/powerpoint/2010/main" val="2428819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9224C-99B3-4B1A-B901-8A4607788611}"/>
              </a:ext>
            </a:extLst>
          </p:cNvPr>
          <p:cNvSpPr>
            <a:spLocks noGrp="1"/>
          </p:cNvSpPr>
          <p:nvPr>
            <p:ph type="title"/>
          </p:nvPr>
        </p:nvSpPr>
        <p:spPr/>
        <p:txBody>
          <a:bodyPr/>
          <a:lstStyle/>
          <a:p>
            <a:r>
              <a:rPr lang="en-GB" dirty="0">
                <a:solidFill>
                  <a:schemeClr val="tx2">
                    <a:lumMod val="60000"/>
                    <a:lumOff val="40000"/>
                  </a:schemeClr>
                </a:solidFill>
              </a:rPr>
              <a:t>Walking</a:t>
            </a:r>
          </a:p>
        </p:txBody>
      </p:sp>
      <p:pic>
        <p:nvPicPr>
          <p:cNvPr id="6" name="Content Placeholder 5">
            <a:extLst>
              <a:ext uri="{FF2B5EF4-FFF2-40B4-BE49-F238E27FC236}">
                <a16:creationId xmlns:a16="http://schemas.microsoft.com/office/drawing/2014/main" id="{B60D309B-0EF0-451A-81E1-1CF7120107E7}"/>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p:blipFill>
        <p:spPr>
          <a:xfrm>
            <a:off x="1287677" y="1244757"/>
            <a:ext cx="3276364" cy="4368486"/>
          </a:xfrm>
        </p:spPr>
      </p:pic>
      <p:pic>
        <p:nvPicPr>
          <p:cNvPr id="7" name="Content Placeholder 6">
            <a:extLst>
              <a:ext uri="{FF2B5EF4-FFF2-40B4-BE49-F238E27FC236}">
                <a16:creationId xmlns:a16="http://schemas.microsoft.com/office/drawing/2014/main" id="{86641A7E-4A11-4624-AFBA-AD8C89950890}"/>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p:blipFill>
        <p:spPr>
          <a:xfrm>
            <a:off x="4932040" y="2816351"/>
            <a:ext cx="3672847" cy="1225298"/>
          </a:xfrm>
          <a:prstGeom prst="rect">
            <a:avLst/>
          </a:prstGeom>
        </p:spPr>
      </p:pic>
    </p:spTree>
    <p:extLst>
      <p:ext uri="{BB962C8B-B14F-4D97-AF65-F5344CB8AC3E}">
        <p14:creationId xmlns:p14="http://schemas.microsoft.com/office/powerpoint/2010/main" val="1861200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760A7-9754-4D3D-B42D-B80F0A2A3600}"/>
              </a:ext>
            </a:extLst>
          </p:cNvPr>
          <p:cNvSpPr>
            <a:spLocks noGrp="1"/>
          </p:cNvSpPr>
          <p:nvPr>
            <p:ph type="title"/>
          </p:nvPr>
        </p:nvSpPr>
        <p:spPr/>
        <p:txBody>
          <a:bodyPr/>
          <a:lstStyle/>
          <a:p>
            <a:r>
              <a:rPr lang="en-GB" dirty="0">
                <a:solidFill>
                  <a:schemeClr val="tx2">
                    <a:lumMod val="60000"/>
                    <a:lumOff val="40000"/>
                  </a:schemeClr>
                </a:solidFill>
              </a:rPr>
              <a:t>Who Are The NGB’s?</a:t>
            </a:r>
          </a:p>
        </p:txBody>
      </p:sp>
      <p:sp>
        <p:nvSpPr>
          <p:cNvPr id="3" name="Content Placeholder 2">
            <a:extLst>
              <a:ext uri="{FF2B5EF4-FFF2-40B4-BE49-F238E27FC236}">
                <a16:creationId xmlns:a16="http://schemas.microsoft.com/office/drawing/2014/main" id="{EBCE0ED1-09AB-4877-9DCE-4C9A6E007E03}"/>
              </a:ext>
            </a:extLst>
          </p:cNvPr>
          <p:cNvSpPr>
            <a:spLocks noGrp="1"/>
          </p:cNvSpPr>
          <p:nvPr>
            <p:ph sz="half" idx="1"/>
          </p:nvPr>
        </p:nvSpPr>
        <p:spPr/>
        <p:txBody>
          <a:bodyPr>
            <a:normAutofit/>
          </a:bodyPr>
          <a:lstStyle/>
          <a:p>
            <a:r>
              <a:rPr lang="en-GB" sz="2400" dirty="0">
                <a:solidFill>
                  <a:schemeClr val="tx2">
                    <a:lumMod val="60000"/>
                    <a:lumOff val="40000"/>
                  </a:schemeClr>
                </a:solidFill>
              </a:rPr>
              <a:t>Abseiling</a:t>
            </a:r>
          </a:p>
          <a:p>
            <a:r>
              <a:rPr lang="en-GB" sz="2400" dirty="0">
                <a:solidFill>
                  <a:schemeClr val="tx2">
                    <a:lumMod val="60000"/>
                    <a:lumOff val="40000"/>
                  </a:schemeClr>
                </a:solidFill>
              </a:rPr>
              <a:t>Climbing</a:t>
            </a:r>
          </a:p>
          <a:p>
            <a:r>
              <a:rPr lang="en-GB" sz="2400" dirty="0">
                <a:solidFill>
                  <a:schemeClr val="tx2">
                    <a:lumMod val="60000"/>
                    <a:lumOff val="40000"/>
                  </a:schemeClr>
                </a:solidFill>
              </a:rPr>
              <a:t>Coasteering</a:t>
            </a:r>
          </a:p>
          <a:p>
            <a:r>
              <a:rPr lang="en-GB" sz="2400" dirty="0">
                <a:solidFill>
                  <a:schemeClr val="tx2">
                    <a:lumMod val="60000"/>
                    <a:lumOff val="40000"/>
                  </a:schemeClr>
                </a:solidFill>
              </a:rPr>
              <a:t>Gorge Walking</a:t>
            </a:r>
          </a:p>
          <a:p>
            <a:r>
              <a:rPr lang="en-GB" sz="2400" dirty="0">
                <a:solidFill>
                  <a:schemeClr val="tx2">
                    <a:lumMod val="60000"/>
                    <a:lumOff val="40000"/>
                  </a:schemeClr>
                </a:solidFill>
              </a:rPr>
              <a:t>Kayaking</a:t>
            </a:r>
          </a:p>
          <a:p>
            <a:r>
              <a:rPr lang="en-GB" sz="2400" dirty="0">
                <a:solidFill>
                  <a:schemeClr val="tx2">
                    <a:lumMod val="60000"/>
                    <a:lumOff val="40000"/>
                  </a:schemeClr>
                </a:solidFill>
              </a:rPr>
              <a:t>Mountain Biking</a:t>
            </a:r>
          </a:p>
          <a:p>
            <a:r>
              <a:rPr lang="en-GB" sz="2400" dirty="0">
                <a:solidFill>
                  <a:schemeClr val="tx2">
                    <a:lumMod val="60000"/>
                    <a:lumOff val="40000"/>
                  </a:schemeClr>
                </a:solidFill>
              </a:rPr>
              <a:t>Walking</a:t>
            </a:r>
          </a:p>
        </p:txBody>
      </p:sp>
      <p:sp>
        <p:nvSpPr>
          <p:cNvPr id="4" name="Content Placeholder 3">
            <a:extLst>
              <a:ext uri="{FF2B5EF4-FFF2-40B4-BE49-F238E27FC236}">
                <a16:creationId xmlns:a16="http://schemas.microsoft.com/office/drawing/2014/main" id="{561220A9-8A8B-486D-BA2F-C1D83C1CD843}"/>
              </a:ext>
            </a:extLst>
          </p:cNvPr>
          <p:cNvSpPr>
            <a:spLocks noGrp="1"/>
          </p:cNvSpPr>
          <p:nvPr>
            <p:ph sz="half" idx="2"/>
          </p:nvPr>
        </p:nvSpPr>
        <p:spPr>
          <a:xfrm>
            <a:off x="4495800" y="1600201"/>
            <a:ext cx="4540696" cy="3989040"/>
          </a:xfrm>
        </p:spPr>
        <p:txBody>
          <a:bodyPr>
            <a:noAutofit/>
          </a:bodyPr>
          <a:lstStyle/>
          <a:p>
            <a:r>
              <a:rPr lang="en-GB" sz="2400" dirty="0">
                <a:solidFill>
                  <a:schemeClr val="tx2">
                    <a:lumMod val="60000"/>
                    <a:lumOff val="40000"/>
                  </a:schemeClr>
                </a:solidFill>
              </a:rPr>
              <a:t>Mountain Training</a:t>
            </a:r>
          </a:p>
          <a:p>
            <a:r>
              <a:rPr lang="en-GB" sz="2400" dirty="0">
                <a:solidFill>
                  <a:schemeClr val="tx2">
                    <a:lumMod val="60000"/>
                    <a:lumOff val="40000"/>
                  </a:schemeClr>
                </a:solidFill>
              </a:rPr>
              <a:t>Mountain Training</a:t>
            </a:r>
          </a:p>
          <a:p>
            <a:r>
              <a:rPr lang="en-GB" sz="2400" i="1" dirty="0">
                <a:solidFill>
                  <a:schemeClr val="tx2">
                    <a:lumMod val="60000"/>
                    <a:lumOff val="40000"/>
                  </a:schemeClr>
                </a:solidFill>
              </a:rPr>
              <a:t>National Coasteering Charter? </a:t>
            </a:r>
          </a:p>
          <a:p>
            <a:r>
              <a:rPr lang="en-GB" sz="2400" dirty="0">
                <a:solidFill>
                  <a:schemeClr val="tx2">
                    <a:lumMod val="60000"/>
                    <a:lumOff val="40000"/>
                  </a:schemeClr>
                </a:solidFill>
              </a:rPr>
              <a:t>???</a:t>
            </a:r>
          </a:p>
          <a:p>
            <a:r>
              <a:rPr lang="en-GB" sz="2400" dirty="0">
                <a:solidFill>
                  <a:schemeClr val="tx2">
                    <a:lumMod val="60000"/>
                    <a:lumOff val="40000"/>
                  </a:schemeClr>
                </a:solidFill>
              </a:rPr>
              <a:t>British Canoeing</a:t>
            </a:r>
          </a:p>
          <a:p>
            <a:r>
              <a:rPr lang="en-GB" sz="2400" dirty="0">
                <a:solidFill>
                  <a:schemeClr val="tx2">
                    <a:lumMod val="60000"/>
                    <a:lumOff val="40000"/>
                  </a:schemeClr>
                </a:solidFill>
              </a:rPr>
              <a:t>British Cycling</a:t>
            </a:r>
          </a:p>
          <a:p>
            <a:r>
              <a:rPr lang="en-GB" sz="2400" dirty="0">
                <a:solidFill>
                  <a:schemeClr val="tx2">
                    <a:lumMod val="60000"/>
                    <a:lumOff val="40000"/>
                  </a:schemeClr>
                </a:solidFill>
              </a:rPr>
              <a:t>Mountain Training</a:t>
            </a:r>
          </a:p>
        </p:txBody>
      </p:sp>
    </p:spTree>
    <p:extLst>
      <p:ext uri="{BB962C8B-B14F-4D97-AF65-F5344CB8AC3E}">
        <p14:creationId xmlns:p14="http://schemas.microsoft.com/office/powerpoint/2010/main" val="342041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anim calcmode="lin" valueType="num">
                                      <p:cBhvr>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grpId="0"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grpId="0"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grpId="0"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4"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7612D6-971E-4CB4-A83E-405E92F5B4CA}"/>
              </a:ext>
            </a:extLst>
          </p:cNvPr>
          <p:cNvSpPr>
            <a:spLocks noGrp="1"/>
          </p:cNvSpPr>
          <p:nvPr>
            <p:ph type="title"/>
          </p:nvPr>
        </p:nvSpPr>
        <p:spPr/>
        <p:txBody>
          <a:bodyPr/>
          <a:lstStyle/>
          <a:p>
            <a:r>
              <a:rPr lang="en-GB" dirty="0">
                <a:solidFill>
                  <a:schemeClr val="tx2">
                    <a:lumMod val="60000"/>
                    <a:lumOff val="40000"/>
                  </a:schemeClr>
                </a:solidFill>
              </a:rPr>
              <a:t>What Do NGB’s Do?</a:t>
            </a:r>
          </a:p>
        </p:txBody>
      </p:sp>
      <p:pic>
        <p:nvPicPr>
          <p:cNvPr id="8" name="Content Placeholder 7">
            <a:extLst>
              <a:ext uri="{FF2B5EF4-FFF2-40B4-BE49-F238E27FC236}">
                <a16:creationId xmlns:a16="http://schemas.microsoft.com/office/drawing/2014/main" id="{13A61962-C401-4166-893D-EFFF51C51F74}"/>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533400" y="1628800"/>
            <a:ext cx="4038600" cy="3006422"/>
          </a:xfrm>
        </p:spPr>
      </p:pic>
      <p:sp>
        <p:nvSpPr>
          <p:cNvPr id="6" name="Content Placeholder 5">
            <a:extLst>
              <a:ext uri="{FF2B5EF4-FFF2-40B4-BE49-F238E27FC236}">
                <a16:creationId xmlns:a16="http://schemas.microsoft.com/office/drawing/2014/main" id="{984FAC9D-9249-4A39-A4A3-E349AF211FD4}"/>
              </a:ext>
            </a:extLst>
          </p:cNvPr>
          <p:cNvSpPr>
            <a:spLocks noGrp="1"/>
          </p:cNvSpPr>
          <p:nvPr>
            <p:ph sz="half" idx="2"/>
          </p:nvPr>
        </p:nvSpPr>
        <p:spPr>
          <a:xfrm>
            <a:off x="4572000" y="2420888"/>
            <a:ext cx="4038600" cy="2764903"/>
          </a:xfrm>
        </p:spPr>
        <p:txBody>
          <a:bodyPr>
            <a:normAutofit/>
          </a:bodyPr>
          <a:lstStyle/>
          <a:p>
            <a:r>
              <a:rPr lang="en-GB" sz="2400" b="1" dirty="0">
                <a:solidFill>
                  <a:schemeClr val="accent6">
                    <a:lumMod val="75000"/>
                  </a:schemeClr>
                </a:solidFill>
              </a:rPr>
              <a:t>Hard or Technical skills</a:t>
            </a:r>
            <a:endParaRPr lang="en-GB" sz="2400" b="1" dirty="0">
              <a:solidFill>
                <a:schemeClr val="accent3">
                  <a:lumMod val="50000"/>
                </a:schemeClr>
              </a:solidFill>
            </a:endParaRPr>
          </a:p>
          <a:p>
            <a:r>
              <a:rPr lang="en-GB" sz="2400" b="1" dirty="0">
                <a:solidFill>
                  <a:schemeClr val="accent3">
                    <a:lumMod val="75000"/>
                  </a:schemeClr>
                </a:solidFill>
              </a:rPr>
              <a:t>Soft or Process skills</a:t>
            </a:r>
            <a:endParaRPr lang="en-GB" sz="2400" dirty="0">
              <a:solidFill>
                <a:schemeClr val="accent3">
                  <a:lumMod val="50000"/>
                </a:schemeClr>
              </a:solidFill>
            </a:endParaRPr>
          </a:p>
          <a:p>
            <a:r>
              <a:rPr lang="en-GB" sz="2400" b="1" dirty="0">
                <a:solidFill>
                  <a:schemeClr val="accent5">
                    <a:lumMod val="75000"/>
                  </a:schemeClr>
                </a:solidFill>
              </a:rPr>
              <a:t>Meta-skills</a:t>
            </a:r>
            <a:endParaRPr lang="en-GB" dirty="0"/>
          </a:p>
          <a:p>
            <a:endParaRPr lang="en-GB" dirty="0"/>
          </a:p>
        </p:txBody>
      </p:sp>
    </p:spTree>
    <p:extLst>
      <p:ext uri="{BB962C8B-B14F-4D97-AF65-F5344CB8AC3E}">
        <p14:creationId xmlns:p14="http://schemas.microsoft.com/office/powerpoint/2010/main" val="3067853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Effect transition="in" filter="fade">
                                      <p:cBhvr>
                                        <p:cTn id="19" dur="1000"/>
                                        <p:tgtEl>
                                          <p:spTgt spid="6">
                                            <p:txEl>
                                              <p:pRg st="0" end="0"/>
                                            </p:txEl>
                                          </p:spTgt>
                                        </p:tgtEl>
                                      </p:cBhvr>
                                    </p:animEffect>
                                    <p:anim calcmode="lin" valueType="num">
                                      <p:cBhvr>
                                        <p:cTn id="2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22" fill="hold">
                            <p:stCondLst>
                              <p:cond delay="1000"/>
                            </p:stCondLst>
                            <p:childTnLst>
                              <p:par>
                                <p:cTn id="23" presetID="42" presetClass="entr" presetSubtype="0" fill="hold" grpId="0" nodeType="afterEffect">
                                  <p:stCondLst>
                                    <p:cond delay="0"/>
                                  </p:stCondLst>
                                  <p:childTnLst>
                                    <p:set>
                                      <p:cBhvr>
                                        <p:cTn id="24" dur="1" fill="hold">
                                          <p:stCondLst>
                                            <p:cond delay="0"/>
                                          </p:stCondLst>
                                        </p:cTn>
                                        <p:tgtEl>
                                          <p:spTgt spid="6">
                                            <p:txEl>
                                              <p:pRg st="1" end="1"/>
                                            </p:txEl>
                                          </p:spTgt>
                                        </p:tgtEl>
                                        <p:attrNameLst>
                                          <p:attrName>style.visibility</p:attrName>
                                        </p:attrNameLst>
                                      </p:cBhvr>
                                      <p:to>
                                        <p:strVal val="visible"/>
                                      </p:to>
                                    </p:set>
                                    <p:animEffect transition="in" filter="fade">
                                      <p:cBhvr>
                                        <p:cTn id="25" dur="1000"/>
                                        <p:tgtEl>
                                          <p:spTgt spid="6">
                                            <p:txEl>
                                              <p:pRg st="1" end="1"/>
                                            </p:txEl>
                                          </p:spTgt>
                                        </p:tgtEl>
                                      </p:cBhvr>
                                    </p:animEffect>
                                    <p:anim calcmode="lin" valueType="num">
                                      <p:cBhvr>
                                        <p:cTn id="26"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28" fill="hold">
                            <p:stCondLst>
                              <p:cond delay="2000"/>
                            </p:stCondLst>
                            <p:childTnLst>
                              <p:par>
                                <p:cTn id="29" presetID="42" presetClass="entr" presetSubtype="0" fill="hold" grpId="0" nodeType="after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Effect transition="in" filter="fade">
                                      <p:cBhvr>
                                        <p:cTn id="31" dur="1000"/>
                                        <p:tgtEl>
                                          <p:spTgt spid="6">
                                            <p:txEl>
                                              <p:pRg st="2" end="2"/>
                                            </p:txEl>
                                          </p:spTgt>
                                        </p:tgtEl>
                                      </p:cBhvr>
                                    </p:animEffect>
                                    <p:anim calcmode="lin" valueType="num">
                                      <p:cBhvr>
                                        <p:cTn id="3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C5B76-DBEB-B047-BED3-6DF3E9F1EFE3}"/>
              </a:ext>
            </a:extLst>
          </p:cNvPr>
          <p:cNvSpPr>
            <a:spLocks noGrp="1"/>
          </p:cNvSpPr>
          <p:nvPr>
            <p:ph type="title"/>
          </p:nvPr>
        </p:nvSpPr>
        <p:spPr>
          <a:xfrm>
            <a:off x="457200" y="273050"/>
            <a:ext cx="3008313" cy="1162050"/>
          </a:xfrm>
          <a:prstGeom prst="rect">
            <a:avLst/>
          </a:prstGeom>
        </p:spPr>
        <p:txBody>
          <a:bodyPr anchor="b">
            <a:normAutofit/>
          </a:bodyPr>
          <a:lstStyle/>
          <a:p>
            <a:r>
              <a:rPr lang="en-US" sz="2800" dirty="0">
                <a:solidFill>
                  <a:schemeClr val="tx2">
                    <a:lumMod val="60000"/>
                    <a:lumOff val="40000"/>
                  </a:schemeClr>
                </a:solidFill>
              </a:rPr>
              <a:t>EST.: 1964</a:t>
            </a:r>
            <a:br>
              <a:rPr lang="en-US" sz="2800" dirty="0">
                <a:solidFill>
                  <a:schemeClr val="tx2">
                    <a:lumMod val="60000"/>
                    <a:lumOff val="40000"/>
                  </a:schemeClr>
                </a:solidFill>
              </a:rPr>
            </a:br>
            <a:r>
              <a:rPr lang="en-US" sz="2800" dirty="0">
                <a:solidFill>
                  <a:schemeClr val="tx2">
                    <a:lumMod val="60000"/>
                    <a:lumOff val="40000"/>
                  </a:schemeClr>
                </a:solidFill>
              </a:rPr>
              <a:t>Mission:</a:t>
            </a:r>
          </a:p>
        </p:txBody>
      </p:sp>
      <p:pic>
        <p:nvPicPr>
          <p:cNvPr id="5" name="Picture 4">
            <a:extLst>
              <a:ext uri="{FF2B5EF4-FFF2-40B4-BE49-F238E27FC236}">
                <a16:creationId xmlns:a16="http://schemas.microsoft.com/office/drawing/2014/main" id="{CC34ADC8-5EAA-8345-A91C-0C73259CD4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575050" y="2006471"/>
            <a:ext cx="5111750" cy="1705330"/>
          </a:xfrm>
          <a:prstGeom prst="rect">
            <a:avLst/>
          </a:prstGeom>
          <a:noFill/>
        </p:spPr>
      </p:pic>
      <p:sp>
        <p:nvSpPr>
          <p:cNvPr id="3" name="Content Placeholder 2">
            <a:extLst>
              <a:ext uri="{FF2B5EF4-FFF2-40B4-BE49-F238E27FC236}">
                <a16:creationId xmlns:a16="http://schemas.microsoft.com/office/drawing/2014/main" id="{47279201-2A26-D246-B04E-AEE200FBB464}"/>
              </a:ext>
            </a:extLst>
          </p:cNvPr>
          <p:cNvSpPr>
            <a:spLocks noGrp="1"/>
          </p:cNvSpPr>
          <p:nvPr>
            <p:ph type="body" sz="half" idx="2"/>
          </p:nvPr>
        </p:nvSpPr>
        <p:spPr>
          <a:xfrm>
            <a:off x="457200" y="1435100"/>
            <a:ext cx="3008313" cy="4029891"/>
          </a:xfrm>
          <a:prstGeom prst="rect">
            <a:avLst/>
          </a:prstGeom>
        </p:spPr>
        <p:txBody>
          <a:bodyPr>
            <a:normAutofit/>
          </a:bodyPr>
          <a:lstStyle/>
          <a:p>
            <a:endParaRPr lang="en-GB" sz="1800" i="1" dirty="0"/>
          </a:p>
          <a:p>
            <a:pPr marL="0" indent="0">
              <a:buNone/>
            </a:pPr>
            <a:r>
              <a:rPr lang="en-GB" sz="1800" i="1" dirty="0">
                <a:solidFill>
                  <a:schemeClr val="tx2">
                    <a:lumMod val="60000"/>
                    <a:lumOff val="40000"/>
                  </a:schemeClr>
                </a:solidFill>
              </a:rPr>
              <a:t>“To inspire, enable and develop people in walking, climbing and mountaineering through the provision of nationally and internationally recognised skills training and leadership qualifications” .</a:t>
            </a:r>
          </a:p>
          <a:p>
            <a:pPr marL="0" indent="0">
              <a:buNone/>
            </a:pPr>
            <a:r>
              <a:rPr lang="en-GB" sz="1800" dirty="0">
                <a:solidFill>
                  <a:schemeClr val="tx2">
                    <a:lumMod val="60000"/>
                    <a:lumOff val="40000"/>
                  </a:schemeClr>
                </a:solidFill>
              </a:rPr>
              <a:t>(Mountain Training, 2018)</a:t>
            </a:r>
          </a:p>
          <a:p>
            <a:endParaRPr lang="en-US" dirty="0"/>
          </a:p>
        </p:txBody>
      </p:sp>
    </p:spTree>
    <p:extLst>
      <p:ext uri="{BB962C8B-B14F-4D97-AF65-F5344CB8AC3E}">
        <p14:creationId xmlns:p14="http://schemas.microsoft.com/office/powerpoint/2010/main" val="22020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heckerboard(across)">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heckerboard(across)">
                                      <p:cBhvr>
                                        <p:cTn id="17" dur="500"/>
                                        <p:tgtEl>
                                          <p:spTgt spid="3">
                                            <p:txEl>
                                              <p:pRg st="1" end="1"/>
                                            </p:txEl>
                                          </p:spTgt>
                                        </p:tgtEl>
                                      </p:cBhvr>
                                    </p:animEffect>
                                  </p:childTnLst>
                                </p:cTn>
                              </p:par>
                              <p:par>
                                <p:cTn id="18" presetID="5" presetClass="entr" presetSubtype="1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checkerboard(across)">
                                      <p:cBhvr>
                                        <p:cTn id="2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D78EC-6ADF-A54E-9D25-83550626762E}"/>
              </a:ext>
            </a:extLst>
          </p:cNvPr>
          <p:cNvSpPr>
            <a:spLocks noGrp="1"/>
          </p:cNvSpPr>
          <p:nvPr>
            <p:ph type="title"/>
          </p:nvPr>
        </p:nvSpPr>
        <p:spPr>
          <a:xfrm>
            <a:off x="457200" y="274638"/>
            <a:ext cx="8229600" cy="1143000"/>
          </a:xfrm>
        </p:spPr>
        <p:txBody>
          <a:bodyPr>
            <a:normAutofit/>
          </a:bodyPr>
          <a:lstStyle/>
          <a:p>
            <a:r>
              <a:rPr lang="en-US" sz="4000" dirty="0">
                <a:solidFill>
                  <a:schemeClr val="tx2">
                    <a:lumMod val="60000"/>
                    <a:lumOff val="40000"/>
                  </a:schemeClr>
                </a:solidFill>
              </a:rPr>
              <a:t>Walking Schemes</a:t>
            </a:r>
          </a:p>
        </p:txBody>
      </p:sp>
      <p:pic>
        <p:nvPicPr>
          <p:cNvPr id="5" name="Content Placeholder 4">
            <a:extLst>
              <a:ext uri="{FF2B5EF4-FFF2-40B4-BE49-F238E27FC236}">
                <a16:creationId xmlns:a16="http://schemas.microsoft.com/office/drawing/2014/main" id="{C0C399B0-7720-5443-B1A6-65A6B9225F6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0214" y="1187656"/>
            <a:ext cx="6343571" cy="4482688"/>
          </a:xfrm>
        </p:spPr>
      </p:pic>
      <p:sp>
        <p:nvSpPr>
          <p:cNvPr id="6" name="TextBox 5">
            <a:extLst>
              <a:ext uri="{FF2B5EF4-FFF2-40B4-BE49-F238E27FC236}">
                <a16:creationId xmlns:a16="http://schemas.microsoft.com/office/drawing/2014/main" id="{7E510F06-F888-D040-8CF5-9E04A7203659}"/>
              </a:ext>
            </a:extLst>
          </p:cNvPr>
          <p:cNvSpPr txBox="1"/>
          <p:nvPr/>
        </p:nvSpPr>
        <p:spPr>
          <a:xfrm>
            <a:off x="7858897" y="5350476"/>
            <a:ext cx="184731" cy="369332"/>
          </a:xfrm>
          <a:prstGeom prst="rect">
            <a:avLst/>
          </a:prstGeom>
          <a:noFill/>
        </p:spPr>
        <p:txBody>
          <a:bodyPr wrap="none" rtlCol="0">
            <a:spAutoFit/>
          </a:bodyPr>
          <a:lstStyle/>
          <a:p>
            <a:endParaRPr lang="en-US" dirty="0"/>
          </a:p>
        </p:txBody>
      </p:sp>
      <p:pic>
        <p:nvPicPr>
          <p:cNvPr id="4" name="Picture 3">
            <a:hlinkClick r:id="rId3"/>
            <a:extLst>
              <a:ext uri="{FF2B5EF4-FFF2-40B4-BE49-F238E27FC236}">
                <a16:creationId xmlns:a16="http://schemas.microsoft.com/office/drawing/2014/main" id="{8BAF98DD-5A2A-0143-BCF2-3973D4B5842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42046" y="516403"/>
            <a:ext cx="1647462" cy="549609"/>
          </a:xfrm>
          <a:prstGeom prst="rect">
            <a:avLst/>
          </a:prstGeom>
        </p:spPr>
      </p:pic>
    </p:spTree>
    <p:extLst>
      <p:ext uri="{BB962C8B-B14F-4D97-AF65-F5344CB8AC3E}">
        <p14:creationId xmlns:p14="http://schemas.microsoft.com/office/powerpoint/2010/main" val="168766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D15E4-0FF8-8C4F-A421-8AD0E590CFF9}"/>
              </a:ext>
            </a:extLst>
          </p:cNvPr>
          <p:cNvSpPr>
            <a:spLocks noGrp="1"/>
          </p:cNvSpPr>
          <p:nvPr>
            <p:ph type="title"/>
          </p:nvPr>
        </p:nvSpPr>
        <p:spPr/>
        <p:txBody>
          <a:bodyPr>
            <a:normAutofit/>
          </a:bodyPr>
          <a:lstStyle/>
          <a:p>
            <a:r>
              <a:rPr lang="en-US" sz="4000" dirty="0">
                <a:solidFill>
                  <a:schemeClr val="tx2">
                    <a:lumMod val="60000"/>
                    <a:lumOff val="40000"/>
                  </a:schemeClr>
                </a:solidFill>
              </a:rPr>
              <a:t>Climbing Schemes</a:t>
            </a:r>
          </a:p>
        </p:txBody>
      </p:sp>
      <p:pic>
        <p:nvPicPr>
          <p:cNvPr id="5" name="Content Placeholder 4">
            <a:extLst>
              <a:ext uri="{FF2B5EF4-FFF2-40B4-BE49-F238E27FC236}">
                <a16:creationId xmlns:a16="http://schemas.microsoft.com/office/drawing/2014/main" id="{EA9963A1-C248-F94C-A13A-3A3C24A572D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14859" y="1197000"/>
            <a:ext cx="6314281" cy="4464000"/>
          </a:xfrm>
        </p:spPr>
      </p:pic>
      <p:pic>
        <p:nvPicPr>
          <p:cNvPr id="4" name="Picture 3">
            <a:hlinkClick r:id="rId3"/>
            <a:extLst>
              <a:ext uri="{FF2B5EF4-FFF2-40B4-BE49-F238E27FC236}">
                <a16:creationId xmlns:a16="http://schemas.microsoft.com/office/drawing/2014/main" id="{03A8CF2C-38C6-E540-9EED-D533A9600F1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42046" y="516403"/>
            <a:ext cx="1647462" cy="549609"/>
          </a:xfrm>
          <a:prstGeom prst="rect">
            <a:avLst/>
          </a:prstGeom>
        </p:spPr>
      </p:pic>
    </p:spTree>
    <p:extLst>
      <p:ext uri="{BB962C8B-B14F-4D97-AF65-F5344CB8AC3E}">
        <p14:creationId xmlns:p14="http://schemas.microsoft.com/office/powerpoint/2010/main" val="3322564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05A0B-5D19-43E4-B1DE-3332BDCE82CF}"/>
              </a:ext>
            </a:extLst>
          </p:cNvPr>
          <p:cNvSpPr>
            <a:spLocks noGrp="1"/>
          </p:cNvSpPr>
          <p:nvPr>
            <p:ph type="title"/>
          </p:nvPr>
        </p:nvSpPr>
        <p:spPr/>
        <p:txBody>
          <a:bodyPr/>
          <a:lstStyle/>
          <a:p>
            <a:r>
              <a:rPr lang="en-GB" dirty="0">
                <a:solidFill>
                  <a:schemeClr val="tx2">
                    <a:lumMod val="60000"/>
                    <a:lumOff val="40000"/>
                  </a:schemeClr>
                </a:solidFill>
              </a:rPr>
              <a:t>What Do NGB’s Do?</a:t>
            </a:r>
          </a:p>
        </p:txBody>
      </p:sp>
      <p:sp>
        <p:nvSpPr>
          <p:cNvPr id="3" name="Content Placeholder 2">
            <a:extLst>
              <a:ext uri="{FF2B5EF4-FFF2-40B4-BE49-F238E27FC236}">
                <a16:creationId xmlns:a16="http://schemas.microsoft.com/office/drawing/2014/main" id="{66944867-25FC-4962-9EF2-12A421037AC6}"/>
              </a:ext>
            </a:extLst>
          </p:cNvPr>
          <p:cNvSpPr>
            <a:spLocks noGrp="1"/>
          </p:cNvSpPr>
          <p:nvPr>
            <p:ph idx="1"/>
          </p:nvPr>
        </p:nvSpPr>
        <p:spPr/>
        <p:txBody>
          <a:bodyPr/>
          <a:lstStyle/>
          <a:p>
            <a:pPr marL="514350" indent="-514350">
              <a:buFont typeface="+mj-lt"/>
              <a:buAutoNum type="arabicPeriod"/>
            </a:pPr>
            <a:r>
              <a:rPr lang="en-GB" dirty="0">
                <a:solidFill>
                  <a:schemeClr val="tx2">
                    <a:lumMod val="60000"/>
                    <a:lumOff val="40000"/>
                  </a:schemeClr>
                </a:solidFill>
              </a:rPr>
              <a:t>Establish </a:t>
            </a:r>
            <a:r>
              <a:rPr lang="en-GB" i="1" dirty="0">
                <a:solidFill>
                  <a:schemeClr val="tx2">
                    <a:lumMod val="60000"/>
                    <a:lumOff val="40000"/>
                  </a:schemeClr>
                </a:solidFill>
              </a:rPr>
              <a:t>the</a:t>
            </a:r>
            <a:r>
              <a:rPr lang="en-GB" dirty="0">
                <a:solidFill>
                  <a:schemeClr val="tx2">
                    <a:lumMod val="60000"/>
                    <a:lumOff val="40000"/>
                  </a:schemeClr>
                </a:solidFill>
              </a:rPr>
              <a:t> technical and professional standard.</a:t>
            </a:r>
          </a:p>
          <a:p>
            <a:pPr marL="514350" indent="-514350">
              <a:buFont typeface="+mj-lt"/>
              <a:buAutoNum type="arabicPeriod"/>
            </a:pPr>
            <a:r>
              <a:rPr lang="en-GB" dirty="0">
                <a:solidFill>
                  <a:schemeClr val="tx2">
                    <a:lumMod val="60000"/>
                    <a:lumOff val="40000"/>
                  </a:schemeClr>
                </a:solidFill>
              </a:rPr>
              <a:t>Advocate for their sport – at all levels.</a:t>
            </a:r>
          </a:p>
          <a:p>
            <a:pPr marL="514350" indent="-514350">
              <a:buFont typeface="+mj-lt"/>
              <a:buAutoNum type="arabicPeriod"/>
            </a:pPr>
            <a:r>
              <a:rPr lang="en-GB" dirty="0">
                <a:solidFill>
                  <a:schemeClr val="tx2">
                    <a:lumMod val="60000"/>
                    <a:lumOff val="40000"/>
                  </a:schemeClr>
                </a:solidFill>
              </a:rPr>
              <a:t>Develop participation in their sport.</a:t>
            </a:r>
          </a:p>
          <a:p>
            <a:endParaRPr lang="en-GB" dirty="0"/>
          </a:p>
        </p:txBody>
      </p:sp>
    </p:spTree>
    <p:extLst>
      <p:ext uri="{BB962C8B-B14F-4D97-AF65-F5344CB8AC3E}">
        <p14:creationId xmlns:p14="http://schemas.microsoft.com/office/powerpoint/2010/main" val="83421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anim calcmode="lin" valueType="num">
                                      <p:cBhvr>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2F429-463C-0C41-83C4-71537FDF0DA2}"/>
              </a:ext>
            </a:extLst>
          </p:cNvPr>
          <p:cNvSpPr>
            <a:spLocks noGrp="1"/>
          </p:cNvSpPr>
          <p:nvPr>
            <p:ph type="title"/>
          </p:nvPr>
        </p:nvSpPr>
        <p:spPr/>
        <p:txBody>
          <a:bodyPr>
            <a:normAutofit/>
          </a:bodyPr>
          <a:lstStyle/>
          <a:p>
            <a:r>
              <a:rPr lang="en-US" sz="4000" dirty="0">
                <a:solidFill>
                  <a:schemeClr val="tx2">
                    <a:lumMod val="60000"/>
                    <a:lumOff val="40000"/>
                  </a:schemeClr>
                </a:solidFill>
              </a:rPr>
              <a:t>Some Other NGB’s</a:t>
            </a:r>
          </a:p>
        </p:txBody>
      </p:sp>
      <p:pic>
        <p:nvPicPr>
          <p:cNvPr id="4" name="Content Placeholder 3">
            <a:hlinkClick r:id="rId2"/>
            <a:extLst>
              <a:ext uri="{FF2B5EF4-FFF2-40B4-BE49-F238E27FC236}">
                <a16:creationId xmlns:a16="http://schemas.microsoft.com/office/drawing/2014/main" id="{378E2FA2-5F3D-4744-BD5C-EAE199CBEBB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1282" y="1973788"/>
            <a:ext cx="3298522" cy="1800000"/>
          </a:xfrm>
          <a:prstGeom prst="rect">
            <a:avLst/>
          </a:prstGeom>
        </p:spPr>
      </p:pic>
      <p:pic>
        <p:nvPicPr>
          <p:cNvPr id="8" name="Picture 7">
            <a:hlinkClick r:id="rId4"/>
            <a:extLst>
              <a:ext uri="{FF2B5EF4-FFF2-40B4-BE49-F238E27FC236}">
                <a16:creationId xmlns:a16="http://schemas.microsoft.com/office/drawing/2014/main" id="{876ECD26-D633-8D4D-A019-DB194E8DE4C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41433" y="1152950"/>
            <a:ext cx="3040140" cy="1641676"/>
          </a:xfrm>
          <a:prstGeom prst="rect">
            <a:avLst/>
          </a:prstGeom>
        </p:spPr>
      </p:pic>
      <p:pic>
        <p:nvPicPr>
          <p:cNvPr id="10" name="Picture 9">
            <a:hlinkClick r:id="rId6"/>
            <a:extLst>
              <a:ext uri="{FF2B5EF4-FFF2-40B4-BE49-F238E27FC236}">
                <a16:creationId xmlns:a16="http://schemas.microsoft.com/office/drawing/2014/main" id="{3A670310-1E1B-214B-BD5B-99AD3FCF8EA0}"/>
              </a:ext>
            </a:extLst>
          </p:cNvPr>
          <p:cNvPicPr>
            <a:picLocks noChangeAspect="1"/>
          </p:cNvPicPr>
          <p:nvPr/>
        </p:nvPicPr>
        <p:blipFill rotWithShape="1">
          <a:blip r:embed="rId7">
            <a:extLst>
              <a:ext uri="{28A0092B-C50C-407E-A947-70E740481C1C}">
                <a14:useLocalDpi xmlns:a14="http://schemas.microsoft.com/office/drawing/2010/main" val="0"/>
              </a:ext>
            </a:extLst>
          </a:blip>
          <a:srcRect l="8576" t="16876" r="12834" b="16412"/>
          <a:stretch/>
        </p:blipFill>
        <p:spPr>
          <a:xfrm>
            <a:off x="3465359" y="4387414"/>
            <a:ext cx="2592288" cy="1200832"/>
          </a:xfrm>
          <a:prstGeom prst="rect">
            <a:avLst/>
          </a:prstGeom>
        </p:spPr>
      </p:pic>
      <p:pic>
        <p:nvPicPr>
          <p:cNvPr id="12" name="Picture 11">
            <a:hlinkClick r:id="rId8"/>
            <a:extLst>
              <a:ext uri="{FF2B5EF4-FFF2-40B4-BE49-F238E27FC236}">
                <a16:creationId xmlns:a16="http://schemas.microsoft.com/office/drawing/2014/main" id="{35C8B8C8-55FC-774E-81A6-3C24AC207A4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156176" y="4115386"/>
            <a:ext cx="2786127" cy="1308121"/>
          </a:xfrm>
          <a:prstGeom prst="rect">
            <a:avLst/>
          </a:prstGeom>
        </p:spPr>
      </p:pic>
      <p:pic>
        <p:nvPicPr>
          <p:cNvPr id="6" name="Picture 5">
            <a:hlinkClick r:id="rId10"/>
            <a:extLst>
              <a:ext uri="{FF2B5EF4-FFF2-40B4-BE49-F238E27FC236}">
                <a16:creationId xmlns:a16="http://schemas.microsoft.com/office/drawing/2014/main" id="{E603BFD2-9198-484B-9F64-EBCC94B22987}"/>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6592822" y="2359002"/>
            <a:ext cx="2155320" cy="1029571"/>
          </a:xfrm>
          <a:prstGeom prst="rect">
            <a:avLst/>
          </a:prstGeom>
        </p:spPr>
      </p:pic>
      <p:pic>
        <p:nvPicPr>
          <p:cNvPr id="9" name="Picture 8">
            <a:hlinkClick r:id="rId12"/>
            <a:extLst>
              <a:ext uri="{FF2B5EF4-FFF2-40B4-BE49-F238E27FC236}">
                <a16:creationId xmlns:a16="http://schemas.microsoft.com/office/drawing/2014/main" id="{52952149-6F69-4543-AC70-EBB5D99F7B3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27584" y="4077072"/>
            <a:ext cx="2038635" cy="1314633"/>
          </a:xfrm>
          <a:prstGeom prst="rect">
            <a:avLst/>
          </a:prstGeom>
        </p:spPr>
      </p:pic>
    </p:spTree>
    <p:extLst>
      <p:ext uri="{BB962C8B-B14F-4D97-AF65-F5344CB8AC3E}">
        <p14:creationId xmlns:p14="http://schemas.microsoft.com/office/powerpoint/2010/main" val="3377310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par>
                          <p:cTn id="13" fill="hold">
                            <p:stCondLst>
                              <p:cond delay="2000"/>
                            </p:stCondLst>
                            <p:childTnLst>
                              <p:par>
                                <p:cTn id="14" presetID="6" presetClass="entr" presetSubtype="16" fill="hold"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circle(in)">
                                      <p:cBhvr>
                                        <p:cTn id="16" dur="2000"/>
                                        <p:tgtEl>
                                          <p:spTgt spid="4"/>
                                        </p:tgtEl>
                                      </p:cBhvr>
                                    </p:animEffect>
                                  </p:childTnLst>
                                </p:cTn>
                              </p:par>
                              <p:par>
                                <p:cTn id="17" presetID="6" presetClass="entr" presetSubtype="16" fill="hold"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circle(in)">
                                      <p:cBhvr>
                                        <p:cTn id="19" dur="2000"/>
                                        <p:tgtEl>
                                          <p:spTgt spid="6"/>
                                        </p:tgtEl>
                                      </p:cBhvr>
                                    </p:animEffect>
                                  </p:childTnLst>
                                </p:cTn>
                              </p:par>
                            </p:childTnLst>
                          </p:cTn>
                        </p:par>
                        <p:par>
                          <p:cTn id="20" fill="hold">
                            <p:stCondLst>
                              <p:cond delay="4000"/>
                            </p:stCondLst>
                            <p:childTnLst>
                              <p:par>
                                <p:cTn id="21" presetID="6" presetClass="entr" presetSubtype="16"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circle(in)">
                                      <p:cBhvr>
                                        <p:cTn id="23" dur="2000"/>
                                        <p:tgtEl>
                                          <p:spTgt spid="9"/>
                                        </p:tgtEl>
                                      </p:cBhvr>
                                    </p:animEffect>
                                  </p:childTnLst>
                                </p:cTn>
                              </p:par>
                              <p:par>
                                <p:cTn id="24" presetID="6" presetClass="entr" presetSubtype="16" fill="hold"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circle(in)">
                                      <p:cBhvr>
                                        <p:cTn id="26" dur="2000"/>
                                        <p:tgtEl>
                                          <p:spTgt spid="12"/>
                                        </p:tgtEl>
                                      </p:cBhvr>
                                    </p:animEffect>
                                  </p:childTnLst>
                                </p:cTn>
                              </p:par>
                            </p:childTnLst>
                          </p:cTn>
                        </p:par>
                        <p:par>
                          <p:cTn id="27" fill="hold">
                            <p:stCondLst>
                              <p:cond delay="6000"/>
                            </p:stCondLst>
                            <p:childTnLst>
                              <p:par>
                                <p:cTn id="28" presetID="6" presetClass="entr" presetSubtype="16" fill="hold" nodeType="after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circle(in)">
                                      <p:cBhvr>
                                        <p:cTn id="3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2F4D0-8463-4E86-87FD-A0DFC5BDB0D3}"/>
              </a:ext>
            </a:extLst>
          </p:cNvPr>
          <p:cNvSpPr>
            <a:spLocks noGrp="1"/>
          </p:cNvSpPr>
          <p:nvPr>
            <p:ph type="title"/>
          </p:nvPr>
        </p:nvSpPr>
        <p:spPr/>
        <p:txBody>
          <a:bodyPr/>
          <a:lstStyle/>
          <a:p>
            <a:r>
              <a:rPr lang="en-GB" dirty="0">
                <a:solidFill>
                  <a:schemeClr val="tx2">
                    <a:lumMod val="60000"/>
                    <a:lumOff val="40000"/>
                  </a:schemeClr>
                </a:solidFill>
              </a:rPr>
              <a:t>!!* Task *!!</a:t>
            </a:r>
          </a:p>
        </p:txBody>
      </p:sp>
      <p:sp>
        <p:nvSpPr>
          <p:cNvPr id="3" name="Content Placeholder 2">
            <a:extLst>
              <a:ext uri="{FF2B5EF4-FFF2-40B4-BE49-F238E27FC236}">
                <a16:creationId xmlns:a16="http://schemas.microsoft.com/office/drawing/2014/main" id="{5878D000-FC59-4962-8A31-A56D47EB66C6}"/>
              </a:ext>
            </a:extLst>
          </p:cNvPr>
          <p:cNvSpPr>
            <a:spLocks noGrp="1"/>
          </p:cNvSpPr>
          <p:nvPr>
            <p:ph idx="1"/>
          </p:nvPr>
        </p:nvSpPr>
        <p:spPr/>
        <p:txBody>
          <a:bodyPr>
            <a:normAutofit/>
          </a:bodyPr>
          <a:lstStyle/>
          <a:p>
            <a:pPr marL="0" indent="0" algn="ctr">
              <a:buNone/>
            </a:pPr>
            <a:r>
              <a:rPr lang="en-GB" sz="2400" dirty="0">
                <a:solidFill>
                  <a:schemeClr val="tx2">
                    <a:lumMod val="60000"/>
                    <a:lumOff val="40000"/>
                  </a:schemeClr>
                </a:solidFill>
              </a:rPr>
              <a:t>What roles do NGB’s play within the risk management process of outdoor adventurous activities?</a:t>
            </a:r>
          </a:p>
          <a:p>
            <a:pPr marL="0" indent="0">
              <a:buNone/>
            </a:pPr>
            <a:endParaRPr lang="en-GB" sz="2400" dirty="0">
              <a:solidFill>
                <a:schemeClr val="tx2">
                  <a:lumMod val="60000"/>
                  <a:lumOff val="40000"/>
                </a:schemeClr>
              </a:solidFill>
            </a:endParaRPr>
          </a:p>
          <a:p>
            <a:pPr marL="0" indent="0">
              <a:buNone/>
            </a:pPr>
            <a:endParaRPr lang="en-GB" sz="2400" dirty="0">
              <a:solidFill>
                <a:schemeClr val="tx2">
                  <a:lumMod val="60000"/>
                  <a:lumOff val="40000"/>
                </a:schemeClr>
              </a:solidFill>
            </a:endParaRPr>
          </a:p>
          <a:p>
            <a:r>
              <a:rPr lang="en-GB" sz="1800" dirty="0">
                <a:solidFill>
                  <a:schemeClr val="tx2">
                    <a:lumMod val="60000"/>
                    <a:lumOff val="40000"/>
                  </a:schemeClr>
                </a:solidFill>
              </a:rPr>
              <a:t>5 minutes to discuss and conclude a succinct answer to this question.</a:t>
            </a:r>
          </a:p>
        </p:txBody>
      </p:sp>
    </p:spTree>
    <p:extLst>
      <p:ext uri="{BB962C8B-B14F-4D97-AF65-F5344CB8AC3E}">
        <p14:creationId xmlns:p14="http://schemas.microsoft.com/office/powerpoint/2010/main" val="3366766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E7B29-A654-4BB9-97AD-4A99E54BE94F}"/>
              </a:ext>
            </a:extLst>
          </p:cNvPr>
          <p:cNvSpPr>
            <a:spLocks noGrp="1"/>
          </p:cNvSpPr>
          <p:nvPr>
            <p:ph type="title"/>
          </p:nvPr>
        </p:nvSpPr>
        <p:spPr>
          <a:xfrm>
            <a:off x="457200" y="274638"/>
            <a:ext cx="8229600" cy="1143000"/>
          </a:xfrm>
        </p:spPr>
        <p:txBody>
          <a:bodyPr anchor="ctr">
            <a:normAutofit/>
          </a:bodyPr>
          <a:lstStyle/>
          <a:p>
            <a:r>
              <a:rPr lang="en-GB" dirty="0">
                <a:solidFill>
                  <a:schemeClr val="tx2">
                    <a:lumMod val="60000"/>
                    <a:lumOff val="40000"/>
                  </a:schemeClr>
                </a:solidFill>
              </a:rPr>
              <a:t>What Would AALA Say?</a:t>
            </a:r>
          </a:p>
        </p:txBody>
      </p:sp>
      <p:pic>
        <p:nvPicPr>
          <p:cNvPr id="5" name="Content Placeholder 4" descr="Logo, circle&#10;&#10;Description automatically generated">
            <a:hlinkClick r:id="rId2"/>
            <a:extLst>
              <a:ext uri="{FF2B5EF4-FFF2-40B4-BE49-F238E27FC236}">
                <a16:creationId xmlns:a16="http://schemas.microsoft.com/office/drawing/2014/main" id="{C17E002F-19CA-4806-AD55-765354DDCA6B}"/>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23528" y="1434480"/>
            <a:ext cx="3989040" cy="3989040"/>
          </a:xfrm>
          <a:noFill/>
        </p:spPr>
      </p:pic>
      <p:sp>
        <p:nvSpPr>
          <p:cNvPr id="10" name="Content Placeholder 3">
            <a:extLst>
              <a:ext uri="{FF2B5EF4-FFF2-40B4-BE49-F238E27FC236}">
                <a16:creationId xmlns:a16="http://schemas.microsoft.com/office/drawing/2014/main" id="{031CEF1C-C79F-4FE3-8C77-A0EACE8471FE}"/>
              </a:ext>
            </a:extLst>
          </p:cNvPr>
          <p:cNvSpPr>
            <a:spLocks noGrp="1"/>
          </p:cNvSpPr>
          <p:nvPr>
            <p:ph sz="half" idx="2"/>
          </p:nvPr>
        </p:nvSpPr>
        <p:spPr>
          <a:xfrm>
            <a:off x="4648200" y="1600201"/>
            <a:ext cx="4172272" cy="3989040"/>
          </a:xfrm>
        </p:spPr>
        <p:txBody>
          <a:bodyPr>
            <a:normAutofit fontScale="92500" lnSpcReduction="10000"/>
          </a:bodyPr>
          <a:lstStyle/>
          <a:p>
            <a:pPr marL="0" indent="0">
              <a:buNone/>
            </a:pPr>
            <a:r>
              <a:rPr lang="en-GB" dirty="0">
                <a:solidFill>
                  <a:schemeClr val="tx2">
                    <a:lumMod val="60000"/>
                    <a:lumOff val="40000"/>
                  </a:schemeClr>
                </a:solidFill>
              </a:rPr>
              <a:t>The Adventure Activities Licensing Authority (AALA) came into existence in April 1996. </a:t>
            </a:r>
          </a:p>
          <a:p>
            <a:pPr marL="0" indent="0">
              <a:buNone/>
            </a:pPr>
            <a:r>
              <a:rPr lang="en-GB" dirty="0">
                <a:solidFill>
                  <a:schemeClr val="tx2">
                    <a:lumMod val="60000"/>
                    <a:lumOff val="40000"/>
                  </a:schemeClr>
                </a:solidFill>
              </a:rPr>
              <a:t>It is currently sponsored by the Department for Work and Pensions. </a:t>
            </a:r>
          </a:p>
          <a:p>
            <a:pPr marL="0" indent="0">
              <a:buNone/>
            </a:pPr>
            <a:r>
              <a:rPr lang="en-GB" dirty="0">
                <a:solidFill>
                  <a:schemeClr val="tx2">
                    <a:lumMod val="60000"/>
                    <a:lumOff val="40000"/>
                  </a:schemeClr>
                </a:solidFill>
              </a:rPr>
              <a:t>The Health and Safety Executive is currently designated as the AALA.</a:t>
            </a:r>
            <a:endParaRPr lang="en-US" dirty="0">
              <a:solidFill>
                <a:schemeClr val="tx2">
                  <a:lumMod val="60000"/>
                  <a:lumOff val="40000"/>
                </a:schemeClr>
              </a:solidFill>
            </a:endParaRPr>
          </a:p>
        </p:txBody>
      </p:sp>
    </p:spTree>
    <p:extLst>
      <p:ext uri="{BB962C8B-B14F-4D97-AF65-F5344CB8AC3E}">
        <p14:creationId xmlns:p14="http://schemas.microsoft.com/office/powerpoint/2010/main" val="3130286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in)">
                                      <p:cBhvr>
                                        <p:cTn id="11" dur="20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animEffect transition="in" filter="circle(in)">
                                      <p:cBhvr>
                                        <p:cTn id="16" dur="2000"/>
                                        <p:tgtEl>
                                          <p:spTgt spid="10">
                                            <p:txEl>
                                              <p:pRg st="0" end="0"/>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animEffect transition="in" filter="circle(in)">
                                      <p:cBhvr>
                                        <p:cTn id="19" dur="2000"/>
                                        <p:tgtEl>
                                          <p:spTgt spid="10">
                                            <p:txEl>
                                              <p:pRg st="1" end="1"/>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10">
                                            <p:txEl>
                                              <p:pRg st="2" end="2"/>
                                            </p:txEl>
                                          </p:spTgt>
                                        </p:tgtEl>
                                        <p:attrNameLst>
                                          <p:attrName>style.visibility</p:attrName>
                                        </p:attrNameLst>
                                      </p:cBhvr>
                                      <p:to>
                                        <p:strVal val="visible"/>
                                      </p:to>
                                    </p:set>
                                    <p:animEffect transition="in" filter="circle(in)">
                                      <p:cBhvr>
                                        <p:cTn id="22" dur="20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solidFill>
                  <a:schemeClr val="tx2">
                    <a:lumMod val="60000"/>
                    <a:lumOff val="40000"/>
                  </a:schemeClr>
                </a:solidFill>
              </a:rPr>
              <a:t>References</a:t>
            </a:r>
            <a:endParaRPr lang="en-US" sz="4000" dirty="0">
              <a:solidFill>
                <a:schemeClr val="tx2">
                  <a:lumMod val="60000"/>
                  <a:lumOff val="40000"/>
                </a:schemeClr>
              </a:solidFill>
            </a:endParaRPr>
          </a:p>
        </p:txBody>
      </p:sp>
      <p:sp>
        <p:nvSpPr>
          <p:cNvPr id="3" name="Content Placeholder 2"/>
          <p:cNvSpPr>
            <a:spLocks noGrp="1"/>
          </p:cNvSpPr>
          <p:nvPr>
            <p:ph idx="1"/>
          </p:nvPr>
        </p:nvSpPr>
        <p:spPr/>
        <p:txBody>
          <a:bodyPr>
            <a:normAutofit fontScale="47500" lnSpcReduction="20000"/>
          </a:bodyPr>
          <a:lstStyle/>
          <a:p>
            <a:pPr>
              <a:spcBef>
                <a:spcPts val="0"/>
              </a:spcBef>
              <a:buFont typeface="Wingdings 2"/>
              <a:buChar char=""/>
              <a:defRPr/>
            </a:pPr>
            <a:endParaRPr lang="en-GB" dirty="0">
              <a:solidFill>
                <a:schemeClr val="tx2">
                  <a:lumMod val="60000"/>
                  <a:lumOff val="40000"/>
                </a:schemeClr>
              </a:solidFill>
            </a:endParaRPr>
          </a:p>
          <a:p>
            <a:pPr>
              <a:spcBef>
                <a:spcPts val="0"/>
              </a:spcBef>
              <a:buFont typeface="Wingdings 2"/>
              <a:buChar char=""/>
              <a:defRPr/>
            </a:pPr>
            <a:endParaRPr lang="en-GB" i="1" dirty="0">
              <a:solidFill>
                <a:schemeClr val="tx2">
                  <a:lumMod val="60000"/>
                  <a:lumOff val="40000"/>
                </a:schemeClr>
              </a:solidFill>
            </a:endParaRPr>
          </a:p>
          <a:p>
            <a:pPr>
              <a:spcBef>
                <a:spcPts val="0"/>
              </a:spcBef>
              <a:buFont typeface="Wingdings 2"/>
              <a:buChar char=""/>
              <a:defRPr/>
            </a:pPr>
            <a:r>
              <a:rPr lang="en-GB" dirty="0">
                <a:solidFill>
                  <a:schemeClr val="tx2">
                    <a:lumMod val="60000"/>
                    <a:lumOff val="40000"/>
                  </a:schemeClr>
                </a:solidFill>
              </a:rPr>
              <a:t>British Canoeing. (2019). </a:t>
            </a:r>
            <a:r>
              <a:rPr lang="en-GB" i="1" dirty="0">
                <a:solidFill>
                  <a:schemeClr val="tx2">
                    <a:lumMod val="60000"/>
                    <a:lumOff val="40000"/>
                  </a:schemeClr>
                </a:solidFill>
              </a:rPr>
              <a:t>Our Organisation. </a:t>
            </a:r>
            <a:r>
              <a:rPr lang="en-US" dirty="0">
                <a:solidFill>
                  <a:schemeClr val="tx2">
                    <a:lumMod val="60000"/>
                    <a:lumOff val="40000"/>
                  </a:schemeClr>
                </a:solidFill>
                <a:hlinkClick r:id="rId2">
                  <a:extLst>
                    <a:ext uri="{A12FA001-AC4F-418D-AE19-62706E023703}">
                      <ahyp:hlinkClr xmlns:ahyp="http://schemas.microsoft.com/office/drawing/2018/hyperlinkcolor" val="tx"/>
                    </a:ext>
                  </a:extLst>
                </a:hlinkClick>
              </a:rPr>
              <a:t>https://www.britishcanoeing.org.uk/about/our-organisation</a:t>
            </a:r>
            <a:r>
              <a:rPr lang="en-US" dirty="0">
                <a:solidFill>
                  <a:schemeClr val="tx2">
                    <a:lumMod val="60000"/>
                    <a:lumOff val="40000"/>
                  </a:schemeClr>
                </a:solidFill>
              </a:rPr>
              <a:t> </a:t>
            </a:r>
            <a:r>
              <a:rPr lang="en-GB" dirty="0">
                <a:solidFill>
                  <a:schemeClr val="tx2">
                    <a:lumMod val="60000"/>
                    <a:lumOff val="40000"/>
                  </a:schemeClr>
                </a:solidFill>
              </a:rPr>
              <a:t>Accessed on 28</a:t>
            </a:r>
            <a:r>
              <a:rPr lang="en-GB" baseline="30000" dirty="0">
                <a:solidFill>
                  <a:schemeClr val="tx2">
                    <a:lumMod val="60000"/>
                    <a:lumOff val="40000"/>
                  </a:schemeClr>
                </a:solidFill>
              </a:rPr>
              <a:t>th</a:t>
            </a:r>
            <a:r>
              <a:rPr lang="en-GB" dirty="0">
                <a:solidFill>
                  <a:schemeClr val="tx2">
                    <a:lumMod val="60000"/>
                    <a:lumOff val="40000"/>
                  </a:schemeClr>
                </a:solidFill>
              </a:rPr>
              <a:t> January 2022.</a:t>
            </a:r>
          </a:p>
          <a:p>
            <a:pPr marL="0" indent="0">
              <a:spcBef>
                <a:spcPts val="0"/>
              </a:spcBef>
              <a:buNone/>
              <a:defRPr/>
            </a:pPr>
            <a:endParaRPr lang="en-GB" dirty="0">
              <a:solidFill>
                <a:schemeClr val="tx2">
                  <a:lumMod val="60000"/>
                  <a:lumOff val="40000"/>
                </a:schemeClr>
              </a:solidFill>
            </a:endParaRPr>
          </a:p>
          <a:p>
            <a:pPr>
              <a:spcBef>
                <a:spcPts val="0"/>
              </a:spcBef>
              <a:buFont typeface="Wingdings 2"/>
              <a:buChar char=""/>
              <a:defRPr/>
            </a:pPr>
            <a:r>
              <a:rPr lang="en-GB" dirty="0">
                <a:solidFill>
                  <a:schemeClr val="tx2">
                    <a:lumMod val="60000"/>
                    <a:lumOff val="40000"/>
                  </a:schemeClr>
                </a:solidFill>
              </a:rPr>
              <a:t>British Cycling. (2019). </a:t>
            </a:r>
            <a:r>
              <a:rPr lang="en-GB" i="1" dirty="0">
                <a:solidFill>
                  <a:schemeClr val="tx2">
                    <a:lumMod val="60000"/>
                    <a:lumOff val="40000"/>
                  </a:schemeClr>
                </a:solidFill>
              </a:rPr>
              <a:t>British Cycling – Who We Are. </a:t>
            </a:r>
            <a:r>
              <a:rPr lang="en-US" dirty="0">
                <a:solidFill>
                  <a:schemeClr val="tx2">
                    <a:lumMod val="60000"/>
                    <a:lumOff val="40000"/>
                  </a:schemeClr>
                </a:solidFill>
                <a:hlinkClick r:id="rId3">
                  <a:extLst>
                    <a:ext uri="{A12FA001-AC4F-418D-AE19-62706E023703}">
                      <ahyp:hlinkClr xmlns:ahyp="http://schemas.microsoft.com/office/drawing/2018/hyperlinkcolor" val="tx"/>
                    </a:ext>
                  </a:extLst>
                </a:hlinkClick>
              </a:rPr>
              <a:t>https://www.britishcycling.org.uk/about/article/20141028-about-bc-static-British-Cycling---Who-we-are-0</a:t>
            </a:r>
            <a:r>
              <a:rPr lang="en-US" dirty="0">
                <a:solidFill>
                  <a:schemeClr val="tx2">
                    <a:lumMod val="60000"/>
                    <a:lumOff val="40000"/>
                  </a:schemeClr>
                </a:solidFill>
              </a:rPr>
              <a:t> </a:t>
            </a:r>
            <a:r>
              <a:rPr lang="en-GB" dirty="0">
                <a:solidFill>
                  <a:schemeClr val="tx2">
                    <a:lumMod val="60000"/>
                    <a:lumOff val="40000"/>
                  </a:schemeClr>
                </a:solidFill>
              </a:rPr>
              <a:t>Accessed on 28</a:t>
            </a:r>
            <a:r>
              <a:rPr lang="en-GB" baseline="30000" dirty="0">
                <a:solidFill>
                  <a:schemeClr val="tx2">
                    <a:lumMod val="60000"/>
                    <a:lumOff val="40000"/>
                  </a:schemeClr>
                </a:solidFill>
              </a:rPr>
              <a:t>th</a:t>
            </a:r>
            <a:r>
              <a:rPr lang="en-GB" dirty="0">
                <a:solidFill>
                  <a:schemeClr val="tx2">
                    <a:lumMod val="60000"/>
                    <a:lumOff val="40000"/>
                  </a:schemeClr>
                </a:solidFill>
              </a:rPr>
              <a:t> January 2022.</a:t>
            </a:r>
          </a:p>
          <a:p>
            <a:pPr marL="0" indent="0">
              <a:spcBef>
                <a:spcPts val="0"/>
              </a:spcBef>
              <a:buNone/>
              <a:defRPr/>
            </a:pPr>
            <a:endParaRPr lang="en-GB" dirty="0">
              <a:solidFill>
                <a:schemeClr val="tx2">
                  <a:lumMod val="60000"/>
                  <a:lumOff val="40000"/>
                </a:schemeClr>
              </a:solidFill>
            </a:endParaRPr>
          </a:p>
          <a:p>
            <a:pPr>
              <a:spcBef>
                <a:spcPts val="0"/>
              </a:spcBef>
              <a:buFont typeface="Wingdings 2"/>
              <a:buChar char=""/>
              <a:defRPr/>
            </a:pPr>
            <a:r>
              <a:rPr lang="en-GB" dirty="0">
                <a:solidFill>
                  <a:schemeClr val="tx2">
                    <a:lumMod val="60000"/>
                    <a:lumOff val="40000"/>
                  </a:schemeClr>
                </a:solidFill>
              </a:rPr>
              <a:t>Mountain Training. (2018). </a:t>
            </a:r>
            <a:r>
              <a:rPr lang="en-GB" i="1" dirty="0">
                <a:solidFill>
                  <a:schemeClr val="tx2">
                    <a:lumMod val="60000"/>
                    <a:lumOff val="40000"/>
                  </a:schemeClr>
                </a:solidFill>
              </a:rPr>
              <a:t>About Mountain Training. </a:t>
            </a:r>
            <a:r>
              <a:rPr lang="en-US" dirty="0">
                <a:solidFill>
                  <a:schemeClr val="tx2">
                    <a:lumMod val="60000"/>
                    <a:lumOff val="40000"/>
                  </a:schemeClr>
                </a:solidFill>
                <a:hlinkClick r:id="rId4">
                  <a:extLst>
                    <a:ext uri="{A12FA001-AC4F-418D-AE19-62706E023703}">
                      <ahyp:hlinkClr xmlns:ahyp="http://schemas.microsoft.com/office/drawing/2018/hyperlinkcolor" val="tx"/>
                    </a:ext>
                  </a:extLst>
                </a:hlinkClick>
              </a:rPr>
              <a:t>https://www.mountain-training.org/about</a:t>
            </a:r>
            <a:r>
              <a:rPr lang="en-US" dirty="0">
                <a:solidFill>
                  <a:schemeClr val="tx2">
                    <a:lumMod val="60000"/>
                    <a:lumOff val="40000"/>
                  </a:schemeClr>
                </a:solidFill>
              </a:rPr>
              <a:t> </a:t>
            </a:r>
            <a:r>
              <a:rPr lang="en-GB" dirty="0">
                <a:solidFill>
                  <a:schemeClr val="tx2">
                    <a:lumMod val="60000"/>
                    <a:lumOff val="40000"/>
                  </a:schemeClr>
                </a:solidFill>
              </a:rPr>
              <a:t>Accessed on 28</a:t>
            </a:r>
            <a:r>
              <a:rPr lang="en-GB" baseline="30000" dirty="0">
                <a:solidFill>
                  <a:schemeClr val="tx2">
                    <a:lumMod val="60000"/>
                    <a:lumOff val="40000"/>
                  </a:schemeClr>
                </a:solidFill>
              </a:rPr>
              <a:t>th</a:t>
            </a:r>
            <a:r>
              <a:rPr lang="en-GB" dirty="0">
                <a:solidFill>
                  <a:schemeClr val="tx2">
                    <a:lumMod val="60000"/>
                    <a:lumOff val="40000"/>
                  </a:schemeClr>
                </a:solidFill>
              </a:rPr>
              <a:t> January 2022.</a:t>
            </a:r>
          </a:p>
          <a:p>
            <a:pPr marL="0" indent="0">
              <a:spcBef>
                <a:spcPts val="0"/>
              </a:spcBef>
              <a:buNone/>
              <a:defRPr/>
            </a:pPr>
            <a:endParaRPr lang="en-GB" dirty="0">
              <a:solidFill>
                <a:schemeClr val="tx2">
                  <a:lumMod val="60000"/>
                  <a:lumOff val="40000"/>
                </a:schemeClr>
              </a:solidFill>
            </a:endParaRPr>
          </a:p>
          <a:p>
            <a:pPr>
              <a:spcBef>
                <a:spcPts val="0"/>
              </a:spcBef>
              <a:buFont typeface="Wingdings 2"/>
              <a:buChar char=""/>
              <a:defRPr/>
            </a:pPr>
            <a:r>
              <a:rPr lang="en-GB" dirty="0">
                <a:solidFill>
                  <a:schemeClr val="tx2">
                    <a:lumMod val="60000"/>
                    <a:lumOff val="40000"/>
                  </a:schemeClr>
                </a:solidFill>
              </a:rPr>
              <a:t>Sport Scotland. (2017). </a:t>
            </a:r>
            <a:r>
              <a:rPr lang="en-GB" i="1" dirty="0">
                <a:solidFill>
                  <a:schemeClr val="tx2">
                    <a:lumMod val="60000"/>
                    <a:lumOff val="40000"/>
                  </a:schemeClr>
                </a:solidFill>
              </a:rPr>
              <a:t>What is a Governing Body? </a:t>
            </a:r>
            <a:r>
              <a:rPr lang="en-US" dirty="0">
                <a:solidFill>
                  <a:schemeClr val="tx2">
                    <a:lumMod val="60000"/>
                    <a:lumOff val="40000"/>
                  </a:schemeClr>
                </a:solidFill>
                <a:hlinkClick r:id="rId5">
                  <a:extLst>
                    <a:ext uri="{A12FA001-AC4F-418D-AE19-62706E023703}">
                      <ahyp:hlinkClr xmlns:ahyp="http://schemas.microsoft.com/office/drawing/2018/hyperlinkcolor" val="tx"/>
                    </a:ext>
                  </a:extLst>
                </a:hlinkClick>
              </a:rPr>
              <a:t>https://sportscotland.org.uk/sport-a-z/governing-bodies-of-sport/</a:t>
            </a:r>
            <a:r>
              <a:rPr lang="en-US" dirty="0">
                <a:solidFill>
                  <a:schemeClr val="tx2">
                    <a:lumMod val="60000"/>
                    <a:lumOff val="40000"/>
                  </a:schemeClr>
                </a:solidFill>
              </a:rPr>
              <a:t> </a:t>
            </a:r>
            <a:r>
              <a:rPr lang="en-GB" dirty="0">
                <a:solidFill>
                  <a:schemeClr val="tx2">
                    <a:lumMod val="60000"/>
                    <a:lumOff val="40000"/>
                  </a:schemeClr>
                </a:solidFill>
              </a:rPr>
              <a:t>Accessed on 28</a:t>
            </a:r>
            <a:r>
              <a:rPr lang="en-GB" baseline="30000" dirty="0">
                <a:solidFill>
                  <a:schemeClr val="tx2">
                    <a:lumMod val="60000"/>
                    <a:lumOff val="40000"/>
                  </a:schemeClr>
                </a:solidFill>
              </a:rPr>
              <a:t>th</a:t>
            </a:r>
            <a:r>
              <a:rPr lang="en-GB" dirty="0">
                <a:solidFill>
                  <a:schemeClr val="tx2">
                    <a:lumMod val="60000"/>
                    <a:lumOff val="40000"/>
                  </a:schemeClr>
                </a:solidFill>
              </a:rPr>
              <a:t> January 2022.</a:t>
            </a:r>
          </a:p>
          <a:p>
            <a:pPr marL="0" indent="0">
              <a:spcBef>
                <a:spcPts val="0"/>
              </a:spcBef>
              <a:buNone/>
              <a:defRPr/>
            </a:pPr>
            <a:endParaRPr lang="en-US" dirty="0">
              <a:solidFill>
                <a:schemeClr val="tx2">
                  <a:lumMod val="60000"/>
                  <a:lumOff val="40000"/>
                </a:schemeClr>
              </a:solidFill>
            </a:endParaRPr>
          </a:p>
          <a:p>
            <a:pPr>
              <a:spcBef>
                <a:spcPts val="0"/>
              </a:spcBef>
              <a:buFont typeface="Wingdings 2"/>
              <a:buChar char=""/>
              <a:defRPr/>
            </a:pPr>
            <a:r>
              <a:rPr lang="en-GB" dirty="0">
                <a:solidFill>
                  <a:schemeClr val="tx2">
                    <a:lumMod val="60000"/>
                    <a:lumOff val="40000"/>
                  </a:schemeClr>
                </a:solidFill>
              </a:rPr>
              <a:t>Sport UK. (2022) About Us – Who We Are. </a:t>
            </a:r>
            <a:r>
              <a:rPr lang="en-GB" dirty="0">
                <a:solidFill>
                  <a:schemeClr val="tx2">
                    <a:lumMod val="60000"/>
                    <a:lumOff val="40000"/>
                  </a:schemeClr>
                </a:solidFill>
                <a:hlinkClick r:id="rId6">
                  <a:extLst>
                    <a:ext uri="{A12FA001-AC4F-418D-AE19-62706E023703}">
                      <ahyp:hlinkClr xmlns:ahyp="http://schemas.microsoft.com/office/drawing/2018/hyperlinkcolor" val="tx"/>
                    </a:ext>
                  </a:extLst>
                </a:hlinkClick>
              </a:rPr>
              <a:t>https://www.uksport.gov.uk/about-us</a:t>
            </a:r>
            <a:r>
              <a:rPr lang="en-GB" dirty="0">
                <a:solidFill>
                  <a:schemeClr val="tx2">
                    <a:lumMod val="60000"/>
                    <a:lumOff val="40000"/>
                  </a:schemeClr>
                </a:solidFill>
              </a:rPr>
              <a:t> Accessed on 28</a:t>
            </a:r>
            <a:r>
              <a:rPr lang="en-GB" baseline="30000" dirty="0">
                <a:solidFill>
                  <a:schemeClr val="tx2">
                    <a:lumMod val="60000"/>
                    <a:lumOff val="40000"/>
                  </a:schemeClr>
                </a:solidFill>
              </a:rPr>
              <a:t>th</a:t>
            </a:r>
            <a:r>
              <a:rPr lang="en-GB" dirty="0">
                <a:solidFill>
                  <a:schemeClr val="tx2">
                    <a:lumMod val="60000"/>
                    <a:lumOff val="40000"/>
                  </a:schemeClr>
                </a:solidFill>
              </a:rPr>
              <a:t> January 2022.</a:t>
            </a:r>
          </a:p>
          <a:p>
            <a:pPr>
              <a:spcBef>
                <a:spcPts val="0"/>
              </a:spcBef>
              <a:buFont typeface="Wingdings 2"/>
              <a:buChar char=""/>
              <a:defRPr/>
            </a:pPr>
            <a:endParaRPr lang="en-GB" dirty="0">
              <a:solidFill>
                <a:schemeClr val="tx2">
                  <a:lumMod val="60000"/>
                  <a:lumOff val="40000"/>
                </a:schemeClr>
              </a:solidFill>
            </a:endParaRPr>
          </a:p>
          <a:p>
            <a:pPr>
              <a:spcBef>
                <a:spcPts val="0"/>
              </a:spcBef>
              <a:buFont typeface="Wingdings 2"/>
              <a:buChar char=""/>
              <a:defRPr/>
            </a:pPr>
            <a:endParaRPr lang="en-US" dirty="0">
              <a:solidFill>
                <a:schemeClr val="tx2">
                  <a:lumMod val="60000"/>
                  <a:lumOff val="40000"/>
                </a:schemeClr>
              </a:solidFill>
            </a:endParaRPr>
          </a:p>
        </p:txBody>
      </p:sp>
    </p:spTree>
    <p:extLst>
      <p:ext uri="{BB962C8B-B14F-4D97-AF65-F5344CB8AC3E}">
        <p14:creationId xmlns:p14="http://schemas.microsoft.com/office/powerpoint/2010/main" val="21193786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303dbf9b-b85b-46a0-94f1-894078c07ecd"/>
    <ds:schemaRef ds:uri="http://schemas.microsoft.com/office/2006/metadata/properties"/>
    <ds:schemaRef ds:uri="http://schemas.microsoft.com/office/infopath/2007/PartnerControls"/>
    <ds:schemaRef ds:uri="http://purl.org/dc/dcmitype/"/>
    <ds:schemaRef ds:uri="http://schemas.microsoft.com/office/2006/documentManagement/types"/>
    <ds:schemaRef ds:uri="http://schemas.openxmlformats.org/package/2006/metadata/core-properties"/>
    <ds:schemaRef ds:uri="http://www.w3.org/XML/1998/namespace"/>
    <ds:schemaRef ds:uri="http://purl.org/dc/terms/"/>
    <ds:schemaRef ds:uri="http://purl.org/dc/elements/1.1/"/>
  </ds:schemaRefs>
</ds:datastoreItem>
</file>

<file path=customXml/itemProps2.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4397</TotalTime>
  <Words>629</Words>
  <Application>Microsoft Macintosh PowerPoint</Application>
  <PresentationFormat>On-screen Show (4:3)</PresentationFormat>
  <Paragraphs>95</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Myanmar Text</vt:lpstr>
      <vt:lpstr>Myriad Pro</vt:lpstr>
      <vt:lpstr>Rockwell</vt:lpstr>
      <vt:lpstr>Wingdings 2</vt:lpstr>
      <vt:lpstr>20140311PresentationUWTSDTemplate</vt:lpstr>
      <vt:lpstr> National Governing Bodies   BMSH4104 Managing Risk in Adventure Outdoor Adventure Education (BA Hons, Cert HE) &amp; Adventure Filmmaking (BA)  By Tom Moore </vt:lpstr>
      <vt:lpstr>Content</vt:lpstr>
      <vt:lpstr>Adventure: A Risk Worth Taking?</vt:lpstr>
      <vt:lpstr>Adventure: A Risk Worth Taking?</vt:lpstr>
      <vt:lpstr>What is a  National Governing Body?  (NGB)</vt:lpstr>
      <vt:lpstr>Who decides the NGB’s? </vt:lpstr>
      <vt:lpstr>Who decides the NGB’s? </vt:lpstr>
      <vt:lpstr>Who Are The NGB’s?</vt:lpstr>
      <vt:lpstr>Abseiling</vt:lpstr>
      <vt:lpstr>Climbing</vt:lpstr>
      <vt:lpstr>Coasteering</vt:lpstr>
      <vt:lpstr>Gorge Walking</vt:lpstr>
      <vt:lpstr>Kayaking</vt:lpstr>
      <vt:lpstr>Mountain Biking</vt:lpstr>
      <vt:lpstr>Walking</vt:lpstr>
      <vt:lpstr>Who Are The NGB’s?</vt:lpstr>
      <vt:lpstr>What Do NGB’s Do?</vt:lpstr>
      <vt:lpstr>EST.: 1964 Mission:</vt:lpstr>
      <vt:lpstr>Walking Schemes</vt:lpstr>
      <vt:lpstr>Climbing Schemes</vt:lpstr>
      <vt:lpstr>What Do NGB’s Do?</vt:lpstr>
      <vt:lpstr>Some Other NGB’s</vt:lpstr>
      <vt:lpstr>!!* Task *!!</vt:lpstr>
      <vt:lpstr>What Would AALA Say?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BA(Hons) Outdoor Adventure Education SHSS4077 - Making Safety Personal  National Governing Bodies By Tom Moore</dc:title>
  <dc:creator>Thomas Moore</dc:creator>
  <cp:lastModifiedBy>Denise Leonard</cp:lastModifiedBy>
  <cp:revision>113</cp:revision>
  <dcterms:created xsi:type="dcterms:W3CDTF">2019-10-10T13:18:58Z</dcterms:created>
  <dcterms:modified xsi:type="dcterms:W3CDTF">2026-02-16T17:28:38Z</dcterms:modified>
</cp:coreProperties>
</file>