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58" r:id="rId1"/>
  </p:sldMasterIdLst>
  <p:notesMasterIdLst>
    <p:notesMasterId r:id="rId14"/>
  </p:notesMasterIdLst>
  <p:sldIdLst>
    <p:sldId id="257" r:id="rId2"/>
    <p:sldId id="258" r:id="rId3"/>
    <p:sldId id="259" r:id="rId4"/>
    <p:sldId id="265" r:id="rId5"/>
    <p:sldId id="260" r:id="rId6"/>
    <p:sldId id="268" r:id="rId7"/>
    <p:sldId id="269" r:id="rId8"/>
    <p:sldId id="261" r:id="rId9"/>
    <p:sldId id="262" r:id="rId10"/>
    <p:sldId id="263" r:id="rId11"/>
    <p:sldId id="264"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3F7ABF0E-438D-EF46-9D67-16D81B9D76F3}">
          <p14:sldIdLst>
            <p14:sldId id="257"/>
            <p14:sldId id="258"/>
            <p14:sldId id="259"/>
            <p14:sldId id="265"/>
            <p14:sldId id="260"/>
            <p14:sldId id="268"/>
            <p14:sldId id="269"/>
            <p14:sldId id="261"/>
            <p14:sldId id="262"/>
            <p14:sldId id="263"/>
            <p14:sldId id="264"/>
            <p14:sldId id="26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895" autoAdjust="0"/>
    <p:restoredTop sz="94309" autoAdjust="0"/>
  </p:normalViewPr>
  <p:slideViewPr>
    <p:cSldViewPr snapToGrid="0">
      <p:cViewPr varScale="1">
        <p:scale>
          <a:sx n="121" d="100"/>
          <a:sy n="121" d="100"/>
        </p:scale>
        <p:origin x="528"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notesMaster" Target="notesMasters/notesMaster1.xml"/><Relationship Id="rId15" Type="http://schemas.openxmlformats.org/officeDocument/2006/relationships/presProps" Target="presProps.xml"/><Relationship Id="rId16" Type="http://schemas.openxmlformats.org/officeDocument/2006/relationships/viewProps" Target="viewProps.xml"/><Relationship Id="rId17" Type="http://schemas.openxmlformats.org/officeDocument/2006/relationships/theme" Target="theme/theme1.xml"/><Relationship Id="rId18"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4889E6-7F3F-4A8E-AAD3-A1C25DA4A03B}" type="datetimeFigureOut">
              <a:rPr lang="en-US" smtClean="0"/>
              <a:t>2/10/23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CD34E61-6F6D-428C-A8D3-AB9075840464}" type="slidenum">
              <a:rPr lang="en-US" smtClean="0"/>
              <a:t>‹#›</a:t>
            </a:fld>
            <a:endParaRPr lang="en-US"/>
          </a:p>
        </p:txBody>
      </p:sp>
    </p:spTree>
    <p:extLst>
      <p:ext uri="{BB962C8B-B14F-4D97-AF65-F5344CB8AC3E}">
        <p14:creationId xmlns:p14="http://schemas.microsoft.com/office/powerpoint/2010/main" val="15395519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CD34E61-6F6D-428C-A8D3-AB9075840464}" type="slidenum">
              <a:rPr lang="en-US" smtClean="0"/>
              <a:t>3</a:t>
            </a:fld>
            <a:endParaRPr lang="en-US"/>
          </a:p>
        </p:txBody>
      </p:sp>
    </p:spTree>
    <p:extLst>
      <p:ext uri="{BB962C8B-B14F-4D97-AF65-F5344CB8AC3E}">
        <p14:creationId xmlns:p14="http://schemas.microsoft.com/office/powerpoint/2010/main" val="12478296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CD34E61-6F6D-428C-A8D3-AB9075840464}" type="slidenum">
              <a:rPr lang="en-US" smtClean="0"/>
              <a:t>5</a:t>
            </a:fld>
            <a:endParaRPr lang="en-US"/>
          </a:p>
        </p:txBody>
      </p:sp>
    </p:spTree>
    <p:extLst>
      <p:ext uri="{BB962C8B-B14F-4D97-AF65-F5344CB8AC3E}">
        <p14:creationId xmlns:p14="http://schemas.microsoft.com/office/powerpoint/2010/main" val="31048045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smtClean="0">
                <a:solidFill>
                  <a:schemeClr val="tx1"/>
                </a:solidFill>
                <a:effectLst/>
                <a:latin typeface="Times New Roman "/>
                <a:ea typeface="+mn-ea"/>
                <a:cs typeface="+mn-cs"/>
              </a:rPr>
              <a:t>This can be said that hospitality industry plays a critical role in the business industry as this holds the large part of the economy of the nation. The success of the industry is totally depend on the customers satisfaction level (Poretti,  </a:t>
            </a:r>
            <a:r>
              <a:rPr lang="en-GB" sz="1200" kern="1200" dirty="0" err="1" smtClean="0">
                <a:solidFill>
                  <a:schemeClr val="tx1"/>
                </a:solidFill>
                <a:effectLst/>
                <a:latin typeface="Times New Roman "/>
                <a:ea typeface="+mn-ea"/>
                <a:cs typeface="+mn-cs"/>
              </a:rPr>
              <a:t>Jérôme</a:t>
            </a:r>
            <a:r>
              <a:rPr lang="en-GB" sz="1200" kern="1200" dirty="0" smtClean="0">
                <a:solidFill>
                  <a:schemeClr val="tx1"/>
                </a:solidFill>
                <a:effectLst/>
                <a:latin typeface="Times New Roman "/>
                <a:ea typeface="+mn-ea"/>
                <a:cs typeface="+mn-cs"/>
              </a:rPr>
              <a:t> and </a:t>
            </a:r>
            <a:r>
              <a:rPr lang="en-GB" sz="1200" kern="1200" dirty="0" err="1" smtClean="0">
                <a:solidFill>
                  <a:schemeClr val="tx1"/>
                </a:solidFill>
                <a:effectLst/>
                <a:latin typeface="Times New Roman "/>
                <a:ea typeface="+mn-ea"/>
                <a:cs typeface="+mn-cs"/>
              </a:rPr>
              <a:t>Heo</a:t>
            </a:r>
            <a:r>
              <a:rPr lang="en-GB" sz="1200" kern="1200" dirty="0" smtClean="0">
                <a:solidFill>
                  <a:schemeClr val="tx1"/>
                </a:solidFill>
                <a:effectLst/>
                <a:latin typeface="Times New Roman "/>
                <a:ea typeface="+mn-ea"/>
                <a:cs typeface="+mn-cs"/>
              </a:rPr>
              <a:t>,  2023).  The industry is growing rapidly in all over the world. If someone is spending their money, then this is the responsibility of the business brand to satisfy the expectations of the customers. There are so many importance of the hospitality industry and how the hotel can satisfy the requirements and expectations of the customers which are prescribed below -  </a:t>
            </a:r>
            <a:endParaRPr lang="en-US" sz="1200" kern="1200" dirty="0" smtClean="0">
              <a:solidFill>
                <a:schemeClr val="tx1"/>
              </a:solidFill>
              <a:effectLst/>
              <a:latin typeface="Times New Roman "/>
              <a:ea typeface="+mn-ea"/>
              <a:cs typeface="+mn-cs"/>
            </a:endParaRPr>
          </a:p>
          <a:p>
            <a:pPr lvl="0" algn="just"/>
            <a:r>
              <a:rPr lang="en-GB" sz="1200" b="1" kern="1200" dirty="0" smtClean="0">
                <a:solidFill>
                  <a:schemeClr val="tx1"/>
                </a:solidFill>
                <a:effectLst/>
                <a:latin typeface="Times New Roman "/>
                <a:ea typeface="+mn-ea"/>
                <a:cs typeface="+mn-cs"/>
              </a:rPr>
              <a:t>Helps in attaining the customers loyalty – </a:t>
            </a:r>
            <a:r>
              <a:rPr lang="en-GB" sz="1200" kern="1200" dirty="0" smtClean="0">
                <a:solidFill>
                  <a:schemeClr val="tx1"/>
                </a:solidFill>
                <a:effectLst/>
                <a:latin typeface="Times New Roman "/>
                <a:ea typeface="+mn-ea"/>
                <a:cs typeface="+mn-cs"/>
              </a:rPr>
              <a:t>The success of the company is only depend on the customers as they play a very important role in the business. The hotel need to deliver the effective and quality services to the customers with the different styles and methods for fulfilling their needs and expectations (Wu, Chin and Liu, 2022). This helps the business organisation in gaining the trust and loyalty of the guests. Along with that, delivering of the quality services with the effective style will also attract the other customers towards the brand. In relation to Ritz Carlton hotel, the managers give preferences on providing the quality services to the customers. This is one of the reason that this is a luxury brand. </a:t>
            </a:r>
            <a:endParaRPr lang="en-US" sz="1200" kern="1200" dirty="0" smtClean="0">
              <a:solidFill>
                <a:schemeClr val="tx1"/>
              </a:solidFill>
              <a:effectLst/>
              <a:latin typeface="Times New Roman "/>
              <a:ea typeface="+mn-ea"/>
              <a:cs typeface="+mn-cs"/>
            </a:endParaRPr>
          </a:p>
          <a:p>
            <a:pPr lvl="0" algn="just"/>
            <a:r>
              <a:rPr lang="en-GB" sz="1200" b="1" kern="1200" dirty="0" smtClean="0">
                <a:solidFill>
                  <a:schemeClr val="tx1"/>
                </a:solidFill>
                <a:effectLst/>
                <a:latin typeface="Times New Roman "/>
                <a:ea typeface="+mn-ea"/>
                <a:cs typeface="+mn-cs"/>
              </a:rPr>
              <a:t>Helps in expanding the business –</a:t>
            </a:r>
            <a:r>
              <a:rPr lang="en-GB" sz="1200" kern="1200" dirty="0" smtClean="0">
                <a:solidFill>
                  <a:schemeClr val="tx1"/>
                </a:solidFill>
                <a:effectLst/>
                <a:latin typeface="Times New Roman "/>
                <a:ea typeface="+mn-ea"/>
                <a:cs typeface="+mn-cs"/>
              </a:rPr>
              <a:t> The fact can not be deny that, the effective guest services will help the business brand in expanding the business as they will be able to reach out the customers at the international level. By working on the weaker areas company </a:t>
            </a:r>
            <a:r>
              <a:rPr lang="en-GB" sz="1200" kern="1200" dirty="0" err="1" smtClean="0">
                <a:solidFill>
                  <a:schemeClr val="tx1"/>
                </a:solidFill>
                <a:effectLst/>
                <a:latin typeface="Times New Roman "/>
                <a:ea typeface="+mn-ea"/>
                <a:cs typeface="+mn-cs"/>
              </a:rPr>
              <a:t>company</a:t>
            </a:r>
            <a:r>
              <a:rPr lang="en-GB" sz="1200" kern="1200" dirty="0" smtClean="0">
                <a:solidFill>
                  <a:schemeClr val="tx1"/>
                </a:solidFill>
                <a:effectLst/>
                <a:latin typeface="Times New Roman "/>
                <a:ea typeface="+mn-ea"/>
                <a:cs typeface="+mn-cs"/>
              </a:rPr>
              <a:t> will more likely to enhance the performance (</a:t>
            </a:r>
            <a:r>
              <a:rPr lang="en-GB" sz="1200" kern="1200" dirty="0" err="1" smtClean="0">
                <a:solidFill>
                  <a:schemeClr val="tx1"/>
                </a:solidFill>
                <a:effectLst/>
                <a:latin typeface="Times New Roman "/>
                <a:ea typeface="+mn-ea"/>
                <a:cs typeface="+mn-cs"/>
              </a:rPr>
              <a:t>Essien</a:t>
            </a:r>
            <a:r>
              <a:rPr lang="en-GB" sz="1200" kern="1200" dirty="0" smtClean="0">
                <a:solidFill>
                  <a:schemeClr val="tx1"/>
                </a:solidFill>
                <a:effectLst/>
                <a:latin typeface="Times New Roman "/>
                <a:ea typeface="+mn-ea"/>
                <a:cs typeface="+mn-cs"/>
              </a:rPr>
              <a:t> and </a:t>
            </a:r>
            <a:r>
              <a:rPr lang="en-GB" sz="1200" kern="1200" dirty="0" err="1" smtClean="0">
                <a:solidFill>
                  <a:schemeClr val="tx1"/>
                </a:solidFill>
                <a:effectLst/>
                <a:latin typeface="Times New Roman "/>
                <a:ea typeface="+mn-ea"/>
                <a:cs typeface="+mn-cs"/>
              </a:rPr>
              <a:t>Chukwukelu</a:t>
            </a:r>
            <a:r>
              <a:rPr lang="en-GB" sz="1200" kern="1200" dirty="0" smtClean="0">
                <a:solidFill>
                  <a:schemeClr val="tx1"/>
                </a:solidFill>
                <a:effectLst/>
                <a:latin typeface="Times New Roman "/>
                <a:ea typeface="+mn-ea"/>
                <a:cs typeface="+mn-cs"/>
              </a:rPr>
              <a:t>, 2022). The hotel ensures about the healthy working environment for getting the targets effectively. </a:t>
            </a:r>
            <a:endParaRPr lang="en-US" sz="1200" kern="1200" dirty="0" smtClean="0">
              <a:solidFill>
                <a:schemeClr val="tx1"/>
              </a:solidFill>
              <a:effectLst/>
              <a:latin typeface="Times New Roman "/>
              <a:ea typeface="+mn-ea"/>
              <a:cs typeface="+mn-cs"/>
            </a:endParaRPr>
          </a:p>
          <a:p>
            <a:pPr algn="just"/>
            <a:r>
              <a:rPr lang="en-GB" sz="1200" kern="1200" dirty="0" smtClean="0">
                <a:solidFill>
                  <a:schemeClr val="tx1"/>
                </a:solidFill>
                <a:effectLst/>
                <a:latin typeface="Times New Roman "/>
                <a:ea typeface="+mn-ea"/>
                <a:cs typeface="+mn-cs"/>
              </a:rPr>
              <a:t>This is essential for the business brand to provide the better experiences to the customers for achieving the heights in the dynamic business market. The company need  to take the necessary decisions for providing the best services and offers to the guests. This is important for the business to provide quality services which include accommodations and services, healthy environment and atmosphere etc. </a:t>
            </a:r>
            <a:endParaRPr lang="en-US" sz="1200" kern="1200" dirty="0" smtClean="0">
              <a:solidFill>
                <a:schemeClr val="tx1"/>
              </a:solidFill>
              <a:effectLst/>
              <a:latin typeface="Times New Roman "/>
              <a:ea typeface="+mn-ea"/>
              <a:cs typeface="+mn-cs"/>
            </a:endParaRPr>
          </a:p>
          <a:p>
            <a:endParaRPr lang="en-US" dirty="0"/>
          </a:p>
        </p:txBody>
      </p:sp>
      <p:sp>
        <p:nvSpPr>
          <p:cNvPr id="4" name="Slide Number Placeholder 3"/>
          <p:cNvSpPr>
            <a:spLocks noGrp="1"/>
          </p:cNvSpPr>
          <p:nvPr>
            <p:ph type="sldNum" sz="quarter" idx="10"/>
          </p:nvPr>
        </p:nvSpPr>
        <p:spPr/>
        <p:txBody>
          <a:bodyPr/>
          <a:lstStyle/>
          <a:p>
            <a:fld id="{CCD34E61-6F6D-428C-A8D3-AB9075840464}" type="slidenum">
              <a:rPr lang="en-US" smtClean="0"/>
              <a:t>9</a:t>
            </a:fld>
            <a:endParaRPr lang="en-US"/>
          </a:p>
        </p:txBody>
      </p:sp>
    </p:spTree>
    <p:extLst>
      <p:ext uri="{BB962C8B-B14F-4D97-AF65-F5344CB8AC3E}">
        <p14:creationId xmlns:p14="http://schemas.microsoft.com/office/powerpoint/2010/main" val="27115329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CD34E61-6F6D-428C-A8D3-AB9075840464}" type="slidenum">
              <a:rPr lang="en-US" smtClean="0"/>
              <a:t>10</a:t>
            </a:fld>
            <a:endParaRPr lang="en-US"/>
          </a:p>
        </p:txBody>
      </p:sp>
    </p:spTree>
    <p:extLst>
      <p:ext uri="{BB962C8B-B14F-4D97-AF65-F5344CB8AC3E}">
        <p14:creationId xmlns:p14="http://schemas.microsoft.com/office/powerpoint/2010/main" val="1767398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just">
              <a:buFont typeface="Arial" panose="020B0604020202020204" pitchFamily="34" charset="0"/>
              <a:buChar char="•"/>
            </a:pPr>
            <a:r>
              <a:rPr lang="en-GB" sz="1200" kern="1200" dirty="0" smtClean="0">
                <a:solidFill>
                  <a:schemeClr val="tx1">
                    <a:lumMod val="95000"/>
                    <a:lumOff val="5000"/>
                  </a:schemeClr>
                </a:solidFill>
                <a:effectLst/>
                <a:latin typeface="+mn-lt"/>
                <a:ea typeface="+mn-ea"/>
                <a:cs typeface="+mn-cs"/>
              </a:rPr>
              <a:t>Wu, W., Chin, W. and Liu, Y., 2022. Technostress and the smart hospitality employee. </a:t>
            </a:r>
            <a:r>
              <a:rPr lang="en-GB" sz="1200" i="1" kern="1200" dirty="0" smtClean="0">
                <a:solidFill>
                  <a:schemeClr val="tx1">
                    <a:lumMod val="95000"/>
                    <a:lumOff val="5000"/>
                  </a:schemeClr>
                </a:solidFill>
                <a:effectLst/>
                <a:latin typeface="+mn-lt"/>
                <a:ea typeface="+mn-ea"/>
                <a:cs typeface="+mn-cs"/>
              </a:rPr>
              <a:t>Journal of Hospitality and Tourism Technology</a:t>
            </a:r>
            <a:r>
              <a:rPr lang="en-GB" sz="1200" kern="1200" dirty="0" smtClean="0">
                <a:solidFill>
                  <a:schemeClr val="tx1">
                    <a:lumMod val="95000"/>
                    <a:lumOff val="5000"/>
                  </a:schemeClr>
                </a:solidFill>
                <a:effectLst/>
                <a:latin typeface="+mn-lt"/>
                <a:ea typeface="+mn-ea"/>
                <a:cs typeface="+mn-cs"/>
              </a:rPr>
              <a:t>.</a:t>
            </a:r>
            <a:endParaRPr lang="en-US" sz="1200" kern="1200" dirty="0" smtClean="0">
              <a:solidFill>
                <a:schemeClr val="tx1">
                  <a:lumMod val="95000"/>
                  <a:lumOff val="5000"/>
                </a:schemeClr>
              </a:solidFill>
              <a:effectLst/>
              <a:latin typeface="+mn-lt"/>
              <a:ea typeface="+mn-ea"/>
              <a:cs typeface="+mn-cs"/>
            </a:endParaRPr>
          </a:p>
          <a:p>
            <a:pPr marL="171450" indent="-171450" algn="just">
              <a:buFont typeface="Arial" panose="020B0604020202020204" pitchFamily="34" charset="0"/>
              <a:buChar char="•"/>
            </a:pPr>
            <a:r>
              <a:rPr lang="en-GB" sz="1200" kern="1200" dirty="0" err="1" smtClean="0">
                <a:solidFill>
                  <a:schemeClr val="tx1">
                    <a:lumMod val="95000"/>
                    <a:lumOff val="5000"/>
                  </a:schemeClr>
                </a:solidFill>
                <a:effectLst/>
                <a:latin typeface="+mn-lt"/>
                <a:ea typeface="+mn-ea"/>
                <a:cs typeface="+mn-cs"/>
              </a:rPr>
              <a:t>Essien</a:t>
            </a:r>
            <a:r>
              <a:rPr lang="en-GB" sz="1200" kern="1200" dirty="0" smtClean="0">
                <a:solidFill>
                  <a:schemeClr val="tx1">
                    <a:lumMod val="95000"/>
                    <a:lumOff val="5000"/>
                  </a:schemeClr>
                </a:solidFill>
                <a:effectLst/>
                <a:latin typeface="+mn-lt"/>
                <a:ea typeface="+mn-ea"/>
                <a:cs typeface="+mn-cs"/>
              </a:rPr>
              <a:t>, A. and </a:t>
            </a:r>
            <a:r>
              <a:rPr lang="en-GB" sz="1200" kern="1200" dirty="0" err="1" smtClean="0">
                <a:solidFill>
                  <a:schemeClr val="tx1">
                    <a:lumMod val="95000"/>
                    <a:lumOff val="5000"/>
                  </a:schemeClr>
                </a:solidFill>
                <a:effectLst/>
                <a:latin typeface="+mn-lt"/>
                <a:ea typeface="+mn-ea"/>
                <a:cs typeface="+mn-cs"/>
              </a:rPr>
              <a:t>Chukwukelu</a:t>
            </a:r>
            <a:r>
              <a:rPr lang="en-GB" sz="1200" kern="1200" dirty="0" smtClean="0">
                <a:solidFill>
                  <a:schemeClr val="tx1">
                    <a:lumMod val="95000"/>
                    <a:lumOff val="5000"/>
                  </a:schemeClr>
                </a:solidFill>
                <a:effectLst/>
                <a:latin typeface="+mn-lt"/>
                <a:ea typeface="+mn-ea"/>
                <a:cs typeface="+mn-cs"/>
              </a:rPr>
              <a:t>, G., 2022. Deep learning in hospitality and tourism: a research framework agenda for future research. </a:t>
            </a:r>
            <a:r>
              <a:rPr lang="en-GB" sz="1200" i="1" kern="1200" dirty="0" smtClean="0">
                <a:solidFill>
                  <a:schemeClr val="tx1">
                    <a:lumMod val="95000"/>
                    <a:lumOff val="5000"/>
                  </a:schemeClr>
                </a:solidFill>
                <a:effectLst/>
                <a:latin typeface="+mn-lt"/>
                <a:ea typeface="+mn-ea"/>
                <a:cs typeface="+mn-cs"/>
              </a:rPr>
              <a:t>International Journal of Contemporary Hospitality Management</a:t>
            </a:r>
            <a:r>
              <a:rPr lang="en-GB" sz="1200" kern="1200" dirty="0" smtClean="0">
                <a:solidFill>
                  <a:schemeClr val="tx1">
                    <a:lumMod val="95000"/>
                    <a:lumOff val="5000"/>
                  </a:schemeClr>
                </a:solidFill>
                <a:effectLst/>
                <a:latin typeface="+mn-lt"/>
                <a:ea typeface="+mn-ea"/>
                <a:cs typeface="+mn-cs"/>
              </a:rPr>
              <a:t>, (ahead-of-print).</a:t>
            </a:r>
            <a:endParaRPr lang="en-US" sz="1200" kern="1200" dirty="0" smtClean="0">
              <a:solidFill>
                <a:schemeClr val="tx1">
                  <a:lumMod val="95000"/>
                  <a:lumOff val="5000"/>
                </a:schemeClr>
              </a:solidFill>
              <a:effectLst/>
              <a:latin typeface="+mn-lt"/>
              <a:ea typeface="+mn-ea"/>
              <a:cs typeface="+mn-cs"/>
            </a:endParaRPr>
          </a:p>
          <a:p>
            <a:pPr marL="171450" indent="-171450" algn="just">
              <a:buFont typeface="Arial" panose="020B0604020202020204" pitchFamily="34" charset="0"/>
              <a:buChar char="•"/>
            </a:pPr>
            <a:r>
              <a:rPr lang="en-GB" sz="1200" kern="1200" dirty="0" err="1" smtClean="0">
                <a:solidFill>
                  <a:schemeClr val="tx1">
                    <a:lumMod val="95000"/>
                    <a:lumOff val="5000"/>
                  </a:schemeClr>
                </a:solidFill>
                <a:effectLst/>
                <a:latin typeface="+mn-lt"/>
                <a:ea typeface="+mn-ea"/>
                <a:cs typeface="+mn-cs"/>
              </a:rPr>
              <a:t>Che</a:t>
            </a:r>
            <a:r>
              <a:rPr lang="en-GB" sz="1200" kern="1200" dirty="0" smtClean="0">
                <a:solidFill>
                  <a:schemeClr val="tx1">
                    <a:lumMod val="95000"/>
                    <a:lumOff val="5000"/>
                  </a:schemeClr>
                </a:solidFill>
                <a:effectLst/>
                <a:latin typeface="+mn-lt"/>
                <a:ea typeface="+mn-ea"/>
                <a:cs typeface="+mn-cs"/>
              </a:rPr>
              <a:t> </a:t>
            </a:r>
            <a:r>
              <a:rPr lang="en-GB" sz="1200" kern="1200" dirty="0" err="1" smtClean="0">
                <a:solidFill>
                  <a:schemeClr val="tx1">
                    <a:lumMod val="95000"/>
                    <a:lumOff val="5000"/>
                  </a:schemeClr>
                </a:solidFill>
                <a:effectLst/>
                <a:latin typeface="+mn-lt"/>
                <a:ea typeface="+mn-ea"/>
                <a:cs typeface="+mn-cs"/>
              </a:rPr>
              <a:t>Ahmat</a:t>
            </a:r>
            <a:r>
              <a:rPr lang="en-GB" sz="1200" kern="1200" dirty="0" smtClean="0">
                <a:solidFill>
                  <a:schemeClr val="tx1">
                    <a:lumMod val="95000"/>
                    <a:lumOff val="5000"/>
                  </a:schemeClr>
                </a:solidFill>
                <a:effectLst/>
                <a:latin typeface="+mn-lt"/>
                <a:ea typeface="+mn-ea"/>
                <a:cs typeface="+mn-cs"/>
              </a:rPr>
              <a:t> and et. al.,  2023. Examining the impact of minimum wage policy on hospitality financial performance using event study method. </a:t>
            </a:r>
            <a:r>
              <a:rPr lang="en-GB" sz="1200" i="1" kern="1200" dirty="0" smtClean="0">
                <a:solidFill>
                  <a:schemeClr val="tx1">
                    <a:lumMod val="95000"/>
                    <a:lumOff val="5000"/>
                  </a:schemeClr>
                </a:solidFill>
                <a:effectLst/>
                <a:latin typeface="+mn-lt"/>
                <a:ea typeface="+mn-ea"/>
                <a:cs typeface="+mn-cs"/>
              </a:rPr>
              <a:t>International Journal of Hospitality &amp; Tourism Administration</a:t>
            </a:r>
            <a:r>
              <a:rPr lang="en-GB" sz="1200" kern="1200" dirty="0" smtClean="0">
                <a:solidFill>
                  <a:schemeClr val="tx1">
                    <a:lumMod val="95000"/>
                    <a:lumOff val="5000"/>
                  </a:schemeClr>
                </a:solidFill>
                <a:effectLst/>
                <a:latin typeface="+mn-lt"/>
                <a:ea typeface="+mn-ea"/>
                <a:cs typeface="+mn-cs"/>
              </a:rPr>
              <a:t>, </a:t>
            </a:r>
            <a:r>
              <a:rPr lang="en-GB" sz="1200" i="1" kern="1200" dirty="0" smtClean="0">
                <a:solidFill>
                  <a:schemeClr val="tx1">
                    <a:lumMod val="95000"/>
                    <a:lumOff val="5000"/>
                  </a:schemeClr>
                </a:solidFill>
                <a:effectLst/>
                <a:latin typeface="+mn-lt"/>
                <a:ea typeface="+mn-ea"/>
                <a:cs typeface="+mn-cs"/>
              </a:rPr>
              <a:t>24</a:t>
            </a:r>
            <a:r>
              <a:rPr lang="en-GB" sz="1200" kern="1200" dirty="0" smtClean="0">
                <a:solidFill>
                  <a:schemeClr val="tx1">
                    <a:lumMod val="95000"/>
                    <a:lumOff val="5000"/>
                  </a:schemeClr>
                </a:solidFill>
                <a:effectLst/>
                <a:latin typeface="+mn-lt"/>
                <a:ea typeface="+mn-ea"/>
                <a:cs typeface="+mn-cs"/>
              </a:rPr>
              <a:t>(1), pp.98-122.</a:t>
            </a:r>
          </a:p>
          <a:p>
            <a:pPr marL="171450" indent="-171450">
              <a:buFont typeface="Arial" panose="020B0604020202020204" pitchFamily="34" charset="0"/>
              <a:buChar char="•"/>
            </a:pPr>
            <a:r>
              <a:rPr lang="en-GB" sz="1200" kern="1200" dirty="0" err="1" smtClean="0">
                <a:solidFill>
                  <a:schemeClr val="tx1"/>
                </a:solidFill>
                <a:effectLst/>
                <a:latin typeface="Times New Roman "/>
                <a:ea typeface="+mn-ea"/>
                <a:cs typeface="+mn-cs"/>
              </a:rPr>
              <a:t>Ayyildiz</a:t>
            </a:r>
            <a:r>
              <a:rPr lang="en-GB" sz="1200" kern="1200" dirty="0" smtClean="0">
                <a:solidFill>
                  <a:schemeClr val="tx1"/>
                </a:solidFill>
                <a:effectLst/>
                <a:latin typeface="Times New Roman "/>
                <a:ea typeface="+mn-ea"/>
                <a:cs typeface="+mn-cs"/>
              </a:rPr>
              <a:t>, A.Y., Baykal, M. and </a:t>
            </a:r>
            <a:r>
              <a:rPr lang="en-GB" sz="1200" kern="1200" dirty="0" err="1" smtClean="0">
                <a:solidFill>
                  <a:schemeClr val="tx1"/>
                </a:solidFill>
                <a:effectLst/>
                <a:latin typeface="Times New Roman "/>
                <a:ea typeface="+mn-ea"/>
                <a:cs typeface="+mn-cs"/>
              </a:rPr>
              <a:t>Koc</a:t>
            </a:r>
            <a:r>
              <a:rPr lang="en-GB" sz="1200" kern="1200" dirty="0" smtClean="0">
                <a:solidFill>
                  <a:schemeClr val="tx1"/>
                </a:solidFill>
                <a:effectLst/>
                <a:latin typeface="Times New Roman "/>
                <a:ea typeface="+mn-ea"/>
                <a:cs typeface="+mn-cs"/>
              </a:rPr>
              <a:t>, E., 2022. Attitudes of hotel customers towards the use of service robots in hospitality service encounters. </a:t>
            </a:r>
            <a:r>
              <a:rPr lang="en-US" sz="1200" i="1" kern="1200" dirty="0" smtClean="0">
                <a:solidFill>
                  <a:schemeClr val="tx1"/>
                </a:solidFill>
                <a:effectLst/>
                <a:latin typeface="Times New Roman "/>
                <a:ea typeface="+mn-ea"/>
                <a:cs typeface="+mn-cs"/>
              </a:rPr>
              <a:t>Technology in Society</a:t>
            </a:r>
            <a:r>
              <a:rPr lang="en-US" sz="1200" kern="1200" dirty="0" smtClean="0">
                <a:solidFill>
                  <a:schemeClr val="tx1"/>
                </a:solidFill>
                <a:effectLst/>
                <a:latin typeface="Times New Roman "/>
                <a:ea typeface="+mn-ea"/>
                <a:cs typeface="+mn-cs"/>
              </a:rPr>
              <a:t>, </a:t>
            </a:r>
            <a:r>
              <a:rPr lang="en-US" sz="1200" i="1" kern="1200" dirty="0" smtClean="0">
                <a:solidFill>
                  <a:schemeClr val="tx1"/>
                </a:solidFill>
                <a:effectLst/>
                <a:latin typeface="Times New Roman "/>
                <a:ea typeface="+mn-ea"/>
                <a:cs typeface="+mn-cs"/>
              </a:rPr>
              <a:t>70</a:t>
            </a:r>
            <a:r>
              <a:rPr lang="en-US" sz="1200" kern="1200" dirty="0" smtClean="0">
                <a:solidFill>
                  <a:schemeClr val="tx1"/>
                </a:solidFill>
                <a:effectLst/>
                <a:latin typeface="Times New Roman "/>
                <a:ea typeface="+mn-ea"/>
                <a:cs typeface="+mn-cs"/>
              </a:rPr>
              <a:t>, p.101995.</a:t>
            </a:r>
          </a:p>
          <a:p>
            <a:pPr marL="171450" indent="-171450">
              <a:buFont typeface="Arial" panose="020B0604020202020204" pitchFamily="34" charset="0"/>
              <a:buChar char="•"/>
            </a:pPr>
            <a:r>
              <a:rPr lang="en-GB" sz="1200" kern="1200" dirty="0" smtClean="0">
                <a:solidFill>
                  <a:schemeClr val="tx1"/>
                </a:solidFill>
                <a:effectLst/>
                <a:latin typeface="Times New Roman "/>
                <a:ea typeface="+mn-ea"/>
                <a:cs typeface="+mn-cs"/>
              </a:rPr>
              <a:t>Gip and et. al., 2023. How organizational dehumanization impacts hospitality employees service recovery performance and sabotage </a:t>
            </a:r>
            <a:r>
              <a:rPr lang="en-GB" sz="1200" kern="1200" dirty="0" err="1" smtClean="0">
                <a:solidFill>
                  <a:schemeClr val="tx1"/>
                </a:solidFill>
                <a:effectLst/>
                <a:latin typeface="Times New Roman "/>
                <a:ea typeface="+mn-ea"/>
                <a:cs typeface="+mn-cs"/>
              </a:rPr>
              <a:t>behaviors</a:t>
            </a:r>
            <a:r>
              <a:rPr lang="en-GB" sz="1200" kern="1200" dirty="0" smtClean="0">
                <a:solidFill>
                  <a:schemeClr val="tx1"/>
                </a:solidFill>
                <a:effectLst/>
                <a:latin typeface="Times New Roman "/>
                <a:ea typeface="+mn-ea"/>
                <a:cs typeface="+mn-cs"/>
              </a:rPr>
              <a:t>: the role of psychological well-being and tenure. </a:t>
            </a:r>
            <a:r>
              <a:rPr lang="en-US" sz="1200" i="1" kern="1200" dirty="0" smtClean="0">
                <a:solidFill>
                  <a:schemeClr val="tx1"/>
                </a:solidFill>
                <a:effectLst/>
                <a:latin typeface="Times New Roman "/>
                <a:ea typeface="+mn-ea"/>
                <a:cs typeface="+mn-cs"/>
              </a:rPr>
              <a:t>International Journal of Contemporary Hospitality Management</a:t>
            </a:r>
            <a:r>
              <a:rPr lang="en-US" sz="1200" kern="1200" dirty="0" smtClean="0">
                <a:solidFill>
                  <a:schemeClr val="tx1"/>
                </a:solidFill>
                <a:effectLst/>
                <a:latin typeface="Times New Roman "/>
                <a:ea typeface="+mn-ea"/>
                <a:cs typeface="+mn-cs"/>
              </a:rPr>
              <a:t>, </a:t>
            </a:r>
            <a:r>
              <a:rPr lang="en-US" sz="1200" i="1" kern="1200" dirty="0" smtClean="0">
                <a:solidFill>
                  <a:schemeClr val="tx1"/>
                </a:solidFill>
                <a:effectLst/>
                <a:latin typeface="Times New Roman "/>
                <a:ea typeface="+mn-ea"/>
                <a:cs typeface="+mn-cs"/>
              </a:rPr>
              <a:t>35</a:t>
            </a:r>
            <a:r>
              <a:rPr lang="en-US" sz="1200" kern="1200" dirty="0" smtClean="0">
                <a:solidFill>
                  <a:schemeClr val="tx1"/>
                </a:solidFill>
                <a:effectLst/>
                <a:latin typeface="Times New Roman "/>
                <a:ea typeface="+mn-ea"/>
                <a:cs typeface="+mn-cs"/>
              </a:rPr>
              <a:t>(1), pp.64-91.</a:t>
            </a:r>
          </a:p>
          <a:p>
            <a:pPr marL="171450" indent="-171450">
              <a:buFont typeface="Arial" panose="020B0604020202020204" pitchFamily="34" charset="0"/>
              <a:buChar char="•"/>
            </a:pPr>
            <a:r>
              <a:rPr lang="en-GB" sz="1200" kern="1200" dirty="0" smtClean="0">
                <a:solidFill>
                  <a:schemeClr val="tx1"/>
                </a:solidFill>
                <a:effectLst/>
                <a:latin typeface="Times New Roman "/>
                <a:ea typeface="+mn-ea"/>
                <a:cs typeface="+mn-cs"/>
              </a:rPr>
              <a:t>Law, R., Ye, H. and Chan, I.C.C., 2022. A critical review of smart hospitality and tourism research. </a:t>
            </a:r>
            <a:r>
              <a:rPr lang="en-US" sz="1200" i="1" kern="1200" dirty="0" smtClean="0">
                <a:solidFill>
                  <a:schemeClr val="tx1"/>
                </a:solidFill>
                <a:effectLst/>
                <a:latin typeface="Times New Roman "/>
                <a:ea typeface="+mn-ea"/>
                <a:cs typeface="+mn-cs"/>
              </a:rPr>
              <a:t>International Journal of Contemporary Hospitality Management</a:t>
            </a:r>
            <a:r>
              <a:rPr lang="en-US" sz="1200" kern="1200" dirty="0" smtClean="0">
                <a:solidFill>
                  <a:schemeClr val="tx1"/>
                </a:solidFill>
                <a:effectLst/>
                <a:latin typeface="Times New Roman "/>
                <a:ea typeface="+mn-ea"/>
                <a:cs typeface="+mn-cs"/>
              </a:rPr>
              <a:t>, </a:t>
            </a:r>
            <a:r>
              <a:rPr lang="en-US" sz="1200" i="1" kern="1200" dirty="0" smtClean="0">
                <a:solidFill>
                  <a:schemeClr val="tx1"/>
                </a:solidFill>
                <a:effectLst/>
                <a:latin typeface="Times New Roman "/>
                <a:ea typeface="+mn-ea"/>
                <a:cs typeface="+mn-cs"/>
              </a:rPr>
              <a:t>34</a:t>
            </a:r>
            <a:r>
              <a:rPr lang="en-US" sz="1200" kern="1200" dirty="0" smtClean="0">
                <a:solidFill>
                  <a:schemeClr val="tx1"/>
                </a:solidFill>
                <a:effectLst/>
                <a:latin typeface="Times New Roman "/>
                <a:ea typeface="+mn-ea"/>
                <a:cs typeface="+mn-cs"/>
              </a:rPr>
              <a:t>(2), pp.623-641.</a:t>
            </a:r>
          </a:p>
          <a:p>
            <a:pPr marL="171450" indent="-171450">
              <a:buFont typeface="Arial" panose="020B0604020202020204" pitchFamily="34" charset="0"/>
              <a:buChar char="•"/>
            </a:pPr>
            <a:r>
              <a:rPr lang="en-GB" sz="1200" kern="1200" dirty="0" err="1" smtClean="0">
                <a:solidFill>
                  <a:schemeClr val="tx1"/>
                </a:solidFill>
                <a:effectLst/>
                <a:latin typeface="Times New Roman "/>
                <a:ea typeface="+mn-ea"/>
                <a:cs typeface="+mn-cs"/>
              </a:rPr>
              <a:t>Elkhwesky</a:t>
            </a:r>
            <a:r>
              <a:rPr lang="en-GB" sz="1200" kern="1200" dirty="0" smtClean="0">
                <a:solidFill>
                  <a:schemeClr val="tx1"/>
                </a:solidFill>
                <a:effectLst/>
                <a:latin typeface="Times New Roman "/>
                <a:ea typeface="+mn-ea"/>
                <a:cs typeface="+mn-cs"/>
              </a:rPr>
              <a:t>, Z., 2022. A systematic and major review of proactive environmental strategies in hospitality and tourism: Looking back for moving forward. </a:t>
            </a:r>
            <a:r>
              <a:rPr lang="en-US" sz="1200" i="1" kern="1200" dirty="0" smtClean="0">
                <a:solidFill>
                  <a:schemeClr val="tx1"/>
                </a:solidFill>
                <a:effectLst/>
                <a:latin typeface="Times New Roman "/>
                <a:ea typeface="+mn-ea"/>
                <a:cs typeface="+mn-cs"/>
              </a:rPr>
              <a:t>Business Strategy and the Environment</a:t>
            </a:r>
            <a:r>
              <a:rPr lang="en-US" sz="1200" kern="1200" dirty="0" smtClean="0">
                <a:solidFill>
                  <a:schemeClr val="tx1"/>
                </a:solidFill>
                <a:effectLst/>
                <a:latin typeface="Times New Roman "/>
                <a:ea typeface="+mn-ea"/>
                <a:cs typeface="+mn-cs"/>
              </a:rPr>
              <a:t>, </a:t>
            </a:r>
            <a:r>
              <a:rPr lang="en-US" sz="1200" i="1" kern="1200" dirty="0" smtClean="0">
                <a:solidFill>
                  <a:schemeClr val="tx1"/>
                </a:solidFill>
                <a:effectLst/>
                <a:latin typeface="Times New Roman "/>
                <a:ea typeface="+mn-ea"/>
                <a:cs typeface="+mn-cs"/>
              </a:rPr>
              <a:t>31</a:t>
            </a:r>
            <a:r>
              <a:rPr lang="en-US" sz="1200" kern="1200" dirty="0" smtClean="0">
                <a:solidFill>
                  <a:schemeClr val="tx1"/>
                </a:solidFill>
                <a:effectLst/>
                <a:latin typeface="Times New Roman "/>
                <a:ea typeface="+mn-ea"/>
                <a:cs typeface="+mn-cs"/>
              </a:rPr>
              <a:t>(7), pp.3274-3301.</a:t>
            </a:r>
          </a:p>
          <a:p>
            <a:pPr marL="171450" indent="-171450" algn="just">
              <a:buFont typeface="Arial" panose="020B0604020202020204" pitchFamily="34" charset="0"/>
              <a:buChar char="•"/>
            </a:pPr>
            <a:endParaRPr lang="en-US" sz="1200" kern="1200" dirty="0" smtClean="0">
              <a:solidFill>
                <a:schemeClr val="tx1">
                  <a:lumMod val="95000"/>
                  <a:lumOff val="5000"/>
                </a:schemeClr>
              </a:solidFill>
              <a:effectLst/>
              <a:latin typeface="+mn-lt"/>
              <a:ea typeface="+mn-ea"/>
              <a:cs typeface="+mn-cs"/>
            </a:endParaRPr>
          </a:p>
          <a:p>
            <a:pPr marL="171450" indent="-171450" algn="just">
              <a:buFont typeface="Arial" panose="020B0604020202020204" pitchFamily="34" charset="0"/>
              <a:buChar char="•"/>
            </a:pPr>
            <a:endParaRPr lang="en-US" sz="1200" kern="1200" dirty="0" smtClean="0">
              <a:solidFill>
                <a:schemeClr val="tx1">
                  <a:lumMod val="95000"/>
                  <a:lumOff val="5000"/>
                </a:schemeClr>
              </a:solidFill>
              <a:effectLst/>
              <a:latin typeface="+mn-lt"/>
              <a:ea typeface="+mn-ea"/>
              <a:cs typeface="+mn-cs"/>
            </a:endParaRPr>
          </a:p>
          <a:p>
            <a:r>
              <a:rPr lang="en-GB"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CD34E61-6F6D-428C-A8D3-AB9075840464}" type="slidenum">
              <a:rPr lang="en-US" smtClean="0"/>
              <a:t>11</a:t>
            </a:fld>
            <a:endParaRPr lang="en-US"/>
          </a:p>
        </p:txBody>
      </p:sp>
    </p:spTree>
    <p:extLst>
      <p:ext uri="{BB962C8B-B14F-4D97-AF65-F5344CB8AC3E}">
        <p14:creationId xmlns:p14="http://schemas.microsoft.com/office/powerpoint/2010/main" val="39199893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2/10/23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0026352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7332B432-ACDA-4023-A761-2BAB76577B62}" type="datetime1">
              <a:rPr lang="en-US" smtClean="0"/>
              <a:t>2/10/23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008733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9C646AA-F36E-4540-911D-FFFC0A0EF24A}" type="datetime1">
              <a:rPr lang="en-US" smtClean="0"/>
              <a:t>2/10/23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9475008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2/10/23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533222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2/10/23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2419933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F9A96C99-B8F8-4528-BD05-0E16E943DC09}" type="datetime1">
              <a:rPr lang="en-US" smtClean="0"/>
              <a:t>2/10/23</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4733447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03636942-C211-4B28-8DBD-C953E00AF71B}" type="datetime1">
              <a:rPr lang="en-US" smtClean="0"/>
              <a:t>2/10/23</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138979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7E8D12A6-918A-48BD-8CB9-CA713993B0EA}" type="datetime1">
              <a:rPr lang="en-US" smtClean="0"/>
              <a:t>2/10/23</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178971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E778CE86-875F-4587-BCF6-FA054AFC0D53}" type="datetime1">
              <a:rPr lang="en-US" smtClean="0"/>
              <a:pPr/>
              <a:t>2/10/23</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160435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2/10/23</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703189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2/10/23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9185628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2/10/23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11497514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2/10/23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9454846"/>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6FA2B21-3FCD-4721-B95C-427943F61125}" type="datetime1">
              <a:rPr lang="en-US" smtClean="0"/>
              <a:t>2/10/23</a:t>
            </a:fld>
            <a:endParaRPr lang="en-US"/>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432309175"/>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6FA2B21-3FCD-4721-B95C-427943F61125}" type="datetime1">
              <a:rPr lang="en-US" smtClean="0"/>
              <a:t>2/10/23</a:t>
            </a:fld>
            <a:endParaRPr lang="en-US"/>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694439734"/>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2/10/23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5816402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2/10/23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716843215"/>
      </p:ext>
    </p:extLst>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20" Type="http://schemas.openxmlformats.org/officeDocument/2006/relationships/image" Target="../media/image3.png"/><Relationship Id="rId21" Type="http://schemas.openxmlformats.org/officeDocument/2006/relationships/image" Target="../media/image4.png"/><Relationship Id="rId22" Type="http://schemas.openxmlformats.org/officeDocument/2006/relationships/image" Target="../media/image5.png"/><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9" Type="http://schemas.openxmlformats.org/officeDocument/2006/relationships/image" Target="../media/image2.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F6FA2B21-3FCD-4721-B95C-427943F61125}" type="datetime1">
              <a:rPr lang="en-US" smtClean="0"/>
              <a:t>2/10/23</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4276637725"/>
      </p:ext>
    </p:extLst>
  </p:cSld>
  <p:clrMap bg1="dk1" tx1="lt1" bg2="dk2" tx2="lt2" accent1="accent1" accent2="accent2" accent3="accent3" accent4="accent4" accent5="accent5" accent6="accent6" hlink="hlink" folHlink="folHlink"/>
  <p:sldLayoutIdLst>
    <p:sldLayoutId id="2147483759" r:id="rId1"/>
    <p:sldLayoutId id="2147483760" r:id="rId2"/>
    <p:sldLayoutId id="2147483761" r:id="rId3"/>
    <p:sldLayoutId id="2147483762" r:id="rId4"/>
    <p:sldLayoutId id="2147483763" r:id="rId5"/>
    <p:sldLayoutId id="2147483764" r:id="rId6"/>
    <p:sldLayoutId id="2147483765" r:id="rId7"/>
    <p:sldLayoutId id="2147483766" r:id="rId8"/>
    <p:sldLayoutId id="2147483767" r:id="rId9"/>
    <p:sldLayoutId id="2147483768" r:id="rId10"/>
    <p:sldLayoutId id="2147483769" r:id="rId11"/>
    <p:sldLayoutId id="2147483770" r:id="rId12"/>
    <p:sldLayoutId id="2147483771" r:id="rId13"/>
    <p:sldLayoutId id="2147483772" r:id="rId14"/>
    <p:sldLayoutId id="2147483773" r:id="rId15"/>
    <p:sldLayoutId id="2147483774" r:id="rId16"/>
    <p:sldLayoutId id="2147483775"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7.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8.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11.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8C3B467-088C-4F3D-A9A7-105C4E1E20CD}"/>
              </a:ext>
            </a:extLst>
          </p:cNvPr>
          <p:cNvSpPr>
            <a:spLocks noGrp="1"/>
          </p:cNvSpPr>
          <p:nvPr>
            <p:ph type="ctrTitle"/>
          </p:nvPr>
        </p:nvSpPr>
        <p:spPr>
          <a:xfrm>
            <a:off x="2592919" y="1561288"/>
            <a:ext cx="6395233" cy="2836352"/>
          </a:xfrm>
        </p:spPr>
        <p:txBody>
          <a:bodyPr>
            <a:normAutofit fontScale="90000"/>
          </a:bodyPr>
          <a:lstStyle/>
          <a:p>
            <a:pPr algn="ctr"/>
            <a:r>
              <a:rPr lang="en-US" sz="6000" b="1" i="1" dirty="0" smtClean="0">
                <a:solidFill>
                  <a:schemeClr val="tx1"/>
                </a:solidFill>
                <a:latin typeface="Times New Roman" panose="02020603050405020304" pitchFamily="18" charset="0"/>
                <a:cs typeface="Times New Roman" panose="02020603050405020304" pitchFamily="18" charset="0"/>
              </a:rPr>
              <a:t>INTRODUCTION TO </a:t>
            </a:r>
            <a:br>
              <a:rPr lang="en-US" sz="6000" b="1" i="1" dirty="0" smtClean="0">
                <a:solidFill>
                  <a:schemeClr val="tx1"/>
                </a:solidFill>
                <a:latin typeface="Times New Roman" panose="02020603050405020304" pitchFamily="18" charset="0"/>
                <a:cs typeface="Times New Roman" panose="02020603050405020304" pitchFamily="18" charset="0"/>
              </a:rPr>
            </a:br>
            <a:r>
              <a:rPr lang="en-US" sz="6000" b="1" i="1" dirty="0" smtClean="0">
                <a:solidFill>
                  <a:schemeClr val="tx1"/>
                </a:solidFill>
                <a:latin typeface="Times New Roman" panose="02020603050405020304" pitchFamily="18" charset="0"/>
                <a:cs typeface="Times New Roman" panose="02020603050405020304" pitchFamily="18" charset="0"/>
              </a:rPr>
              <a:t>HOSPITALITY </a:t>
            </a:r>
            <a:r>
              <a:rPr lang="en-US" sz="6000" b="1" i="1" dirty="0" smtClean="0">
                <a:solidFill>
                  <a:schemeClr val="tx1"/>
                </a:solidFill>
                <a:latin typeface="Times New Roman" panose="02020603050405020304" pitchFamily="18" charset="0"/>
                <a:cs typeface="Times New Roman" panose="02020603050405020304" pitchFamily="18" charset="0"/>
              </a:rPr>
              <a:t/>
            </a:r>
            <a:br>
              <a:rPr lang="en-US" sz="6000" b="1" i="1" dirty="0" smtClean="0">
                <a:solidFill>
                  <a:schemeClr val="tx1"/>
                </a:solidFill>
                <a:latin typeface="Times New Roman" panose="02020603050405020304" pitchFamily="18" charset="0"/>
                <a:cs typeface="Times New Roman" panose="02020603050405020304" pitchFamily="18" charset="0"/>
              </a:rPr>
            </a:br>
            <a:r>
              <a:rPr lang="en-GB" sz="2200" b="1" i="1" u="sng" dirty="0"/>
              <a:t>Student Name: Adina Tanase</a:t>
            </a:r>
            <a:r>
              <a:rPr lang="en-GB" sz="2200" dirty="0"/>
              <a:t/>
            </a:r>
            <a:br>
              <a:rPr lang="en-GB" sz="2200" dirty="0"/>
            </a:br>
            <a:r>
              <a:rPr lang="en-GB" sz="2200" b="1" i="1" u="sng" dirty="0"/>
              <a:t>Student ID: 2207925</a:t>
            </a:r>
            <a:r>
              <a:rPr lang="en-GB" sz="5400" dirty="0"/>
              <a:t/>
            </a:r>
            <a:br>
              <a:rPr lang="en-GB" sz="5400" dirty="0"/>
            </a:br>
            <a:endParaRPr lang="en-US" sz="6000" b="1" i="1" dirty="0">
              <a:solidFill>
                <a:schemeClr val="tx1"/>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3530662" y="4218736"/>
            <a:ext cx="4519749" cy="2403566"/>
          </a:xfrm>
          <a:prstGeom prst="rect">
            <a:avLst/>
          </a:prstGeom>
        </p:spPr>
      </p:pic>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800" b="1" i="1" dirty="0" smtClean="0">
                <a:latin typeface="Times New Roman" panose="02020603050405020304" pitchFamily="18" charset="0"/>
                <a:cs typeface="Times New Roman" panose="02020603050405020304" pitchFamily="18" charset="0"/>
              </a:rPr>
              <a:t>TABLE OF CONTENTS </a:t>
            </a:r>
            <a:endParaRPr lang="en-US" sz="4800" b="1" i="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algn="just"/>
            <a:r>
              <a:rPr lang="en-US" sz="2400" dirty="0" smtClean="0">
                <a:latin typeface="Times New Roman" panose="02020603050405020304" pitchFamily="18" charset="0"/>
                <a:cs typeface="Times New Roman" panose="02020603050405020304" pitchFamily="18" charset="0"/>
              </a:rPr>
              <a:t>INTRODUCTION OF HOTEL </a:t>
            </a:r>
          </a:p>
          <a:p>
            <a:pPr algn="just"/>
            <a:r>
              <a:rPr lang="en-US" sz="2400" dirty="0" smtClean="0">
                <a:latin typeface="Times New Roman" panose="02020603050405020304" pitchFamily="18" charset="0"/>
                <a:cs typeface="Times New Roman" panose="02020603050405020304" pitchFamily="18" charset="0"/>
              </a:rPr>
              <a:t>NATURE, SCOPE AND ROLE OF THE GUEST SERVICES AND FACILITIES</a:t>
            </a:r>
          </a:p>
          <a:p>
            <a:pPr algn="just"/>
            <a:r>
              <a:rPr lang="en-US" sz="2400" dirty="0" smtClean="0">
                <a:latin typeface="Times New Roman" panose="02020603050405020304" pitchFamily="18" charset="0"/>
                <a:cs typeface="Times New Roman" panose="02020603050405020304" pitchFamily="18" charset="0"/>
              </a:rPr>
              <a:t>ROLE AND FUNCTION OF GUEST SERVICES </a:t>
            </a:r>
          </a:p>
          <a:p>
            <a:pPr algn="just"/>
            <a:r>
              <a:rPr lang="en-US" sz="2400" dirty="0" smtClean="0">
                <a:latin typeface="Times New Roman" panose="02020603050405020304" pitchFamily="18" charset="0"/>
                <a:cs typeface="Times New Roman" panose="02020603050405020304" pitchFamily="18" charset="0"/>
              </a:rPr>
              <a:t>IMPORTANCE OF THE HOSPITALITY INDUSTRY</a:t>
            </a:r>
          </a:p>
          <a:p>
            <a:pPr algn="just"/>
            <a:r>
              <a:rPr lang="en-US" sz="2400" dirty="0" smtClean="0">
                <a:latin typeface="Times New Roman" panose="02020603050405020304" pitchFamily="18" charset="0"/>
                <a:cs typeface="Times New Roman" panose="02020603050405020304" pitchFamily="18" charset="0"/>
              </a:rPr>
              <a:t>CONCLUSION</a:t>
            </a:r>
          </a:p>
          <a:p>
            <a:pPr algn="just"/>
            <a:r>
              <a:rPr lang="en-US" sz="2400" dirty="0" smtClean="0">
                <a:latin typeface="Times New Roman" panose="02020603050405020304" pitchFamily="18" charset="0"/>
                <a:cs typeface="Times New Roman" panose="02020603050405020304" pitchFamily="18" charset="0"/>
              </a:rPr>
              <a:t>REFERENCES </a:t>
            </a: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539617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800" b="1" i="1" dirty="0" smtClean="0">
                <a:latin typeface="Times New Roman" panose="02020603050405020304" pitchFamily="18" charset="0"/>
                <a:cs typeface="Times New Roman" panose="02020603050405020304" pitchFamily="18" charset="0"/>
              </a:rPr>
              <a:t>INTRODUCION OF HOTEL </a:t>
            </a:r>
            <a:endParaRPr lang="en-US" sz="4800" b="1" i="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41947" y="2403938"/>
            <a:ext cx="5873262" cy="4199037"/>
          </a:xfrm>
        </p:spPr>
        <p:txBody>
          <a:bodyPr>
            <a:normAutofit/>
          </a:bodyPr>
          <a:lstStyle/>
          <a:p>
            <a:pPr marL="0" indent="0" algn="just">
              <a:buNone/>
            </a:pPr>
            <a:r>
              <a:rPr lang="en-GB" sz="2000" dirty="0">
                <a:solidFill>
                  <a:schemeClr val="tx1">
                    <a:lumMod val="95000"/>
                    <a:lumOff val="5000"/>
                  </a:schemeClr>
                </a:solidFill>
                <a:latin typeface="Times New Roman "/>
              </a:rPr>
              <a:t>Hospitality and guest services management need to be done properly for the better operation of the business. The manager of the hotel are liable to control and manage the business activities effectively (</a:t>
            </a:r>
            <a:r>
              <a:rPr lang="en-GB" sz="2000" dirty="0" err="1">
                <a:solidFill>
                  <a:schemeClr val="tx1">
                    <a:lumMod val="95000"/>
                    <a:lumOff val="5000"/>
                  </a:schemeClr>
                </a:solidFill>
                <a:latin typeface="Times New Roman "/>
              </a:rPr>
              <a:t>Madanaguli</a:t>
            </a:r>
            <a:r>
              <a:rPr lang="en-GB" sz="2000" dirty="0">
                <a:solidFill>
                  <a:schemeClr val="tx1">
                    <a:lumMod val="95000"/>
                    <a:lumOff val="5000"/>
                  </a:schemeClr>
                </a:solidFill>
                <a:latin typeface="Times New Roman "/>
              </a:rPr>
              <a:t> and et. al., 2022). For fulfilling the requirements of the customers, the business organisation have to ensure about the implementation of the task. Providing best services to the customers will help the business organisation in enhancing the brand value in the business market. Hospitality and tourism industry is one of the rapidly growing industry and also affects the economy of the globe. </a:t>
            </a:r>
            <a:endParaRPr lang="en-US" sz="2000" dirty="0">
              <a:solidFill>
                <a:schemeClr val="tx1">
                  <a:lumMod val="95000"/>
                  <a:lumOff val="5000"/>
                </a:schemeClr>
              </a:solidFill>
              <a:latin typeface="Times New Roman "/>
              <a:cs typeface="Times New Roman" panose="02020603050405020304" pitchFamily="18" charset="0"/>
            </a:endParaRPr>
          </a:p>
        </p:txBody>
      </p:sp>
      <p:pic>
        <p:nvPicPr>
          <p:cNvPr id="6" name="Picture 5"/>
          <p:cNvPicPr>
            <a:picLocks noChangeAspect="1"/>
          </p:cNvPicPr>
          <p:nvPr/>
        </p:nvPicPr>
        <p:blipFill>
          <a:blip r:embed="rId3"/>
          <a:stretch>
            <a:fillRect/>
          </a:stretch>
        </p:blipFill>
        <p:spPr>
          <a:xfrm>
            <a:off x="7315201" y="2403939"/>
            <a:ext cx="4107304" cy="3502186"/>
          </a:xfrm>
          <a:prstGeom prst="rect">
            <a:avLst/>
          </a:prstGeom>
        </p:spPr>
      </p:pic>
    </p:spTree>
    <p:extLst>
      <p:ext uri="{BB962C8B-B14F-4D97-AF65-F5344CB8AC3E}">
        <p14:creationId xmlns:p14="http://schemas.microsoft.com/office/powerpoint/2010/main" val="10386946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800" b="1" i="1" u="sng" dirty="0" smtClean="0">
                <a:latin typeface="Times New Roman" panose="02020603050405020304" pitchFamily="18" charset="0"/>
                <a:cs typeface="Times New Roman" panose="02020603050405020304" pitchFamily="18" charset="0"/>
              </a:rPr>
              <a:t>Continue..</a:t>
            </a:r>
            <a:endParaRPr lang="en-US" sz="4800" b="1" i="1" u="sng"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54954" y="2603500"/>
            <a:ext cx="9263210" cy="3416300"/>
          </a:xfrm>
        </p:spPr>
        <p:txBody>
          <a:bodyPr>
            <a:normAutofit/>
          </a:bodyPr>
          <a:lstStyle/>
          <a:p>
            <a:pPr marL="0" indent="0" algn="just">
              <a:lnSpc>
                <a:spcPct val="150000"/>
              </a:lnSpc>
              <a:spcBef>
                <a:spcPts val="0"/>
              </a:spcBef>
              <a:buClrTx/>
              <a:buNone/>
              <a:defRPr/>
            </a:pPr>
            <a:r>
              <a:rPr lang="en-GB" sz="2000" dirty="0">
                <a:solidFill>
                  <a:schemeClr val="tx1">
                    <a:lumMod val="95000"/>
                    <a:lumOff val="5000"/>
                  </a:schemeClr>
                </a:solidFill>
                <a:latin typeface="Times New Roman "/>
              </a:rPr>
              <a:t>The chosen organisation for the report is Ritz Carlton Hotel, it is as American Multinational Company whose headquarter is situated in Bethesda, Maryland, United states. The founder of the company is  William B. Johnson. The company is operating the business in all over the world. This has been identified that the parent company of this hotel is Marriott International company. The presentation is describing the different role and function of the guest services and the need to consider this. Along with that, the importance of the hospitality industry </a:t>
            </a:r>
            <a:endParaRPr lang="en-US" sz="2000" dirty="0">
              <a:solidFill>
                <a:schemeClr val="tx1">
                  <a:lumMod val="95000"/>
                  <a:lumOff val="5000"/>
                </a:schemeClr>
              </a:solidFill>
              <a:latin typeface="Times New Roman "/>
            </a:endParaRPr>
          </a:p>
          <a:p>
            <a:pPr marL="0" indent="0" algn="just">
              <a:lnSpc>
                <a:spcPct val="150000"/>
              </a:lnSpc>
              <a:spcBef>
                <a:spcPts val="0"/>
              </a:spcBef>
              <a:buClrTx/>
              <a:buNone/>
              <a:defRPr/>
            </a:pPr>
            <a:endParaRPr lang="en-US" dirty="0"/>
          </a:p>
        </p:txBody>
      </p:sp>
    </p:spTree>
    <p:extLst>
      <p:ext uri="{BB962C8B-B14F-4D97-AF65-F5344CB8AC3E}">
        <p14:creationId xmlns:p14="http://schemas.microsoft.com/office/powerpoint/2010/main" val="15991317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496389"/>
            <a:ext cx="10058400" cy="1606731"/>
          </a:xfrm>
        </p:spPr>
        <p:txBody>
          <a:bodyPr>
            <a:normAutofit fontScale="90000"/>
          </a:bodyPr>
          <a:lstStyle/>
          <a:p>
            <a:pPr algn="ctr"/>
            <a:r>
              <a:rPr lang="en-US" sz="4900" dirty="0" smtClean="0">
                <a:latin typeface="Times New Roman" panose="02020603050405020304" pitchFamily="18" charset="0"/>
                <a:cs typeface="Times New Roman" panose="02020603050405020304" pitchFamily="18" charset="0"/>
              </a:rPr>
              <a:t/>
            </a:r>
            <a:br>
              <a:rPr lang="en-US" sz="4900" dirty="0" smtClean="0">
                <a:latin typeface="Times New Roman" panose="02020603050405020304" pitchFamily="18" charset="0"/>
                <a:cs typeface="Times New Roman" panose="02020603050405020304" pitchFamily="18" charset="0"/>
              </a:rPr>
            </a:br>
            <a:r>
              <a:rPr lang="en-US" sz="4900" b="1" i="1" dirty="0" smtClean="0">
                <a:latin typeface="Times New Roman" panose="02020603050405020304" pitchFamily="18" charset="0"/>
                <a:cs typeface="Times New Roman" panose="02020603050405020304" pitchFamily="18" charset="0"/>
              </a:rPr>
              <a:t>NATURE</a:t>
            </a:r>
            <a:r>
              <a:rPr lang="en-US" sz="4900" b="1" i="1" dirty="0">
                <a:latin typeface="Times New Roman" panose="02020603050405020304" pitchFamily="18" charset="0"/>
                <a:cs typeface="Times New Roman" panose="02020603050405020304" pitchFamily="18" charset="0"/>
              </a:rPr>
              <a:t>, SCOPE AND ROLE OF THE GUEST SERVICES AND FACILITIES</a:t>
            </a:r>
            <a:r>
              <a:rPr lang="en-US" dirty="0"/>
              <a:t/>
            </a:r>
            <a:br>
              <a:rPr lang="en-US" dirty="0"/>
            </a:br>
            <a:endParaRPr lang="en-US" dirty="0"/>
          </a:p>
        </p:txBody>
      </p:sp>
      <p:sp>
        <p:nvSpPr>
          <p:cNvPr id="3" name="Content Placeholder 2"/>
          <p:cNvSpPr>
            <a:spLocks noGrp="1"/>
          </p:cNvSpPr>
          <p:nvPr>
            <p:ph idx="1"/>
          </p:nvPr>
        </p:nvSpPr>
        <p:spPr>
          <a:xfrm>
            <a:off x="434716" y="3095013"/>
            <a:ext cx="5644352" cy="2910876"/>
          </a:xfrm>
        </p:spPr>
        <p:txBody>
          <a:bodyPr>
            <a:normAutofit/>
          </a:bodyPr>
          <a:lstStyle/>
          <a:p>
            <a:pPr algn="just"/>
            <a:r>
              <a:rPr lang="en-GB" sz="2200" b="1" dirty="0">
                <a:solidFill>
                  <a:schemeClr val="tx1">
                    <a:lumMod val="95000"/>
                    <a:lumOff val="5000"/>
                  </a:schemeClr>
                </a:solidFill>
                <a:latin typeface="Times New Roman "/>
              </a:rPr>
              <a:t>Nature –</a:t>
            </a:r>
            <a:r>
              <a:rPr lang="en-GB" sz="2200" dirty="0">
                <a:solidFill>
                  <a:schemeClr val="tx1">
                    <a:lumMod val="95000"/>
                    <a:lumOff val="5000"/>
                  </a:schemeClr>
                </a:solidFill>
                <a:latin typeface="Times New Roman "/>
              </a:rPr>
              <a:t> The nature of the Ritz Carlton towards the customers and the others is very warm and peaceful. They greets the guests with utmost sincerity and calmness. </a:t>
            </a:r>
            <a:r>
              <a:rPr lang="en-GB" sz="2200" dirty="0" smtClean="0">
                <a:solidFill>
                  <a:schemeClr val="tx1">
                    <a:lumMod val="95000"/>
                    <a:lumOff val="5000"/>
                  </a:schemeClr>
                </a:solidFill>
                <a:latin typeface="Times New Roman "/>
              </a:rPr>
              <a:t>The brand provides the various comfort services to the services to the customers which includes spa, lounge and so on.</a:t>
            </a:r>
            <a:endParaRPr lang="en-US" sz="2200" dirty="0">
              <a:solidFill>
                <a:schemeClr val="tx1">
                  <a:lumMod val="95000"/>
                  <a:lumOff val="5000"/>
                </a:schemeClr>
              </a:solidFill>
              <a:latin typeface="Times New Roman "/>
            </a:endParaRPr>
          </a:p>
          <a:p>
            <a:endParaRPr lang="en-US" dirty="0"/>
          </a:p>
        </p:txBody>
      </p:sp>
      <p:pic>
        <p:nvPicPr>
          <p:cNvPr id="6" name="Picture 5"/>
          <p:cNvPicPr>
            <a:picLocks noChangeAspect="1"/>
          </p:cNvPicPr>
          <p:nvPr/>
        </p:nvPicPr>
        <p:blipFill>
          <a:blip r:embed="rId3"/>
          <a:stretch>
            <a:fillRect/>
          </a:stretch>
        </p:blipFill>
        <p:spPr>
          <a:xfrm>
            <a:off x="7270230" y="3095013"/>
            <a:ext cx="3854970" cy="2864995"/>
          </a:xfrm>
          <a:prstGeom prst="rect">
            <a:avLst/>
          </a:prstGeom>
        </p:spPr>
      </p:pic>
    </p:spTree>
    <p:extLst>
      <p:ext uri="{BB962C8B-B14F-4D97-AF65-F5344CB8AC3E}">
        <p14:creationId xmlns:p14="http://schemas.microsoft.com/office/powerpoint/2010/main" val="33536643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800" b="1" i="1" u="sng" dirty="0" smtClean="0">
                <a:latin typeface="Times New Roman" panose="02020603050405020304" pitchFamily="18" charset="0"/>
                <a:cs typeface="Times New Roman" panose="02020603050405020304" pitchFamily="18" charset="0"/>
              </a:rPr>
              <a:t>Continue…</a:t>
            </a:r>
            <a:endParaRPr lang="en-US" sz="4800" b="1" i="1" u="sng"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34518" y="3117954"/>
            <a:ext cx="5396459" cy="2495004"/>
          </a:xfrm>
        </p:spPr>
        <p:txBody>
          <a:bodyPr>
            <a:normAutofit/>
          </a:bodyPr>
          <a:lstStyle/>
          <a:p>
            <a:pPr algn="just"/>
            <a:r>
              <a:rPr lang="en-GB" sz="2400" b="1" dirty="0">
                <a:solidFill>
                  <a:schemeClr val="tx1">
                    <a:lumMod val="95000"/>
                    <a:lumOff val="5000"/>
                  </a:schemeClr>
                </a:solidFill>
                <a:latin typeface="Times New Roman "/>
              </a:rPr>
              <a:t>Scope - </a:t>
            </a:r>
            <a:r>
              <a:rPr lang="en-GB" sz="2400" dirty="0">
                <a:solidFill>
                  <a:schemeClr val="tx1">
                    <a:lumMod val="95000"/>
                    <a:lumOff val="5000"/>
                  </a:schemeClr>
                </a:solidFill>
                <a:latin typeface="Times New Roman "/>
              </a:rPr>
              <a:t> The hotel provides various services this includes the accommodation services, food and beverages services, fun and entertainment programs and many more. </a:t>
            </a:r>
            <a:endParaRPr lang="en-US" sz="2400" dirty="0">
              <a:solidFill>
                <a:schemeClr val="tx1">
                  <a:lumMod val="95000"/>
                  <a:lumOff val="5000"/>
                </a:schemeClr>
              </a:solidFill>
              <a:latin typeface="Times New Roman "/>
            </a:endParaRPr>
          </a:p>
          <a:p>
            <a:pPr marL="0" indent="0" algn="just">
              <a:buNone/>
            </a:pPr>
            <a:endParaRPr lang="en-US" sz="18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6625652" y="2732708"/>
            <a:ext cx="4691921" cy="2880250"/>
          </a:xfrm>
          <a:prstGeom prst="rect">
            <a:avLst/>
          </a:prstGeom>
        </p:spPr>
      </p:pic>
    </p:spTree>
    <p:extLst>
      <p:ext uri="{BB962C8B-B14F-4D97-AF65-F5344CB8AC3E}">
        <p14:creationId xmlns:p14="http://schemas.microsoft.com/office/powerpoint/2010/main" val="12099991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u="sng" dirty="0">
                <a:latin typeface="Times New Roman" panose="02020603050405020304" pitchFamily="18" charset="0"/>
                <a:cs typeface="Times New Roman" panose="02020603050405020304" pitchFamily="18" charset="0"/>
              </a:rPr>
              <a:t>Continue…</a:t>
            </a:r>
            <a:endParaRPr lang="en-US" dirty="0"/>
          </a:p>
        </p:txBody>
      </p:sp>
      <p:sp>
        <p:nvSpPr>
          <p:cNvPr id="3" name="Content Placeholder 2"/>
          <p:cNvSpPr>
            <a:spLocks noGrp="1"/>
          </p:cNvSpPr>
          <p:nvPr>
            <p:ph idx="1"/>
          </p:nvPr>
        </p:nvSpPr>
        <p:spPr>
          <a:xfrm>
            <a:off x="1154954" y="2473378"/>
            <a:ext cx="10177610" cy="4077324"/>
          </a:xfrm>
        </p:spPr>
        <p:txBody>
          <a:bodyPr>
            <a:normAutofit/>
          </a:bodyPr>
          <a:lstStyle/>
          <a:p>
            <a:pPr marL="0" indent="0" algn="just">
              <a:buNone/>
            </a:pPr>
            <a:r>
              <a:rPr lang="en-GB" sz="2000" b="1" dirty="0">
                <a:solidFill>
                  <a:schemeClr val="tx1">
                    <a:lumMod val="95000"/>
                    <a:lumOff val="5000"/>
                  </a:schemeClr>
                </a:solidFill>
                <a:latin typeface="Times New Roman "/>
              </a:rPr>
              <a:t>Role of guest services and facilities –</a:t>
            </a:r>
            <a:r>
              <a:rPr lang="en-GB" sz="2000" dirty="0">
                <a:solidFill>
                  <a:schemeClr val="tx1">
                    <a:lumMod val="95000"/>
                    <a:lumOff val="5000"/>
                  </a:schemeClr>
                </a:solidFill>
                <a:latin typeface="Times New Roman "/>
              </a:rPr>
              <a:t> There are so many roles of guest services and facilities which need to be consider by the business organisation (</a:t>
            </a:r>
            <a:r>
              <a:rPr lang="en-GB" sz="2000" dirty="0" err="1">
                <a:solidFill>
                  <a:schemeClr val="tx1">
                    <a:lumMod val="95000"/>
                    <a:lumOff val="5000"/>
                  </a:schemeClr>
                </a:solidFill>
                <a:latin typeface="Times New Roman "/>
              </a:rPr>
              <a:t>Madanaguli</a:t>
            </a:r>
            <a:r>
              <a:rPr lang="en-GB" sz="2000" dirty="0">
                <a:solidFill>
                  <a:schemeClr val="tx1">
                    <a:lumMod val="95000"/>
                    <a:lumOff val="5000"/>
                  </a:schemeClr>
                </a:solidFill>
                <a:latin typeface="Times New Roman "/>
              </a:rPr>
              <a:t> and et. al., 2022). In context of Ritz Carlton hotel here are the following explanation - </a:t>
            </a:r>
            <a:endParaRPr lang="en-US" sz="2000" dirty="0">
              <a:solidFill>
                <a:schemeClr val="tx1">
                  <a:lumMod val="95000"/>
                  <a:lumOff val="5000"/>
                </a:schemeClr>
              </a:solidFill>
              <a:latin typeface="Times New Roman "/>
            </a:endParaRPr>
          </a:p>
          <a:p>
            <a:pPr lvl="0" algn="just"/>
            <a:r>
              <a:rPr lang="en-GB" sz="2000" dirty="0">
                <a:solidFill>
                  <a:schemeClr val="tx1">
                    <a:lumMod val="95000"/>
                    <a:lumOff val="5000"/>
                  </a:schemeClr>
                </a:solidFill>
                <a:latin typeface="Times New Roman "/>
              </a:rPr>
              <a:t>This is one of the most important role that is to make sure about the effective organisational structure for the better performance and also this will help the hotel in delivering the best services to the customers. </a:t>
            </a:r>
            <a:endParaRPr lang="en-US" sz="2000" dirty="0">
              <a:solidFill>
                <a:schemeClr val="tx1">
                  <a:lumMod val="95000"/>
                  <a:lumOff val="5000"/>
                </a:schemeClr>
              </a:solidFill>
              <a:latin typeface="Times New Roman "/>
            </a:endParaRPr>
          </a:p>
          <a:p>
            <a:pPr lvl="0" algn="just"/>
            <a:r>
              <a:rPr lang="en-GB" sz="2000" dirty="0">
                <a:solidFill>
                  <a:schemeClr val="tx1">
                    <a:lumMod val="95000"/>
                    <a:lumOff val="5000"/>
                  </a:schemeClr>
                </a:solidFill>
                <a:latin typeface="Times New Roman "/>
              </a:rPr>
              <a:t>Along with that, this helps the hotel brand in enhancing the employee engagement level which enables the business organisation in attaining the objectives and goals properly (</a:t>
            </a:r>
            <a:r>
              <a:rPr lang="en-GB" sz="2000" dirty="0" err="1">
                <a:solidFill>
                  <a:schemeClr val="tx1">
                    <a:lumMod val="95000"/>
                    <a:lumOff val="5000"/>
                  </a:schemeClr>
                </a:solidFill>
                <a:latin typeface="Times New Roman "/>
              </a:rPr>
              <a:t>Che</a:t>
            </a:r>
            <a:r>
              <a:rPr lang="en-GB" sz="2000" dirty="0">
                <a:solidFill>
                  <a:schemeClr val="tx1">
                    <a:lumMod val="95000"/>
                    <a:lumOff val="5000"/>
                  </a:schemeClr>
                </a:solidFill>
                <a:latin typeface="Times New Roman "/>
              </a:rPr>
              <a:t> </a:t>
            </a:r>
            <a:r>
              <a:rPr lang="en-GB" sz="2000" dirty="0" err="1">
                <a:solidFill>
                  <a:schemeClr val="tx1">
                    <a:lumMod val="95000"/>
                    <a:lumOff val="5000"/>
                  </a:schemeClr>
                </a:solidFill>
                <a:latin typeface="Times New Roman "/>
              </a:rPr>
              <a:t>Ahmat</a:t>
            </a:r>
            <a:r>
              <a:rPr lang="en-GB" sz="2000" dirty="0">
                <a:solidFill>
                  <a:schemeClr val="tx1">
                    <a:lumMod val="95000"/>
                    <a:lumOff val="5000"/>
                  </a:schemeClr>
                </a:solidFill>
                <a:latin typeface="Times New Roman "/>
              </a:rPr>
              <a:t> and et. al.,  2023). </a:t>
            </a:r>
            <a:endParaRPr lang="en-US" sz="2000" dirty="0">
              <a:solidFill>
                <a:schemeClr val="tx1">
                  <a:lumMod val="95000"/>
                  <a:lumOff val="5000"/>
                </a:schemeClr>
              </a:solidFill>
              <a:latin typeface="Times New Roman "/>
            </a:endParaRPr>
          </a:p>
          <a:p>
            <a:endParaRPr lang="en-US" dirty="0"/>
          </a:p>
        </p:txBody>
      </p:sp>
    </p:spTree>
    <p:extLst>
      <p:ext uri="{BB962C8B-B14F-4D97-AF65-F5344CB8AC3E}">
        <p14:creationId xmlns:p14="http://schemas.microsoft.com/office/powerpoint/2010/main" val="11899836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4142" y="-309012"/>
            <a:ext cx="8761413" cy="2118109"/>
          </a:xfrm>
        </p:spPr>
        <p:txBody>
          <a:bodyPr>
            <a:normAutofit fontScale="90000"/>
          </a:bodyPr>
          <a:lstStyle/>
          <a:p>
            <a:pPr algn="ctr"/>
            <a:r>
              <a:rPr lang="en-US" sz="5300" b="1" i="1" dirty="0" smtClean="0">
                <a:latin typeface="Times New Roman" panose="02020603050405020304" pitchFamily="18" charset="0"/>
                <a:cs typeface="Times New Roman" panose="02020603050405020304" pitchFamily="18" charset="0"/>
              </a:rPr>
              <a:t/>
            </a:r>
            <a:br>
              <a:rPr lang="en-US" sz="5300" b="1" i="1" dirty="0" smtClean="0">
                <a:latin typeface="Times New Roman" panose="02020603050405020304" pitchFamily="18" charset="0"/>
                <a:cs typeface="Times New Roman" panose="02020603050405020304" pitchFamily="18" charset="0"/>
              </a:rPr>
            </a:br>
            <a:r>
              <a:rPr lang="en-US" sz="5300" b="1" i="1" dirty="0" smtClean="0">
                <a:latin typeface="Times New Roman" panose="02020603050405020304" pitchFamily="18" charset="0"/>
                <a:cs typeface="Times New Roman" panose="02020603050405020304" pitchFamily="18" charset="0"/>
              </a:rPr>
              <a:t>ROLE </a:t>
            </a:r>
            <a:r>
              <a:rPr lang="en-US" sz="5300" b="1" i="1" dirty="0">
                <a:latin typeface="Times New Roman" panose="02020603050405020304" pitchFamily="18" charset="0"/>
                <a:cs typeface="Times New Roman" panose="02020603050405020304" pitchFamily="18" charset="0"/>
              </a:rPr>
              <a:t>AND FUNCTION OF GUEST SERVICES </a:t>
            </a:r>
            <a:r>
              <a:rPr lang="en-US" dirty="0"/>
              <a:t/>
            </a:r>
            <a:br>
              <a:rPr lang="en-US" dirty="0"/>
            </a:br>
            <a:endParaRPr lang="en-US" dirty="0"/>
          </a:p>
        </p:txBody>
      </p:sp>
      <p:sp>
        <p:nvSpPr>
          <p:cNvPr id="3" name="Content Placeholder 2"/>
          <p:cNvSpPr>
            <a:spLocks noGrp="1"/>
          </p:cNvSpPr>
          <p:nvPr>
            <p:ph idx="1"/>
          </p:nvPr>
        </p:nvSpPr>
        <p:spPr>
          <a:xfrm>
            <a:off x="5411449" y="2762686"/>
            <a:ext cx="5700552" cy="3826045"/>
          </a:xfrm>
        </p:spPr>
        <p:txBody>
          <a:bodyPr>
            <a:normAutofit/>
          </a:bodyPr>
          <a:lstStyle/>
          <a:p>
            <a:pPr marL="0" indent="0" algn="just">
              <a:buNone/>
            </a:pPr>
            <a:r>
              <a:rPr lang="en-GB" sz="2000" dirty="0">
                <a:solidFill>
                  <a:schemeClr val="tx1">
                    <a:lumMod val="95000"/>
                    <a:lumOff val="5000"/>
                  </a:schemeClr>
                </a:solidFill>
                <a:latin typeface="Times New Roman "/>
              </a:rPr>
              <a:t>It has been analysed that there is a need to include the guest services for developing the value of business in the dynamic industry (Fong, 2022). There are so many types of roles and functions of the </a:t>
            </a:r>
            <a:r>
              <a:rPr lang="en-GB" sz="2000" dirty="0" smtClean="0">
                <a:solidFill>
                  <a:schemeClr val="tx1">
                    <a:lumMod val="95000"/>
                    <a:lumOff val="5000"/>
                  </a:schemeClr>
                </a:solidFill>
                <a:latin typeface="Times New Roman "/>
              </a:rPr>
              <a:t>guest </a:t>
            </a:r>
            <a:r>
              <a:rPr lang="en-GB" sz="2000" dirty="0">
                <a:solidFill>
                  <a:schemeClr val="tx1">
                    <a:lumMod val="95000"/>
                    <a:lumOff val="5000"/>
                  </a:schemeClr>
                </a:solidFill>
                <a:latin typeface="Times New Roman "/>
              </a:rPr>
              <a:t>services  which helps the business organisation in fulfilling the requirements of the guests. The company can identify the requirements of the customers by proper survey, and they can use the necessary style and methods for the proper operation of the business activities. </a:t>
            </a:r>
            <a:endParaRPr lang="en-US" sz="2000" dirty="0">
              <a:solidFill>
                <a:schemeClr val="tx1">
                  <a:lumMod val="95000"/>
                  <a:lumOff val="5000"/>
                </a:schemeClr>
              </a:solidFill>
              <a:latin typeface="Times New Roman "/>
            </a:endParaRPr>
          </a:p>
          <a:p>
            <a:pPr algn="just"/>
            <a:endParaRPr lang="en-US" sz="2000" dirty="0">
              <a:solidFill>
                <a:schemeClr val="tx1">
                  <a:lumMod val="95000"/>
                  <a:lumOff val="5000"/>
                </a:schemeClr>
              </a:solidFill>
              <a:latin typeface="Times New Roman "/>
            </a:endParaRPr>
          </a:p>
        </p:txBody>
      </p:sp>
      <p:pic>
        <p:nvPicPr>
          <p:cNvPr id="6" name="Picture 5"/>
          <p:cNvPicPr>
            <a:picLocks noChangeAspect="1"/>
          </p:cNvPicPr>
          <p:nvPr/>
        </p:nvPicPr>
        <p:blipFill>
          <a:blip r:embed="rId2"/>
          <a:stretch>
            <a:fillRect/>
          </a:stretch>
        </p:blipFill>
        <p:spPr>
          <a:xfrm>
            <a:off x="629587" y="2762686"/>
            <a:ext cx="4272196" cy="3338311"/>
          </a:xfrm>
          <a:prstGeom prst="rect">
            <a:avLst/>
          </a:prstGeom>
        </p:spPr>
      </p:pic>
    </p:spTree>
    <p:extLst>
      <p:ext uri="{BB962C8B-B14F-4D97-AF65-F5344CB8AC3E}">
        <p14:creationId xmlns:p14="http://schemas.microsoft.com/office/powerpoint/2010/main" val="13262051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11708" y="378824"/>
            <a:ext cx="8761413" cy="1515290"/>
          </a:xfrm>
        </p:spPr>
        <p:txBody>
          <a:bodyPr>
            <a:normAutofit fontScale="90000"/>
          </a:bodyPr>
          <a:lstStyle/>
          <a:p>
            <a:pPr algn="ctr"/>
            <a:r>
              <a:rPr lang="en-US" sz="4900" b="1" i="1" dirty="0" smtClean="0">
                <a:latin typeface="Times New Roman" panose="02020603050405020304" pitchFamily="18" charset="0"/>
                <a:cs typeface="Times New Roman" panose="02020603050405020304" pitchFamily="18" charset="0"/>
              </a:rPr>
              <a:t>IMPORTANCE OF THE HOSPITLAITY INDUSTRY </a:t>
            </a:r>
            <a:r>
              <a:rPr lang="en-US" dirty="0">
                <a:latin typeface="Times New Roman" panose="02020603050405020304" pitchFamily="18" charset="0"/>
                <a:cs typeface="Times New Roman" panose="02020603050405020304" pitchFamily="18" charset="0"/>
              </a:rPr>
              <a:t/>
            </a:r>
            <a:br>
              <a:rPr lang="en-US" dirty="0">
                <a:latin typeface="Times New Roman" panose="02020603050405020304" pitchFamily="18" charset="0"/>
                <a:cs typeface="Times New Roman" panose="02020603050405020304" pitchFamily="18" charset="0"/>
              </a:rPr>
            </a:br>
            <a:endParaRPr lang="en-US" dirty="0"/>
          </a:p>
        </p:txBody>
      </p:sp>
      <p:sp>
        <p:nvSpPr>
          <p:cNvPr id="3" name="Content Placeholder 2"/>
          <p:cNvSpPr>
            <a:spLocks noGrp="1"/>
          </p:cNvSpPr>
          <p:nvPr>
            <p:ph idx="1"/>
          </p:nvPr>
        </p:nvSpPr>
        <p:spPr>
          <a:xfrm>
            <a:off x="263716" y="2578308"/>
            <a:ext cx="7201386" cy="4579495"/>
          </a:xfrm>
        </p:spPr>
        <p:txBody>
          <a:bodyPr>
            <a:noAutofit/>
          </a:bodyPr>
          <a:lstStyle/>
          <a:p>
            <a:pPr marL="0" indent="0" algn="just">
              <a:buNone/>
            </a:pPr>
            <a:r>
              <a:rPr lang="en-GB" sz="2000" dirty="0">
                <a:latin typeface="Times New Roman "/>
              </a:rPr>
              <a:t>The success of the industry is totally depend on the customers satisfaction level (Poretti,  </a:t>
            </a:r>
            <a:r>
              <a:rPr lang="en-GB" sz="2000" dirty="0" err="1">
                <a:latin typeface="Times New Roman "/>
              </a:rPr>
              <a:t>Jérôme</a:t>
            </a:r>
            <a:r>
              <a:rPr lang="en-GB" sz="2000" dirty="0">
                <a:latin typeface="Times New Roman "/>
              </a:rPr>
              <a:t> and </a:t>
            </a:r>
            <a:r>
              <a:rPr lang="en-GB" sz="2000" dirty="0" err="1">
                <a:latin typeface="Times New Roman "/>
              </a:rPr>
              <a:t>Heo</a:t>
            </a:r>
            <a:r>
              <a:rPr lang="en-GB" sz="2000" dirty="0">
                <a:latin typeface="Times New Roman "/>
              </a:rPr>
              <a:t>,  2023).  The industry is growing rapidly in all over the </a:t>
            </a:r>
            <a:r>
              <a:rPr lang="en-GB" sz="2000" dirty="0" smtClean="0">
                <a:latin typeface="Times New Roman "/>
              </a:rPr>
              <a:t>world. </a:t>
            </a:r>
            <a:r>
              <a:rPr lang="en-GB" sz="2000" dirty="0">
                <a:latin typeface="Times New Roman "/>
              </a:rPr>
              <a:t>There are so many importance of the hospitality industry and how the hotel can satisfy the requirements and expectations of the customers which are prescribed below -  </a:t>
            </a:r>
            <a:endParaRPr lang="en-US" sz="2000" dirty="0">
              <a:latin typeface="Times New Roman "/>
            </a:endParaRPr>
          </a:p>
          <a:p>
            <a:pPr algn="just"/>
            <a:r>
              <a:rPr lang="en-GB" sz="2000" b="1" dirty="0">
                <a:latin typeface="Times New Roman "/>
              </a:rPr>
              <a:t>Helps in attaining the customers loyalty – </a:t>
            </a:r>
            <a:r>
              <a:rPr lang="en-GB" sz="2000" dirty="0">
                <a:latin typeface="Times New Roman "/>
              </a:rPr>
              <a:t>The success of the company is only depend on the customers as they play a very important role in the business. The hotel need to deliver the effective and quality services to the customers with the different styles and methods for fulfilling their needs and expectations (Wu, Chin and Liu, 2022).</a:t>
            </a:r>
            <a:endParaRPr lang="en-US" sz="2000" dirty="0">
              <a:latin typeface="Times New Roman "/>
            </a:endParaRPr>
          </a:p>
        </p:txBody>
      </p:sp>
      <p:pic>
        <p:nvPicPr>
          <p:cNvPr id="6" name="Picture 5"/>
          <p:cNvPicPr>
            <a:picLocks noChangeAspect="1"/>
          </p:cNvPicPr>
          <p:nvPr/>
        </p:nvPicPr>
        <p:blipFill>
          <a:blip r:embed="rId3"/>
          <a:stretch>
            <a:fillRect/>
          </a:stretch>
        </p:blipFill>
        <p:spPr>
          <a:xfrm>
            <a:off x="7787763" y="2683239"/>
            <a:ext cx="3957404" cy="3867462"/>
          </a:xfrm>
          <a:prstGeom prst="rect">
            <a:avLst/>
          </a:prstGeom>
        </p:spPr>
      </p:pic>
    </p:spTree>
    <p:extLst>
      <p:ext uri="{BB962C8B-B14F-4D97-AF65-F5344CB8AC3E}">
        <p14:creationId xmlns:p14="http://schemas.microsoft.com/office/powerpoint/2010/main" val="23342598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800" b="1" i="1" dirty="0" smtClean="0">
                <a:latin typeface="Times New Roman" panose="02020603050405020304" pitchFamily="18" charset="0"/>
                <a:cs typeface="Times New Roman" panose="02020603050405020304" pitchFamily="18" charset="0"/>
              </a:rPr>
              <a:t>CONCLUSION </a:t>
            </a:r>
            <a:endParaRPr lang="en-US" sz="4800" b="1" i="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54954" y="2518439"/>
            <a:ext cx="9456339" cy="3861096"/>
          </a:xfrm>
        </p:spPr>
        <p:txBody>
          <a:bodyPr>
            <a:normAutofit/>
          </a:bodyPr>
          <a:lstStyle/>
          <a:p>
            <a:pPr marL="0" indent="0" algn="just">
              <a:buNone/>
            </a:pPr>
            <a:r>
              <a:rPr lang="en-GB" sz="2000" dirty="0">
                <a:latin typeface="Times New Roman "/>
              </a:rPr>
              <a:t>From the above discussion, this can be concluded that hospitality and guest services plays an important role behind the successful business brand. By proper managing all the required activities business will more likely to grab the attention of the customers effectively. This will also help the business in enhancing the sales which will also affect the profitability of the business. The hospitality industry is one of the largest industry in the whole business world, the main aim of this industry is to provide the best services to the customers for fulfilling their requirements. The organisation are liable to provide the best guest service for building the great brand image. The presentation is describing the various importance of the hospitality industry and how the business organisation can satisfy the expectations of the customers. The guest services plays a major role as this helps the business in achieving the high profitability. </a:t>
            </a:r>
            <a:endParaRPr lang="en-US" sz="2000" dirty="0">
              <a:latin typeface="Times New Roman "/>
            </a:endParaRPr>
          </a:p>
          <a:p>
            <a:pPr marL="0" indent="0">
              <a:buNone/>
            </a:pPr>
            <a:endParaRPr lang="en-US" dirty="0"/>
          </a:p>
        </p:txBody>
      </p:sp>
    </p:spTree>
    <p:extLst>
      <p:ext uri="{BB962C8B-B14F-4D97-AF65-F5344CB8AC3E}">
        <p14:creationId xmlns:p14="http://schemas.microsoft.com/office/powerpoint/2010/main" val="23773025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800" b="1" i="1" dirty="0" smtClean="0">
                <a:latin typeface="Times New Roman" panose="02020603050405020304" pitchFamily="18" charset="0"/>
                <a:cs typeface="Times New Roman" panose="02020603050405020304" pitchFamily="18" charset="0"/>
              </a:rPr>
              <a:t>REFERENCES </a:t>
            </a:r>
            <a:endParaRPr lang="en-US" sz="4800" b="1" i="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algn="just"/>
            <a:r>
              <a:rPr lang="en-GB" sz="2000" dirty="0" err="1">
                <a:solidFill>
                  <a:schemeClr val="tx1">
                    <a:lumMod val="95000"/>
                    <a:lumOff val="5000"/>
                  </a:schemeClr>
                </a:solidFill>
                <a:latin typeface="Times New Roman "/>
              </a:rPr>
              <a:t>Madanaguli</a:t>
            </a:r>
            <a:r>
              <a:rPr lang="en-GB" sz="2000" dirty="0">
                <a:solidFill>
                  <a:schemeClr val="tx1">
                    <a:lumMod val="95000"/>
                    <a:lumOff val="5000"/>
                  </a:schemeClr>
                </a:solidFill>
                <a:latin typeface="Times New Roman "/>
              </a:rPr>
              <a:t> and et. al., 2022. The innovation ecosystem in rural tourism and hospitality–a systematic review of innovation in rural tourism. </a:t>
            </a:r>
            <a:r>
              <a:rPr lang="en-GB" sz="2000" i="1" dirty="0">
                <a:solidFill>
                  <a:schemeClr val="tx1">
                    <a:lumMod val="95000"/>
                    <a:lumOff val="5000"/>
                  </a:schemeClr>
                </a:solidFill>
                <a:latin typeface="Times New Roman "/>
              </a:rPr>
              <a:t>Journal of Knowledge Management</a:t>
            </a:r>
            <a:r>
              <a:rPr lang="en-GB" sz="2000" dirty="0">
                <a:solidFill>
                  <a:schemeClr val="tx1">
                    <a:lumMod val="95000"/>
                    <a:lumOff val="5000"/>
                  </a:schemeClr>
                </a:solidFill>
                <a:latin typeface="Times New Roman "/>
              </a:rPr>
              <a:t>, </a:t>
            </a:r>
            <a:r>
              <a:rPr lang="en-GB" sz="2000" i="1" dirty="0">
                <a:solidFill>
                  <a:schemeClr val="tx1">
                    <a:lumMod val="95000"/>
                    <a:lumOff val="5000"/>
                  </a:schemeClr>
                </a:solidFill>
                <a:latin typeface="Times New Roman "/>
              </a:rPr>
              <a:t>26</a:t>
            </a:r>
            <a:r>
              <a:rPr lang="en-GB" sz="2000" dirty="0">
                <a:solidFill>
                  <a:schemeClr val="tx1">
                    <a:lumMod val="95000"/>
                    <a:lumOff val="5000"/>
                  </a:schemeClr>
                </a:solidFill>
                <a:latin typeface="Times New Roman "/>
              </a:rPr>
              <a:t>(7), pp.1732-1762.</a:t>
            </a:r>
            <a:endParaRPr lang="en-US" sz="2000" dirty="0">
              <a:solidFill>
                <a:schemeClr val="tx1">
                  <a:lumMod val="95000"/>
                  <a:lumOff val="5000"/>
                </a:schemeClr>
              </a:solidFill>
              <a:latin typeface="Times New Roman "/>
            </a:endParaRPr>
          </a:p>
          <a:p>
            <a:pPr algn="just"/>
            <a:r>
              <a:rPr lang="en-GB" sz="2000" dirty="0">
                <a:solidFill>
                  <a:schemeClr val="tx1">
                    <a:lumMod val="95000"/>
                    <a:lumOff val="5000"/>
                  </a:schemeClr>
                </a:solidFill>
                <a:latin typeface="Times New Roman "/>
              </a:rPr>
              <a:t>Fong, L.H.N., 2022. Publishing experimental research in hospitality and tourism: Some key insights. In </a:t>
            </a:r>
            <a:r>
              <a:rPr lang="en-GB" sz="2000" i="1" dirty="0">
                <a:solidFill>
                  <a:schemeClr val="tx1">
                    <a:lumMod val="95000"/>
                    <a:lumOff val="5000"/>
                  </a:schemeClr>
                </a:solidFill>
                <a:latin typeface="Times New Roman "/>
              </a:rPr>
              <a:t>Contemporary research methods in hospitality and tourism</a:t>
            </a:r>
            <a:r>
              <a:rPr lang="en-GB" sz="2000" dirty="0">
                <a:solidFill>
                  <a:schemeClr val="tx1">
                    <a:lumMod val="95000"/>
                    <a:lumOff val="5000"/>
                  </a:schemeClr>
                </a:solidFill>
                <a:latin typeface="Times New Roman "/>
              </a:rPr>
              <a:t>. Emerald Publishing Limited.</a:t>
            </a:r>
            <a:endParaRPr lang="en-US" sz="2000" dirty="0">
              <a:solidFill>
                <a:schemeClr val="tx1">
                  <a:lumMod val="95000"/>
                  <a:lumOff val="5000"/>
                </a:schemeClr>
              </a:solidFill>
              <a:latin typeface="Times New Roman "/>
            </a:endParaRPr>
          </a:p>
          <a:p>
            <a:pPr algn="just"/>
            <a:r>
              <a:rPr lang="en-GB" sz="2000" dirty="0">
                <a:solidFill>
                  <a:schemeClr val="tx1">
                    <a:lumMod val="95000"/>
                    <a:lumOff val="5000"/>
                  </a:schemeClr>
                </a:solidFill>
                <a:latin typeface="Times New Roman "/>
              </a:rPr>
              <a:t>Poretti, C., </a:t>
            </a:r>
            <a:r>
              <a:rPr lang="en-GB" sz="2000" dirty="0" err="1">
                <a:solidFill>
                  <a:schemeClr val="tx1">
                    <a:lumMod val="95000"/>
                    <a:lumOff val="5000"/>
                  </a:schemeClr>
                </a:solidFill>
                <a:latin typeface="Times New Roman "/>
              </a:rPr>
              <a:t>Jérôme</a:t>
            </a:r>
            <a:r>
              <a:rPr lang="en-GB" sz="2000" dirty="0">
                <a:solidFill>
                  <a:schemeClr val="tx1">
                    <a:lumMod val="95000"/>
                    <a:lumOff val="5000"/>
                  </a:schemeClr>
                </a:solidFill>
                <a:latin typeface="Times New Roman "/>
              </a:rPr>
              <a:t>, T. and </a:t>
            </a:r>
            <a:r>
              <a:rPr lang="en-GB" sz="2000" dirty="0" err="1">
                <a:solidFill>
                  <a:schemeClr val="tx1">
                    <a:lumMod val="95000"/>
                    <a:lumOff val="5000"/>
                  </a:schemeClr>
                </a:solidFill>
                <a:latin typeface="Times New Roman "/>
              </a:rPr>
              <a:t>Heo</a:t>
            </a:r>
            <a:r>
              <a:rPr lang="en-GB" sz="2000" dirty="0">
                <a:solidFill>
                  <a:schemeClr val="tx1">
                    <a:lumMod val="95000"/>
                    <a:lumOff val="5000"/>
                  </a:schemeClr>
                </a:solidFill>
                <a:latin typeface="Times New Roman "/>
              </a:rPr>
              <a:t>, C.Y., 2023. Business strategies and financial reporting complexity in hospitality firms. </a:t>
            </a:r>
            <a:r>
              <a:rPr lang="en-GB" sz="2000" i="1" dirty="0">
                <a:solidFill>
                  <a:schemeClr val="tx1">
                    <a:lumMod val="95000"/>
                    <a:lumOff val="5000"/>
                  </a:schemeClr>
                </a:solidFill>
                <a:latin typeface="Times New Roman "/>
              </a:rPr>
              <a:t>International Journal of Hospitality Management</a:t>
            </a:r>
            <a:r>
              <a:rPr lang="en-GB" sz="2000" dirty="0">
                <a:solidFill>
                  <a:schemeClr val="tx1">
                    <a:lumMod val="95000"/>
                    <a:lumOff val="5000"/>
                  </a:schemeClr>
                </a:solidFill>
                <a:latin typeface="Times New Roman "/>
              </a:rPr>
              <a:t>, </a:t>
            </a:r>
            <a:r>
              <a:rPr lang="en-GB" sz="2000" i="1" dirty="0">
                <a:solidFill>
                  <a:schemeClr val="tx1">
                    <a:lumMod val="95000"/>
                    <a:lumOff val="5000"/>
                  </a:schemeClr>
                </a:solidFill>
                <a:latin typeface="Times New Roman "/>
              </a:rPr>
              <a:t>110</a:t>
            </a:r>
            <a:r>
              <a:rPr lang="en-GB" sz="2000" dirty="0">
                <a:solidFill>
                  <a:schemeClr val="tx1">
                    <a:lumMod val="95000"/>
                    <a:lumOff val="5000"/>
                  </a:schemeClr>
                </a:solidFill>
                <a:latin typeface="Times New Roman "/>
              </a:rPr>
              <a:t>, p.103429.</a:t>
            </a:r>
            <a:endParaRPr lang="en-US" sz="2000" dirty="0">
              <a:solidFill>
                <a:schemeClr val="tx1">
                  <a:lumMod val="95000"/>
                  <a:lumOff val="5000"/>
                </a:schemeClr>
              </a:solidFill>
              <a:latin typeface="Times New Roman "/>
            </a:endParaRPr>
          </a:p>
          <a:p>
            <a:pPr marL="0" indent="0">
              <a:buNone/>
            </a:pPr>
            <a:endParaRPr lang="en-US" dirty="0"/>
          </a:p>
        </p:txBody>
      </p:sp>
    </p:spTree>
    <p:extLst>
      <p:ext uri="{BB962C8B-B14F-4D97-AF65-F5344CB8AC3E}">
        <p14:creationId xmlns:p14="http://schemas.microsoft.com/office/powerpoint/2010/main" val="35420947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ank you Vectors &amp; Illustrations for Free Download | Freepi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36674" y="1041400"/>
            <a:ext cx="9217025" cy="48260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843438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1258</Words>
  <Application>Microsoft Macintosh PowerPoint</Application>
  <PresentationFormat>Widescreen</PresentationFormat>
  <Paragraphs>50</Paragraphs>
  <Slides>12</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Calibri</vt:lpstr>
      <vt:lpstr>Century Gothic</vt:lpstr>
      <vt:lpstr>Times New Roman</vt:lpstr>
      <vt:lpstr>Times New Roman </vt:lpstr>
      <vt:lpstr>Wingdings 3</vt:lpstr>
      <vt:lpstr>Arial</vt:lpstr>
      <vt:lpstr>Ion</vt:lpstr>
      <vt:lpstr>INTRODUCTION TO  HOSPITALITY  Student Name: Adina Tanase Student ID: 2207925 </vt:lpstr>
      <vt:lpstr>TABLE OF CONTENTS </vt:lpstr>
      <vt:lpstr>INTRODUCION OF HOTEL </vt:lpstr>
      <vt:lpstr>Continue..</vt:lpstr>
      <vt:lpstr> NATURE, SCOPE AND ROLE OF THE GUEST SERVICES AND FACILITIES </vt:lpstr>
      <vt:lpstr>Continue…</vt:lpstr>
      <vt:lpstr>Continue…</vt:lpstr>
      <vt:lpstr> ROLE AND FUNCTION OF GUEST SERVICES  </vt:lpstr>
      <vt:lpstr>IMPORTANCE OF THE HOSPITLAITY INDUSTRY  </vt:lpstr>
      <vt:lpstr>CONCLUSION </vt:lpstr>
      <vt:lpstr>REFERENCES </vt:lpstr>
      <vt:lpstr>PowerPoint Presentation</vt:lpstr>
    </vt:vector>
  </TitlesOfParts>
  <Company/>
  <LinksUpToDate>false</LinksUpToDate>
  <SharedDoc>false</SharedDoc>
  <HyperlinksChanged>false</HyperlinksChanged>
  <AppVersion>15.0026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2023-02-01T05:14:09Z</dcterms:created>
  <dcterms:modified xsi:type="dcterms:W3CDTF">2023-02-10T21:41:52Z</dcterms:modified>
</cp:coreProperties>
</file>