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6" r:id="rId2"/>
    <p:sldId id="278" r:id="rId3"/>
    <p:sldId id="279" r:id="rId4"/>
    <p:sldId id="277" r:id="rId5"/>
    <p:sldId id="267" r:id="rId6"/>
    <p:sldId id="258" r:id="rId7"/>
    <p:sldId id="268" r:id="rId8"/>
    <p:sldId id="269" r:id="rId9"/>
    <p:sldId id="259" r:id="rId10"/>
    <p:sldId id="273" r:id="rId11"/>
    <p:sldId id="270" r:id="rId12"/>
    <p:sldId id="280" r:id="rId13"/>
    <p:sldId id="263" r:id="rId14"/>
    <p:sldId id="264" r:id="rId15"/>
    <p:sldId id="266" r:id="rId16"/>
    <p:sldId id="271" r:id="rId17"/>
    <p:sldId id="272" r:id="rId18"/>
    <p:sldId id="265" r:id="rId19"/>
  </p:sldIdLst>
  <p:sldSz cx="9144000" cy="6858000" type="screen4x3"/>
  <p:notesSz cx="6858000" cy="9144000"/>
  <p:custDataLst>
    <p:tags r:id="rId21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125">
          <p15:clr>
            <a:srgbClr val="A4A3A4"/>
          </p15:clr>
        </p15:guide>
        <p15:guide id="3" orient="horz" pos="3845">
          <p15:clr>
            <a:srgbClr val="A4A3A4"/>
          </p15:clr>
        </p15:guide>
        <p15:guide id="4" orient="horz" pos="229">
          <p15:clr>
            <a:srgbClr val="A4A3A4"/>
          </p15:clr>
        </p15:guide>
        <p15:guide id="5" pos="2880">
          <p15:clr>
            <a:srgbClr val="A4A3A4"/>
          </p15:clr>
        </p15:guide>
        <p15:guide id="6" pos="216">
          <p15:clr>
            <a:srgbClr val="A4A3A4"/>
          </p15:clr>
        </p15:guide>
        <p15:guide id="7" pos="554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0D2"/>
    <a:srgbClr val="D4A566"/>
    <a:srgbClr val="985534"/>
    <a:srgbClr val="996633"/>
    <a:srgbClr val="DCB690"/>
    <a:srgbClr val="DCBB94"/>
    <a:srgbClr val="DFB285"/>
    <a:srgbClr val="E1C2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155" autoAdjust="0"/>
    <p:restoredTop sz="94660"/>
  </p:normalViewPr>
  <p:slideViewPr>
    <p:cSldViewPr snapToGrid="0">
      <p:cViewPr varScale="1">
        <p:scale>
          <a:sx n="98" d="100"/>
          <a:sy n="98" d="100"/>
        </p:scale>
        <p:origin x="57" y="162"/>
      </p:cViewPr>
      <p:guideLst>
        <p:guide orient="horz" pos="2160"/>
        <p:guide orient="horz" pos="4125"/>
        <p:guide orient="horz" pos="3845"/>
        <p:guide orient="horz" pos="229"/>
        <p:guide pos="2880"/>
        <p:guide pos="216"/>
        <p:guide pos="5544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ED8D46C6-46DB-41DA-A89E-8DB8FBCAE2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0968DD-B280-442E-8BD4-35F0D3F4A246}" type="slidenum">
              <a:rPr lang="en-US" smtClean="0">
                <a:latin typeface="Arial" charset="0"/>
              </a:rPr>
              <a:pPr/>
              <a:t>5</a:t>
            </a:fld>
            <a:endParaRPr lang="en-US">
              <a:latin typeface="Arial" charset="0"/>
            </a:endParaRPr>
          </a:p>
        </p:txBody>
      </p:sp>
      <p:sp>
        <p:nvSpPr>
          <p:cNvPr id="1741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>
              <a:latin typeface="Arial" charset="0"/>
            </a:endParaRPr>
          </a:p>
        </p:txBody>
      </p:sp>
      <p:sp>
        <p:nvSpPr>
          <p:cNvPr id="17413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1D48F4F-B0C3-4B21-9A8B-9277150F3D11}" type="slidenum">
              <a:rPr lang="en-GB" sz="1200">
                <a:cs typeface="Arial" charset="0"/>
              </a:rPr>
              <a:pPr algn="r"/>
              <a:t>5</a:t>
            </a:fld>
            <a:endParaRPr lang="en-GB" sz="1200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361D8292-7A5A-44EB-ADEC-AA767D00200F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771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DEACD-722F-4835-8C36-350D1156C46F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165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C829D4D-0BFC-4907-B876-8D0F29D25B8B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9493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F713-3024-4B60-8C85-AB19FBDEA5C9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48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70D8C-FEE3-44E4-9FC3-58ECB605B60D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45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AFF06-CDBB-4575-A3CF-D3C40F356B44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256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B23BA-8BFA-4D1F-A6AD-B650E27402E6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659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43E8C-8E71-4ACB-A6F3-3C86F80AFB02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9093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5ABCC35-AE37-4B74-AFDC-2B5B2D807A04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88525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1D73B-AC12-4256-9E12-E45AB393862B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401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E8A7-06A9-4796-98A4-479CF7079753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78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9D66BB5-FA43-4133-A57F-33DEFA0D4249}" type="datetimeFigureOut">
              <a:rPr lang="en-US" dirty="0"/>
              <a:t>11/13/2024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E14FB054-5746-DAAC-D5CA-C3C7A6AFBD1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defRPr/>
            </a:pPr>
            <a:r>
              <a:rPr lang="en-IN" sz="800" dirty="0" err="1">
                <a:cs typeface="Times New Roman" pitchFamily="18" charset="0"/>
              </a:rPr>
              <a:t>Atrill</a:t>
            </a:r>
            <a:r>
              <a:rPr lang="en-IN" sz="800" dirty="0">
                <a:cs typeface="Times New Roman" pitchFamily="18" charset="0"/>
              </a:rPr>
              <a:t>, </a:t>
            </a:r>
            <a:r>
              <a:rPr lang="en-IN" sz="800" i="1" dirty="0">
                <a:cs typeface="Times New Roman" pitchFamily="18" charset="0"/>
              </a:rPr>
              <a:t>Financial Management for Decision Makers </a:t>
            </a:r>
            <a:r>
              <a:rPr lang="en-IN" sz="800" i="1" dirty="0" err="1">
                <a:cs typeface="Times New Roman" pitchFamily="18" charset="0"/>
              </a:rPr>
              <a:t>Powerpoints</a:t>
            </a:r>
            <a:r>
              <a:rPr lang="en-IN" sz="800" i="1" dirty="0">
                <a:cs typeface="Times New Roman" pitchFamily="18" charset="0"/>
              </a:rPr>
              <a:t> on the Web</a:t>
            </a:r>
            <a:r>
              <a:rPr lang="en-IN" sz="800" dirty="0">
                <a:cs typeface="Times New Roman" pitchFamily="18" charset="0"/>
              </a:rPr>
              <a:t>, 7</a:t>
            </a:r>
            <a:r>
              <a:rPr lang="en-IN" sz="800" baseline="30000" dirty="0">
                <a:cs typeface="Times New Roman" pitchFamily="18" charset="0"/>
              </a:rPr>
              <a:t>th</a:t>
            </a:r>
            <a:r>
              <a:rPr lang="en-IN" sz="800" dirty="0">
                <a:cs typeface="Times New Roman" pitchFamily="18" charset="0"/>
              </a:rPr>
              <a:t> edition © Pearson Education Limited 2015</a:t>
            </a:r>
            <a:endParaRPr lang="en-GB" sz="800" dirty="0">
              <a:cs typeface="Times New Roman" pitchFamily="18" charset="0"/>
            </a:endParaRPr>
          </a:p>
        </p:txBody>
      </p:sp>
      <p:sp>
        <p:nvSpPr>
          <p:cNvPr id="9" name="Text Box 8">
            <a:extLst>
              <a:ext uri="{FF2B5EF4-FFF2-40B4-BE49-F238E27FC236}">
                <a16:creationId xmlns:a16="http://schemas.microsoft.com/office/drawing/2014/main" id="{1F2FF397-D989-3A56-F630-AF7E27F2F1F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</p:spPr>
        <p:txBody>
          <a:bodyPr wrap="none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defRPr/>
            </a:pPr>
            <a:r>
              <a:rPr lang="en-GB" sz="800" dirty="0"/>
              <a:t>Slide 2.</a:t>
            </a:r>
            <a:fld id="{A42CC356-0F0D-4EED-B740-463E69C3DA3E}" type="slidenum">
              <a:rPr lang="en-GB" sz="800" smtClean="0"/>
              <a:pPr algn="ctr">
                <a:defRPr/>
              </a:pPr>
              <a:t>‹#›</a:t>
            </a:fld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62496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3AA63-51A4-D97D-27BD-FDDB44F73D3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Financial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D8A335-640E-46B8-642C-79676732FD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Finance for Business Managers</a:t>
            </a:r>
          </a:p>
        </p:txBody>
      </p:sp>
    </p:spTree>
    <p:extLst>
      <p:ext uri="{BB962C8B-B14F-4D97-AF65-F5344CB8AC3E}">
        <p14:creationId xmlns:p14="http://schemas.microsoft.com/office/powerpoint/2010/main" val="1199395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C4898-DF32-9807-79EB-9602DE861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Previously we have……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D52F3-0D60-52F7-57B7-E39C62A4F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Prepared and analysed financial statements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Looked at the difference between sole traders, limited companies and plc’s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Discussed and assessed working capital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Introduced ratios and the benefits and limitations of using ratios as an analysis tool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095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FB34A-C481-5817-41C4-3B671649C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Today we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7F133-19E1-B696-0240-5F3EDD9D6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Revisit (in part) cash management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at budgets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difference between budgets and forecast </a:t>
            </a:r>
          </a:p>
          <a:p>
            <a:pPr lvl="1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Considering how elements of forecasting support budget creation. </a:t>
            </a:r>
          </a:p>
        </p:txBody>
      </p:sp>
    </p:spTree>
    <p:extLst>
      <p:ext uri="{BB962C8B-B14F-4D97-AF65-F5344CB8AC3E}">
        <p14:creationId xmlns:p14="http://schemas.microsoft.com/office/powerpoint/2010/main" val="2751968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85E1A-3C80-82B7-069C-BEB9CC41D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33F64-72C9-2760-BDC0-85F36580F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047672"/>
            <a:ext cx="5433827" cy="371094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how business plans are developed and the role that projected financial statements play in this process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 projected financial statements for a business and interpret their significance for decision-making purposes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strengths and weaknesses of each of the main methods of preparing projected financial statements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the ways in which projected financial statements may take account of risk and uncertainty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45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1" name="Rectangle 309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3093" name="Rectangle 3092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5" name="Rectangle 3094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430056" y="559477"/>
            <a:ext cx="2823900" cy="57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 in the planning process</a:t>
            </a:r>
          </a:p>
        </p:txBody>
      </p:sp>
      <p:grpSp>
        <p:nvGrpSpPr>
          <p:cNvPr id="3075" name="Group 24"/>
          <p:cNvGrpSpPr>
            <a:grpSpLocks/>
          </p:cNvGrpSpPr>
          <p:nvPr/>
        </p:nvGrpSpPr>
        <p:grpSpPr bwMode="auto">
          <a:xfrm>
            <a:off x="4229175" y="800947"/>
            <a:ext cx="4188472" cy="5230721"/>
            <a:chOff x="1428" y="482"/>
            <a:chExt cx="2580" cy="3223"/>
          </a:xfrm>
        </p:grpSpPr>
        <p:sp>
          <p:nvSpPr>
            <p:cNvPr id="3076" name="AutoShape 22"/>
            <p:cNvSpPr>
              <a:spLocks noChangeArrowheads="1"/>
            </p:cNvSpPr>
            <p:nvPr/>
          </p:nvSpPr>
          <p:spPr bwMode="auto">
            <a:xfrm>
              <a:off x="1432" y="3120"/>
              <a:ext cx="2568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77" name="AutoShape 7"/>
            <p:cNvSpPr>
              <a:spLocks noChangeArrowheads="1"/>
            </p:cNvSpPr>
            <p:nvPr/>
          </p:nvSpPr>
          <p:spPr bwMode="auto">
            <a:xfrm rot="5400000">
              <a:off x="2471" y="2797"/>
              <a:ext cx="445" cy="349"/>
            </a:xfrm>
            <a:prstGeom prst="rightArrow">
              <a:avLst>
                <a:gd name="adj1" fmla="val 59407"/>
                <a:gd name="adj2" fmla="val 2691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78" name="AutoShape 13"/>
            <p:cNvSpPr>
              <a:spLocks noChangeArrowheads="1"/>
            </p:cNvSpPr>
            <p:nvPr/>
          </p:nvSpPr>
          <p:spPr bwMode="auto">
            <a:xfrm>
              <a:off x="1440" y="2264"/>
              <a:ext cx="2568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79" name="AutoShape 14"/>
            <p:cNvSpPr>
              <a:spLocks noChangeArrowheads="1"/>
            </p:cNvSpPr>
            <p:nvPr/>
          </p:nvSpPr>
          <p:spPr bwMode="auto">
            <a:xfrm rot="5400000">
              <a:off x="2461" y="1884"/>
              <a:ext cx="493" cy="349"/>
            </a:xfrm>
            <a:prstGeom prst="rightArrow">
              <a:avLst>
                <a:gd name="adj1" fmla="val 59407"/>
                <a:gd name="adj2" fmla="val 2982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0" name="AutoShape 15"/>
            <p:cNvSpPr>
              <a:spLocks noChangeArrowheads="1"/>
            </p:cNvSpPr>
            <p:nvPr/>
          </p:nvSpPr>
          <p:spPr bwMode="auto">
            <a:xfrm>
              <a:off x="1428" y="1379"/>
              <a:ext cx="2568" cy="58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1" name="AutoShape 16"/>
            <p:cNvSpPr>
              <a:spLocks noChangeArrowheads="1"/>
            </p:cNvSpPr>
            <p:nvPr/>
          </p:nvSpPr>
          <p:spPr bwMode="auto">
            <a:xfrm rot="5400000">
              <a:off x="2461" y="1031"/>
              <a:ext cx="493" cy="349"/>
            </a:xfrm>
            <a:prstGeom prst="rightArrow">
              <a:avLst>
                <a:gd name="adj1" fmla="val 59407"/>
                <a:gd name="adj2" fmla="val 2982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2" name="AutoShape 17"/>
            <p:cNvSpPr>
              <a:spLocks noChangeArrowheads="1"/>
            </p:cNvSpPr>
            <p:nvPr/>
          </p:nvSpPr>
          <p:spPr bwMode="auto">
            <a:xfrm>
              <a:off x="1430" y="482"/>
              <a:ext cx="2570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3" name="Text Box 18"/>
            <p:cNvSpPr txBox="1">
              <a:spLocks noChangeArrowheads="1"/>
            </p:cNvSpPr>
            <p:nvPr/>
          </p:nvSpPr>
          <p:spPr bwMode="auto">
            <a:xfrm>
              <a:off x="1453" y="669"/>
              <a:ext cx="2485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66344">
                <a:spcBef>
                  <a:spcPct val="50000"/>
                </a:spcBef>
              </a:pPr>
              <a:r>
                <a:rPr lang="en-GB" sz="2244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Set aims and objectives</a:t>
              </a:r>
              <a:endParaRPr lang="en-GB" sz="2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4" name="Text Box 19"/>
            <p:cNvSpPr txBox="1">
              <a:spLocks noChangeArrowheads="1"/>
            </p:cNvSpPr>
            <p:nvPr/>
          </p:nvSpPr>
          <p:spPr bwMode="auto">
            <a:xfrm>
              <a:off x="1437" y="1589"/>
              <a:ext cx="2485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66344">
                <a:spcBef>
                  <a:spcPct val="50000"/>
                </a:spcBef>
              </a:pPr>
              <a:r>
                <a:rPr lang="en-GB" sz="2244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Identify options available</a:t>
              </a:r>
              <a:endParaRPr lang="en-GB" sz="2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5" name="Text Box 20"/>
            <p:cNvSpPr txBox="1">
              <a:spLocks noChangeArrowheads="1"/>
            </p:cNvSpPr>
            <p:nvPr/>
          </p:nvSpPr>
          <p:spPr bwMode="auto">
            <a:xfrm>
              <a:off x="1453" y="2340"/>
              <a:ext cx="2485" cy="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66344">
                <a:spcBef>
                  <a:spcPct val="50000"/>
                </a:spcBef>
              </a:pPr>
              <a:r>
                <a:rPr lang="en-GB" sz="2244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Select option and develop long-term plans</a:t>
              </a:r>
              <a:endParaRPr lang="en-GB" sz="2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6" name="Text Box 23"/>
            <p:cNvSpPr txBox="1">
              <a:spLocks noChangeArrowheads="1"/>
            </p:cNvSpPr>
            <p:nvPr/>
          </p:nvSpPr>
          <p:spPr bwMode="auto">
            <a:xfrm>
              <a:off x="1445" y="3325"/>
              <a:ext cx="2485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66344">
                <a:spcBef>
                  <a:spcPct val="50000"/>
                </a:spcBef>
              </a:pPr>
              <a:r>
                <a:rPr lang="en-GB" sz="2244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Develop short-term plans</a:t>
              </a:r>
              <a:endParaRPr lang="en-GB" sz="22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Rectangle 4123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Projected financial statements</a:t>
            </a:r>
          </a:p>
        </p:txBody>
      </p:sp>
      <p:grpSp>
        <p:nvGrpSpPr>
          <p:cNvPr id="4099" name="Group 22"/>
          <p:cNvGrpSpPr>
            <a:grpSpLocks/>
          </p:cNvGrpSpPr>
          <p:nvPr/>
        </p:nvGrpSpPr>
        <p:grpSpPr bwMode="auto">
          <a:xfrm>
            <a:off x="2253025" y="2310063"/>
            <a:ext cx="4637952" cy="3725612"/>
            <a:chOff x="1211" y="748"/>
            <a:chExt cx="3405" cy="2736"/>
          </a:xfrm>
        </p:grpSpPr>
        <p:sp>
          <p:nvSpPr>
            <p:cNvPr id="4100" name="AutoShape 5"/>
            <p:cNvSpPr>
              <a:spLocks noChangeArrowheads="1"/>
            </p:cNvSpPr>
            <p:nvPr/>
          </p:nvSpPr>
          <p:spPr bwMode="auto">
            <a:xfrm>
              <a:off x="1302" y="748"/>
              <a:ext cx="3312" cy="2567"/>
            </a:xfrm>
            <a:prstGeom prst="roundRect">
              <a:avLst>
                <a:gd name="adj" fmla="val 7282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1" name="AutoShape 17"/>
            <p:cNvSpPr>
              <a:spLocks noChangeArrowheads="1"/>
            </p:cNvSpPr>
            <p:nvPr/>
          </p:nvSpPr>
          <p:spPr bwMode="auto">
            <a:xfrm>
              <a:off x="1846" y="2952"/>
              <a:ext cx="2770" cy="532"/>
            </a:xfrm>
            <a:prstGeom prst="cube">
              <a:avLst>
                <a:gd name="adj" fmla="val 171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2" name="AutoShape 16"/>
            <p:cNvSpPr>
              <a:spLocks noChangeArrowheads="1"/>
            </p:cNvSpPr>
            <p:nvPr/>
          </p:nvSpPr>
          <p:spPr bwMode="auto">
            <a:xfrm>
              <a:off x="1837" y="2270"/>
              <a:ext cx="2770" cy="532"/>
            </a:xfrm>
            <a:prstGeom prst="cube">
              <a:avLst>
                <a:gd name="adj" fmla="val 171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3" name="AutoShape 7"/>
            <p:cNvSpPr>
              <a:spLocks noChangeArrowheads="1"/>
            </p:cNvSpPr>
            <p:nvPr/>
          </p:nvSpPr>
          <p:spPr bwMode="auto">
            <a:xfrm>
              <a:off x="1217" y="1729"/>
              <a:ext cx="359" cy="359"/>
            </a:xfrm>
            <a:prstGeom prst="cube">
              <a:avLst>
                <a:gd name="adj" fmla="val 233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4" name="AutoShape 8"/>
            <p:cNvSpPr>
              <a:spLocks noChangeArrowheads="1"/>
            </p:cNvSpPr>
            <p:nvPr/>
          </p:nvSpPr>
          <p:spPr bwMode="auto">
            <a:xfrm>
              <a:off x="1843" y="1593"/>
              <a:ext cx="2770" cy="532"/>
            </a:xfrm>
            <a:prstGeom prst="cube">
              <a:avLst>
                <a:gd name="adj" fmla="val 1729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5" name="Text Box 9"/>
            <p:cNvSpPr txBox="1">
              <a:spLocks noChangeArrowheads="1"/>
            </p:cNvSpPr>
            <p:nvPr/>
          </p:nvSpPr>
          <p:spPr bwMode="auto">
            <a:xfrm>
              <a:off x="1815" y="1765"/>
              <a:ext cx="267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85145">
                <a:spcBef>
                  <a:spcPct val="50000"/>
                </a:spcBef>
              </a:pPr>
              <a:r>
                <a:rPr lang="en-GB" sz="1685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Projected income statement</a:t>
              </a:r>
              <a:endParaRPr lang="en-GB" sz="2000" b="1"/>
            </a:p>
          </p:txBody>
        </p:sp>
        <p:sp>
          <p:nvSpPr>
            <p:cNvPr id="4106" name="Text Box 11"/>
            <p:cNvSpPr txBox="1">
              <a:spLocks noChangeArrowheads="1"/>
            </p:cNvSpPr>
            <p:nvPr/>
          </p:nvSpPr>
          <p:spPr bwMode="auto">
            <a:xfrm>
              <a:off x="1830" y="2353"/>
              <a:ext cx="26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85145">
                <a:spcBef>
                  <a:spcPct val="50000"/>
                </a:spcBef>
              </a:pPr>
              <a:r>
                <a:rPr lang="en-GB" sz="1685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Projected statement of financial position (balance sheet)</a:t>
              </a:r>
              <a:endParaRPr lang="en-GB" sz="2000" b="1"/>
            </a:p>
          </p:txBody>
        </p:sp>
        <p:sp>
          <p:nvSpPr>
            <p:cNvPr id="4107" name="Text Box 13"/>
            <p:cNvSpPr txBox="1">
              <a:spLocks noChangeArrowheads="1"/>
            </p:cNvSpPr>
            <p:nvPr/>
          </p:nvSpPr>
          <p:spPr bwMode="auto">
            <a:xfrm>
              <a:off x="1868" y="3117"/>
              <a:ext cx="267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85145">
                <a:spcBef>
                  <a:spcPct val="50000"/>
                </a:spcBef>
              </a:pPr>
              <a:r>
                <a:rPr lang="en-GB" sz="1685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Projected cash flow statement</a:t>
              </a:r>
              <a:endParaRPr lang="en-GB" sz="2000" b="1"/>
            </a:p>
          </p:txBody>
        </p:sp>
        <p:sp>
          <p:nvSpPr>
            <p:cNvPr id="4108" name="Text Box 15"/>
            <p:cNvSpPr txBox="1">
              <a:spLocks noChangeArrowheads="1"/>
            </p:cNvSpPr>
            <p:nvPr/>
          </p:nvSpPr>
          <p:spPr bwMode="auto">
            <a:xfrm>
              <a:off x="1466" y="814"/>
              <a:ext cx="3029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defTabSz="385145">
                <a:spcBef>
                  <a:spcPct val="50000"/>
                </a:spcBef>
              </a:pPr>
              <a:r>
                <a:rPr lang="en-GB" sz="1685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The projected financial statements</a:t>
              </a:r>
              <a:br>
                <a:rPr lang="en-GB" sz="1685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</a:br>
              <a:r>
                <a:rPr lang="en-GB" sz="1685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 normally comprise:</a:t>
              </a:r>
              <a:endParaRPr lang="en-GB" sz="2000" b="1" i="1">
                <a:solidFill>
                  <a:srgbClr val="CC0000"/>
                </a:solidFill>
              </a:endParaRPr>
            </a:p>
          </p:txBody>
        </p:sp>
        <p:sp>
          <p:nvSpPr>
            <p:cNvPr id="4109" name="AutoShape 18"/>
            <p:cNvSpPr>
              <a:spLocks noChangeArrowheads="1"/>
            </p:cNvSpPr>
            <p:nvPr/>
          </p:nvSpPr>
          <p:spPr bwMode="auto">
            <a:xfrm>
              <a:off x="1220" y="2387"/>
              <a:ext cx="359" cy="359"/>
            </a:xfrm>
            <a:prstGeom prst="cube">
              <a:avLst>
                <a:gd name="adj" fmla="val 233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0" name="AutoShape 19"/>
            <p:cNvSpPr>
              <a:spLocks noChangeArrowheads="1"/>
            </p:cNvSpPr>
            <p:nvPr/>
          </p:nvSpPr>
          <p:spPr bwMode="auto">
            <a:xfrm>
              <a:off x="1211" y="3035"/>
              <a:ext cx="359" cy="359"/>
            </a:xfrm>
            <a:prstGeom prst="cube">
              <a:avLst>
                <a:gd name="adj" fmla="val 233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Rectangle 514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Preparing projected financial statements</a:t>
            </a:r>
          </a:p>
        </p:txBody>
      </p:sp>
      <p:grpSp>
        <p:nvGrpSpPr>
          <p:cNvPr id="5123" name="Group 26"/>
          <p:cNvGrpSpPr>
            <a:grpSpLocks/>
          </p:cNvGrpSpPr>
          <p:nvPr/>
        </p:nvGrpSpPr>
        <p:grpSpPr bwMode="auto">
          <a:xfrm>
            <a:off x="2506358" y="2310063"/>
            <a:ext cx="4131283" cy="3725612"/>
            <a:chOff x="1347" y="663"/>
            <a:chExt cx="2770" cy="2499"/>
          </a:xfrm>
        </p:grpSpPr>
        <p:sp>
          <p:nvSpPr>
            <p:cNvPr id="5124" name="AutoShape 12"/>
            <p:cNvSpPr>
              <a:spLocks noChangeArrowheads="1"/>
            </p:cNvSpPr>
            <p:nvPr/>
          </p:nvSpPr>
          <p:spPr bwMode="auto">
            <a:xfrm>
              <a:off x="1438" y="663"/>
              <a:ext cx="2677" cy="2321"/>
            </a:xfrm>
            <a:prstGeom prst="roundRect">
              <a:avLst>
                <a:gd name="adj" fmla="val 7282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5" name="Text Box 20"/>
            <p:cNvSpPr txBox="1">
              <a:spLocks noChangeArrowheads="1"/>
            </p:cNvSpPr>
            <p:nvPr/>
          </p:nvSpPr>
          <p:spPr bwMode="auto">
            <a:xfrm>
              <a:off x="2331" y="728"/>
              <a:ext cx="170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defTabSz="425196">
                <a:spcBef>
                  <a:spcPct val="50000"/>
                </a:spcBef>
              </a:pPr>
              <a:r>
                <a:rPr lang="en-GB" sz="1860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External variables:</a:t>
              </a:r>
              <a:endParaRPr lang="en-GB" sz="2000" b="1" i="1">
                <a:solidFill>
                  <a:srgbClr val="CC0000"/>
                </a:solidFill>
              </a:endParaRPr>
            </a:p>
          </p:txBody>
        </p:sp>
        <p:grpSp>
          <p:nvGrpSpPr>
            <p:cNvPr id="5126" name="Group 25"/>
            <p:cNvGrpSpPr>
              <a:grpSpLocks/>
            </p:cNvGrpSpPr>
            <p:nvPr/>
          </p:nvGrpSpPr>
          <p:grpSpPr bwMode="auto">
            <a:xfrm>
              <a:off x="1347" y="1271"/>
              <a:ext cx="2770" cy="1891"/>
              <a:chOff x="1347" y="1432"/>
              <a:chExt cx="2770" cy="1891"/>
            </a:xfrm>
          </p:grpSpPr>
          <p:sp>
            <p:nvSpPr>
              <p:cNvPr id="5127" name="AutoShape 15"/>
              <p:cNvSpPr>
                <a:spLocks noChangeArrowheads="1"/>
              </p:cNvSpPr>
              <p:nvPr/>
            </p:nvSpPr>
            <p:spPr bwMode="auto">
              <a:xfrm>
                <a:off x="1353" y="1568"/>
                <a:ext cx="359" cy="359"/>
              </a:xfrm>
              <a:prstGeom prst="cube">
                <a:avLst>
                  <a:gd name="adj" fmla="val 23398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5128" name="Group 23"/>
              <p:cNvGrpSpPr>
                <a:grpSpLocks/>
              </p:cNvGrpSpPr>
              <p:nvPr/>
            </p:nvGrpSpPr>
            <p:grpSpPr bwMode="auto">
              <a:xfrm>
                <a:off x="1951" y="1432"/>
                <a:ext cx="2166" cy="1891"/>
                <a:chOff x="1815" y="1593"/>
                <a:chExt cx="2801" cy="1891"/>
              </a:xfrm>
            </p:grpSpPr>
            <p:sp>
              <p:nvSpPr>
                <p:cNvPr id="5131" name="AutoShape 13"/>
                <p:cNvSpPr>
                  <a:spLocks noChangeArrowheads="1"/>
                </p:cNvSpPr>
                <p:nvPr/>
              </p:nvSpPr>
              <p:spPr bwMode="auto">
                <a:xfrm>
                  <a:off x="1846" y="2952"/>
                  <a:ext cx="2770" cy="532"/>
                </a:xfrm>
                <a:prstGeom prst="cube">
                  <a:avLst>
                    <a:gd name="adj" fmla="val 17106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132" name="AutoShape 14"/>
                <p:cNvSpPr>
                  <a:spLocks noChangeArrowheads="1"/>
                </p:cNvSpPr>
                <p:nvPr/>
              </p:nvSpPr>
              <p:spPr bwMode="auto">
                <a:xfrm>
                  <a:off x="1837" y="2270"/>
                  <a:ext cx="2770" cy="532"/>
                </a:xfrm>
                <a:prstGeom prst="cube">
                  <a:avLst>
                    <a:gd name="adj" fmla="val 17106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133" name="AutoShape 16"/>
                <p:cNvSpPr>
                  <a:spLocks noChangeArrowheads="1"/>
                </p:cNvSpPr>
                <p:nvPr/>
              </p:nvSpPr>
              <p:spPr bwMode="auto">
                <a:xfrm>
                  <a:off x="1843" y="1593"/>
                  <a:ext cx="2770" cy="532"/>
                </a:xfrm>
                <a:prstGeom prst="cube">
                  <a:avLst>
                    <a:gd name="adj" fmla="val 17292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134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1815" y="1765"/>
                  <a:ext cx="2673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 defTabSz="425196">
                    <a:spcBef>
                      <a:spcPct val="50000"/>
                    </a:spcBef>
                  </a:pPr>
                  <a:r>
                    <a:rPr lang="en-GB" sz="1860" b="1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rPr>
                    <a:t>The rate of taxation</a:t>
                  </a:r>
                  <a:endParaRPr lang="en-GB" sz="2000" b="1"/>
                </a:p>
              </p:txBody>
            </p:sp>
            <p:sp>
              <p:nvSpPr>
                <p:cNvPr id="5135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1830" y="2353"/>
                  <a:ext cx="2673" cy="44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 defTabSz="425196">
                    <a:spcBef>
                      <a:spcPct val="50000"/>
                    </a:spcBef>
                  </a:pPr>
                  <a:r>
                    <a:rPr lang="en-GB" sz="1860" b="1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rPr>
                    <a:t>Interest rates for borrowings</a:t>
                  </a:r>
                  <a:endParaRPr lang="en-GB" sz="2000" b="1"/>
                </a:p>
              </p:txBody>
            </p:sp>
            <p:sp>
              <p:nvSpPr>
                <p:cNvPr id="5136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1868" y="3117"/>
                  <a:ext cx="2672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 defTabSz="425196">
                    <a:spcBef>
                      <a:spcPct val="50000"/>
                    </a:spcBef>
                  </a:pPr>
                  <a:r>
                    <a:rPr lang="en-GB" sz="1860" b="1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rPr>
                    <a:t>The rate of inflation</a:t>
                  </a:r>
                  <a:endParaRPr lang="en-GB" sz="2000" b="1"/>
                </a:p>
              </p:txBody>
            </p:sp>
          </p:grpSp>
          <p:sp>
            <p:nvSpPr>
              <p:cNvPr id="5129" name="AutoShape 21"/>
              <p:cNvSpPr>
                <a:spLocks noChangeArrowheads="1"/>
              </p:cNvSpPr>
              <p:nvPr/>
            </p:nvSpPr>
            <p:spPr bwMode="auto">
              <a:xfrm>
                <a:off x="1356" y="2226"/>
                <a:ext cx="359" cy="359"/>
              </a:xfrm>
              <a:prstGeom prst="cube">
                <a:avLst>
                  <a:gd name="adj" fmla="val 23398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30" name="AutoShape 22"/>
              <p:cNvSpPr>
                <a:spLocks noChangeArrowheads="1"/>
              </p:cNvSpPr>
              <p:nvPr/>
            </p:nvSpPr>
            <p:spPr bwMode="auto">
              <a:xfrm>
                <a:off x="1347" y="2874"/>
                <a:ext cx="359" cy="359"/>
              </a:xfrm>
              <a:prstGeom prst="cube">
                <a:avLst>
                  <a:gd name="adj" fmla="val 23398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1" name="Rectangle 618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6146" name="Text Box 15"/>
          <p:cNvSpPr txBox="1">
            <a:spLocks noChangeArrowheads="1"/>
          </p:cNvSpPr>
          <p:nvPr/>
        </p:nvSpPr>
        <p:spPr bwMode="auto">
          <a:xfrm>
            <a:off x="800100" y="480007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Preparing projected financial statements</a:t>
            </a:r>
          </a:p>
        </p:txBody>
      </p:sp>
      <p:grpSp>
        <p:nvGrpSpPr>
          <p:cNvPr id="6147" name="Group 46"/>
          <p:cNvGrpSpPr>
            <a:grpSpLocks/>
          </p:cNvGrpSpPr>
          <p:nvPr/>
        </p:nvGrpSpPr>
        <p:grpSpPr bwMode="auto">
          <a:xfrm>
            <a:off x="2540422" y="990600"/>
            <a:ext cx="4063153" cy="3530600"/>
            <a:chOff x="1156" y="374"/>
            <a:chExt cx="3342" cy="3735"/>
          </a:xfrm>
        </p:grpSpPr>
        <p:sp>
          <p:nvSpPr>
            <p:cNvPr id="6148" name="AutoShape 4"/>
            <p:cNvSpPr>
              <a:spLocks noChangeArrowheads="1"/>
            </p:cNvSpPr>
            <p:nvPr/>
          </p:nvSpPr>
          <p:spPr bwMode="auto">
            <a:xfrm>
              <a:off x="1210" y="374"/>
              <a:ext cx="3286" cy="3626"/>
            </a:xfrm>
            <a:prstGeom prst="roundRect">
              <a:avLst>
                <a:gd name="adj" fmla="val 5787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49" name="AutoShape 21"/>
            <p:cNvSpPr>
              <a:spLocks noChangeArrowheads="1"/>
            </p:cNvSpPr>
            <p:nvPr/>
          </p:nvSpPr>
          <p:spPr bwMode="auto">
            <a:xfrm>
              <a:off x="1557" y="861"/>
              <a:ext cx="2940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0" name="AutoShape 17"/>
            <p:cNvSpPr>
              <a:spLocks noChangeArrowheads="1"/>
            </p:cNvSpPr>
            <p:nvPr/>
          </p:nvSpPr>
          <p:spPr bwMode="auto">
            <a:xfrm>
              <a:off x="1563" y="2742"/>
              <a:ext cx="2928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1" name="AutoShape 18"/>
            <p:cNvSpPr>
              <a:spLocks noChangeArrowheads="1"/>
            </p:cNvSpPr>
            <p:nvPr/>
          </p:nvSpPr>
          <p:spPr bwMode="auto">
            <a:xfrm>
              <a:off x="1563" y="2273"/>
              <a:ext cx="2933" cy="413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2" name="AutoShape 19"/>
            <p:cNvSpPr>
              <a:spLocks noChangeArrowheads="1"/>
            </p:cNvSpPr>
            <p:nvPr/>
          </p:nvSpPr>
          <p:spPr bwMode="auto">
            <a:xfrm>
              <a:off x="1563" y="1802"/>
              <a:ext cx="2933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3" name="AutoShape 20"/>
            <p:cNvSpPr>
              <a:spLocks noChangeArrowheads="1"/>
            </p:cNvSpPr>
            <p:nvPr/>
          </p:nvSpPr>
          <p:spPr bwMode="auto">
            <a:xfrm>
              <a:off x="1559" y="1333"/>
              <a:ext cx="2939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4" name="Text Box 22"/>
            <p:cNvSpPr txBox="1">
              <a:spLocks noChangeArrowheads="1"/>
            </p:cNvSpPr>
            <p:nvPr/>
          </p:nvSpPr>
          <p:spPr bwMode="auto">
            <a:xfrm>
              <a:off x="1607" y="986"/>
              <a:ext cx="2780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252283">
                <a:spcBef>
                  <a:spcPct val="50000"/>
                </a:spcBef>
              </a:pPr>
              <a:r>
                <a:rPr lang="en-GB" sz="104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Capital expenditure commitments</a:t>
              </a:r>
              <a:endParaRPr lang="en-GB" sz="1900" b="1"/>
            </a:p>
          </p:txBody>
        </p:sp>
        <p:sp>
          <p:nvSpPr>
            <p:cNvPr id="6155" name="Text Box 23"/>
            <p:cNvSpPr txBox="1">
              <a:spLocks noChangeArrowheads="1"/>
            </p:cNvSpPr>
            <p:nvPr/>
          </p:nvSpPr>
          <p:spPr bwMode="auto">
            <a:xfrm>
              <a:off x="1550" y="1463"/>
              <a:ext cx="2900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252283">
                <a:spcBef>
                  <a:spcPct val="50000"/>
                </a:spcBef>
              </a:pPr>
              <a:r>
                <a:rPr lang="en-GB" sz="104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Financing agreements</a:t>
              </a:r>
              <a:endParaRPr lang="en-GB" sz="1900" b="1"/>
            </a:p>
          </p:txBody>
        </p:sp>
        <p:sp>
          <p:nvSpPr>
            <p:cNvPr id="6156" name="Text Box 24"/>
            <p:cNvSpPr txBox="1">
              <a:spLocks noChangeArrowheads="1"/>
            </p:cNvSpPr>
            <p:nvPr/>
          </p:nvSpPr>
          <p:spPr bwMode="auto">
            <a:xfrm>
              <a:off x="1837" y="1926"/>
              <a:ext cx="2286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252283">
                <a:spcBef>
                  <a:spcPct val="50000"/>
                </a:spcBef>
              </a:pPr>
              <a:r>
                <a:rPr lang="en-GB" sz="104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Inventories holding policies</a:t>
              </a:r>
              <a:endParaRPr lang="en-GB" sz="1900" b="1"/>
            </a:p>
          </p:txBody>
        </p:sp>
        <p:sp>
          <p:nvSpPr>
            <p:cNvPr id="6157" name="Text Box 25"/>
            <p:cNvSpPr txBox="1">
              <a:spLocks noChangeArrowheads="1"/>
            </p:cNvSpPr>
            <p:nvPr/>
          </p:nvSpPr>
          <p:spPr bwMode="auto">
            <a:xfrm>
              <a:off x="1614" y="2870"/>
              <a:ext cx="2752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252283">
                <a:spcBef>
                  <a:spcPct val="50000"/>
                </a:spcBef>
              </a:pPr>
              <a:r>
                <a:rPr lang="en-GB" sz="104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Payment policies for trade payables</a:t>
              </a:r>
              <a:endParaRPr lang="en-GB" sz="1900" b="1"/>
            </a:p>
          </p:txBody>
        </p:sp>
        <p:sp>
          <p:nvSpPr>
            <p:cNvPr id="6158" name="Text Box 26"/>
            <p:cNvSpPr txBox="1">
              <a:spLocks noChangeArrowheads="1"/>
            </p:cNvSpPr>
            <p:nvPr/>
          </p:nvSpPr>
          <p:spPr bwMode="auto">
            <a:xfrm>
              <a:off x="1553" y="2408"/>
              <a:ext cx="2861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252283">
                <a:spcBef>
                  <a:spcPct val="50000"/>
                </a:spcBef>
              </a:pPr>
              <a:r>
                <a:rPr lang="en-GB" sz="104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Credit period allowed to customers</a:t>
              </a:r>
              <a:endParaRPr lang="en-GB" sz="1900" b="1"/>
            </a:p>
          </p:txBody>
        </p:sp>
        <p:sp>
          <p:nvSpPr>
            <p:cNvPr id="6159" name="AutoShape 27"/>
            <p:cNvSpPr>
              <a:spLocks noChangeArrowheads="1"/>
            </p:cNvSpPr>
            <p:nvPr/>
          </p:nvSpPr>
          <p:spPr bwMode="auto">
            <a:xfrm>
              <a:off x="1563" y="3695"/>
              <a:ext cx="2934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60" name="AutoShape 28"/>
            <p:cNvSpPr>
              <a:spLocks noChangeArrowheads="1"/>
            </p:cNvSpPr>
            <p:nvPr/>
          </p:nvSpPr>
          <p:spPr bwMode="auto">
            <a:xfrm>
              <a:off x="1563" y="3216"/>
              <a:ext cx="2929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61" name="Text Box 29"/>
            <p:cNvSpPr txBox="1">
              <a:spLocks noChangeArrowheads="1"/>
            </p:cNvSpPr>
            <p:nvPr/>
          </p:nvSpPr>
          <p:spPr bwMode="auto">
            <a:xfrm>
              <a:off x="1566" y="3821"/>
              <a:ext cx="2886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252283">
                <a:spcBef>
                  <a:spcPct val="50000"/>
                </a:spcBef>
              </a:pPr>
              <a:r>
                <a:rPr lang="en-GB" sz="104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Dividend policy</a:t>
              </a:r>
              <a:endParaRPr lang="en-GB" sz="1900" b="1"/>
            </a:p>
          </p:txBody>
        </p:sp>
        <p:sp>
          <p:nvSpPr>
            <p:cNvPr id="6162" name="Text Box 30"/>
            <p:cNvSpPr txBox="1">
              <a:spLocks noChangeArrowheads="1"/>
            </p:cNvSpPr>
            <p:nvPr/>
          </p:nvSpPr>
          <p:spPr bwMode="auto">
            <a:xfrm>
              <a:off x="1559" y="3344"/>
              <a:ext cx="2887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252283">
                <a:spcBef>
                  <a:spcPct val="50000"/>
                </a:spcBef>
              </a:pPr>
              <a:r>
                <a:rPr lang="en-GB" sz="104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Accounting policies</a:t>
              </a:r>
              <a:endParaRPr lang="en-GB" sz="1900" b="1"/>
            </a:p>
          </p:txBody>
        </p:sp>
        <p:grpSp>
          <p:nvGrpSpPr>
            <p:cNvPr id="6163" name="Group 31"/>
            <p:cNvGrpSpPr>
              <a:grpSpLocks/>
            </p:cNvGrpSpPr>
            <p:nvPr/>
          </p:nvGrpSpPr>
          <p:grpSpPr bwMode="auto">
            <a:xfrm>
              <a:off x="1156" y="977"/>
              <a:ext cx="248" cy="3064"/>
              <a:chOff x="547" y="601"/>
              <a:chExt cx="306" cy="3421"/>
            </a:xfrm>
          </p:grpSpPr>
          <p:sp>
            <p:nvSpPr>
              <p:cNvPr id="6165" name="AutoShape 32"/>
              <p:cNvSpPr>
                <a:spLocks noChangeArrowheads="1"/>
              </p:cNvSpPr>
              <p:nvPr/>
            </p:nvSpPr>
            <p:spPr bwMode="auto">
              <a:xfrm>
                <a:off x="549" y="601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6" name="AutoShape 33"/>
              <p:cNvSpPr>
                <a:spLocks noChangeArrowheads="1"/>
              </p:cNvSpPr>
              <p:nvPr/>
            </p:nvSpPr>
            <p:spPr bwMode="auto">
              <a:xfrm>
                <a:off x="547" y="1121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7" name="AutoShape 34"/>
              <p:cNvSpPr>
                <a:spLocks noChangeArrowheads="1"/>
              </p:cNvSpPr>
              <p:nvPr/>
            </p:nvSpPr>
            <p:spPr bwMode="auto">
              <a:xfrm>
                <a:off x="547" y="1639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8" name="AutoShape 35"/>
              <p:cNvSpPr>
                <a:spLocks noChangeArrowheads="1"/>
              </p:cNvSpPr>
              <p:nvPr/>
            </p:nvSpPr>
            <p:spPr bwMode="auto">
              <a:xfrm>
                <a:off x="547" y="2162"/>
                <a:ext cx="304" cy="280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9" name="AutoShape 36"/>
              <p:cNvSpPr>
                <a:spLocks noChangeArrowheads="1"/>
              </p:cNvSpPr>
              <p:nvPr/>
            </p:nvSpPr>
            <p:spPr bwMode="auto">
              <a:xfrm>
                <a:off x="547" y="2690"/>
                <a:ext cx="304" cy="280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70" name="AutoShape 37"/>
              <p:cNvSpPr>
                <a:spLocks noChangeArrowheads="1"/>
              </p:cNvSpPr>
              <p:nvPr/>
            </p:nvSpPr>
            <p:spPr bwMode="auto">
              <a:xfrm>
                <a:off x="548" y="3215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71" name="AutoShape 38"/>
              <p:cNvSpPr>
                <a:spLocks noChangeArrowheads="1"/>
              </p:cNvSpPr>
              <p:nvPr/>
            </p:nvSpPr>
            <p:spPr bwMode="auto">
              <a:xfrm>
                <a:off x="548" y="3743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164" name="Text Box 12"/>
            <p:cNvSpPr txBox="1">
              <a:spLocks noChangeArrowheads="1"/>
            </p:cNvSpPr>
            <p:nvPr/>
          </p:nvSpPr>
          <p:spPr bwMode="auto">
            <a:xfrm>
              <a:off x="2756" y="423"/>
              <a:ext cx="1640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defTabSz="252283">
                <a:spcBef>
                  <a:spcPct val="50000"/>
                </a:spcBef>
              </a:pPr>
              <a:r>
                <a:rPr lang="en-GB" sz="1048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Internal variables:</a:t>
              </a:r>
              <a:endParaRPr lang="en-GB" sz="1900" b="1" i="1">
                <a:solidFill>
                  <a:srgbClr val="CC0000"/>
                </a:solidFill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5" name="Rectangle 7194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 in preparing projected financial statements</a:t>
            </a:r>
          </a:p>
        </p:txBody>
      </p:sp>
      <p:grpSp>
        <p:nvGrpSpPr>
          <p:cNvPr id="7171" name="Group 25"/>
          <p:cNvGrpSpPr>
            <a:grpSpLocks/>
          </p:cNvGrpSpPr>
          <p:nvPr/>
        </p:nvGrpSpPr>
        <p:grpSpPr bwMode="auto">
          <a:xfrm>
            <a:off x="1703080" y="2310062"/>
            <a:ext cx="5737844" cy="3725610"/>
            <a:chOff x="925" y="909"/>
            <a:chExt cx="4032" cy="2618"/>
          </a:xfrm>
        </p:grpSpPr>
        <p:sp>
          <p:nvSpPr>
            <p:cNvPr id="7172" name="AutoShape 5"/>
            <p:cNvSpPr>
              <a:spLocks noChangeArrowheads="1"/>
            </p:cNvSpPr>
            <p:nvPr/>
          </p:nvSpPr>
          <p:spPr bwMode="auto">
            <a:xfrm>
              <a:off x="933" y="909"/>
              <a:ext cx="1043" cy="507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3" name="AutoShape 6"/>
            <p:cNvSpPr>
              <a:spLocks noChangeArrowheads="1"/>
            </p:cNvSpPr>
            <p:nvPr/>
          </p:nvSpPr>
          <p:spPr bwMode="auto">
            <a:xfrm>
              <a:off x="933" y="1621"/>
              <a:ext cx="1043" cy="506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4" name="AutoShape 7"/>
            <p:cNvSpPr>
              <a:spLocks noChangeArrowheads="1"/>
            </p:cNvSpPr>
            <p:nvPr/>
          </p:nvSpPr>
          <p:spPr bwMode="auto">
            <a:xfrm>
              <a:off x="925" y="2310"/>
              <a:ext cx="1043" cy="507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5" name="AutoShape 8"/>
            <p:cNvSpPr>
              <a:spLocks noChangeArrowheads="1"/>
            </p:cNvSpPr>
            <p:nvPr/>
          </p:nvSpPr>
          <p:spPr bwMode="auto">
            <a:xfrm>
              <a:off x="925" y="3018"/>
              <a:ext cx="1043" cy="509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6" name="Text Box 9"/>
            <p:cNvSpPr txBox="1">
              <a:spLocks noChangeArrowheads="1"/>
            </p:cNvSpPr>
            <p:nvPr/>
          </p:nvSpPr>
          <p:spPr bwMode="auto">
            <a:xfrm>
              <a:off x="950" y="1063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GB" sz="1780" b="1" kern="1200">
                  <a:solidFill>
                    <a:srgbClr val="7F4900"/>
                  </a:solidFill>
                  <a:latin typeface="+mn-lt"/>
                  <a:ea typeface="+mn-ea"/>
                  <a:cs typeface="+mn-cs"/>
                </a:rPr>
                <a:t>Step 1</a:t>
              </a:r>
              <a:endParaRPr lang="en-GB" sz="2000" b="1">
                <a:solidFill>
                  <a:srgbClr val="FFCC99"/>
                </a:solidFill>
              </a:endParaRPr>
            </a:p>
          </p:txBody>
        </p:sp>
        <p:sp>
          <p:nvSpPr>
            <p:cNvPr id="7177" name="Text Box 10"/>
            <p:cNvSpPr txBox="1">
              <a:spLocks noChangeArrowheads="1"/>
            </p:cNvSpPr>
            <p:nvPr/>
          </p:nvSpPr>
          <p:spPr bwMode="auto">
            <a:xfrm>
              <a:off x="938" y="1779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GB" sz="1780" b="1" kern="1200">
                  <a:solidFill>
                    <a:srgbClr val="7F4900"/>
                  </a:solidFill>
                  <a:latin typeface="+mn-lt"/>
                  <a:ea typeface="+mn-ea"/>
                  <a:cs typeface="+mn-cs"/>
                </a:rPr>
                <a:t>Step 2</a:t>
              </a:r>
              <a:endParaRPr lang="en-GB" sz="2000" b="1">
                <a:solidFill>
                  <a:srgbClr val="FFCC99"/>
                </a:solidFill>
              </a:endParaRPr>
            </a:p>
          </p:txBody>
        </p:sp>
        <p:sp>
          <p:nvSpPr>
            <p:cNvPr id="7178" name="Text Box 11"/>
            <p:cNvSpPr txBox="1">
              <a:spLocks noChangeArrowheads="1"/>
            </p:cNvSpPr>
            <p:nvPr/>
          </p:nvSpPr>
          <p:spPr bwMode="auto">
            <a:xfrm>
              <a:off x="930" y="2471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GB" sz="1780" b="1" kern="1200">
                  <a:solidFill>
                    <a:srgbClr val="7F4900"/>
                  </a:solidFill>
                  <a:latin typeface="+mn-lt"/>
                  <a:ea typeface="+mn-ea"/>
                  <a:cs typeface="+mn-cs"/>
                </a:rPr>
                <a:t>Step 3</a:t>
              </a:r>
              <a:endParaRPr lang="en-GB" sz="2000" b="1">
                <a:solidFill>
                  <a:srgbClr val="FFCC99"/>
                </a:solidFill>
              </a:endParaRPr>
            </a:p>
          </p:txBody>
        </p:sp>
        <p:sp>
          <p:nvSpPr>
            <p:cNvPr id="7179" name="Text Box 12"/>
            <p:cNvSpPr txBox="1">
              <a:spLocks noChangeArrowheads="1"/>
            </p:cNvSpPr>
            <p:nvPr/>
          </p:nvSpPr>
          <p:spPr bwMode="auto">
            <a:xfrm>
              <a:off x="930" y="3183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GB" sz="1780" b="1" kern="1200">
                  <a:solidFill>
                    <a:srgbClr val="7F4900"/>
                  </a:solidFill>
                  <a:latin typeface="+mn-lt"/>
                  <a:ea typeface="+mn-ea"/>
                  <a:cs typeface="+mn-cs"/>
                </a:rPr>
                <a:t>Step 4</a:t>
              </a:r>
              <a:endParaRPr lang="en-GB" sz="2000" b="1">
                <a:solidFill>
                  <a:srgbClr val="FFCC99"/>
                </a:solidFill>
              </a:endParaRPr>
            </a:p>
          </p:txBody>
        </p:sp>
        <p:sp>
          <p:nvSpPr>
            <p:cNvPr id="7180" name="AutoShape 13"/>
            <p:cNvSpPr>
              <a:spLocks noChangeArrowheads="1"/>
            </p:cNvSpPr>
            <p:nvPr/>
          </p:nvSpPr>
          <p:spPr bwMode="auto">
            <a:xfrm>
              <a:off x="2199" y="911"/>
              <a:ext cx="2742" cy="501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1" name="AutoShape 14"/>
            <p:cNvSpPr>
              <a:spLocks noChangeArrowheads="1"/>
            </p:cNvSpPr>
            <p:nvPr/>
          </p:nvSpPr>
          <p:spPr bwMode="auto">
            <a:xfrm>
              <a:off x="2205" y="1619"/>
              <a:ext cx="2743" cy="507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2" name="AutoShape 15"/>
            <p:cNvSpPr>
              <a:spLocks noChangeArrowheads="1"/>
            </p:cNvSpPr>
            <p:nvPr/>
          </p:nvSpPr>
          <p:spPr bwMode="auto">
            <a:xfrm>
              <a:off x="2202" y="2313"/>
              <a:ext cx="2743" cy="507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3" name="AutoShape 16"/>
            <p:cNvSpPr>
              <a:spLocks noChangeArrowheads="1"/>
            </p:cNvSpPr>
            <p:nvPr/>
          </p:nvSpPr>
          <p:spPr bwMode="auto">
            <a:xfrm>
              <a:off x="2213" y="3011"/>
              <a:ext cx="2744" cy="512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4" name="Text Box 17"/>
            <p:cNvSpPr txBox="1">
              <a:spLocks noChangeArrowheads="1"/>
            </p:cNvSpPr>
            <p:nvPr/>
          </p:nvSpPr>
          <p:spPr bwMode="auto">
            <a:xfrm>
              <a:off x="2316" y="975"/>
              <a:ext cx="244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US" sz="1780" b="1" kern="1200">
                  <a:solidFill>
                    <a:schemeClr val="tx1"/>
                  </a:solidFill>
                  <a:latin typeface="+mn-lt"/>
                  <a:ea typeface="+mn-ea"/>
                  <a:cs typeface="Times New Roman" pitchFamily="18" charset="0"/>
                </a:rPr>
                <a:t>Identify the key variables affecting performance</a:t>
              </a:r>
              <a:r>
                <a:rPr lang="en-GB" sz="1602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</a:t>
              </a:r>
              <a:endParaRPr lang="en-GB" b="1"/>
            </a:p>
          </p:txBody>
        </p:sp>
        <p:sp>
          <p:nvSpPr>
            <p:cNvPr id="7185" name="Text Box 18"/>
            <p:cNvSpPr txBox="1">
              <a:spLocks noChangeArrowheads="1"/>
            </p:cNvSpPr>
            <p:nvPr/>
          </p:nvSpPr>
          <p:spPr bwMode="auto">
            <a:xfrm>
              <a:off x="2311" y="1783"/>
              <a:ext cx="244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US" sz="1780" b="1" kern="1200">
                  <a:solidFill>
                    <a:schemeClr val="tx1"/>
                  </a:solidFill>
                  <a:latin typeface="+mn-lt"/>
                  <a:ea typeface="+mn-ea"/>
                  <a:cs typeface="Times New Roman" pitchFamily="18" charset="0"/>
                </a:rPr>
                <a:t>Prepare sales forecasts</a:t>
              </a:r>
              <a:r>
                <a:rPr lang="en-GB" sz="1602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</a:t>
              </a:r>
              <a:endParaRPr lang="en-GB" b="1"/>
            </a:p>
          </p:txBody>
        </p:sp>
        <p:sp>
          <p:nvSpPr>
            <p:cNvPr id="7186" name="Text Box 19"/>
            <p:cNvSpPr txBox="1">
              <a:spLocks noChangeArrowheads="1"/>
            </p:cNvSpPr>
            <p:nvPr/>
          </p:nvSpPr>
          <p:spPr bwMode="auto">
            <a:xfrm>
              <a:off x="2165" y="2375"/>
              <a:ext cx="2751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US" sz="1780" b="1" kern="1200">
                  <a:solidFill>
                    <a:schemeClr val="tx1"/>
                  </a:solidFill>
                  <a:latin typeface="+mn-lt"/>
                  <a:ea typeface="+mn-ea"/>
                  <a:cs typeface="Times New Roman" pitchFamily="18" charset="0"/>
                </a:rPr>
                <a:t>Prepare forecasts for remaining elements of financial statements</a:t>
              </a:r>
              <a:r>
                <a:rPr lang="en-GB" sz="1602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</a:t>
              </a:r>
              <a:endParaRPr lang="en-GB" b="1"/>
            </a:p>
          </p:txBody>
        </p:sp>
        <p:sp>
          <p:nvSpPr>
            <p:cNvPr id="7187" name="Text Box 20"/>
            <p:cNvSpPr txBox="1">
              <a:spLocks noChangeArrowheads="1"/>
            </p:cNvSpPr>
            <p:nvPr/>
          </p:nvSpPr>
          <p:spPr bwMode="auto">
            <a:xfrm>
              <a:off x="2325" y="3071"/>
              <a:ext cx="244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06908">
                <a:spcBef>
                  <a:spcPct val="50000"/>
                </a:spcBef>
              </a:pPr>
              <a:r>
                <a:rPr lang="en-US" sz="1780" b="1" kern="1200">
                  <a:solidFill>
                    <a:schemeClr val="tx1"/>
                  </a:solidFill>
                  <a:latin typeface="+mn-lt"/>
                  <a:ea typeface="+mn-ea"/>
                  <a:cs typeface="Times New Roman" pitchFamily="18" charset="0"/>
                </a:rPr>
                <a:t>Prepare projected</a:t>
              </a:r>
              <a:br>
                <a:rPr lang="en-US" sz="1780" b="1" kern="1200">
                  <a:solidFill>
                    <a:schemeClr val="tx1"/>
                  </a:solidFill>
                  <a:latin typeface="+mn-lt"/>
                  <a:ea typeface="+mn-ea"/>
                  <a:cs typeface="Times New Roman" pitchFamily="18" charset="0"/>
                </a:rPr>
              </a:br>
              <a:r>
                <a:rPr lang="en-US" sz="1780" b="1" kern="1200">
                  <a:solidFill>
                    <a:schemeClr val="tx1"/>
                  </a:solidFill>
                  <a:latin typeface="+mn-lt"/>
                  <a:ea typeface="+mn-ea"/>
                  <a:cs typeface="Times New Roman" pitchFamily="18" charset="0"/>
                </a:rPr>
                <a:t> financial statements</a:t>
              </a:r>
              <a:r>
                <a:rPr lang="en-GB" sz="1602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</a:t>
              </a:r>
              <a:endParaRPr lang="en-GB" b="1"/>
            </a:p>
          </p:txBody>
        </p:sp>
        <p:sp>
          <p:nvSpPr>
            <p:cNvPr id="7188" name="AutoShape 21"/>
            <p:cNvSpPr>
              <a:spLocks noChangeArrowheads="1"/>
            </p:cNvSpPr>
            <p:nvPr/>
          </p:nvSpPr>
          <p:spPr bwMode="auto">
            <a:xfrm>
              <a:off x="3361" y="1411"/>
              <a:ext cx="365" cy="246"/>
            </a:xfrm>
            <a:prstGeom prst="downArrow">
              <a:avLst>
                <a:gd name="adj1" fmla="val 53843"/>
                <a:gd name="adj2" fmla="val 32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9" name="AutoShape 22"/>
            <p:cNvSpPr>
              <a:spLocks noChangeArrowheads="1"/>
            </p:cNvSpPr>
            <p:nvPr/>
          </p:nvSpPr>
          <p:spPr bwMode="auto">
            <a:xfrm>
              <a:off x="3361" y="2123"/>
              <a:ext cx="365" cy="246"/>
            </a:xfrm>
            <a:prstGeom prst="downArrow">
              <a:avLst>
                <a:gd name="adj1" fmla="val 53843"/>
                <a:gd name="adj2" fmla="val 3699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90" name="AutoShape 23"/>
            <p:cNvSpPr>
              <a:spLocks noChangeArrowheads="1"/>
            </p:cNvSpPr>
            <p:nvPr/>
          </p:nvSpPr>
          <p:spPr bwMode="auto">
            <a:xfrm>
              <a:off x="3361" y="2819"/>
              <a:ext cx="365" cy="240"/>
            </a:xfrm>
            <a:prstGeom prst="downArrow">
              <a:avLst>
                <a:gd name="adj1" fmla="val 50000"/>
                <a:gd name="adj2" fmla="val 375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2" name="Rectangle 821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194" name="Text Box 4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Preparing Projected Financial Statements</a:t>
            </a:r>
          </a:p>
        </p:txBody>
      </p:sp>
      <p:grpSp>
        <p:nvGrpSpPr>
          <p:cNvPr id="8195" name="Group 37"/>
          <p:cNvGrpSpPr>
            <a:grpSpLocks/>
          </p:cNvGrpSpPr>
          <p:nvPr/>
        </p:nvGrpSpPr>
        <p:grpSpPr bwMode="auto">
          <a:xfrm>
            <a:off x="2200104" y="2310063"/>
            <a:ext cx="4743791" cy="3725613"/>
            <a:chOff x="1066" y="501"/>
            <a:chExt cx="3689" cy="2899"/>
          </a:xfrm>
        </p:grpSpPr>
        <p:sp>
          <p:nvSpPr>
            <p:cNvPr id="8196" name="AutoShape 35"/>
            <p:cNvSpPr>
              <a:spLocks noChangeArrowheads="1"/>
            </p:cNvSpPr>
            <p:nvPr/>
          </p:nvSpPr>
          <p:spPr bwMode="auto">
            <a:xfrm rot="5400000">
              <a:off x="1460" y="118"/>
              <a:ext cx="947" cy="1713"/>
            </a:xfrm>
            <a:prstGeom prst="roundRect">
              <a:avLst>
                <a:gd name="adj" fmla="val 15148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rot="10800000" vert="eaVert" wrap="none" anchor="ctr"/>
            <a:lstStyle/>
            <a:p>
              <a:endParaRPr lang="en-US"/>
            </a:p>
          </p:txBody>
        </p:sp>
        <p:sp>
          <p:nvSpPr>
            <p:cNvPr id="8197" name="AutoShape 6"/>
            <p:cNvSpPr>
              <a:spLocks noChangeArrowheads="1"/>
            </p:cNvSpPr>
            <p:nvPr/>
          </p:nvSpPr>
          <p:spPr bwMode="auto">
            <a:xfrm>
              <a:off x="1336" y="504"/>
              <a:ext cx="1186" cy="2814"/>
            </a:xfrm>
            <a:prstGeom prst="roundRect">
              <a:avLst>
                <a:gd name="adj" fmla="val 15148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8198" name="Group 36"/>
            <p:cNvGrpSpPr>
              <a:grpSpLocks/>
            </p:cNvGrpSpPr>
            <p:nvPr/>
          </p:nvGrpSpPr>
          <p:grpSpPr bwMode="auto">
            <a:xfrm>
              <a:off x="1216" y="1673"/>
              <a:ext cx="3539" cy="1727"/>
              <a:chOff x="1216" y="2029"/>
              <a:chExt cx="3539" cy="1727"/>
            </a:xfrm>
          </p:grpSpPr>
          <p:sp>
            <p:nvSpPr>
              <p:cNvPr id="8200" name="AutoShape 19"/>
              <p:cNvSpPr>
                <a:spLocks noChangeArrowheads="1"/>
              </p:cNvSpPr>
              <p:nvPr/>
            </p:nvSpPr>
            <p:spPr bwMode="auto">
              <a:xfrm>
                <a:off x="1436" y="2029"/>
                <a:ext cx="3310" cy="694"/>
              </a:xfrm>
              <a:prstGeom prst="roundRect">
                <a:avLst>
                  <a:gd name="adj" fmla="val 15810"/>
                </a:avLst>
              </a:prstGeom>
              <a:solidFill>
                <a:srgbClr val="E4CEB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1" name="AutoShape 20"/>
              <p:cNvSpPr>
                <a:spLocks noChangeArrowheads="1"/>
              </p:cNvSpPr>
              <p:nvPr/>
            </p:nvSpPr>
            <p:spPr bwMode="auto">
              <a:xfrm>
                <a:off x="1216" y="2031"/>
                <a:ext cx="1303" cy="802"/>
              </a:xfrm>
              <a:prstGeom prst="cube">
                <a:avLst>
                  <a:gd name="adj" fmla="val 1421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2" name="Text Box 21"/>
              <p:cNvSpPr txBox="1">
                <a:spLocks noChangeArrowheads="1"/>
              </p:cNvSpPr>
              <p:nvPr/>
            </p:nvSpPr>
            <p:spPr bwMode="auto">
              <a:xfrm>
                <a:off x="1255" y="2324"/>
                <a:ext cx="1129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65760">
                  <a:spcBef>
                    <a:spcPct val="50000"/>
                  </a:spcBef>
                </a:pPr>
                <a:r>
                  <a:rPr lang="en-GB"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Short-term</a:t>
                </a:r>
                <a:endParaRPr lang="en-GB" sz="2000" b="1"/>
              </a:p>
            </p:txBody>
          </p:sp>
          <p:sp>
            <p:nvSpPr>
              <p:cNvPr id="8203" name="Text Box 22"/>
              <p:cNvSpPr txBox="1">
                <a:spLocks noChangeArrowheads="1"/>
              </p:cNvSpPr>
              <p:nvPr/>
            </p:nvSpPr>
            <p:spPr bwMode="auto">
              <a:xfrm>
                <a:off x="2500" y="2072"/>
                <a:ext cx="2242" cy="60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65760">
                  <a:spcBef>
                    <a:spcPct val="50000"/>
                  </a:spcBef>
                </a:pPr>
                <a:r>
                  <a:rPr lang="en-GB" sz="152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Usually involves detailed forecasts of income, cash flows and financial position</a:t>
                </a:r>
                <a:endParaRPr lang="en-GB" sz="1900" b="1"/>
              </a:p>
            </p:txBody>
          </p:sp>
          <p:sp>
            <p:nvSpPr>
              <p:cNvPr id="8204" name="AutoShape 23"/>
              <p:cNvSpPr>
                <a:spLocks noChangeArrowheads="1"/>
              </p:cNvSpPr>
              <p:nvPr/>
            </p:nvSpPr>
            <p:spPr bwMode="auto">
              <a:xfrm>
                <a:off x="1445" y="2952"/>
                <a:ext cx="3310" cy="694"/>
              </a:xfrm>
              <a:prstGeom prst="roundRect">
                <a:avLst>
                  <a:gd name="adj" fmla="val 15810"/>
                </a:avLst>
              </a:prstGeom>
              <a:solidFill>
                <a:srgbClr val="E4CEB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5" name="AutoShape 24"/>
              <p:cNvSpPr>
                <a:spLocks noChangeArrowheads="1"/>
              </p:cNvSpPr>
              <p:nvPr/>
            </p:nvSpPr>
            <p:spPr bwMode="auto">
              <a:xfrm>
                <a:off x="1216" y="2954"/>
                <a:ext cx="1312" cy="802"/>
              </a:xfrm>
              <a:prstGeom prst="cube">
                <a:avLst>
                  <a:gd name="adj" fmla="val 1421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6" name="Text Box 25"/>
              <p:cNvSpPr txBox="1">
                <a:spLocks noChangeArrowheads="1"/>
              </p:cNvSpPr>
              <p:nvPr/>
            </p:nvSpPr>
            <p:spPr bwMode="auto">
              <a:xfrm>
                <a:off x="1265" y="3247"/>
                <a:ext cx="1129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65760">
                  <a:spcBef>
                    <a:spcPct val="50000"/>
                  </a:spcBef>
                </a:pPr>
                <a:r>
                  <a:rPr lang="en-GB"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Long-term</a:t>
                </a:r>
                <a:endParaRPr lang="en-GB" sz="2000" b="1"/>
              </a:p>
            </p:txBody>
          </p:sp>
          <p:sp>
            <p:nvSpPr>
              <p:cNvPr id="8207" name="Rectangle 26"/>
              <p:cNvSpPr>
                <a:spLocks noChangeArrowheads="1"/>
              </p:cNvSpPr>
              <p:nvPr/>
            </p:nvSpPr>
            <p:spPr bwMode="auto">
              <a:xfrm>
                <a:off x="2543" y="3093"/>
                <a:ext cx="2140" cy="4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65760">
                  <a:spcBef>
                    <a:spcPct val="50000"/>
                  </a:spcBef>
                </a:pPr>
                <a:r>
                  <a:rPr lang="en-GB" sz="152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Usually involves making simplifying assumptions</a:t>
                </a:r>
                <a:endParaRPr lang="en-GB" sz="1900" b="1"/>
              </a:p>
            </p:txBody>
          </p:sp>
        </p:grpSp>
        <p:sp>
          <p:nvSpPr>
            <p:cNvPr id="8199" name="Text Box 14"/>
            <p:cNvSpPr txBox="1">
              <a:spLocks noChangeArrowheads="1"/>
            </p:cNvSpPr>
            <p:nvPr/>
          </p:nvSpPr>
          <p:spPr bwMode="auto">
            <a:xfrm>
              <a:off x="1066" y="561"/>
              <a:ext cx="1697" cy="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65760">
                <a:spcBef>
                  <a:spcPct val="50000"/>
                </a:spcBef>
              </a:pPr>
              <a:r>
                <a:rPr lang="en-GB" sz="1520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Projected financial statements may cover a short-term or long-term horizon:</a:t>
              </a:r>
              <a:endParaRPr lang="en-GB" sz="1900" b="1" i="1">
                <a:solidFill>
                  <a:srgbClr val="CC0000"/>
                </a:solidFill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8" name="Rectangle 9237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 of Cash inflows and Outflows</a:t>
            </a:r>
          </a:p>
        </p:txBody>
      </p:sp>
      <p:grpSp>
        <p:nvGrpSpPr>
          <p:cNvPr id="9219" name="Group 23"/>
          <p:cNvGrpSpPr>
            <a:grpSpLocks noChangeAspect="1"/>
          </p:cNvGrpSpPr>
          <p:nvPr/>
        </p:nvGrpSpPr>
        <p:grpSpPr bwMode="auto">
          <a:xfrm>
            <a:off x="2438115" y="2310062"/>
            <a:ext cx="4267772" cy="3725610"/>
            <a:chOff x="776" y="434"/>
            <a:chExt cx="4093" cy="3575"/>
          </a:xfrm>
        </p:grpSpPr>
        <p:sp>
          <p:nvSpPr>
            <p:cNvPr id="9220" name="AutoShape 4"/>
            <p:cNvSpPr>
              <a:spLocks noChangeArrowheads="1"/>
            </p:cNvSpPr>
            <p:nvPr/>
          </p:nvSpPr>
          <p:spPr bwMode="auto">
            <a:xfrm>
              <a:off x="851" y="1677"/>
              <a:ext cx="1121" cy="1164"/>
            </a:xfrm>
            <a:prstGeom prst="cube">
              <a:avLst>
                <a:gd name="adj" fmla="val 1052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1" name="AutoShape 5"/>
            <p:cNvSpPr>
              <a:spLocks noChangeArrowheads="1"/>
            </p:cNvSpPr>
            <p:nvPr/>
          </p:nvSpPr>
          <p:spPr bwMode="auto">
            <a:xfrm>
              <a:off x="2293" y="1677"/>
              <a:ext cx="1122" cy="1175"/>
            </a:xfrm>
            <a:prstGeom prst="cube">
              <a:avLst>
                <a:gd name="adj" fmla="val 1096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2" name="Text Box 6"/>
            <p:cNvSpPr txBox="1">
              <a:spLocks noChangeArrowheads="1"/>
            </p:cNvSpPr>
            <p:nvPr/>
          </p:nvSpPr>
          <p:spPr bwMode="auto">
            <a:xfrm>
              <a:off x="2259" y="1929"/>
              <a:ext cx="1076" cy="4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29184">
                <a:spcBef>
                  <a:spcPct val="50000"/>
                </a:spcBef>
              </a:pPr>
              <a:r>
                <a:rPr lang="en-GB" sz="1440" b="1" kern="1200">
                  <a:solidFill>
                    <a:srgbClr val="7F4900"/>
                  </a:solidFill>
                  <a:latin typeface="+mn-lt"/>
                  <a:ea typeface="+mn-ea"/>
                  <a:cs typeface="Arial" charset="0"/>
                </a:rPr>
                <a:t>Sources of cash flows</a:t>
              </a:r>
              <a:endParaRPr lang="en-GB" sz="2000" b="1">
                <a:solidFill>
                  <a:srgbClr val="FFCC99"/>
                </a:solidFill>
                <a:cs typeface="Arial" charset="0"/>
              </a:endParaRPr>
            </a:p>
          </p:txBody>
        </p:sp>
        <p:sp>
          <p:nvSpPr>
            <p:cNvPr id="9223" name="AutoShape 10"/>
            <p:cNvSpPr>
              <a:spLocks noChangeArrowheads="1"/>
            </p:cNvSpPr>
            <p:nvPr/>
          </p:nvSpPr>
          <p:spPr bwMode="auto">
            <a:xfrm>
              <a:off x="2293" y="434"/>
              <a:ext cx="1122" cy="926"/>
            </a:xfrm>
            <a:prstGeom prst="cube">
              <a:avLst>
                <a:gd name="adj" fmla="val 1285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4" name="Text Box 11"/>
            <p:cNvSpPr txBox="1">
              <a:spLocks noChangeArrowheads="1"/>
            </p:cNvSpPr>
            <p:nvPr/>
          </p:nvSpPr>
          <p:spPr bwMode="auto">
            <a:xfrm>
              <a:off x="776" y="1889"/>
              <a:ext cx="1145" cy="8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29184">
                <a:spcBef>
                  <a:spcPct val="50000"/>
                </a:spcBef>
              </a:pPr>
              <a:r>
                <a:rPr lang="en-GB" sz="1296" b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Purchase and sale of non-current assets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25" name="AutoShape 12"/>
            <p:cNvSpPr>
              <a:spLocks noChangeArrowheads="1"/>
            </p:cNvSpPr>
            <p:nvPr/>
          </p:nvSpPr>
          <p:spPr bwMode="auto">
            <a:xfrm>
              <a:off x="3748" y="1676"/>
              <a:ext cx="1121" cy="1164"/>
            </a:xfrm>
            <a:prstGeom prst="cube">
              <a:avLst>
                <a:gd name="adj" fmla="val 1052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6" name="Text Box 13"/>
            <p:cNvSpPr txBox="1">
              <a:spLocks noChangeArrowheads="1"/>
            </p:cNvSpPr>
            <p:nvPr/>
          </p:nvSpPr>
          <p:spPr bwMode="auto">
            <a:xfrm>
              <a:off x="3694" y="2046"/>
              <a:ext cx="1145" cy="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29184">
                <a:spcBef>
                  <a:spcPct val="50000"/>
                </a:spcBef>
              </a:pPr>
              <a:r>
                <a:rPr lang="en-GB" sz="1296" b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Operating activities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27" name="Text Box 14"/>
            <p:cNvSpPr txBox="1">
              <a:spLocks noChangeArrowheads="1"/>
            </p:cNvSpPr>
            <p:nvPr/>
          </p:nvSpPr>
          <p:spPr bwMode="auto">
            <a:xfrm>
              <a:off x="2220" y="526"/>
              <a:ext cx="1145" cy="8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29184">
                <a:spcBef>
                  <a:spcPct val="50000"/>
                </a:spcBef>
              </a:pPr>
              <a:r>
                <a:rPr lang="en-GB" sz="1296" b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Issue and redemption of long-term funds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28" name="AutoShape 15"/>
            <p:cNvSpPr>
              <a:spLocks noChangeArrowheads="1"/>
            </p:cNvSpPr>
            <p:nvPr/>
          </p:nvSpPr>
          <p:spPr bwMode="auto">
            <a:xfrm>
              <a:off x="2291" y="3083"/>
              <a:ext cx="1122" cy="926"/>
            </a:xfrm>
            <a:prstGeom prst="cube">
              <a:avLst>
                <a:gd name="adj" fmla="val 1285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9" name="Text Box 16"/>
            <p:cNvSpPr txBox="1">
              <a:spLocks noChangeArrowheads="1"/>
            </p:cNvSpPr>
            <p:nvPr/>
          </p:nvSpPr>
          <p:spPr bwMode="auto">
            <a:xfrm>
              <a:off x="2218" y="3371"/>
              <a:ext cx="1145" cy="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29184">
                <a:spcBef>
                  <a:spcPct val="50000"/>
                </a:spcBef>
              </a:pPr>
              <a:r>
                <a:rPr lang="en-GB" sz="1296" b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Tax and dividends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30" name="AutoShape 17"/>
            <p:cNvSpPr>
              <a:spLocks noChangeArrowheads="1"/>
            </p:cNvSpPr>
            <p:nvPr/>
          </p:nvSpPr>
          <p:spPr bwMode="auto">
            <a:xfrm flipV="1">
              <a:off x="2651" y="2848"/>
              <a:ext cx="362" cy="327"/>
            </a:xfrm>
            <a:prstGeom prst="upArrow">
              <a:avLst>
                <a:gd name="adj1" fmla="val 50009"/>
                <a:gd name="adj2" fmla="val 33023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31" name="AutoShape 19"/>
            <p:cNvSpPr>
              <a:spLocks noChangeArrowheads="1"/>
            </p:cNvSpPr>
            <p:nvPr/>
          </p:nvSpPr>
          <p:spPr bwMode="auto">
            <a:xfrm>
              <a:off x="1911" y="2122"/>
              <a:ext cx="384" cy="320"/>
            </a:xfrm>
            <a:prstGeom prst="leftRightArrow">
              <a:avLst>
                <a:gd name="adj1" fmla="val 50000"/>
                <a:gd name="adj2" fmla="val 32500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32" name="AutoShape 20"/>
            <p:cNvSpPr>
              <a:spLocks noChangeArrowheads="1"/>
            </p:cNvSpPr>
            <p:nvPr/>
          </p:nvSpPr>
          <p:spPr bwMode="auto">
            <a:xfrm>
              <a:off x="3354" y="2121"/>
              <a:ext cx="402" cy="320"/>
            </a:xfrm>
            <a:prstGeom prst="leftRightArrow">
              <a:avLst>
                <a:gd name="adj1" fmla="val 50000"/>
                <a:gd name="adj2" fmla="val 34023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33" name="AutoShape 22"/>
            <p:cNvSpPr>
              <a:spLocks noChangeArrowheads="1"/>
            </p:cNvSpPr>
            <p:nvPr/>
          </p:nvSpPr>
          <p:spPr bwMode="auto">
            <a:xfrm rot="-5400000">
              <a:off x="2632" y="1390"/>
              <a:ext cx="384" cy="320"/>
            </a:xfrm>
            <a:prstGeom prst="leftRightArrow">
              <a:avLst>
                <a:gd name="adj1" fmla="val 50000"/>
                <a:gd name="adj2" fmla="val 32500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en-US" sz="1600">
                <a:cs typeface="Arial" charset="0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600075" y="266700"/>
            <a:ext cx="79327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A definition of cash and cash equivalents (IAS 7)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3075" name="Group 4"/>
          <p:cNvGrpSpPr>
            <a:grpSpLocks/>
          </p:cNvGrpSpPr>
          <p:nvPr/>
        </p:nvGrpSpPr>
        <p:grpSpPr bwMode="auto">
          <a:xfrm>
            <a:off x="1519238" y="1195388"/>
            <a:ext cx="6103937" cy="4481512"/>
            <a:chOff x="1096" y="552"/>
            <a:chExt cx="3845" cy="2823"/>
          </a:xfrm>
        </p:grpSpPr>
        <p:sp>
          <p:nvSpPr>
            <p:cNvPr id="3076" name="AutoShape 5"/>
            <p:cNvSpPr>
              <a:spLocks noChangeArrowheads="1"/>
            </p:cNvSpPr>
            <p:nvPr/>
          </p:nvSpPr>
          <p:spPr bwMode="auto">
            <a:xfrm>
              <a:off x="2322" y="2403"/>
              <a:ext cx="2599" cy="859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7" name="AutoShape 6"/>
            <p:cNvSpPr>
              <a:spLocks noChangeArrowheads="1"/>
            </p:cNvSpPr>
            <p:nvPr/>
          </p:nvSpPr>
          <p:spPr bwMode="auto">
            <a:xfrm>
              <a:off x="1332" y="552"/>
              <a:ext cx="1559" cy="2166"/>
            </a:xfrm>
            <a:prstGeom prst="roundRect">
              <a:avLst>
                <a:gd name="adj" fmla="val 11954"/>
              </a:avLst>
            </a:prstGeom>
            <a:solidFill>
              <a:srgbClr val="DAB8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8" name="AutoShape 7"/>
            <p:cNvSpPr>
              <a:spLocks noChangeArrowheads="1"/>
            </p:cNvSpPr>
            <p:nvPr/>
          </p:nvSpPr>
          <p:spPr bwMode="auto">
            <a:xfrm>
              <a:off x="1213" y="2397"/>
              <a:ext cx="1687" cy="978"/>
            </a:xfrm>
            <a:prstGeom prst="cube">
              <a:avLst>
                <a:gd name="adj" fmla="val 1155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9" name="AutoShape 8"/>
            <p:cNvSpPr>
              <a:spLocks noChangeArrowheads="1"/>
            </p:cNvSpPr>
            <p:nvPr/>
          </p:nvSpPr>
          <p:spPr bwMode="auto">
            <a:xfrm>
              <a:off x="2508" y="1218"/>
              <a:ext cx="2433" cy="877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0" name="Text Box 9"/>
            <p:cNvSpPr txBox="1">
              <a:spLocks noChangeArrowheads="1"/>
            </p:cNvSpPr>
            <p:nvPr/>
          </p:nvSpPr>
          <p:spPr bwMode="auto">
            <a:xfrm>
              <a:off x="2880" y="1286"/>
              <a:ext cx="2018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Notes and coins in hand, and deposits in banks and similar institutions that are accessible on demand</a:t>
              </a:r>
              <a:r>
                <a:rPr lang="en-GB" sz="1400" b="1">
                  <a:latin typeface="Arial" charset="0"/>
                </a:rPr>
                <a:t> </a:t>
              </a:r>
            </a:p>
          </p:txBody>
        </p:sp>
        <p:sp>
          <p:nvSpPr>
            <p:cNvPr id="3081" name="Text Box 10"/>
            <p:cNvSpPr txBox="1">
              <a:spLocks noChangeArrowheads="1"/>
            </p:cNvSpPr>
            <p:nvPr/>
          </p:nvSpPr>
          <p:spPr bwMode="auto">
            <a:xfrm>
              <a:off x="2890" y="2456"/>
              <a:ext cx="1970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Short-term, highly liquid investments that are readily convertible to known amounts of cash</a:t>
              </a:r>
            </a:p>
          </p:txBody>
        </p:sp>
        <p:sp>
          <p:nvSpPr>
            <p:cNvPr id="3082" name="AutoShape 11"/>
            <p:cNvSpPr>
              <a:spLocks noChangeArrowheads="1"/>
            </p:cNvSpPr>
            <p:nvPr/>
          </p:nvSpPr>
          <p:spPr bwMode="auto">
            <a:xfrm>
              <a:off x="1214" y="1219"/>
              <a:ext cx="1678" cy="978"/>
            </a:xfrm>
            <a:prstGeom prst="cube">
              <a:avLst>
                <a:gd name="adj" fmla="val 1155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3" name="Text Box 12"/>
            <p:cNvSpPr txBox="1">
              <a:spLocks noChangeArrowheads="1"/>
            </p:cNvSpPr>
            <p:nvPr/>
          </p:nvSpPr>
          <p:spPr bwMode="auto">
            <a:xfrm>
              <a:off x="1096" y="1614"/>
              <a:ext cx="1704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latin typeface="Arial" charset="0"/>
                </a:rPr>
                <a:t>Cash</a:t>
              </a:r>
            </a:p>
          </p:txBody>
        </p:sp>
        <p:sp>
          <p:nvSpPr>
            <p:cNvPr id="3084" name="Text Box 13"/>
            <p:cNvSpPr txBox="1">
              <a:spLocks noChangeArrowheads="1"/>
            </p:cNvSpPr>
            <p:nvPr/>
          </p:nvSpPr>
          <p:spPr bwMode="auto">
            <a:xfrm>
              <a:off x="1149" y="2769"/>
              <a:ext cx="1704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latin typeface="Arial" charset="0"/>
                </a:rPr>
                <a:t>Cash equivalents</a:t>
              </a:r>
            </a:p>
          </p:txBody>
        </p:sp>
        <p:sp>
          <p:nvSpPr>
            <p:cNvPr id="3085" name="Text Box 14"/>
            <p:cNvSpPr txBox="1">
              <a:spLocks noChangeArrowheads="1"/>
            </p:cNvSpPr>
            <p:nvPr/>
          </p:nvSpPr>
          <p:spPr bwMode="auto">
            <a:xfrm>
              <a:off x="1325" y="626"/>
              <a:ext cx="160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Definitions:</a:t>
              </a:r>
              <a:r>
                <a:rPr lang="en-GB" sz="1400" b="1">
                  <a:latin typeface="Arial" charset="0"/>
                </a:rPr>
                <a:t> 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8" name="Rectangle 10257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242" name="Text Box 5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Forecast Financial Statements and Decision Making</a:t>
            </a:r>
          </a:p>
        </p:txBody>
      </p:sp>
      <p:grpSp>
        <p:nvGrpSpPr>
          <p:cNvPr id="10243" name="Group 22"/>
          <p:cNvGrpSpPr>
            <a:grpSpLocks/>
          </p:cNvGrpSpPr>
          <p:nvPr/>
        </p:nvGrpSpPr>
        <p:grpSpPr bwMode="auto">
          <a:xfrm>
            <a:off x="946979" y="2310063"/>
            <a:ext cx="7250041" cy="3725610"/>
            <a:chOff x="996" y="861"/>
            <a:chExt cx="3892" cy="2000"/>
          </a:xfrm>
        </p:grpSpPr>
        <p:sp>
          <p:nvSpPr>
            <p:cNvPr id="10244" name="AutoShape 7"/>
            <p:cNvSpPr>
              <a:spLocks noChangeArrowheads="1"/>
            </p:cNvSpPr>
            <p:nvPr/>
          </p:nvSpPr>
          <p:spPr bwMode="auto">
            <a:xfrm>
              <a:off x="1644" y="861"/>
              <a:ext cx="3242" cy="545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45" name="AutoShape 8"/>
            <p:cNvSpPr>
              <a:spLocks noChangeArrowheads="1"/>
            </p:cNvSpPr>
            <p:nvPr/>
          </p:nvSpPr>
          <p:spPr bwMode="auto">
            <a:xfrm>
              <a:off x="1645" y="1588"/>
              <a:ext cx="3242" cy="546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46" name="Text Box 9"/>
            <p:cNvSpPr txBox="1">
              <a:spLocks noChangeArrowheads="1"/>
            </p:cNvSpPr>
            <p:nvPr/>
          </p:nvSpPr>
          <p:spPr bwMode="auto">
            <a:xfrm>
              <a:off x="1656" y="1688"/>
              <a:ext cx="312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534924">
                <a:spcBef>
                  <a:spcPct val="50000"/>
                </a:spcBef>
              </a:pPr>
              <a:r>
                <a:rPr lang="en-GB" sz="234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What underlying assumptions have been made and are they valid?</a:t>
              </a:r>
              <a:endParaRPr lang="en-GB" sz="2000" b="1"/>
            </a:p>
          </p:txBody>
        </p:sp>
        <p:sp>
          <p:nvSpPr>
            <p:cNvPr id="10247" name="AutoShape 10"/>
            <p:cNvSpPr>
              <a:spLocks noChangeArrowheads="1"/>
            </p:cNvSpPr>
            <p:nvPr/>
          </p:nvSpPr>
          <p:spPr bwMode="auto">
            <a:xfrm>
              <a:off x="1645" y="2316"/>
              <a:ext cx="3243" cy="545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48" name="Text Box 11"/>
            <p:cNvSpPr txBox="1">
              <a:spLocks noChangeArrowheads="1"/>
            </p:cNvSpPr>
            <p:nvPr/>
          </p:nvSpPr>
          <p:spPr bwMode="auto">
            <a:xfrm>
              <a:off x="1669" y="2507"/>
              <a:ext cx="312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534924">
                <a:spcBef>
                  <a:spcPct val="50000"/>
                </a:spcBef>
              </a:pPr>
              <a:r>
                <a:rPr lang="en-GB" sz="234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Have all relevant items been included?</a:t>
              </a:r>
              <a:endParaRPr lang="en-GB" sz="2000" b="1"/>
            </a:p>
          </p:txBody>
        </p:sp>
        <p:sp>
          <p:nvSpPr>
            <p:cNvPr id="10249" name="Text Box 12"/>
            <p:cNvSpPr txBox="1">
              <a:spLocks noChangeArrowheads="1"/>
            </p:cNvSpPr>
            <p:nvPr/>
          </p:nvSpPr>
          <p:spPr bwMode="auto">
            <a:xfrm>
              <a:off x="1661" y="1062"/>
              <a:ext cx="312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534924">
                <a:spcBef>
                  <a:spcPct val="50000"/>
                </a:spcBef>
              </a:pPr>
              <a:r>
                <a:rPr lang="en-GB" sz="234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How were the projections developed?</a:t>
              </a:r>
              <a:endParaRPr lang="en-GB" sz="2000" b="1"/>
            </a:p>
          </p:txBody>
        </p:sp>
        <p:grpSp>
          <p:nvGrpSpPr>
            <p:cNvPr id="10250" name="Group 21"/>
            <p:cNvGrpSpPr>
              <a:grpSpLocks/>
            </p:cNvGrpSpPr>
            <p:nvPr/>
          </p:nvGrpSpPr>
          <p:grpSpPr bwMode="auto">
            <a:xfrm>
              <a:off x="996" y="925"/>
              <a:ext cx="443" cy="1908"/>
              <a:chOff x="971" y="959"/>
              <a:chExt cx="443" cy="1908"/>
            </a:xfrm>
          </p:grpSpPr>
          <p:sp>
            <p:nvSpPr>
              <p:cNvPr id="10251" name="AutoShape 13"/>
              <p:cNvSpPr>
                <a:spLocks noChangeArrowheads="1"/>
              </p:cNvSpPr>
              <p:nvPr/>
            </p:nvSpPr>
            <p:spPr bwMode="auto">
              <a:xfrm>
                <a:off x="971" y="959"/>
                <a:ext cx="441" cy="441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252" name="AutoShape 18"/>
              <p:cNvSpPr>
                <a:spLocks noChangeArrowheads="1"/>
              </p:cNvSpPr>
              <p:nvPr/>
            </p:nvSpPr>
            <p:spPr bwMode="auto">
              <a:xfrm>
                <a:off x="972" y="1688"/>
                <a:ext cx="441" cy="441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253" name="AutoShape 20"/>
              <p:cNvSpPr>
                <a:spLocks noChangeArrowheads="1"/>
              </p:cNvSpPr>
              <p:nvPr/>
            </p:nvSpPr>
            <p:spPr bwMode="auto">
              <a:xfrm>
                <a:off x="973" y="2426"/>
                <a:ext cx="441" cy="441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89" name="Rectangle 11288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266" name="Text Box 5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Forecast Financial Statements and Decision Making</a:t>
            </a:r>
          </a:p>
        </p:txBody>
      </p:sp>
      <p:grpSp>
        <p:nvGrpSpPr>
          <p:cNvPr id="11267" name="Group 34"/>
          <p:cNvGrpSpPr>
            <a:grpSpLocks/>
          </p:cNvGrpSpPr>
          <p:nvPr/>
        </p:nvGrpSpPr>
        <p:grpSpPr bwMode="auto">
          <a:xfrm>
            <a:off x="1405935" y="2310063"/>
            <a:ext cx="6332129" cy="3725612"/>
            <a:chOff x="457" y="618"/>
            <a:chExt cx="4933" cy="2903"/>
          </a:xfrm>
        </p:grpSpPr>
        <p:sp>
          <p:nvSpPr>
            <p:cNvPr id="11268" name="AutoShape 6"/>
            <p:cNvSpPr>
              <a:spLocks noChangeArrowheads="1"/>
            </p:cNvSpPr>
            <p:nvPr/>
          </p:nvSpPr>
          <p:spPr bwMode="auto">
            <a:xfrm>
              <a:off x="939" y="618"/>
              <a:ext cx="4450" cy="568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69" name="AutoShape 7"/>
            <p:cNvSpPr>
              <a:spLocks noChangeArrowheads="1"/>
            </p:cNvSpPr>
            <p:nvPr/>
          </p:nvSpPr>
          <p:spPr bwMode="auto">
            <a:xfrm>
              <a:off x="940" y="1328"/>
              <a:ext cx="4450" cy="577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0" name="Text Box 8"/>
            <p:cNvSpPr txBox="1">
              <a:spLocks noChangeArrowheads="1"/>
            </p:cNvSpPr>
            <p:nvPr/>
          </p:nvSpPr>
          <p:spPr bwMode="auto">
            <a:xfrm>
              <a:off x="853" y="1442"/>
              <a:ext cx="4517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65760">
                <a:spcBef>
                  <a:spcPct val="50000"/>
                </a:spcBef>
              </a:pPr>
              <a: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Is there a need for additional financing?</a:t>
              </a:r>
              <a:b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</a:br>
              <a: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Is it feasible to obtain the amount required?</a:t>
              </a:r>
              <a:endParaRPr lang="en-GB" sz="2000" b="1"/>
            </a:p>
          </p:txBody>
        </p:sp>
        <p:sp>
          <p:nvSpPr>
            <p:cNvPr id="11271" name="AutoShape 9"/>
            <p:cNvSpPr>
              <a:spLocks noChangeArrowheads="1"/>
            </p:cNvSpPr>
            <p:nvPr/>
          </p:nvSpPr>
          <p:spPr bwMode="auto">
            <a:xfrm>
              <a:off x="936" y="2041"/>
              <a:ext cx="4453" cy="566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2" name="Text Box 10"/>
            <p:cNvSpPr txBox="1">
              <a:spLocks noChangeArrowheads="1"/>
            </p:cNvSpPr>
            <p:nvPr/>
          </p:nvSpPr>
          <p:spPr bwMode="auto">
            <a:xfrm>
              <a:off x="867" y="2236"/>
              <a:ext cx="451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65760">
                <a:spcBef>
                  <a:spcPct val="50000"/>
                </a:spcBef>
              </a:pPr>
              <a: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Can any surplus funds be profitably reinvested?</a:t>
              </a:r>
              <a:endParaRPr lang="en-GB" sz="2000" b="1"/>
            </a:p>
          </p:txBody>
        </p:sp>
        <p:sp>
          <p:nvSpPr>
            <p:cNvPr id="11273" name="Text Box 11"/>
            <p:cNvSpPr txBox="1">
              <a:spLocks noChangeArrowheads="1"/>
            </p:cNvSpPr>
            <p:nvPr/>
          </p:nvSpPr>
          <p:spPr bwMode="auto">
            <a:xfrm>
              <a:off x="851" y="727"/>
              <a:ext cx="4516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65760">
                <a:spcBef>
                  <a:spcPct val="50000"/>
                </a:spcBef>
              </a:pPr>
              <a: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Are the cash flows satisfactory?</a:t>
              </a:r>
              <a:b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</a:br>
              <a: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Can they be improved by changing policies or plans?</a:t>
              </a:r>
              <a:endParaRPr lang="en-GB" sz="2000" b="1"/>
            </a:p>
          </p:txBody>
        </p:sp>
        <p:sp>
          <p:nvSpPr>
            <p:cNvPr id="11274" name="AutoShape 12"/>
            <p:cNvSpPr>
              <a:spLocks noChangeArrowheads="1"/>
            </p:cNvSpPr>
            <p:nvPr/>
          </p:nvSpPr>
          <p:spPr bwMode="auto">
            <a:xfrm>
              <a:off x="936" y="2741"/>
              <a:ext cx="4451" cy="780"/>
            </a:xfrm>
            <a:prstGeom prst="cube">
              <a:avLst>
                <a:gd name="adj" fmla="val 130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5" name="Text Box 17"/>
            <p:cNvSpPr txBox="1">
              <a:spLocks noChangeArrowheads="1"/>
            </p:cNvSpPr>
            <p:nvPr/>
          </p:nvSpPr>
          <p:spPr bwMode="auto">
            <a:xfrm>
              <a:off x="1058" y="2860"/>
              <a:ext cx="4095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65760">
                <a:spcBef>
                  <a:spcPct val="50000"/>
                </a:spcBef>
              </a:pPr>
              <a:r>
                <a:rPr lang="en-GB" sz="160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Is the level of projected profit satisfactory in relation to the risks involved? If not, what could be done to improve matters?</a:t>
              </a:r>
              <a:endParaRPr lang="en-GB" sz="2000" b="1"/>
            </a:p>
          </p:txBody>
        </p:sp>
        <p:sp>
          <p:nvSpPr>
            <p:cNvPr id="11276" name="AutoShape 20"/>
            <p:cNvSpPr>
              <a:spLocks noChangeArrowheads="1"/>
            </p:cNvSpPr>
            <p:nvPr/>
          </p:nvSpPr>
          <p:spPr bwMode="auto">
            <a:xfrm>
              <a:off x="458" y="724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7" name="AutoShape 21"/>
            <p:cNvSpPr>
              <a:spLocks noChangeArrowheads="1"/>
            </p:cNvSpPr>
            <p:nvPr/>
          </p:nvSpPr>
          <p:spPr bwMode="auto">
            <a:xfrm>
              <a:off x="457" y="2975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8" name="AutoShape 22"/>
            <p:cNvSpPr>
              <a:spLocks noChangeArrowheads="1"/>
            </p:cNvSpPr>
            <p:nvPr/>
          </p:nvSpPr>
          <p:spPr bwMode="auto">
            <a:xfrm>
              <a:off x="457" y="1434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9" name="AutoShape 23"/>
            <p:cNvSpPr>
              <a:spLocks noChangeArrowheads="1"/>
            </p:cNvSpPr>
            <p:nvPr/>
          </p:nvSpPr>
          <p:spPr bwMode="auto">
            <a:xfrm>
              <a:off x="458" y="2187"/>
              <a:ext cx="353" cy="352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0" name="Rectangle 12309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290" name="Text Box 3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Forecast Financial Statements and Decision Making  </a:t>
            </a:r>
          </a:p>
        </p:txBody>
      </p:sp>
      <p:grpSp>
        <p:nvGrpSpPr>
          <p:cNvPr id="12291" name="Group 39"/>
          <p:cNvGrpSpPr>
            <a:grpSpLocks/>
          </p:cNvGrpSpPr>
          <p:nvPr/>
        </p:nvGrpSpPr>
        <p:grpSpPr bwMode="auto">
          <a:xfrm>
            <a:off x="800100" y="2438346"/>
            <a:ext cx="7543801" cy="3469046"/>
            <a:chOff x="1131" y="855"/>
            <a:chExt cx="4384" cy="2016"/>
          </a:xfrm>
        </p:grpSpPr>
        <p:sp>
          <p:nvSpPr>
            <p:cNvPr id="12292" name="AutoShape 25"/>
            <p:cNvSpPr>
              <a:spLocks noChangeArrowheads="1"/>
            </p:cNvSpPr>
            <p:nvPr/>
          </p:nvSpPr>
          <p:spPr bwMode="auto">
            <a:xfrm>
              <a:off x="1631" y="855"/>
              <a:ext cx="3883" cy="585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3" name="AutoShape 26"/>
            <p:cNvSpPr>
              <a:spLocks noChangeArrowheads="1"/>
            </p:cNvSpPr>
            <p:nvPr/>
          </p:nvSpPr>
          <p:spPr bwMode="auto">
            <a:xfrm>
              <a:off x="1640" y="1565"/>
              <a:ext cx="3875" cy="578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4" name="AutoShape 28"/>
            <p:cNvSpPr>
              <a:spLocks noChangeArrowheads="1"/>
            </p:cNvSpPr>
            <p:nvPr/>
          </p:nvSpPr>
          <p:spPr bwMode="auto">
            <a:xfrm>
              <a:off x="1638" y="2278"/>
              <a:ext cx="3876" cy="593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5" name="AutoShape 33"/>
            <p:cNvSpPr>
              <a:spLocks noChangeArrowheads="1"/>
            </p:cNvSpPr>
            <p:nvPr/>
          </p:nvSpPr>
          <p:spPr bwMode="auto">
            <a:xfrm>
              <a:off x="1132" y="1023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6" name="AutoShape 35"/>
            <p:cNvSpPr>
              <a:spLocks noChangeArrowheads="1"/>
            </p:cNvSpPr>
            <p:nvPr/>
          </p:nvSpPr>
          <p:spPr bwMode="auto">
            <a:xfrm>
              <a:off x="1131" y="1733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7" name="AutoShape 36"/>
            <p:cNvSpPr>
              <a:spLocks noChangeArrowheads="1"/>
            </p:cNvSpPr>
            <p:nvPr/>
          </p:nvSpPr>
          <p:spPr bwMode="auto">
            <a:xfrm>
              <a:off x="1132" y="2435"/>
              <a:ext cx="353" cy="352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8" name="Text Box 12"/>
            <p:cNvSpPr txBox="1">
              <a:spLocks noChangeArrowheads="1"/>
            </p:cNvSpPr>
            <p:nvPr/>
          </p:nvSpPr>
          <p:spPr bwMode="auto">
            <a:xfrm>
              <a:off x="1714" y="971"/>
              <a:ext cx="360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88838">
                <a:spcBef>
                  <a:spcPct val="50000"/>
                </a:spcBef>
              </a:pPr>
              <a:r>
                <a:rPr lang="en-GB" sz="213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Are the sales and individual expense items at a satisfactory level?</a:t>
              </a:r>
              <a:endParaRPr lang="en-GB" sz="2000" b="1"/>
            </a:p>
          </p:txBody>
        </p:sp>
        <p:sp>
          <p:nvSpPr>
            <p:cNvPr id="12299" name="Text Box 14"/>
            <p:cNvSpPr txBox="1">
              <a:spLocks noChangeArrowheads="1"/>
            </p:cNvSpPr>
            <p:nvPr/>
          </p:nvSpPr>
          <p:spPr bwMode="auto">
            <a:xfrm>
              <a:off x="1806" y="1679"/>
              <a:ext cx="348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88838">
                <a:spcBef>
                  <a:spcPct val="50000"/>
                </a:spcBef>
              </a:pPr>
              <a:r>
                <a:rPr lang="en-GB" sz="213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Is the financial position at the end of the period acceptable?</a:t>
              </a:r>
              <a:endParaRPr lang="en-GB" sz="2000" b="1"/>
            </a:p>
          </p:txBody>
        </p:sp>
        <p:sp>
          <p:nvSpPr>
            <p:cNvPr id="12300" name="Text Box 17"/>
            <p:cNvSpPr txBox="1">
              <a:spLocks noChangeArrowheads="1"/>
            </p:cNvSpPr>
            <p:nvPr/>
          </p:nvSpPr>
          <p:spPr bwMode="auto">
            <a:xfrm>
              <a:off x="1636" y="2410"/>
              <a:ext cx="379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88838">
                <a:spcBef>
                  <a:spcPct val="50000"/>
                </a:spcBef>
              </a:pPr>
              <a:r>
                <a:rPr lang="en-GB" sz="213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Is the level of borrowing acceptable?</a:t>
              </a:r>
              <a:br>
                <a:rPr lang="en-GB" sz="213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</a:br>
              <a:r>
                <a:rPr lang="en-GB" sz="2138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Is the business too dependent on borrowing?</a:t>
              </a:r>
              <a:endParaRPr lang="en-GB" sz="2000" b="1"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47" name="Rectangle 13346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314" name="Text Box 5"/>
          <p:cNvSpPr txBox="1">
            <a:spLocks noChangeArrowheads="1"/>
          </p:cNvSpPr>
          <p:nvPr/>
        </p:nvSpPr>
        <p:spPr bwMode="auto">
          <a:xfrm>
            <a:off x="5134602" y="727626"/>
            <a:ext cx="3451614" cy="17182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Per-cent-of-sales method</a:t>
            </a:r>
          </a:p>
        </p:txBody>
      </p:sp>
      <p:sp useBgFill="1">
        <p:nvSpPr>
          <p:cNvPr id="13349" name="Rectangle 13348">
            <a:extLst>
              <a:ext uri="{FF2B5EF4-FFF2-40B4-BE49-F238E27FC236}">
                <a16:creationId xmlns:a16="http://schemas.microsoft.com/office/drawing/2014/main" id="{4E1605C1-ED2D-4AAA-BD9C-24B82055F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99" y="0"/>
            <a:ext cx="47582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51" name="Rectangle 13350">
            <a:extLst>
              <a:ext uri="{FF2B5EF4-FFF2-40B4-BE49-F238E27FC236}">
                <a16:creationId xmlns:a16="http://schemas.microsoft.com/office/drawing/2014/main" id="{E8DFA4F8-B856-483B-85AE-5CDF5A5F1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268" y="253548"/>
            <a:ext cx="4388846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353" name="Rectangle 13352">
            <a:extLst>
              <a:ext uri="{FF2B5EF4-FFF2-40B4-BE49-F238E27FC236}">
                <a16:creationId xmlns:a16="http://schemas.microsoft.com/office/drawing/2014/main" id="{6FC9FCC7-29B1-433A-AC58-FEAE48D84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561" y="407588"/>
            <a:ext cx="4149110" cy="606618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316" name="Text Box 61"/>
          <p:cNvSpPr txBox="1">
            <a:spLocks noChangeArrowheads="1"/>
          </p:cNvSpPr>
          <p:nvPr/>
        </p:nvSpPr>
        <p:spPr bwMode="auto">
          <a:xfrm>
            <a:off x="5134602" y="2538919"/>
            <a:ext cx="3451614" cy="3596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spcBef>
                <a:spcPct val="500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Expressed as a per cent of sales</a:t>
            </a:r>
          </a:p>
        </p:txBody>
      </p:sp>
      <p:grpSp>
        <p:nvGrpSpPr>
          <p:cNvPr id="13315" name="Group 60"/>
          <p:cNvGrpSpPr>
            <a:grpSpLocks/>
          </p:cNvGrpSpPr>
          <p:nvPr/>
        </p:nvGrpSpPr>
        <p:grpSpPr bwMode="auto">
          <a:xfrm>
            <a:off x="658458" y="1586737"/>
            <a:ext cx="3429315" cy="4283905"/>
            <a:chOff x="299" y="658"/>
            <a:chExt cx="5190" cy="3510"/>
          </a:xfrm>
        </p:grpSpPr>
        <p:sp>
          <p:nvSpPr>
            <p:cNvPr id="13317" name="AutoShape 8"/>
            <p:cNvSpPr>
              <a:spLocks noChangeArrowheads="1"/>
            </p:cNvSpPr>
            <p:nvPr/>
          </p:nvSpPr>
          <p:spPr bwMode="auto">
            <a:xfrm>
              <a:off x="2778" y="658"/>
              <a:ext cx="2709" cy="3188"/>
            </a:xfrm>
            <a:prstGeom prst="roundRect">
              <a:avLst>
                <a:gd name="adj" fmla="val 7458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8" name="AutoShape 9"/>
            <p:cNvSpPr>
              <a:spLocks noChangeArrowheads="1"/>
            </p:cNvSpPr>
            <p:nvPr/>
          </p:nvSpPr>
          <p:spPr bwMode="auto">
            <a:xfrm>
              <a:off x="2704" y="1422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9" name="Text Box 10"/>
            <p:cNvSpPr txBox="1">
              <a:spLocks noChangeArrowheads="1"/>
            </p:cNvSpPr>
            <p:nvPr/>
          </p:nvSpPr>
          <p:spPr bwMode="auto">
            <a:xfrm>
              <a:off x="2745" y="687"/>
              <a:ext cx="26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defTabSz="187452">
                <a:spcBef>
                  <a:spcPct val="50000"/>
                </a:spcBef>
              </a:pPr>
              <a:r>
                <a:rPr lang="en-GB" sz="820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Statement of financial position:</a:t>
              </a:r>
              <a:r>
                <a:rPr lang="en-GB" sz="738" b="1" 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</a:t>
              </a:r>
              <a:endParaRPr lang="en-GB" b="1" i="1"/>
            </a:p>
          </p:txBody>
        </p:sp>
        <p:sp>
          <p:nvSpPr>
            <p:cNvPr id="13320" name="AutoShape 13"/>
            <p:cNvSpPr>
              <a:spLocks noChangeArrowheads="1"/>
            </p:cNvSpPr>
            <p:nvPr/>
          </p:nvSpPr>
          <p:spPr bwMode="auto">
            <a:xfrm>
              <a:off x="2704" y="2270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1" name="AutoShape 16"/>
            <p:cNvSpPr>
              <a:spLocks noChangeArrowheads="1"/>
            </p:cNvSpPr>
            <p:nvPr/>
          </p:nvSpPr>
          <p:spPr bwMode="auto">
            <a:xfrm>
              <a:off x="2705" y="3626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2" name="AutoShape 14"/>
            <p:cNvSpPr>
              <a:spLocks noChangeArrowheads="1"/>
            </p:cNvSpPr>
            <p:nvPr/>
          </p:nvSpPr>
          <p:spPr bwMode="auto">
            <a:xfrm>
              <a:off x="3127" y="1129"/>
              <a:ext cx="2360" cy="752"/>
            </a:xfrm>
            <a:prstGeom prst="cube">
              <a:avLst>
                <a:gd name="adj" fmla="val 1090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3" name="Text Box 18"/>
            <p:cNvSpPr txBox="1">
              <a:spLocks noChangeArrowheads="1"/>
            </p:cNvSpPr>
            <p:nvPr/>
          </p:nvSpPr>
          <p:spPr bwMode="auto">
            <a:xfrm>
              <a:off x="3274" y="1239"/>
              <a:ext cx="2001" cy="6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187452">
                <a:spcBef>
                  <a:spcPct val="50000"/>
                </a:spcBef>
              </a:pPr>
              <a:r>
                <a:rPr lang="en-GB" sz="779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Current assets that increase with sales (inventories, receivables)</a:t>
              </a:r>
              <a:endParaRPr lang="en-GB" sz="1900" b="1"/>
            </a:p>
          </p:txBody>
        </p:sp>
        <p:sp>
          <p:nvSpPr>
            <p:cNvPr id="13324" name="AutoShape 32"/>
            <p:cNvSpPr>
              <a:spLocks noChangeArrowheads="1"/>
            </p:cNvSpPr>
            <p:nvPr/>
          </p:nvSpPr>
          <p:spPr bwMode="auto">
            <a:xfrm>
              <a:off x="3128" y="1993"/>
              <a:ext cx="2361" cy="752"/>
            </a:xfrm>
            <a:prstGeom prst="cube">
              <a:avLst>
                <a:gd name="adj" fmla="val 1090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5" name="Text Box 33"/>
            <p:cNvSpPr txBox="1">
              <a:spLocks noChangeArrowheads="1"/>
            </p:cNvSpPr>
            <p:nvPr/>
          </p:nvSpPr>
          <p:spPr bwMode="auto">
            <a:xfrm>
              <a:off x="3122" y="2103"/>
              <a:ext cx="2280" cy="6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187452">
                <a:spcBef>
                  <a:spcPct val="50000"/>
                </a:spcBef>
              </a:pPr>
              <a:r>
                <a:rPr lang="en-GB" sz="779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Current liabilities that increase with sales (payables, accrued expenses)</a:t>
              </a:r>
              <a:endParaRPr lang="en-GB" sz="1900" b="1"/>
            </a:p>
          </p:txBody>
        </p:sp>
        <p:sp>
          <p:nvSpPr>
            <p:cNvPr id="13326" name="AutoShape 17"/>
            <p:cNvSpPr>
              <a:spLocks noChangeArrowheads="1"/>
            </p:cNvSpPr>
            <p:nvPr/>
          </p:nvSpPr>
          <p:spPr bwMode="auto">
            <a:xfrm>
              <a:off x="3127" y="2856"/>
              <a:ext cx="2360" cy="439"/>
            </a:xfrm>
            <a:prstGeom prst="cube">
              <a:avLst>
                <a:gd name="adj" fmla="val 1890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7" name="Text Box 36"/>
            <p:cNvSpPr txBox="1">
              <a:spLocks noChangeArrowheads="1"/>
            </p:cNvSpPr>
            <p:nvPr/>
          </p:nvSpPr>
          <p:spPr bwMode="auto">
            <a:xfrm>
              <a:off x="3274" y="2984"/>
              <a:ext cx="1967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187452">
                <a:spcBef>
                  <a:spcPct val="50000"/>
                </a:spcBef>
              </a:pPr>
              <a:r>
                <a:rPr lang="en-GB" sz="779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Cash</a:t>
              </a:r>
              <a:endParaRPr lang="en-GB" sz="1900" b="1"/>
            </a:p>
          </p:txBody>
        </p:sp>
        <p:grpSp>
          <p:nvGrpSpPr>
            <p:cNvPr id="13328" name="Group 41"/>
            <p:cNvGrpSpPr>
              <a:grpSpLocks/>
            </p:cNvGrpSpPr>
            <p:nvPr/>
          </p:nvGrpSpPr>
          <p:grpSpPr bwMode="auto">
            <a:xfrm>
              <a:off x="3127" y="3416"/>
              <a:ext cx="2360" cy="752"/>
              <a:chOff x="662" y="3458"/>
              <a:chExt cx="2360" cy="752"/>
            </a:xfrm>
          </p:grpSpPr>
          <p:sp>
            <p:nvSpPr>
              <p:cNvPr id="13341" name="AutoShape 38"/>
              <p:cNvSpPr>
                <a:spLocks noChangeArrowheads="1"/>
              </p:cNvSpPr>
              <p:nvPr/>
            </p:nvSpPr>
            <p:spPr bwMode="auto">
              <a:xfrm>
                <a:off x="662" y="3458"/>
                <a:ext cx="2360" cy="752"/>
              </a:xfrm>
              <a:prstGeom prst="cube">
                <a:avLst>
                  <a:gd name="adj" fmla="val 1090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2" name="Text Box 39"/>
              <p:cNvSpPr txBox="1">
                <a:spLocks noChangeArrowheads="1"/>
              </p:cNvSpPr>
              <p:nvPr/>
            </p:nvSpPr>
            <p:spPr bwMode="auto">
              <a:xfrm>
                <a:off x="809" y="3559"/>
                <a:ext cx="2001" cy="60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187452">
                  <a:spcBef>
                    <a:spcPct val="50000"/>
                  </a:spcBef>
                </a:pPr>
                <a:r>
                  <a:rPr lang="en-GB" sz="779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Non-current assets (where they are operating at full capacity)</a:t>
                </a:r>
                <a:endParaRPr lang="en-GB" sz="1900" b="1"/>
              </a:p>
            </p:txBody>
          </p:sp>
        </p:grpSp>
        <p:sp>
          <p:nvSpPr>
            <p:cNvPr id="13329" name="AutoShape 43"/>
            <p:cNvSpPr>
              <a:spLocks noChangeArrowheads="1"/>
            </p:cNvSpPr>
            <p:nvPr/>
          </p:nvSpPr>
          <p:spPr bwMode="auto">
            <a:xfrm>
              <a:off x="2713" y="2965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0" name="AutoShape 52"/>
            <p:cNvSpPr>
              <a:spLocks noChangeArrowheads="1"/>
            </p:cNvSpPr>
            <p:nvPr/>
          </p:nvSpPr>
          <p:spPr bwMode="auto">
            <a:xfrm>
              <a:off x="363" y="666"/>
              <a:ext cx="2159" cy="1553"/>
            </a:xfrm>
            <a:prstGeom prst="roundRect">
              <a:avLst>
                <a:gd name="adj" fmla="val 10190"/>
              </a:avLst>
            </a:prstGeom>
            <a:solidFill>
              <a:srgbClr val="DCB69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1" name="Text Box 21"/>
            <p:cNvSpPr txBox="1">
              <a:spLocks noChangeArrowheads="1"/>
            </p:cNvSpPr>
            <p:nvPr/>
          </p:nvSpPr>
          <p:spPr bwMode="auto">
            <a:xfrm>
              <a:off x="728" y="699"/>
              <a:ext cx="167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defTabSz="187452">
                <a:spcBef>
                  <a:spcPct val="50000"/>
                </a:spcBef>
              </a:pPr>
              <a:r>
                <a:rPr lang="en-GB" sz="820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Income statement:</a:t>
              </a:r>
              <a:r>
                <a:rPr lang="en-GB" sz="738" b="1" 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</a:t>
              </a:r>
              <a:endParaRPr lang="en-GB" b="1" i="1"/>
            </a:p>
          </p:txBody>
        </p:sp>
        <p:grpSp>
          <p:nvGrpSpPr>
            <p:cNvPr id="13332" name="Group 48"/>
            <p:cNvGrpSpPr>
              <a:grpSpLocks/>
            </p:cNvGrpSpPr>
            <p:nvPr/>
          </p:nvGrpSpPr>
          <p:grpSpPr bwMode="auto">
            <a:xfrm>
              <a:off x="730" y="1897"/>
              <a:ext cx="1793" cy="439"/>
              <a:chOff x="3145" y="2805"/>
              <a:chExt cx="1784" cy="439"/>
            </a:xfrm>
          </p:grpSpPr>
          <p:sp>
            <p:nvSpPr>
              <p:cNvPr id="13339" name="AutoShape 44"/>
              <p:cNvSpPr>
                <a:spLocks noChangeArrowheads="1"/>
              </p:cNvSpPr>
              <p:nvPr/>
            </p:nvSpPr>
            <p:spPr bwMode="auto">
              <a:xfrm>
                <a:off x="3145" y="2805"/>
                <a:ext cx="1784" cy="439"/>
              </a:xfrm>
              <a:prstGeom prst="cube">
                <a:avLst>
                  <a:gd name="adj" fmla="val 1890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0" name="Text Box 24"/>
              <p:cNvSpPr txBox="1">
                <a:spLocks noChangeArrowheads="1"/>
              </p:cNvSpPr>
              <p:nvPr/>
            </p:nvSpPr>
            <p:spPr bwMode="auto">
              <a:xfrm>
                <a:off x="3223" y="2941"/>
                <a:ext cx="1552" cy="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187452">
                  <a:spcBef>
                    <a:spcPct val="50000"/>
                  </a:spcBef>
                </a:pPr>
                <a:r>
                  <a:rPr lang="en-GB" sz="779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Profit before tax</a:t>
                </a:r>
                <a:endParaRPr lang="en-GB" sz="1900" b="1"/>
              </a:p>
            </p:txBody>
          </p:sp>
        </p:grpSp>
        <p:grpSp>
          <p:nvGrpSpPr>
            <p:cNvPr id="13333" name="Group 53"/>
            <p:cNvGrpSpPr>
              <a:grpSpLocks/>
            </p:cNvGrpSpPr>
            <p:nvPr/>
          </p:nvGrpSpPr>
          <p:grpSpPr bwMode="auto">
            <a:xfrm>
              <a:off x="299" y="1447"/>
              <a:ext cx="296" cy="838"/>
              <a:chOff x="334" y="1405"/>
              <a:chExt cx="296" cy="838"/>
            </a:xfrm>
          </p:grpSpPr>
          <p:sp>
            <p:nvSpPr>
              <p:cNvPr id="13337" name="AutoShape 25"/>
              <p:cNvSpPr>
                <a:spLocks noChangeArrowheads="1"/>
              </p:cNvSpPr>
              <p:nvPr/>
            </p:nvSpPr>
            <p:spPr bwMode="auto">
              <a:xfrm>
                <a:off x="334" y="1948"/>
                <a:ext cx="296" cy="295"/>
              </a:xfrm>
              <a:prstGeom prst="cube">
                <a:avLst>
                  <a:gd name="adj" fmla="val 24069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38" name="AutoShape 22"/>
              <p:cNvSpPr>
                <a:spLocks noChangeArrowheads="1"/>
              </p:cNvSpPr>
              <p:nvPr/>
            </p:nvSpPr>
            <p:spPr bwMode="auto">
              <a:xfrm>
                <a:off x="334" y="1405"/>
                <a:ext cx="296" cy="295"/>
              </a:xfrm>
              <a:prstGeom prst="cube">
                <a:avLst>
                  <a:gd name="adj" fmla="val 24069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3334" name="Group 47"/>
            <p:cNvGrpSpPr>
              <a:grpSpLocks/>
            </p:cNvGrpSpPr>
            <p:nvPr/>
          </p:nvGrpSpPr>
          <p:grpSpPr bwMode="auto">
            <a:xfrm>
              <a:off x="731" y="1339"/>
              <a:ext cx="1793" cy="439"/>
              <a:chOff x="3281" y="2941"/>
              <a:chExt cx="1784" cy="439"/>
            </a:xfrm>
          </p:grpSpPr>
          <p:sp>
            <p:nvSpPr>
              <p:cNvPr id="13335" name="AutoShape 45"/>
              <p:cNvSpPr>
                <a:spLocks noChangeArrowheads="1"/>
              </p:cNvSpPr>
              <p:nvPr/>
            </p:nvSpPr>
            <p:spPr bwMode="auto">
              <a:xfrm>
                <a:off x="3281" y="2941"/>
                <a:ext cx="1784" cy="439"/>
              </a:xfrm>
              <a:prstGeom prst="cube">
                <a:avLst>
                  <a:gd name="adj" fmla="val 1890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36" name="Text Box 46"/>
              <p:cNvSpPr txBox="1">
                <a:spLocks noChangeArrowheads="1"/>
              </p:cNvSpPr>
              <p:nvPr/>
            </p:nvSpPr>
            <p:spPr bwMode="auto">
              <a:xfrm>
                <a:off x="3359" y="3077"/>
                <a:ext cx="1552" cy="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187452">
                  <a:spcBef>
                    <a:spcPct val="50000"/>
                  </a:spcBef>
                </a:pPr>
                <a:r>
                  <a:rPr lang="en-GB" sz="779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Expenses</a:t>
                </a:r>
                <a:endParaRPr lang="en-GB" sz="1900" b="1"/>
              </a:p>
            </p:txBody>
          </p:sp>
        </p:grp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92" name="Rectangle 1439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14394" name="Rectangle 14393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96" name="Rectangle 14395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430056" y="559477"/>
            <a:ext cx="2823900" cy="57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Deducing the net cash flows from operations</a:t>
            </a:r>
          </a:p>
        </p:txBody>
      </p:sp>
      <p:grpSp>
        <p:nvGrpSpPr>
          <p:cNvPr id="14339" name="Group 59"/>
          <p:cNvGrpSpPr>
            <a:grpSpLocks noChangeAspect="1"/>
          </p:cNvGrpSpPr>
          <p:nvPr/>
        </p:nvGrpSpPr>
        <p:grpSpPr bwMode="auto">
          <a:xfrm>
            <a:off x="4108594" y="1280928"/>
            <a:ext cx="4429636" cy="4270757"/>
            <a:chOff x="1335" y="497"/>
            <a:chExt cx="3842" cy="3319"/>
          </a:xfrm>
        </p:grpSpPr>
        <p:sp>
          <p:nvSpPr>
            <p:cNvPr id="14340" name="AutoShape 6"/>
            <p:cNvSpPr>
              <a:spLocks noChangeArrowheads="1"/>
            </p:cNvSpPr>
            <p:nvPr/>
          </p:nvSpPr>
          <p:spPr bwMode="auto">
            <a:xfrm>
              <a:off x="2708" y="1043"/>
              <a:ext cx="2320" cy="246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1" name="Text Box 7"/>
            <p:cNvSpPr txBox="1">
              <a:spLocks noChangeArrowheads="1"/>
            </p:cNvSpPr>
            <p:nvPr/>
          </p:nvSpPr>
          <p:spPr bwMode="auto">
            <a:xfrm>
              <a:off x="4000" y="1065"/>
              <a:ext cx="1165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i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plus or minus</a:t>
              </a:r>
              <a:endParaRPr lang="en-GB" sz="1400" b="1" i="1">
                <a:cs typeface="Arial" charset="0"/>
              </a:endParaRPr>
            </a:p>
          </p:txBody>
        </p:sp>
        <p:sp>
          <p:nvSpPr>
            <p:cNvPr id="14342" name="AutoShape 8"/>
            <p:cNvSpPr>
              <a:spLocks noChangeArrowheads="1"/>
            </p:cNvSpPr>
            <p:nvPr/>
          </p:nvSpPr>
          <p:spPr bwMode="auto">
            <a:xfrm>
              <a:off x="2698" y="1463"/>
              <a:ext cx="2330" cy="246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3" name="Text Box 9"/>
            <p:cNvSpPr txBox="1">
              <a:spLocks noChangeArrowheads="1"/>
            </p:cNvSpPr>
            <p:nvPr/>
          </p:nvSpPr>
          <p:spPr bwMode="auto">
            <a:xfrm>
              <a:off x="3990" y="1491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i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plus or minus</a:t>
              </a:r>
              <a:endParaRPr lang="en-GB" sz="1400" b="1" i="1">
                <a:cs typeface="Arial" charset="0"/>
              </a:endParaRPr>
            </a:p>
          </p:txBody>
        </p:sp>
        <p:sp>
          <p:nvSpPr>
            <p:cNvPr id="14344" name="AutoShape 10"/>
            <p:cNvSpPr>
              <a:spLocks noChangeArrowheads="1"/>
            </p:cNvSpPr>
            <p:nvPr/>
          </p:nvSpPr>
          <p:spPr bwMode="auto">
            <a:xfrm>
              <a:off x="2710" y="1902"/>
              <a:ext cx="2318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5" name="Text Box 11"/>
            <p:cNvSpPr txBox="1">
              <a:spLocks noChangeArrowheads="1"/>
            </p:cNvSpPr>
            <p:nvPr/>
          </p:nvSpPr>
          <p:spPr bwMode="auto">
            <a:xfrm>
              <a:off x="4004" y="1924"/>
              <a:ext cx="115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i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plus or minus</a:t>
              </a:r>
              <a:endParaRPr lang="en-GB" sz="1400" b="1" i="1">
                <a:cs typeface="Arial" charset="0"/>
              </a:endParaRPr>
            </a:p>
          </p:txBody>
        </p:sp>
        <p:sp>
          <p:nvSpPr>
            <p:cNvPr id="14346" name="AutoShape 12"/>
            <p:cNvSpPr>
              <a:spLocks noChangeArrowheads="1"/>
            </p:cNvSpPr>
            <p:nvPr/>
          </p:nvSpPr>
          <p:spPr bwMode="auto">
            <a:xfrm>
              <a:off x="2688" y="2344"/>
              <a:ext cx="2342" cy="246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7" name="Text Box 13"/>
            <p:cNvSpPr txBox="1">
              <a:spLocks noChangeArrowheads="1"/>
            </p:cNvSpPr>
            <p:nvPr/>
          </p:nvSpPr>
          <p:spPr bwMode="auto">
            <a:xfrm>
              <a:off x="3992" y="2365"/>
              <a:ext cx="1173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i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less</a:t>
              </a:r>
              <a:endParaRPr lang="en-GB" sz="1400" b="1" i="1">
                <a:cs typeface="Arial" charset="0"/>
              </a:endParaRPr>
            </a:p>
          </p:txBody>
        </p:sp>
        <p:sp>
          <p:nvSpPr>
            <p:cNvPr id="14348" name="AutoShape 14"/>
            <p:cNvSpPr>
              <a:spLocks noChangeArrowheads="1"/>
            </p:cNvSpPr>
            <p:nvPr/>
          </p:nvSpPr>
          <p:spPr bwMode="auto">
            <a:xfrm>
              <a:off x="2698" y="3334"/>
              <a:ext cx="2330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9" name="Text Box 15"/>
            <p:cNvSpPr txBox="1">
              <a:spLocks noChangeArrowheads="1"/>
            </p:cNvSpPr>
            <p:nvPr/>
          </p:nvSpPr>
          <p:spPr bwMode="auto">
            <a:xfrm>
              <a:off x="4007" y="3350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i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equals</a:t>
              </a:r>
              <a:endParaRPr lang="en-GB" sz="1400" b="1" i="1">
                <a:cs typeface="Arial" charset="0"/>
              </a:endParaRPr>
            </a:p>
          </p:txBody>
        </p:sp>
        <p:sp>
          <p:nvSpPr>
            <p:cNvPr id="14350" name="AutoShape 16"/>
            <p:cNvSpPr>
              <a:spLocks noChangeArrowheads="1"/>
            </p:cNvSpPr>
            <p:nvPr/>
          </p:nvSpPr>
          <p:spPr bwMode="auto">
            <a:xfrm>
              <a:off x="2636" y="2685"/>
              <a:ext cx="2394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1" name="Text Box 17"/>
            <p:cNvSpPr txBox="1">
              <a:spLocks noChangeArrowheads="1"/>
            </p:cNvSpPr>
            <p:nvPr/>
          </p:nvSpPr>
          <p:spPr bwMode="auto">
            <a:xfrm>
              <a:off x="3989" y="2710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i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less</a:t>
              </a:r>
              <a:endParaRPr lang="en-GB" sz="1400" b="1" i="1">
                <a:cs typeface="Arial" charset="0"/>
              </a:endParaRPr>
            </a:p>
          </p:txBody>
        </p:sp>
        <p:sp>
          <p:nvSpPr>
            <p:cNvPr id="14352" name="AutoShape 18"/>
            <p:cNvSpPr>
              <a:spLocks noChangeArrowheads="1"/>
            </p:cNvSpPr>
            <p:nvPr/>
          </p:nvSpPr>
          <p:spPr bwMode="auto">
            <a:xfrm>
              <a:off x="2698" y="3021"/>
              <a:ext cx="2330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3" name="Text Box 19"/>
            <p:cNvSpPr txBox="1">
              <a:spLocks noChangeArrowheads="1"/>
            </p:cNvSpPr>
            <p:nvPr/>
          </p:nvSpPr>
          <p:spPr bwMode="auto">
            <a:xfrm>
              <a:off x="3995" y="3046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i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less</a:t>
              </a:r>
              <a:endParaRPr lang="en-GB" sz="1400" b="1" i="1">
                <a:cs typeface="Arial" charset="0"/>
              </a:endParaRPr>
            </a:p>
          </p:txBody>
        </p:sp>
        <p:sp>
          <p:nvSpPr>
            <p:cNvPr id="14354" name="AutoShape 20"/>
            <p:cNvSpPr>
              <a:spLocks noChangeArrowheads="1"/>
            </p:cNvSpPr>
            <p:nvPr/>
          </p:nvSpPr>
          <p:spPr bwMode="auto">
            <a:xfrm>
              <a:off x="1377" y="3492"/>
              <a:ext cx="2664" cy="324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5" name="Text Box 21"/>
            <p:cNvSpPr txBox="1">
              <a:spLocks noChangeArrowheads="1"/>
            </p:cNvSpPr>
            <p:nvPr/>
          </p:nvSpPr>
          <p:spPr bwMode="auto">
            <a:xfrm>
              <a:off x="1335" y="3558"/>
              <a:ext cx="2703" cy="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184" b="1" kern="1200">
                  <a:solidFill>
                    <a:srgbClr val="7F4900"/>
                  </a:solidFill>
                  <a:latin typeface="+mn-lt"/>
                  <a:ea typeface="+mn-ea"/>
                  <a:cs typeface="Arial" charset="0"/>
                </a:rPr>
                <a:t>Net cash flows from operating activities</a:t>
              </a:r>
              <a:endParaRPr lang="en-GB" sz="1600" b="1">
                <a:solidFill>
                  <a:srgbClr val="FFCC99"/>
                </a:solidFill>
                <a:cs typeface="Arial" charset="0"/>
              </a:endParaRPr>
            </a:p>
          </p:txBody>
        </p:sp>
        <p:sp>
          <p:nvSpPr>
            <p:cNvPr id="14356" name="AutoShape 25"/>
            <p:cNvSpPr>
              <a:spLocks noChangeArrowheads="1"/>
            </p:cNvSpPr>
            <p:nvPr/>
          </p:nvSpPr>
          <p:spPr bwMode="auto">
            <a:xfrm>
              <a:off x="1383" y="1185"/>
              <a:ext cx="2658" cy="32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7" name="Text Box 26"/>
            <p:cNvSpPr txBox="1">
              <a:spLocks noChangeArrowheads="1"/>
            </p:cNvSpPr>
            <p:nvPr/>
          </p:nvSpPr>
          <p:spPr bwMode="auto">
            <a:xfrm>
              <a:off x="1349" y="1231"/>
              <a:ext cx="2637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Increase (minus) or decrease (plus) in inventories</a:t>
              </a:r>
              <a:endParaRPr lang="en-GB" sz="1400" b="1">
                <a:cs typeface="Arial" charset="0"/>
              </a:endParaRPr>
            </a:p>
          </p:txBody>
        </p:sp>
        <p:grpSp>
          <p:nvGrpSpPr>
            <p:cNvPr id="14358" name="Group 27"/>
            <p:cNvGrpSpPr>
              <a:grpSpLocks/>
            </p:cNvGrpSpPr>
            <p:nvPr/>
          </p:nvGrpSpPr>
          <p:grpSpPr bwMode="auto">
            <a:xfrm>
              <a:off x="1382" y="2495"/>
              <a:ext cx="2659" cy="223"/>
              <a:chOff x="1398" y="2814"/>
              <a:chExt cx="2659" cy="223"/>
            </a:xfrm>
          </p:grpSpPr>
          <p:sp>
            <p:nvSpPr>
              <p:cNvPr id="14386" name="AutoShape 28"/>
              <p:cNvSpPr>
                <a:spLocks noChangeArrowheads="1"/>
              </p:cNvSpPr>
              <p:nvPr/>
            </p:nvSpPr>
            <p:spPr bwMode="auto">
              <a:xfrm>
                <a:off x="1398" y="2814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87" name="Text Box 29"/>
              <p:cNvSpPr txBox="1">
                <a:spLocks noChangeArrowheads="1"/>
              </p:cNvSpPr>
              <p:nvPr/>
            </p:nvSpPr>
            <p:spPr bwMode="auto">
              <a:xfrm>
                <a:off x="1469" y="2841"/>
                <a:ext cx="2504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38328">
                  <a:spcBef>
                    <a:spcPct val="50000"/>
                  </a:spcBef>
                </a:pPr>
                <a:r>
                  <a:rPr lang="en-GB" sz="1036" b="1" kern="1200">
                    <a:solidFill>
                      <a:schemeClr val="tx1"/>
                    </a:solidFill>
                    <a:latin typeface="+mn-lt"/>
                    <a:ea typeface="+mn-ea"/>
                    <a:cs typeface="Arial" charset="0"/>
                  </a:rPr>
                  <a:t>Interest paid</a:t>
                </a:r>
                <a:endParaRPr lang="en-GB" sz="1400" b="1">
                  <a:cs typeface="Arial" charset="0"/>
                </a:endParaRPr>
              </a:p>
            </p:txBody>
          </p:sp>
        </p:grpSp>
        <p:grpSp>
          <p:nvGrpSpPr>
            <p:cNvPr id="14359" name="Group 30"/>
            <p:cNvGrpSpPr>
              <a:grpSpLocks/>
            </p:cNvGrpSpPr>
            <p:nvPr/>
          </p:nvGrpSpPr>
          <p:grpSpPr bwMode="auto">
            <a:xfrm>
              <a:off x="1370" y="2825"/>
              <a:ext cx="2671" cy="223"/>
              <a:chOff x="1362" y="3126"/>
              <a:chExt cx="2659" cy="223"/>
            </a:xfrm>
          </p:grpSpPr>
          <p:sp>
            <p:nvSpPr>
              <p:cNvPr id="14384" name="AutoShape 31"/>
              <p:cNvSpPr>
                <a:spLocks noChangeArrowheads="1"/>
              </p:cNvSpPr>
              <p:nvPr/>
            </p:nvSpPr>
            <p:spPr bwMode="auto">
              <a:xfrm>
                <a:off x="1362" y="3126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85" name="Text Box 32"/>
              <p:cNvSpPr txBox="1">
                <a:spLocks noChangeArrowheads="1"/>
              </p:cNvSpPr>
              <p:nvPr/>
            </p:nvSpPr>
            <p:spPr bwMode="auto">
              <a:xfrm>
                <a:off x="1381" y="3156"/>
                <a:ext cx="2637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38328">
                  <a:spcBef>
                    <a:spcPct val="50000"/>
                  </a:spcBef>
                </a:pPr>
                <a:r>
                  <a:rPr lang="en-GB" sz="1036" b="1" kern="1200">
                    <a:solidFill>
                      <a:schemeClr val="tx1"/>
                    </a:solidFill>
                    <a:latin typeface="+mn-lt"/>
                    <a:ea typeface="+mn-ea"/>
                    <a:cs typeface="Arial" charset="0"/>
                  </a:rPr>
                  <a:t>Taxation paid</a:t>
                </a:r>
                <a:endParaRPr lang="en-GB" sz="1400" b="1">
                  <a:cs typeface="Arial" charset="0"/>
                </a:endParaRPr>
              </a:p>
            </p:txBody>
          </p:sp>
        </p:grpSp>
        <p:grpSp>
          <p:nvGrpSpPr>
            <p:cNvPr id="14360" name="Group 33"/>
            <p:cNvGrpSpPr>
              <a:grpSpLocks/>
            </p:cNvGrpSpPr>
            <p:nvPr/>
          </p:nvGrpSpPr>
          <p:grpSpPr bwMode="auto">
            <a:xfrm>
              <a:off x="1380" y="3159"/>
              <a:ext cx="2659" cy="223"/>
              <a:chOff x="1378" y="3544"/>
              <a:chExt cx="2659" cy="223"/>
            </a:xfrm>
          </p:grpSpPr>
          <p:sp>
            <p:nvSpPr>
              <p:cNvPr id="14382" name="AutoShape 34"/>
              <p:cNvSpPr>
                <a:spLocks noChangeArrowheads="1"/>
              </p:cNvSpPr>
              <p:nvPr/>
            </p:nvSpPr>
            <p:spPr bwMode="auto">
              <a:xfrm>
                <a:off x="1378" y="3544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83" name="Text Box 35"/>
              <p:cNvSpPr txBox="1">
                <a:spLocks noChangeArrowheads="1"/>
              </p:cNvSpPr>
              <p:nvPr/>
            </p:nvSpPr>
            <p:spPr bwMode="auto">
              <a:xfrm>
                <a:off x="1399" y="3569"/>
                <a:ext cx="2637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38328">
                  <a:spcBef>
                    <a:spcPct val="50000"/>
                  </a:spcBef>
                </a:pPr>
                <a:r>
                  <a:rPr lang="en-GB" sz="1036" b="1" kern="1200">
                    <a:solidFill>
                      <a:schemeClr val="tx1"/>
                    </a:solidFill>
                    <a:latin typeface="+mn-lt"/>
                    <a:ea typeface="+mn-ea"/>
                    <a:cs typeface="Arial" charset="0"/>
                  </a:rPr>
                  <a:t>Dividend paid</a:t>
                </a:r>
                <a:endParaRPr lang="en-GB" sz="1400" b="1">
                  <a:cs typeface="Arial" charset="0"/>
                </a:endParaRPr>
              </a:p>
            </p:txBody>
          </p:sp>
        </p:grpSp>
        <p:sp>
          <p:nvSpPr>
            <p:cNvPr id="14361" name="AutoShape 42"/>
            <p:cNvSpPr>
              <a:spLocks noChangeArrowheads="1"/>
            </p:cNvSpPr>
            <p:nvPr/>
          </p:nvSpPr>
          <p:spPr bwMode="auto">
            <a:xfrm>
              <a:off x="1381" y="1621"/>
              <a:ext cx="2658" cy="32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2" name="Text Box 43"/>
            <p:cNvSpPr txBox="1">
              <a:spLocks noChangeArrowheads="1"/>
            </p:cNvSpPr>
            <p:nvPr/>
          </p:nvSpPr>
          <p:spPr bwMode="auto">
            <a:xfrm>
              <a:off x="1419" y="1662"/>
              <a:ext cx="2637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Increase (minus) or decrease (plus) in trade receivables</a:t>
              </a:r>
              <a:endParaRPr lang="en-GB" sz="1400" b="1">
                <a:cs typeface="Arial" charset="0"/>
              </a:endParaRPr>
            </a:p>
          </p:txBody>
        </p:sp>
        <p:sp>
          <p:nvSpPr>
            <p:cNvPr id="14363" name="AutoShape 44"/>
            <p:cNvSpPr>
              <a:spLocks noChangeArrowheads="1"/>
            </p:cNvSpPr>
            <p:nvPr/>
          </p:nvSpPr>
          <p:spPr bwMode="auto">
            <a:xfrm>
              <a:off x="1381" y="2059"/>
              <a:ext cx="2658" cy="32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4" name="Text Box 45"/>
            <p:cNvSpPr txBox="1">
              <a:spLocks noChangeArrowheads="1"/>
            </p:cNvSpPr>
            <p:nvPr/>
          </p:nvSpPr>
          <p:spPr bwMode="auto">
            <a:xfrm>
              <a:off x="1501" y="2085"/>
              <a:ext cx="2349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38328">
                <a:spcBef>
                  <a:spcPct val="50000"/>
                </a:spcBef>
              </a:pPr>
              <a:r>
                <a:rPr lang="en-GB" sz="1036" b="1" kern="1200">
                  <a:solidFill>
                    <a:schemeClr val="tx1"/>
                  </a:solidFill>
                  <a:latin typeface="+mn-lt"/>
                  <a:ea typeface="+mn-ea"/>
                  <a:cs typeface="Arial" charset="0"/>
                </a:rPr>
                <a:t>Increase (plus) or decrease (minus) in trade payables</a:t>
              </a:r>
              <a:endParaRPr lang="en-GB" sz="1400" b="1">
                <a:cs typeface="Arial" charset="0"/>
              </a:endParaRPr>
            </a:p>
          </p:txBody>
        </p:sp>
        <p:grpSp>
          <p:nvGrpSpPr>
            <p:cNvPr id="14365" name="Group 58"/>
            <p:cNvGrpSpPr>
              <a:grpSpLocks/>
            </p:cNvGrpSpPr>
            <p:nvPr/>
          </p:nvGrpSpPr>
          <p:grpSpPr bwMode="auto">
            <a:xfrm>
              <a:off x="1378" y="497"/>
              <a:ext cx="3775" cy="575"/>
              <a:chOff x="1386" y="577"/>
              <a:chExt cx="3775" cy="575"/>
            </a:xfrm>
          </p:grpSpPr>
          <p:sp>
            <p:nvSpPr>
              <p:cNvPr id="14373" name="AutoShape 36"/>
              <p:cNvSpPr>
                <a:spLocks noChangeArrowheads="1"/>
              </p:cNvSpPr>
              <p:nvPr/>
            </p:nvSpPr>
            <p:spPr bwMode="auto">
              <a:xfrm>
                <a:off x="2716" y="773"/>
                <a:ext cx="2320" cy="246"/>
              </a:xfrm>
              <a:prstGeom prst="roundRect">
                <a:avLst>
                  <a:gd name="adj" fmla="val 16667"/>
                </a:avLst>
              </a:prstGeom>
              <a:solidFill>
                <a:srgbClr val="E4CAA8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74" name="Text Box 37"/>
              <p:cNvSpPr txBox="1">
                <a:spLocks noChangeArrowheads="1"/>
              </p:cNvSpPr>
              <p:nvPr/>
            </p:nvSpPr>
            <p:spPr bwMode="auto">
              <a:xfrm>
                <a:off x="3996" y="803"/>
                <a:ext cx="1165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338328">
                  <a:spcBef>
                    <a:spcPct val="50000"/>
                  </a:spcBef>
                </a:pPr>
                <a:r>
                  <a:rPr lang="en-GB" sz="1036" b="1" i="1" kern="1200">
                    <a:solidFill>
                      <a:schemeClr val="tx1"/>
                    </a:solidFill>
                    <a:latin typeface="+mn-lt"/>
                    <a:ea typeface="+mn-ea"/>
                    <a:cs typeface="Arial" charset="0"/>
                  </a:rPr>
                  <a:t>plus </a:t>
                </a:r>
                <a:endParaRPr lang="en-GB" sz="1400" b="1" i="1">
                  <a:cs typeface="Arial" charset="0"/>
                </a:endParaRPr>
              </a:p>
            </p:txBody>
          </p:sp>
          <p:grpSp>
            <p:nvGrpSpPr>
              <p:cNvPr id="14375" name="Group 39"/>
              <p:cNvGrpSpPr>
                <a:grpSpLocks/>
              </p:cNvGrpSpPr>
              <p:nvPr/>
            </p:nvGrpSpPr>
            <p:grpSpPr bwMode="auto">
              <a:xfrm>
                <a:off x="1389" y="929"/>
                <a:ext cx="2658" cy="223"/>
                <a:chOff x="1385" y="942"/>
                <a:chExt cx="2658" cy="223"/>
              </a:xfrm>
            </p:grpSpPr>
            <p:sp>
              <p:nvSpPr>
                <p:cNvPr id="14380" name="AutoShape 40"/>
                <p:cNvSpPr>
                  <a:spLocks noChangeArrowheads="1"/>
                </p:cNvSpPr>
                <p:nvPr/>
              </p:nvSpPr>
              <p:spPr bwMode="auto">
                <a:xfrm>
                  <a:off x="1385" y="942"/>
                  <a:ext cx="2658" cy="223"/>
                </a:xfrm>
                <a:prstGeom prst="cube">
                  <a:avLst>
                    <a:gd name="adj" fmla="val 13782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1600">
                    <a:cs typeface="Arial" charset="0"/>
                  </a:endParaRPr>
                </a:p>
              </p:txBody>
            </p:sp>
            <p:sp>
              <p:nvSpPr>
                <p:cNvPr id="14381" name="Text Box 41"/>
                <p:cNvSpPr txBox="1">
                  <a:spLocks noChangeArrowheads="1"/>
                </p:cNvSpPr>
                <p:nvPr/>
              </p:nvSpPr>
              <p:spPr bwMode="auto">
                <a:xfrm>
                  <a:off x="1395" y="967"/>
                  <a:ext cx="2637" cy="18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 defTabSz="338328">
                    <a:spcBef>
                      <a:spcPct val="50000"/>
                    </a:spcBef>
                  </a:pPr>
                  <a:r>
                    <a:rPr lang="en-GB" sz="1036" b="1" kern="1200">
                      <a:solidFill>
                        <a:schemeClr val="tx1"/>
                      </a:solidFill>
                      <a:latin typeface="+mn-lt"/>
                      <a:ea typeface="+mn-ea"/>
                      <a:cs typeface="Arial" charset="0"/>
                    </a:rPr>
                    <a:t>Depreciation expense</a:t>
                  </a:r>
                  <a:endParaRPr lang="en-GB" sz="1400" b="1">
                    <a:cs typeface="Arial" charset="0"/>
                  </a:endParaRPr>
                </a:p>
              </p:txBody>
            </p:sp>
          </p:grpSp>
          <p:grpSp>
            <p:nvGrpSpPr>
              <p:cNvPr id="14376" name="Group 46"/>
              <p:cNvGrpSpPr>
                <a:grpSpLocks/>
              </p:cNvGrpSpPr>
              <p:nvPr/>
            </p:nvGrpSpPr>
            <p:grpSpPr bwMode="auto">
              <a:xfrm>
                <a:off x="1386" y="577"/>
                <a:ext cx="2659" cy="229"/>
                <a:chOff x="1388" y="574"/>
                <a:chExt cx="2659" cy="229"/>
              </a:xfrm>
            </p:grpSpPr>
            <p:sp>
              <p:nvSpPr>
                <p:cNvPr id="14378" name="AutoShape 47"/>
                <p:cNvSpPr>
                  <a:spLocks noChangeArrowheads="1"/>
                </p:cNvSpPr>
                <p:nvPr/>
              </p:nvSpPr>
              <p:spPr bwMode="auto">
                <a:xfrm>
                  <a:off x="1388" y="574"/>
                  <a:ext cx="2659" cy="229"/>
                </a:xfrm>
                <a:prstGeom prst="cube">
                  <a:avLst>
                    <a:gd name="adj" fmla="val 15597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1600">
                    <a:cs typeface="Arial" charset="0"/>
                  </a:endParaRPr>
                </a:p>
              </p:txBody>
            </p:sp>
            <p:sp>
              <p:nvSpPr>
                <p:cNvPr id="14379" name="Text Box 48"/>
                <p:cNvSpPr txBox="1">
                  <a:spLocks noChangeArrowheads="1"/>
                </p:cNvSpPr>
                <p:nvPr/>
              </p:nvSpPr>
              <p:spPr bwMode="auto">
                <a:xfrm>
                  <a:off x="1598" y="600"/>
                  <a:ext cx="2178" cy="18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 defTabSz="338328">
                    <a:spcBef>
                      <a:spcPct val="50000"/>
                    </a:spcBef>
                  </a:pPr>
                  <a:r>
                    <a:rPr lang="en-GB" sz="1036" b="1" kern="1200">
                      <a:solidFill>
                        <a:schemeClr val="tx1"/>
                      </a:solidFill>
                      <a:latin typeface="+mn-lt"/>
                      <a:ea typeface="+mn-ea"/>
                      <a:cs typeface="Arial" charset="0"/>
                    </a:rPr>
                    <a:t>Operating profit</a:t>
                  </a:r>
                  <a:endParaRPr lang="en-GB" sz="1400" b="1">
                    <a:cs typeface="Arial" charset="0"/>
                  </a:endParaRPr>
                </a:p>
              </p:txBody>
            </p:sp>
          </p:grpSp>
          <p:sp>
            <p:nvSpPr>
              <p:cNvPr id="14377" name="AutoShape 50"/>
              <p:cNvSpPr>
                <a:spLocks noChangeArrowheads="1"/>
              </p:cNvSpPr>
              <p:nvPr/>
            </p:nvSpPr>
            <p:spPr bwMode="auto">
              <a:xfrm rot="5400000">
                <a:off x="2635" y="786"/>
                <a:ext cx="145" cy="179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</p:grpSp>
        <p:sp>
          <p:nvSpPr>
            <p:cNvPr id="14366" name="AutoShape 51"/>
            <p:cNvSpPr>
              <a:spLocks noChangeArrowheads="1"/>
            </p:cNvSpPr>
            <p:nvPr/>
          </p:nvSpPr>
          <p:spPr bwMode="auto">
            <a:xfrm rot="5400000">
              <a:off x="2631" y="1054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7" name="AutoShape 52"/>
            <p:cNvSpPr>
              <a:spLocks noChangeArrowheads="1"/>
            </p:cNvSpPr>
            <p:nvPr/>
          </p:nvSpPr>
          <p:spPr bwMode="auto">
            <a:xfrm rot="5400000">
              <a:off x="2631" y="1486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8" name="AutoShape 53"/>
            <p:cNvSpPr>
              <a:spLocks noChangeArrowheads="1"/>
            </p:cNvSpPr>
            <p:nvPr/>
          </p:nvSpPr>
          <p:spPr bwMode="auto">
            <a:xfrm rot="5400000">
              <a:off x="2631" y="1918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9" name="AutoShape 54"/>
            <p:cNvSpPr>
              <a:spLocks noChangeArrowheads="1"/>
            </p:cNvSpPr>
            <p:nvPr/>
          </p:nvSpPr>
          <p:spPr bwMode="auto">
            <a:xfrm rot="5400000">
              <a:off x="2627" y="2362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70" name="AutoShape 55"/>
            <p:cNvSpPr>
              <a:spLocks noChangeArrowheads="1"/>
            </p:cNvSpPr>
            <p:nvPr/>
          </p:nvSpPr>
          <p:spPr bwMode="auto">
            <a:xfrm rot="5400000">
              <a:off x="2627" y="2694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71" name="AutoShape 56"/>
            <p:cNvSpPr>
              <a:spLocks noChangeArrowheads="1"/>
            </p:cNvSpPr>
            <p:nvPr/>
          </p:nvSpPr>
          <p:spPr bwMode="auto">
            <a:xfrm rot="5400000">
              <a:off x="2627" y="3022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72" name="AutoShape 57"/>
            <p:cNvSpPr>
              <a:spLocks noChangeArrowheads="1"/>
            </p:cNvSpPr>
            <p:nvPr/>
          </p:nvSpPr>
          <p:spPr bwMode="auto">
            <a:xfrm rot="5400000">
              <a:off x="2631" y="3358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76" name="Rectangle 15375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15378" name="Rectangle 15377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80" name="Rectangle 15379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5362" name="Text Box 5"/>
          <p:cNvSpPr txBox="1">
            <a:spLocks noChangeArrowheads="1"/>
          </p:cNvSpPr>
          <p:nvPr/>
        </p:nvSpPr>
        <p:spPr bwMode="auto">
          <a:xfrm>
            <a:off x="430056" y="559477"/>
            <a:ext cx="2823900" cy="57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Projected financial statements and risk</a:t>
            </a:r>
          </a:p>
        </p:txBody>
      </p:sp>
      <p:grpSp>
        <p:nvGrpSpPr>
          <p:cNvPr id="15363" name="Group 21"/>
          <p:cNvGrpSpPr>
            <a:grpSpLocks/>
          </p:cNvGrpSpPr>
          <p:nvPr/>
        </p:nvGrpSpPr>
        <p:grpSpPr bwMode="auto">
          <a:xfrm>
            <a:off x="4108593" y="1569590"/>
            <a:ext cx="4429635" cy="3693432"/>
            <a:chOff x="1554" y="621"/>
            <a:chExt cx="2497" cy="2083"/>
          </a:xfrm>
        </p:grpSpPr>
        <p:sp>
          <p:nvSpPr>
            <p:cNvPr id="15364" name="AutoShape 6"/>
            <p:cNvSpPr>
              <a:spLocks noChangeArrowheads="1"/>
            </p:cNvSpPr>
            <p:nvPr/>
          </p:nvSpPr>
          <p:spPr bwMode="auto">
            <a:xfrm>
              <a:off x="1647" y="621"/>
              <a:ext cx="2404" cy="1993"/>
            </a:xfrm>
            <a:prstGeom prst="roundRect">
              <a:avLst>
                <a:gd name="adj" fmla="val 10282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5" name="AutoShape 9"/>
            <p:cNvSpPr>
              <a:spLocks noChangeArrowheads="1"/>
            </p:cNvSpPr>
            <p:nvPr/>
          </p:nvSpPr>
          <p:spPr bwMode="auto">
            <a:xfrm>
              <a:off x="2257" y="1539"/>
              <a:ext cx="1793" cy="48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6" name="AutoShape 10"/>
            <p:cNvSpPr>
              <a:spLocks noChangeArrowheads="1"/>
            </p:cNvSpPr>
            <p:nvPr/>
          </p:nvSpPr>
          <p:spPr bwMode="auto">
            <a:xfrm>
              <a:off x="2265" y="2214"/>
              <a:ext cx="1785" cy="48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7" name="Text Box 11"/>
            <p:cNvSpPr txBox="1">
              <a:spLocks noChangeArrowheads="1"/>
            </p:cNvSpPr>
            <p:nvPr/>
          </p:nvSpPr>
          <p:spPr bwMode="auto">
            <a:xfrm>
              <a:off x="2240" y="2370"/>
              <a:ext cx="173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507492">
                <a:spcBef>
                  <a:spcPct val="50000"/>
                </a:spcBef>
              </a:pPr>
              <a:r>
                <a:rPr lang="en-GB" sz="222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Scenario analysis</a:t>
              </a:r>
              <a:endParaRPr lang="en-GB" sz="2000" b="1"/>
            </a:p>
          </p:txBody>
        </p:sp>
        <p:sp>
          <p:nvSpPr>
            <p:cNvPr id="15368" name="Text Box 14"/>
            <p:cNvSpPr txBox="1">
              <a:spLocks noChangeArrowheads="1"/>
            </p:cNvSpPr>
            <p:nvPr/>
          </p:nvSpPr>
          <p:spPr bwMode="auto">
            <a:xfrm>
              <a:off x="2260" y="1701"/>
              <a:ext cx="173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507492">
                <a:spcBef>
                  <a:spcPct val="50000"/>
                </a:spcBef>
              </a:pPr>
              <a:r>
                <a:rPr lang="en-GB" sz="222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Sensitivity analysis</a:t>
              </a:r>
              <a:endParaRPr lang="en-GB" sz="2000" b="1"/>
            </a:p>
          </p:txBody>
        </p:sp>
        <p:sp>
          <p:nvSpPr>
            <p:cNvPr id="15369" name="AutoShape 15"/>
            <p:cNvSpPr>
              <a:spLocks noChangeArrowheads="1"/>
            </p:cNvSpPr>
            <p:nvPr/>
          </p:nvSpPr>
          <p:spPr bwMode="auto">
            <a:xfrm>
              <a:off x="1555" y="1554"/>
              <a:ext cx="482" cy="481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70" name="AutoShape 16"/>
            <p:cNvSpPr>
              <a:spLocks noChangeArrowheads="1"/>
            </p:cNvSpPr>
            <p:nvPr/>
          </p:nvSpPr>
          <p:spPr bwMode="auto">
            <a:xfrm>
              <a:off x="1556" y="2224"/>
              <a:ext cx="481" cy="480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71" name="Text Box 18"/>
            <p:cNvSpPr txBox="1">
              <a:spLocks noChangeArrowheads="1"/>
            </p:cNvSpPr>
            <p:nvPr/>
          </p:nvSpPr>
          <p:spPr bwMode="auto">
            <a:xfrm>
              <a:off x="1554" y="696"/>
              <a:ext cx="2390" cy="4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defTabSz="507492">
                <a:spcBef>
                  <a:spcPct val="50000"/>
                </a:spcBef>
              </a:pPr>
              <a:r>
                <a:rPr lang="en-GB" sz="2109" b="1" i="1" kern="1200">
                  <a:solidFill>
                    <a:srgbClr val="B30000"/>
                  </a:solidFill>
                  <a:latin typeface="+mn-lt"/>
                  <a:ea typeface="+mn-ea"/>
                  <a:cs typeface="+mn-cs"/>
                </a:rPr>
                <a:t>Risk assessment may be undertaken using</a:t>
              </a:r>
              <a:r>
                <a:rPr lang="en-GB" sz="1998" b="1" 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 </a:t>
              </a:r>
              <a:endParaRPr lang="en-GB" b="1" i="1"/>
            </a:p>
          </p:txBody>
        </p:sp>
      </p:grp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2085&quot;&gt;&lt;/object&gt;&lt;object type=&quot;2&quot; unique_id=&quot;12086&quot;&gt;&lt;object type=&quot;3&quot; unique_id=&quot;12089&quot;&gt;&lt;property id=&quot;20148&quot; value=&quot;5&quot;/&gt;&lt;property id=&quot;20300&quot; value=&quot;Slide 2&quot;/&gt;&lt;property id=&quot;20307&quot; value=&quot;267&quot;/&gt;&lt;/object&gt;&lt;object type=&quot;3&quot; unique_id=&quot;12090&quot;&gt;&lt;property id=&quot;20148&quot; value=&quot;5&quot;/&gt;&lt;property id=&quot;20300&quot; value=&quot;Slide 3&quot;/&gt;&lt;property id=&quot;20307&quot; value=&quot;258&quot;/&gt;&lt;/object&gt;&lt;object type=&quot;3&quot; unique_id=&quot;12091&quot;&gt;&lt;property id=&quot;20148&quot; value=&quot;5&quot;/&gt;&lt;property id=&quot;20300&quot; value=&quot;Slide 4&quot;/&gt;&lt;property id=&quot;20307&quot; value=&quot;268&quot;/&gt;&lt;/object&gt;&lt;object type=&quot;3&quot; unique_id=&quot;12092&quot;&gt;&lt;property id=&quot;20148&quot; value=&quot;5&quot;/&gt;&lt;property id=&quot;20300&quot; value=&quot;Slide 5&quot;/&gt;&lt;property id=&quot;20307&quot; value=&quot;269&quot;/&gt;&lt;/object&gt;&lt;object type=&quot;3&quot; unique_id=&quot;12093&quot;&gt;&lt;property id=&quot;20148&quot; value=&quot;5&quot;/&gt;&lt;property id=&quot;20300&quot; value=&quot;Slide 6&quot;/&gt;&lt;property id=&quot;20307&quot; value=&quot;259&quot;/&gt;&lt;/object&gt;&lt;object type=&quot;3&quot; unique_id=&quot;12094&quot;&gt;&lt;property id=&quot;20148&quot; value=&quot;5&quot;/&gt;&lt;property id=&quot;20300&quot; value=&quot;Slide 7&quot;/&gt;&lt;property id=&quot;20307&quot; value=&quot;273&quot;/&gt;&lt;/object&gt;&lt;object type=&quot;3&quot; unique_id=&quot;12095&quot;&gt;&lt;property id=&quot;20148&quot; value=&quot;5&quot;/&gt;&lt;property id=&quot;20300&quot; value=&quot;Slide 8&quot;/&gt;&lt;property id=&quot;20307&quot; value=&quot;270&quot;/&gt;&lt;/object&gt;&lt;object type=&quot;3&quot; unique_id=&quot;12096&quot;&gt;&lt;property id=&quot;20148&quot; value=&quot;5&quot;/&gt;&lt;property id=&quot;20300&quot; value=&quot;Slide 9&quot;/&gt;&lt;property id=&quot;20307&quot; value=&quot;263&quot;/&gt;&lt;/object&gt;&lt;object type=&quot;3&quot; unique_id=&quot;12097&quot;&gt;&lt;property id=&quot;20148&quot; value=&quot;5&quot;/&gt;&lt;property id=&quot;20300&quot; value=&quot;Slide 10&quot;/&gt;&lt;property id=&quot;20307&quot; value=&quot;264&quot;/&gt;&lt;/object&gt;&lt;object type=&quot;3&quot; unique_id=&quot;12098&quot;&gt;&lt;property id=&quot;20148&quot; value=&quot;5&quot;/&gt;&lt;property id=&quot;20300&quot; value=&quot;Slide 11&quot;/&gt;&lt;property id=&quot;20307&quot; value=&quot;266&quot;/&gt;&lt;/object&gt;&lt;object type=&quot;3&quot; unique_id=&quot;12099&quot;&gt;&lt;property id=&quot;20148&quot; value=&quot;5&quot;/&gt;&lt;property id=&quot;20300&quot; value=&quot;Slide 12&quot;/&gt;&lt;property id=&quot;20307&quot; value=&quot;271&quot;/&gt;&lt;/object&gt;&lt;object type=&quot;3&quot; unique_id=&quot;12100&quot;&gt;&lt;property id=&quot;20148&quot; value=&quot;5&quot;/&gt;&lt;property id=&quot;20300&quot; value=&quot;Slide 13&quot;/&gt;&lt;property id=&quot;20307&quot; value=&quot;272&quot;/&gt;&lt;/object&gt;&lt;object type=&quot;3&quot; unique_id=&quot;12101&quot;&gt;&lt;property id=&quot;20148&quot; value=&quot;5&quot;/&gt;&lt;property id=&quot;20300&quot; value=&quot;Slide 14&quot;/&gt;&lt;property id=&quot;20307&quot; value=&quot;265&quot;/&gt;&lt;/object&gt;&lt;object type=&quot;3&quot; unique_id=&quot;56208&quot;&gt;&lt;property id=&quot;20148&quot; value=&quot;5&quot;/&gt;&lt;property id=&quot;20300&quot; value=&quot;Slide 1&quot;/&gt;&lt;property id=&quot;20307&quot; value=&quot;274&quot;/&gt;&lt;/object&gt;&lt;/object&gt;&lt;/object&gt;&lt;/database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678</Words>
  <Application>Microsoft Office PowerPoint</Application>
  <PresentationFormat>On-screen Show (4:3)</PresentationFormat>
  <Paragraphs>117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Garamond</vt:lpstr>
      <vt:lpstr>Savon</vt:lpstr>
      <vt:lpstr>Financial Planning</vt:lpstr>
      <vt:lpstr>Previously we have……</vt:lpstr>
      <vt:lpstr>Today we will…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Vera Atrill</dc:creator>
  <cp:lastModifiedBy>Marie Pitson</cp:lastModifiedBy>
  <cp:revision>60</cp:revision>
  <dcterms:created xsi:type="dcterms:W3CDTF">2008-10-07T13:06:03Z</dcterms:created>
  <dcterms:modified xsi:type="dcterms:W3CDTF">2024-11-14T10:43:44Z</dcterms:modified>
</cp:coreProperties>
</file>