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9" r:id="rId7"/>
    <p:sldId id="260" r:id="rId8"/>
    <p:sldId id="268" r:id="rId9"/>
    <p:sldId id="262" r:id="rId10"/>
    <p:sldId id="265" r:id="rId11"/>
    <p:sldId id="264" r:id="rId12"/>
    <p:sldId id="25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roline Nicholas (1703420)" initials="CN(" lastIdx="3" clrIdx="0">
    <p:extLst>
      <p:ext uri="{19B8F6BF-5375-455C-9EA6-DF929625EA0E}">
        <p15:presenceInfo xmlns:p15="http://schemas.microsoft.com/office/powerpoint/2012/main" userId="S::1703420@student.uwtsd.ac.uk::9c8829d7-b024-4293-baa4-a8a145a84b5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249" autoAdjust="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1-08T18:35:34.093" idx="3">
    <p:pos x="10" y="10"/>
    <p:text/>
    <p:extLst>
      <p:ext uri="{C676402C-5697-4E1C-873F-D02D1690AC5C}">
        <p15:threadingInfo xmlns:p15="http://schemas.microsoft.com/office/powerpoint/2012/main" timeZoneBias="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AD5CD35-E011-4038-A94B-49D3C617B932}" type="datetimeFigureOut">
              <a:rPr lang="en-GB" smtClean="0"/>
              <a:t>09/01/2020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F03F19-D4AA-4BF0-A862-79007AC23B11}" type="slidenum">
              <a:rPr lang="en-GB" smtClean="0"/>
              <a:t>‹#›</a:t>
            </a:fld>
            <a:endParaRPr lang="en-GB"/>
          </a:p>
        </p:txBody>
      </p:sp>
    </p:spTree>
    <p:extLst>
      <p:ext uri="{BB962C8B-B14F-4D97-AF65-F5344CB8AC3E}">
        <p14:creationId xmlns:p14="http://schemas.microsoft.com/office/powerpoint/2010/main" val="699980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D5CD35-E011-4038-A94B-49D3C617B932}" type="datetimeFigureOut">
              <a:rPr lang="en-GB" smtClean="0"/>
              <a:t>09/01/2020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F03F19-D4AA-4BF0-A862-79007AC23B11}" type="slidenum">
              <a:rPr lang="en-GB" smtClean="0"/>
              <a:t>‹#›</a:t>
            </a:fld>
            <a:endParaRPr lang="en-GB"/>
          </a:p>
        </p:txBody>
      </p:sp>
    </p:spTree>
    <p:extLst>
      <p:ext uri="{BB962C8B-B14F-4D97-AF65-F5344CB8AC3E}">
        <p14:creationId xmlns:p14="http://schemas.microsoft.com/office/powerpoint/2010/main" val="14005426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D5CD35-E011-4038-A94B-49D3C617B932}" type="datetimeFigureOut">
              <a:rPr lang="en-GB" smtClean="0"/>
              <a:t>09/01/2020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F03F19-D4AA-4BF0-A862-79007AC23B11}" type="slidenum">
              <a:rPr lang="en-GB" smtClean="0"/>
              <a:t>‹#›</a:t>
            </a:fld>
            <a:endParaRPr lang="en-GB"/>
          </a:p>
        </p:txBody>
      </p:sp>
    </p:spTree>
    <p:extLst>
      <p:ext uri="{BB962C8B-B14F-4D97-AF65-F5344CB8AC3E}">
        <p14:creationId xmlns:p14="http://schemas.microsoft.com/office/powerpoint/2010/main" val="889495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AD5CD35-E011-4038-A94B-49D3C617B932}" type="datetimeFigureOut">
              <a:rPr lang="en-GB" smtClean="0"/>
              <a:t>09/01/2020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F03F19-D4AA-4BF0-A862-79007AC23B11}" type="slidenum">
              <a:rPr lang="en-GB" smtClean="0"/>
              <a:t>‹#›</a:t>
            </a:fld>
            <a:endParaRPr lang="en-GB"/>
          </a:p>
        </p:txBody>
      </p:sp>
    </p:spTree>
    <p:extLst>
      <p:ext uri="{BB962C8B-B14F-4D97-AF65-F5344CB8AC3E}">
        <p14:creationId xmlns:p14="http://schemas.microsoft.com/office/powerpoint/2010/main" val="20890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AD5CD35-E011-4038-A94B-49D3C617B932}" type="datetimeFigureOut">
              <a:rPr lang="en-GB" smtClean="0"/>
              <a:t>09/01/2020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F03F19-D4AA-4BF0-A862-79007AC23B11}" type="slidenum">
              <a:rPr lang="en-GB" smtClean="0"/>
              <a:t>‹#›</a:t>
            </a:fld>
            <a:endParaRPr lang="en-GB"/>
          </a:p>
        </p:txBody>
      </p:sp>
    </p:spTree>
    <p:extLst>
      <p:ext uri="{BB962C8B-B14F-4D97-AF65-F5344CB8AC3E}">
        <p14:creationId xmlns:p14="http://schemas.microsoft.com/office/powerpoint/2010/main" val="2352433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AD5CD35-E011-4038-A94B-49D3C617B932}" type="datetimeFigureOut">
              <a:rPr lang="en-GB" smtClean="0"/>
              <a:t>09/01/2020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F03F19-D4AA-4BF0-A862-79007AC23B11}" type="slidenum">
              <a:rPr lang="en-GB" smtClean="0"/>
              <a:t>‹#›</a:t>
            </a:fld>
            <a:endParaRPr lang="en-GB"/>
          </a:p>
        </p:txBody>
      </p:sp>
    </p:spTree>
    <p:extLst>
      <p:ext uri="{BB962C8B-B14F-4D97-AF65-F5344CB8AC3E}">
        <p14:creationId xmlns:p14="http://schemas.microsoft.com/office/powerpoint/2010/main" val="3273332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D5CD35-E011-4038-A94B-49D3C617B932}" type="datetimeFigureOut">
              <a:rPr lang="en-GB" smtClean="0"/>
              <a:t>09/01/2020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F03F19-D4AA-4BF0-A862-79007AC23B11}" type="slidenum">
              <a:rPr lang="en-GB" smtClean="0"/>
              <a:t>‹#›</a:t>
            </a:fld>
            <a:endParaRPr lang="en-GB"/>
          </a:p>
        </p:txBody>
      </p:sp>
    </p:spTree>
    <p:extLst>
      <p:ext uri="{BB962C8B-B14F-4D97-AF65-F5344CB8AC3E}">
        <p14:creationId xmlns:p14="http://schemas.microsoft.com/office/powerpoint/2010/main" val="1372055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AD5CD35-E011-4038-A94B-49D3C617B932}" type="datetimeFigureOut">
              <a:rPr lang="en-GB" smtClean="0"/>
              <a:t>09/01/2020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F03F19-D4AA-4BF0-A862-79007AC23B11}" type="slidenum">
              <a:rPr lang="en-GB" smtClean="0"/>
              <a:t>‹#›</a:t>
            </a:fld>
            <a:endParaRPr lang="en-GB"/>
          </a:p>
        </p:txBody>
      </p:sp>
    </p:spTree>
    <p:extLst>
      <p:ext uri="{BB962C8B-B14F-4D97-AF65-F5344CB8AC3E}">
        <p14:creationId xmlns:p14="http://schemas.microsoft.com/office/powerpoint/2010/main" val="1485790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AD5CD35-E011-4038-A94B-49D3C617B932}" type="datetimeFigureOut">
              <a:rPr lang="en-GB" smtClean="0"/>
              <a:t>09/01/2020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F03F19-D4AA-4BF0-A862-79007AC23B11}" type="slidenum">
              <a:rPr lang="en-GB" smtClean="0"/>
              <a:t>‹#›</a:t>
            </a:fld>
            <a:endParaRPr lang="en-GB"/>
          </a:p>
        </p:txBody>
      </p:sp>
    </p:spTree>
    <p:extLst>
      <p:ext uri="{BB962C8B-B14F-4D97-AF65-F5344CB8AC3E}">
        <p14:creationId xmlns:p14="http://schemas.microsoft.com/office/powerpoint/2010/main" val="2573801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D5CD35-E011-4038-A94B-49D3C617B932}" type="datetimeFigureOut">
              <a:rPr lang="en-GB" smtClean="0"/>
              <a:t>09/01/2020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F03F19-D4AA-4BF0-A862-79007AC23B11}" type="slidenum">
              <a:rPr lang="en-GB" smtClean="0"/>
              <a:t>‹#›</a:t>
            </a:fld>
            <a:endParaRPr lang="en-GB"/>
          </a:p>
        </p:txBody>
      </p:sp>
    </p:spTree>
    <p:extLst>
      <p:ext uri="{BB962C8B-B14F-4D97-AF65-F5344CB8AC3E}">
        <p14:creationId xmlns:p14="http://schemas.microsoft.com/office/powerpoint/2010/main" val="2457744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D5CD35-E011-4038-A94B-49D3C617B932}" type="datetimeFigureOut">
              <a:rPr lang="en-GB" smtClean="0"/>
              <a:t>09/01/2020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F03F19-D4AA-4BF0-A862-79007AC23B11}" type="slidenum">
              <a:rPr lang="en-GB" smtClean="0"/>
              <a:t>‹#›</a:t>
            </a:fld>
            <a:endParaRPr lang="en-GB"/>
          </a:p>
        </p:txBody>
      </p:sp>
    </p:spTree>
    <p:extLst>
      <p:ext uri="{BB962C8B-B14F-4D97-AF65-F5344CB8AC3E}">
        <p14:creationId xmlns:p14="http://schemas.microsoft.com/office/powerpoint/2010/main" val="2701018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D5CD35-E011-4038-A94B-49D3C617B932}" type="datetimeFigureOut">
              <a:rPr lang="en-GB" smtClean="0"/>
              <a:t>09/01/2020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F03F19-D4AA-4BF0-A862-79007AC23B11}" type="slidenum">
              <a:rPr lang="en-GB" smtClean="0"/>
              <a:t>‹#›</a:t>
            </a:fld>
            <a:endParaRPr lang="en-GB"/>
          </a:p>
        </p:txBody>
      </p:sp>
    </p:spTree>
    <p:extLst>
      <p:ext uri="{BB962C8B-B14F-4D97-AF65-F5344CB8AC3E}">
        <p14:creationId xmlns:p14="http://schemas.microsoft.com/office/powerpoint/2010/main" val="42253821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shutterstock.com/image-vector-illustration-cartoon-house-isolated-on-298428176" TargetMode="External"/><Relationship Id="rId2" Type="http://schemas.openxmlformats.org/officeDocument/2006/relationships/hyperlink" Target="https://www.gov.uk/government/publications/care-act-2014-part-1-factsheets/care-factsheets" TargetMode="External"/><Relationship Id="rId1" Type="http://schemas.openxmlformats.org/officeDocument/2006/relationships/slideLayout" Target="../slideLayouts/slideLayout2.xml"/><Relationship Id="rId4" Type="http://schemas.openxmlformats.org/officeDocument/2006/relationships/hyperlink" Target="https://mentalhealtharizonaz.org/support-grou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6B0B9B-DBB8-43D0-8CB3-F09E9AE0A293}"/>
              </a:ext>
            </a:extLst>
          </p:cNvPr>
          <p:cNvSpPr>
            <a:spLocks noGrp="1"/>
          </p:cNvSpPr>
          <p:nvPr>
            <p:ph type="ctrTitle"/>
          </p:nvPr>
        </p:nvSpPr>
        <p:spPr>
          <a:xfrm>
            <a:off x="3041438" y="3671668"/>
            <a:ext cx="6105194" cy="965758"/>
          </a:xfrm>
        </p:spPr>
        <p:txBody>
          <a:bodyPr>
            <a:normAutofit/>
          </a:bodyPr>
          <a:lstStyle/>
          <a:p>
            <a:r>
              <a:rPr lang="en-GB" sz="3200" dirty="0">
                <a:solidFill>
                  <a:srgbClr val="FFFFFF"/>
                </a:solidFill>
              </a:rPr>
              <a:t>Caroline Nicholas</a:t>
            </a:r>
          </a:p>
        </p:txBody>
      </p:sp>
      <p:sp>
        <p:nvSpPr>
          <p:cNvPr id="3" name="Subtitle 2">
            <a:extLst>
              <a:ext uri="{FF2B5EF4-FFF2-40B4-BE49-F238E27FC236}">
                <a16:creationId xmlns:a16="http://schemas.microsoft.com/office/drawing/2014/main" id="{29D42468-18D3-41D8-94FA-ECD31EBE44AF}"/>
              </a:ext>
            </a:extLst>
          </p:cNvPr>
          <p:cNvSpPr>
            <a:spLocks noGrp="1"/>
          </p:cNvSpPr>
          <p:nvPr>
            <p:ph type="subTitle" idx="1"/>
          </p:nvPr>
        </p:nvSpPr>
        <p:spPr>
          <a:xfrm>
            <a:off x="3041438" y="4784279"/>
            <a:ext cx="6105194" cy="682079"/>
          </a:xfrm>
        </p:spPr>
        <p:txBody>
          <a:bodyPr>
            <a:normAutofit/>
          </a:bodyPr>
          <a:lstStyle/>
          <a:p>
            <a:r>
              <a:rPr lang="en-GB" sz="1500" dirty="0">
                <a:solidFill>
                  <a:srgbClr val="FFFFFF"/>
                </a:solidFill>
              </a:rPr>
              <a:t>Module: The Reflective Practitioner</a:t>
            </a:r>
          </a:p>
          <a:p>
            <a:r>
              <a:rPr lang="en-GB" sz="1500" dirty="0">
                <a:solidFill>
                  <a:srgbClr val="FFFFFF"/>
                </a:solidFill>
              </a:rPr>
              <a:t>Module Code: SJSI5022</a:t>
            </a:r>
          </a:p>
          <a:p>
            <a:endParaRPr lang="en-GB" sz="1500" dirty="0">
              <a:solidFill>
                <a:srgbClr val="FFFFFF"/>
              </a:solidFill>
            </a:endParaRPr>
          </a:p>
        </p:txBody>
      </p:sp>
      <p:sp>
        <p:nvSpPr>
          <p:cNvPr id="4" name="TextBox 3">
            <a:extLst>
              <a:ext uri="{FF2B5EF4-FFF2-40B4-BE49-F238E27FC236}">
                <a16:creationId xmlns:a16="http://schemas.microsoft.com/office/drawing/2014/main" id="{CD87E45E-5973-4CA3-96A3-CFFE09D226BB}"/>
              </a:ext>
            </a:extLst>
          </p:cNvPr>
          <p:cNvSpPr txBox="1"/>
          <p:nvPr/>
        </p:nvSpPr>
        <p:spPr>
          <a:xfrm>
            <a:off x="3559126" y="2193381"/>
            <a:ext cx="5022166" cy="830997"/>
          </a:xfrm>
          <a:prstGeom prst="rect">
            <a:avLst/>
          </a:prstGeom>
          <a:noFill/>
        </p:spPr>
        <p:txBody>
          <a:bodyPr wrap="square" rtlCol="0">
            <a:spAutoFit/>
          </a:bodyPr>
          <a:lstStyle/>
          <a:p>
            <a:r>
              <a:rPr lang="en-GB" sz="4800" b="1" dirty="0"/>
              <a:t>Case study of Ms A</a:t>
            </a:r>
          </a:p>
        </p:txBody>
      </p:sp>
    </p:spTree>
    <p:extLst>
      <p:ext uri="{BB962C8B-B14F-4D97-AF65-F5344CB8AC3E}">
        <p14:creationId xmlns:p14="http://schemas.microsoft.com/office/powerpoint/2010/main" val="2002282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FD52A-6CFA-4D9C-BBCE-800D5166C348}"/>
              </a:ext>
            </a:extLst>
          </p:cNvPr>
          <p:cNvSpPr>
            <a:spLocks noGrp="1"/>
          </p:cNvSpPr>
          <p:nvPr>
            <p:ph type="title"/>
          </p:nvPr>
        </p:nvSpPr>
        <p:spPr/>
        <p:txBody>
          <a:bodyPr/>
          <a:lstStyle/>
          <a:p>
            <a:r>
              <a:rPr lang="en-GB" b="1" u="sng"/>
              <a:t>Overview of Case Study</a:t>
            </a:r>
            <a:endParaRPr lang="en-GB" b="1" u="sng" dirty="0"/>
          </a:p>
        </p:txBody>
      </p:sp>
      <p:sp>
        <p:nvSpPr>
          <p:cNvPr id="3" name="Content Placeholder 2">
            <a:extLst>
              <a:ext uri="{FF2B5EF4-FFF2-40B4-BE49-F238E27FC236}">
                <a16:creationId xmlns:a16="http://schemas.microsoft.com/office/drawing/2014/main" id="{502EB158-6F48-4669-A41D-C6803F921AF9}"/>
              </a:ext>
            </a:extLst>
          </p:cNvPr>
          <p:cNvSpPr>
            <a:spLocks noGrp="1"/>
          </p:cNvSpPr>
          <p:nvPr>
            <p:ph idx="1"/>
          </p:nvPr>
        </p:nvSpPr>
        <p:spPr>
          <a:xfrm>
            <a:off x="75785" y="1690688"/>
            <a:ext cx="9213989" cy="4351338"/>
          </a:xfrm>
        </p:spPr>
        <p:txBody>
          <a:bodyPr/>
          <a:lstStyle/>
          <a:p>
            <a:r>
              <a:rPr lang="en-GB"/>
              <a:t>Study involves the case of Ms A; a 35 year old women with many health issues such as, diabetes, renal failure, visual impairment and also suffers from an unstable personality disorder</a:t>
            </a:r>
          </a:p>
          <a:p>
            <a:r>
              <a:rPr lang="en-GB"/>
              <a:t>Ms A has expressed her interest in leaving her residential home and moving into a council house, in order to live a more independent lifestyle within the community.  </a:t>
            </a:r>
          </a:p>
          <a:p>
            <a:r>
              <a:rPr lang="en-GB"/>
              <a:t>Ms A experiences many difficulties involving the process of her moving into a house independently, which will be discussed further throughout the presentation. </a:t>
            </a:r>
            <a:endParaRPr lang="en-GB" dirty="0"/>
          </a:p>
        </p:txBody>
      </p:sp>
      <p:pic>
        <p:nvPicPr>
          <p:cNvPr id="1026" name="Picture 2" descr="Image result for cartoon house">
            <a:extLst>
              <a:ext uri="{FF2B5EF4-FFF2-40B4-BE49-F238E27FC236}">
                <a16:creationId xmlns:a16="http://schemas.microsoft.com/office/drawing/2014/main" id="{86505E4B-D6FB-4947-BCCA-3315985357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8594" y="1762539"/>
            <a:ext cx="3094856" cy="333292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E4ABEBD-7B71-45D3-ABE8-D2DBEF3D1765}"/>
              </a:ext>
            </a:extLst>
          </p:cNvPr>
          <p:cNvSpPr txBox="1"/>
          <p:nvPr/>
        </p:nvSpPr>
        <p:spPr>
          <a:xfrm>
            <a:off x="10406269" y="5167312"/>
            <a:ext cx="1895061" cy="276999"/>
          </a:xfrm>
          <a:prstGeom prst="rect">
            <a:avLst/>
          </a:prstGeom>
          <a:noFill/>
        </p:spPr>
        <p:txBody>
          <a:bodyPr wrap="square" rtlCol="0">
            <a:spAutoFit/>
          </a:bodyPr>
          <a:lstStyle/>
          <a:p>
            <a:r>
              <a:rPr lang="en-GB" sz="1200"/>
              <a:t>(Shutterstock, no date)</a:t>
            </a:r>
            <a:endParaRPr lang="en-GB" sz="1200" dirty="0"/>
          </a:p>
        </p:txBody>
      </p:sp>
    </p:spTree>
    <p:extLst>
      <p:ext uri="{BB962C8B-B14F-4D97-AF65-F5344CB8AC3E}">
        <p14:creationId xmlns:p14="http://schemas.microsoft.com/office/powerpoint/2010/main" val="31525891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7509E-980D-42E2-B7A1-1B18D00F8DDA}"/>
              </a:ext>
            </a:extLst>
          </p:cNvPr>
          <p:cNvSpPr>
            <a:spLocks noGrp="1"/>
          </p:cNvSpPr>
          <p:nvPr>
            <p:ph type="title"/>
          </p:nvPr>
        </p:nvSpPr>
        <p:spPr>
          <a:xfrm>
            <a:off x="2103530" y="-345488"/>
            <a:ext cx="14921561" cy="1093067"/>
          </a:xfrm>
        </p:spPr>
        <p:txBody>
          <a:bodyPr>
            <a:normAutofit/>
          </a:bodyPr>
          <a:lstStyle/>
          <a:p>
            <a:br>
              <a:rPr lang="en-GB" sz="3600" b="1" u="sng" dirty="0">
                <a:solidFill>
                  <a:srgbClr val="FFFF00"/>
                </a:solidFill>
              </a:rPr>
            </a:br>
            <a:r>
              <a:rPr lang="en-GB" sz="3600" b="1" u="sng" dirty="0">
                <a:solidFill>
                  <a:srgbClr val="FFFF00"/>
                </a:solidFill>
              </a:rPr>
              <a:t> CARE ACT 2015 / HOUSING AND SUPPORT  </a:t>
            </a:r>
          </a:p>
        </p:txBody>
      </p:sp>
      <p:sp>
        <p:nvSpPr>
          <p:cNvPr id="3" name="Content Placeholder 2">
            <a:extLst>
              <a:ext uri="{FF2B5EF4-FFF2-40B4-BE49-F238E27FC236}">
                <a16:creationId xmlns:a16="http://schemas.microsoft.com/office/drawing/2014/main" id="{ADB680CC-3755-49E4-821E-F2A75DB4D321}"/>
              </a:ext>
            </a:extLst>
          </p:cNvPr>
          <p:cNvSpPr>
            <a:spLocks noGrp="1"/>
          </p:cNvSpPr>
          <p:nvPr>
            <p:ph idx="1"/>
          </p:nvPr>
        </p:nvSpPr>
        <p:spPr>
          <a:xfrm>
            <a:off x="323739" y="682306"/>
            <a:ext cx="5772261" cy="5882267"/>
          </a:xfrm>
        </p:spPr>
        <p:txBody>
          <a:bodyPr>
            <a:normAutofit/>
          </a:bodyPr>
          <a:lstStyle/>
          <a:p>
            <a:endParaRPr lang="en-GB" u="sng" dirty="0"/>
          </a:p>
          <a:p>
            <a:pPr marL="0" indent="0">
              <a:buNone/>
            </a:pPr>
            <a:r>
              <a:rPr lang="en-GB" u="sng" dirty="0"/>
              <a:t>The Care Act 2014/15 </a:t>
            </a:r>
            <a:r>
              <a:rPr lang="en-GB" dirty="0"/>
              <a:t>- The Care Act aims to help improve the independence and wellbeing of each person. The Act states that local authorities must provide or set up services that help prevent people developing needs for care and support</a:t>
            </a:r>
            <a:r>
              <a:rPr lang="en-GB" sz="1100" dirty="0"/>
              <a:t> </a:t>
            </a:r>
            <a:r>
              <a:rPr lang="en-GB" sz="1300" dirty="0"/>
              <a:t>(Gov,2016).</a:t>
            </a:r>
          </a:p>
          <a:p>
            <a:pPr marL="0" indent="0">
              <a:buNone/>
            </a:pPr>
            <a:endParaRPr lang="en-GB" dirty="0"/>
          </a:p>
          <a:p>
            <a:pPr marL="0" indent="0">
              <a:buNone/>
            </a:pPr>
            <a:endParaRPr lang="en-GB" dirty="0"/>
          </a:p>
          <a:p>
            <a:pPr marL="0" indent="0">
              <a:buNone/>
            </a:pPr>
            <a:endParaRPr lang="en-GB" dirty="0"/>
          </a:p>
        </p:txBody>
      </p:sp>
      <p:sp>
        <p:nvSpPr>
          <p:cNvPr id="4" name="TextBox 3">
            <a:extLst>
              <a:ext uri="{FF2B5EF4-FFF2-40B4-BE49-F238E27FC236}">
                <a16:creationId xmlns:a16="http://schemas.microsoft.com/office/drawing/2014/main" id="{A78E2B6F-EDF9-4E96-9A3C-C16A0A9B6F94}"/>
              </a:ext>
            </a:extLst>
          </p:cNvPr>
          <p:cNvSpPr txBox="1"/>
          <p:nvPr/>
        </p:nvSpPr>
        <p:spPr>
          <a:xfrm>
            <a:off x="6701051" y="3043452"/>
            <a:ext cx="4804012" cy="3539430"/>
          </a:xfrm>
          <a:prstGeom prst="rect">
            <a:avLst/>
          </a:prstGeom>
          <a:noFill/>
        </p:spPr>
        <p:txBody>
          <a:bodyPr wrap="square" rtlCol="0">
            <a:spAutoFit/>
          </a:bodyPr>
          <a:lstStyle/>
          <a:p>
            <a:r>
              <a:rPr lang="en-GB" sz="2800" b="1" dirty="0">
                <a:solidFill>
                  <a:srgbClr val="FF0066"/>
                </a:solidFill>
              </a:rPr>
              <a:t>Mrs A was allocated a social worker in April 2015 for the purpose of conducting a needs assessment to assess her eligibility for services  under the Care Act 2015, in order to live independently in the community.</a:t>
            </a:r>
          </a:p>
        </p:txBody>
      </p:sp>
    </p:spTree>
    <p:extLst>
      <p:ext uri="{BB962C8B-B14F-4D97-AF65-F5344CB8AC3E}">
        <p14:creationId xmlns:p14="http://schemas.microsoft.com/office/powerpoint/2010/main" val="2060295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E2CDA-58E8-4E3E-A869-3D44325B477B}"/>
              </a:ext>
            </a:extLst>
          </p:cNvPr>
          <p:cNvSpPr>
            <a:spLocks noGrp="1"/>
          </p:cNvSpPr>
          <p:nvPr>
            <p:ph type="title"/>
          </p:nvPr>
        </p:nvSpPr>
        <p:spPr/>
        <p:txBody>
          <a:bodyPr/>
          <a:lstStyle/>
          <a:p>
            <a:r>
              <a:rPr lang="en-GB" b="1" u="sng" dirty="0"/>
              <a:t>Outcome of Social workers assessment</a:t>
            </a:r>
          </a:p>
        </p:txBody>
      </p:sp>
      <p:sp>
        <p:nvSpPr>
          <p:cNvPr id="3" name="Content Placeholder 2">
            <a:extLst>
              <a:ext uri="{FF2B5EF4-FFF2-40B4-BE49-F238E27FC236}">
                <a16:creationId xmlns:a16="http://schemas.microsoft.com/office/drawing/2014/main" id="{E5A858E9-4A45-44D9-B2F8-9624E26714A8}"/>
              </a:ext>
            </a:extLst>
          </p:cNvPr>
          <p:cNvSpPr>
            <a:spLocks noGrp="1"/>
          </p:cNvSpPr>
          <p:nvPr>
            <p:ph idx="1"/>
          </p:nvPr>
        </p:nvSpPr>
        <p:spPr/>
        <p:txBody>
          <a:bodyPr/>
          <a:lstStyle/>
          <a:p>
            <a:r>
              <a:rPr lang="en-GB" dirty="0"/>
              <a:t>Findings presented Ms A as stable.  </a:t>
            </a:r>
          </a:p>
          <a:p>
            <a:r>
              <a:rPr lang="en-GB" dirty="0"/>
              <a:t>Ms A demonstrated a good insight into her health needs. </a:t>
            </a:r>
          </a:p>
          <a:p>
            <a:r>
              <a:rPr lang="en-GB" dirty="0"/>
              <a:t>Ms A was assessed as having the mental capacity to make her own best interests decisions and demonstrated independent living skills that assured her capability to manage her own needs independently within the community.</a:t>
            </a:r>
          </a:p>
          <a:p>
            <a:r>
              <a:rPr lang="en-GB" b="1" u="sng" dirty="0">
                <a:solidFill>
                  <a:srgbClr val="FF0000"/>
                </a:solidFill>
              </a:rPr>
              <a:t>The outcome of these findings confirmed that Ms A could live independently. </a:t>
            </a:r>
          </a:p>
        </p:txBody>
      </p:sp>
    </p:spTree>
    <p:extLst>
      <p:ext uri="{BB962C8B-B14F-4D97-AF65-F5344CB8AC3E}">
        <p14:creationId xmlns:p14="http://schemas.microsoft.com/office/powerpoint/2010/main" val="2862698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066A232-DA3A-45DA-90CB-5D1C8F256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62">
            <a:extLst>
              <a:ext uri="{FF2B5EF4-FFF2-40B4-BE49-F238E27FC236}">
                <a16:creationId xmlns:a16="http://schemas.microsoft.com/office/drawing/2014/main" id="{84621B30-14E9-46CC-BC16-11C343C7CF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54552" y="-3757380"/>
            <a:ext cx="4682893" cy="12192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544A5A-5AB1-4D38-8FC1-57C00B1DE817}"/>
              </a:ext>
            </a:extLst>
          </p:cNvPr>
          <p:cNvSpPr>
            <a:spLocks noGrp="1"/>
          </p:cNvSpPr>
          <p:nvPr>
            <p:ph type="title" idx="4294967295"/>
          </p:nvPr>
        </p:nvSpPr>
        <p:spPr>
          <a:xfrm>
            <a:off x="1174866" y="1122363"/>
            <a:ext cx="9842269" cy="2751368"/>
          </a:xfrm>
        </p:spPr>
        <p:txBody>
          <a:bodyPr vert="horz" lIns="91440" tIns="45720" rIns="91440" bIns="45720" rtlCol="0" anchor="b">
            <a:normAutofit/>
          </a:bodyPr>
          <a:lstStyle/>
          <a:p>
            <a:pPr algn="ctr"/>
            <a:r>
              <a:rPr lang="en-US" sz="8000" b="1" kern="1200" dirty="0">
                <a:solidFill>
                  <a:srgbClr val="FFFF00"/>
                </a:solidFill>
                <a:latin typeface="+mj-lt"/>
                <a:ea typeface="+mj-ea"/>
                <a:cs typeface="+mj-cs"/>
              </a:rPr>
              <a:t>Risks</a:t>
            </a:r>
          </a:p>
        </p:txBody>
      </p:sp>
      <p:grpSp>
        <p:nvGrpSpPr>
          <p:cNvPr id="20" name="Group 19">
            <a:extLst>
              <a:ext uri="{FF2B5EF4-FFF2-40B4-BE49-F238E27FC236}">
                <a16:creationId xmlns:a16="http://schemas.microsoft.com/office/drawing/2014/main" id="{2D12E764-0992-43A1-B56A-B33BC391B7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22392" y="64008"/>
            <a:ext cx="1178966" cy="232963"/>
            <a:chOff x="5422392" y="64008"/>
            <a:chExt cx="1178966" cy="232963"/>
          </a:xfrm>
        </p:grpSpPr>
        <p:sp>
          <p:nvSpPr>
            <p:cNvPr id="21" name="Rectangle 64">
              <a:extLst>
                <a:ext uri="{FF2B5EF4-FFF2-40B4-BE49-F238E27FC236}">
                  <a16:creationId xmlns:a16="http://schemas.microsoft.com/office/drawing/2014/main" id="{049CC334-F54B-4383-9B09-BACE5AA688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22213"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66">
              <a:extLst>
                <a:ext uri="{FF2B5EF4-FFF2-40B4-BE49-F238E27FC236}">
                  <a16:creationId xmlns:a16="http://schemas.microsoft.com/office/drawing/2014/main" id="{C6843BFB-87B4-4AE2-BB9E-2CD0D1DC7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22213"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64">
              <a:extLst>
                <a:ext uri="{FF2B5EF4-FFF2-40B4-BE49-F238E27FC236}">
                  <a16:creationId xmlns:a16="http://schemas.microsoft.com/office/drawing/2014/main" id="{7C9A06E3-C813-4CC4-BAAC-374B6C8744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7258"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66">
              <a:extLst>
                <a:ext uri="{FF2B5EF4-FFF2-40B4-BE49-F238E27FC236}">
                  <a16:creationId xmlns:a16="http://schemas.microsoft.com/office/drawing/2014/main" id="{01810C15-F1AD-438A-A987-1C3E2C5E60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7258"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64">
              <a:extLst>
                <a:ext uri="{FF2B5EF4-FFF2-40B4-BE49-F238E27FC236}">
                  <a16:creationId xmlns:a16="http://schemas.microsoft.com/office/drawing/2014/main" id="{74459CCB-6F53-4C8F-8C44-485971D1A1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672303"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66">
              <a:extLst>
                <a:ext uri="{FF2B5EF4-FFF2-40B4-BE49-F238E27FC236}">
                  <a16:creationId xmlns:a16="http://schemas.microsoft.com/office/drawing/2014/main" id="{FE6BED97-B150-4B72-97A5-E8DF48025E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672303"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64">
              <a:extLst>
                <a:ext uri="{FF2B5EF4-FFF2-40B4-BE49-F238E27FC236}">
                  <a16:creationId xmlns:a16="http://schemas.microsoft.com/office/drawing/2014/main" id="{946D18BB-8338-43D9-8567-1FFB25C633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547347"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66">
              <a:extLst>
                <a:ext uri="{FF2B5EF4-FFF2-40B4-BE49-F238E27FC236}">
                  <a16:creationId xmlns:a16="http://schemas.microsoft.com/office/drawing/2014/main" id="{7298284E-350F-4886-A447-FC33ED6480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547347"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64">
              <a:extLst>
                <a:ext uri="{FF2B5EF4-FFF2-40B4-BE49-F238E27FC236}">
                  <a16:creationId xmlns:a16="http://schemas.microsoft.com/office/drawing/2014/main" id="{F2605B63-233B-4115-BF59-C60984206A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22392"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66">
              <a:extLst>
                <a:ext uri="{FF2B5EF4-FFF2-40B4-BE49-F238E27FC236}">
                  <a16:creationId xmlns:a16="http://schemas.microsoft.com/office/drawing/2014/main" id="{794850D4-9DF3-41C3-9915-EA003EC85D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22392"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64">
              <a:extLst>
                <a:ext uri="{FF2B5EF4-FFF2-40B4-BE49-F238E27FC236}">
                  <a16:creationId xmlns:a16="http://schemas.microsoft.com/office/drawing/2014/main" id="{A7914252-1864-4298-B230-799AA4C557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46990"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66">
              <a:extLst>
                <a:ext uri="{FF2B5EF4-FFF2-40B4-BE49-F238E27FC236}">
                  <a16:creationId xmlns:a16="http://schemas.microsoft.com/office/drawing/2014/main" id="{B07F2F15-BB3A-4A3F-B024-D01611E29C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46990"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64">
              <a:extLst>
                <a:ext uri="{FF2B5EF4-FFF2-40B4-BE49-F238E27FC236}">
                  <a16:creationId xmlns:a16="http://schemas.microsoft.com/office/drawing/2014/main" id="{BA15824F-3845-4493-A8CD-0F8E1040AF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22035"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66">
              <a:extLst>
                <a:ext uri="{FF2B5EF4-FFF2-40B4-BE49-F238E27FC236}">
                  <a16:creationId xmlns:a16="http://schemas.microsoft.com/office/drawing/2014/main" id="{5EF36111-5761-485C-B5C4-04558FD151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22035"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64">
              <a:extLst>
                <a:ext uri="{FF2B5EF4-FFF2-40B4-BE49-F238E27FC236}">
                  <a16:creationId xmlns:a16="http://schemas.microsoft.com/office/drawing/2014/main" id="{E3F91C66-D12F-4C9E-A83F-2D763F8EFB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97080"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66">
              <a:extLst>
                <a:ext uri="{FF2B5EF4-FFF2-40B4-BE49-F238E27FC236}">
                  <a16:creationId xmlns:a16="http://schemas.microsoft.com/office/drawing/2014/main" id="{BE1BCA71-94E6-49DA-AC0E-F346F41D9D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97080"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64">
              <a:extLst>
                <a:ext uri="{FF2B5EF4-FFF2-40B4-BE49-F238E27FC236}">
                  <a16:creationId xmlns:a16="http://schemas.microsoft.com/office/drawing/2014/main" id="{A886068B-8D2E-47C3-A188-829E77DDEC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72124"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66">
              <a:extLst>
                <a:ext uri="{FF2B5EF4-FFF2-40B4-BE49-F238E27FC236}">
                  <a16:creationId xmlns:a16="http://schemas.microsoft.com/office/drawing/2014/main" id="{3A82B866-4C61-412C-B3E6-118CBDC9EC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72124"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64">
              <a:extLst>
                <a:ext uri="{FF2B5EF4-FFF2-40B4-BE49-F238E27FC236}">
                  <a16:creationId xmlns:a16="http://schemas.microsoft.com/office/drawing/2014/main" id="{470B9270-289C-4CAE-A237-A2F7AF5D1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47169" y="6400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66">
              <a:extLst>
                <a:ext uri="{FF2B5EF4-FFF2-40B4-BE49-F238E27FC236}">
                  <a16:creationId xmlns:a16="http://schemas.microsoft.com/office/drawing/2014/main" id="{35AB7C89-5505-4CC2-9376-845C3AFBAB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47169" y="237744"/>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2" name="Rectangle 41">
            <a:extLst>
              <a:ext uri="{FF2B5EF4-FFF2-40B4-BE49-F238E27FC236}">
                <a16:creationId xmlns:a16="http://schemas.microsoft.com/office/drawing/2014/main" id="{6B1D0220-8502-4FC9-A709-1F268DFE73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501384"/>
            <a:ext cx="12191999"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86FA8D6-0037-4095-9F0E-BD873A31D219}"/>
              </a:ext>
            </a:extLst>
          </p:cNvPr>
          <p:cNvSpPr txBox="1"/>
          <p:nvPr/>
        </p:nvSpPr>
        <p:spPr>
          <a:xfrm>
            <a:off x="197192" y="1010711"/>
            <a:ext cx="3367642" cy="1754326"/>
          </a:xfrm>
          <a:prstGeom prst="rect">
            <a:avLst/>
          </a:prstGeom>
          <a:noFill/>
        </p:spPr>
        <p:txBody>
          <a:bodyPr wrap="square" rtlCol="0">
            <a:spAutoFit/>
          </a:bodyPr>
          <a:lstStyle/>
          <a:p>
            <a:pPr>
              <a:spcAft>
                <a:spcPts val="600"/>
              </a:spcAft>
            </a:pPr>
            <a:r>
              <a:rPr lang="en-GB" sz="3600" b="1" dirty="0"/>
              <a:t>Deterioration of Mental/Physical Health</a:t>
            </a:r>
          </a:p>
        </p:txBody>
      </p:sp>
      <p:sp>
        <p:nvSpPr>
          <p:cNvPr id="5" name="TextBox 4">
            <a:extLst>
              <a:ext uri="{FF2B5EF4-FFF2-40B4-BE49-F238E27FC236}">
                <a16:creationId xmlns:a16="http://schemas.microsoft.com/office/drawing/2014/main" id="{291A3FB7-F800-4A79-BE57-0F37009F1EAC}"/>
              </a:ext>
            </a:extLst>
          </p:cNvPr>
          <p:cNvSpPr txBox="1"/>
          <p:nvPr/>
        </p:nvSpPr>
        <p:spPr>
          <a:xfrm>
            <a:off x="8606183" y="1193804"/>
            <a:ext cx="3367642" cy="646331"/>
          </a:xfrm>
          <a:prstGeom prst="rect">
            <a:avLst/>
          </a:prstGeom>
          <a:noFill/>
        </p:spPr>
        <p:txBody>
          <a:bodyPr wrap="square" rtlCol="0">
            <a:spAutoFit/>
          </a:bodyPr>
          <a:lstStyle/>
          <a:p>
            <a:pPr>
              <a:spcAft>
                <a:spcPts val="600"/>
              </a:spcAft>
            </a:pPr>
            <a:r>
              <a:rPr lang="en-GB" sz="3600" b="1" dirty="0"/>
              <a:t>Lack of support</a:t>
            </a:r>
          </a:p>
        </p:txBody>
      </p:sp>
      <p:sp>
        <p:nvSpPr>
          <p:cNvPr id="10" name="TextBox 9">
            <a:extLst>
              <a:ext uri="{FF2B5EF4-FFF2-40B4-BE49-F238E27FC236}">
                <a16:creationId xmlns:a16="http://schemas.microsoft.com/office/drawing/2014/main" id="{5F57AABB-73CC-40B3-A8E6-3915B09E2FF8}"/>
              </a:ext>
            </a:extLst>
          </p:cNvPr>
          <p:cNvSpPr txBox="1"/>
          <p:nvPr/>
        </p:nvSpPr>
        <p:spPr>
          <a:xfrm>
            <a:off x="291548" y="4837043"/>
            <a:ext cx="3367642" cy="1200329"/>
          </a:xfrm>
          <a:prstGeom prst="rect">
            <a:avLst/>
          </a:prstGeom>
          <a:noFill/>
        </p:spPr>
        <p:txBody>
          <a:bodyPr wrap="square" rtlCol="0">
            <a:spAutoFit/>
          </a:bodyPr>
          <a:lstStyle/>
          <a:p>
            <a:pPr>
              <a:spcAft>
                <a:spcPts val="600"/>
              </a:spcAft>
            </a:pPr>
            <a:r>
              <a:rPr lang="en-GB" sz="3600" b="1" dirty="0"/>
              <a:t>Increased vulnerability </a:t>
            </a:r>
          </a:p>
        </p:txBody>
      </p:sp>
      <p:sp>
        <p:nvSpPr>
          <p:cNvPr id="11" name="TextBox 10">
            <a:extLst>
              <a:ext uri="{FF2B5EF4-FFF2-40B4-BE49-F238E27FC236}">
                <a16:creationId xmlns:a16="http://schemas.microsoft.com/office/drawing/2014/main" id="{2412DC2A-4139-4353-8B43-58BFEE32E0EC}"/>
              </a:ext>
            </a:extLst>
          </p:cNvPr>
          <p:cNvSpPr txBox="1"/>
          <p:nvPr/>
        </p:nvSpPr>
        <p:spPr>
          <a:xfrm>
            <a:off x="9222146" y="4837042"/>
            <a:ext cx="2884001" cy="1200329"/>
          </a:xfrm>
          <a:prstGeom prst="rect">
            <a:avLst/>
          </a:prstGeom>
          <a:noFill/>
        </p:spPr>
        <p:txBody>
          <a:bodyPr wrap="square" rtlCol="0">
            <a:spAutoFit/>
          </a:bodyPr>
          <a:lstStyle/>
          <a:p>
            <a:pPr>
              <a:spcAft>
                <a:spcPts val="600"/>
              </a:spcAft>
            </a:pPr>
            <a:r>
              <a:rPr lang="en-GB" sz="3600" b="1" dirty="0"/>
              <a:t>Behavioural problems</a:t>
            </a:r>
          </a:p>
        </p:txBody>
      </p:sp>
      <p:cxnSp>
        <p:nvCxnSpPr>
          <p:cNvPr id="13" name="Straight Arrow Connector 12">
            <a:extLst>
              <a:ext uri="{FF2B5EF4-FFF2-40B4-BE49-F238E27FC236}">
                <a16:creationId xmlns:a16="http://schemas.microsoft.com/office/drawing/2014/main" id="{5938BDF8-FDD6-477C-9756-F7D5E9FCB5D9}"/>
              </a:ext>
            </a:extLst>
          </p:cNvPr>
          <p:cNvCxnSpPr>
            <a:cxnSpLocks/>
          </p:cNvCxnSpPr>
          <p:nvPr/>
        </p:nvCxnSpPr>
        <p:spPr>
          <a:xfrm>
            <a:off x="3405809" y="2173357"/>
            <a:ext cx="1636645" cy="855116"/>
          </a:xfrm>
          <a:prstGeom prst="straightConnector1">
            <a:avLst/>
          </a:prstGeom>
          <a:ln w="76200" cap="flat" cmpd="sng" algn="ctr">
            <a:solidFill>
              <a:schemeClr val="accent5"/>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44" name="Straight Arrow Connector 43">
            <a:extLst>
              <a:ext uri="{FF2B5EF4-FFF2-40B4-BE49-F238E27FC236}">
                <a16:creationId xmlns:a16="http://schemas.microsoft.com/office/drawing/2014/main" id="{45C22146-14AF-4262-B0E6-8DF5B4ED35EC}"/>
              </a:ext>
            </a:extLst>
          </p:cNvPr>
          <p:cNvCxnSpPr>
            <a:cxnSpLocks/>
          </p:cNvCxnSpPr>
          <p:nvPr/>
        </p:nvCxnSpPr>
        <p:spPr>
          <a:xfrm flipV="1">
            <a:off x="7149547" y="1890261"/>
            <a:ext cx="1847574" cy="1143678"/>
          </a:xfrm>
          <a:prstGeom prst="straightConnector1">
            <a:avLst/>
          </a:prstGeom>
          <a:ln w="76200" cap="flat" cmpd="sng" algn="ctr">
            <a:solidFill>
              <a:schemeClr val="accent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47" name="Straight Arrow Connector 46">
            <a:extLst>
              <a:ext uri="{FF2B5EF4-FFF2-40B4-BE49-F238E27FC236}">
                <a16:creationId xmlns:a16="http://schemas.microsoft.com/office/drawing/2014/main" id="{AC4EA0DD-3570-4771-89C1-BF9C5CCF4C54}"/>
              </a:ext>
            </a:extLst>
          </p:cNvPr>
          <p:cNvCxnSpPr>
            <a:cxnSpLocks/>
          </p:cNvCxnSpPr>
          <p:nvPr/>
        </p:nvCxnSpPr>
        <p:spPr>
          <a:xfrm>
            <a:off x="7149547" y="3732446"/>
            <a:ext cx="1893957" cy="1263648"/>
          </a:xfrm>
          <a:prstGeom prst="straightConnector1">
            <a:avLst/>
          </a:prstGeom>
          <a:ln w="76200" cap="flat" cmpd="sng" algn="ctr">
            <a:solidFill>
              <a:schemeClr val="accent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49" name="Straight Arrow Connector 48">
            <a:extLst>
              <a:ext uri="{FF2B5EF4-FFF2-40B4-BE49-F238E27FC236}">
                <a16:creationId xmlns:a16="http://schemas.microsoft.com/office/drawing/2014/main" id="{A1DC3068-96CD-47BC-9B78-236BC179C2FD}"/>
              </a:ext>
            </a:extLst>
          </p:cNvPr>
          <p:cNvCxnSpPr>
            <a:cxnSpLocks/>
          </p:cNvCxnSpPr>
          <p:nvPr/>
        </p:nvCxnSpPr>
        <p:spPr>
          <a:xfrm flipV="1">
            <a:off x="3074504" y="3764165"/>
            <a:ext cx="2014332" cy="1379914"/>
          </a:xfrm>
          <a:prstGeom prst="straightConnector1">
            <a:avLst/>
          </a:prstGeom>
          <a:ln w="76200" cap="flat" cmpd="sng" algn="ctr">
            <a:solidFill>
              <a:schemeClr val="accent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738105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69E6D-48C1-4693-9927-92CB05853B16}"/>
              </a:ext>
            </a:extLst>
          </p:cNvPr>
          <p:cNvSpPr>
            <a:spLocks noGrp="1"/>
          </p:cNvSpPr>
          <p:nvPr>
            <p:ph type="title"/>
          </p:nvPr>
        </p:nvSpPr>
        <p:spPr>
          <a:xfrm>
            <a:off x="1364673" y="0"/>
            <a:ext cx="10515600" cy="1325563"/>
          </a:xfrm>
        </p:spPr>
        <p:txBody>
          <a:bodyPr/>
          <a:lstStyle/>
          <a:p>
            <a:r>
              <a:rPr lang="en-GB" b="1" u="sng" dirty="0">
                <a:solidFill>
                  <a:srgbClr val="FFFF00"/>
                </a:solidFill>
              </a:rPr>
              <a:t>Issues arisen from Ms A’s Care assessment</a:t>
            </a:r>
          </a:p>
        </p:txBody>
      </p:sp>
      <p:sp>
        <p:nvSpPr>
          <p:cNvPr id="3" name="Content Placeholder 2">
            <a:extLst>
              <a:ext uri="{FF2B5EF4-FFF2-40B4-BE49-F238E27FC236}">
                <a16:creationId xmlns:a16="http://schemas.microsoft.com/office/drawing/2014/main" id="{946B509B-1FE3-445C-B9D7-75056A0A7894}"/>
              </a:ext>
            </a:extLst>
          </p:cNvPr>
          <p:cNvSpPr>
            <a:spLocks noGrp="1"/>
          </p:cNvSpPr>
          <p:nvPr>
            <p:ph idx="1"/>
          </p:nvPr>
        </p:nvSpPr>
        <p:spPr>
          <a:xfrm>
            <a:off x="838200" y="1077479"/>
            <a:ext cx="10515600" cy="5032375"/>
          </a:xfrm>
        </p:spPr>
        <p:txBody>
          <a:bodyPr>
            <a:noAutofit/>
          </a:bodyPr>
          <a:lstStyle/>
          <a:p>
            <a:r>
              <a:rPr lang="en-GB" sz="2400" dirty="0"/>
              <a:t>Ms A’s housing application wasn’t seen as a priority case.</a:t>
            </a:r>
          </a:p>
          <a:p>
            <a:r>
              <a:rPr lang="en-GB" sz="2400" dirty="0"/>
              <a:t>Ms A’s was put on a long housing waiting list. </a:t>
            </a:r>
          </a:p>
          <a:p>
            <a:r>
              <a:rPr lang="en-GB" sz="2400" dirty="0"/>
              <a:t>Ms A’s mental health deteriorated due to the stress.</a:t>
            </a:r>
          </a:p>
          <a:p>
            <a:r>
              <a:rPr lang="en-GB" sz="2400" dirty="0"/>
              <a:t>Ms A’s relationship with family deteriorated as a result of her becoming agitated and impatient. </a:t>
            </a:r>
          </a:p>
          <a:p>
            <a:r>
              <a:rPr lang="en-GB" sz="2400" dirty="0"/>
              <a:t>Resulted in loneliness and isolation. </a:t>
            </a:r>
          </a:p>
          <a:p>
            <a:r>
              <a:rPr lang="en-GB" sz="2400" dirty="0"/>
              <a:t>Antisocial behaviour </a:t>
            </a:r>
          </a:p>
          <a:p>
            <a:r>
              <a:rPr lang="en-GB" sz="2400" dirty="0"/>
              <a:t>Dismissive behaviour led to failure of taking the medicines she relied on. This meant that she spent time in and out of hospital.</a:t>
            </a:r>
          </a:p>
          <a:p>
            <a:r>
              <a:rPr lang="en-GB" sz="2400" dirty="0"/>
              <a:t>Suicidal thoughts, self harming. </a:t>
            </a:r>
          </a:p>
          <a:p>
            <a:r>
              <a:rPr lang="en-GB" sz="2400" dirty="0"/>
              <a:t>Sexual and Financial exploitation. </a:t>
            </a:r>
          </a:p>
          <a:p>
            <a:r>
              <a:rPr lang="en-GB" sz="2400" dirty="0"/>
              <a:t>Homelessness </a:t>
            </a:r>
          </a:p>
          <a:p>
            <a:r>
              <a:rPr lang="en-GB" sz="2400" dirty="0"/>
              <a:t>Re occurring past trauma </a:t>
            </a:r>
          </a:p>
        </p:txBody>
      </p:sp>
    </p:spTree>
    <p:extLst>
      <p:ext uri="{BB962C8B-B14F-4D97-AF65-F5344CB8AC3E}">
        <p14:creationId xmlns:p14="http://schemas.microsoft.com/office/powerpoint/2010/main" val="31292361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F3546BA-7A00-4814-BF30-CA9C6D3D02FD}"/>
              </a:ext>
            </a:extLst>
          </p:cNvPr>
          <p:cNvSpPr txBox="1"/>
          <p:nvPr/>
        </p:nvSpPr>
        <p:spPr>
          <a:xfrm>
            <a:off x="2563091" y="212861"/>
            <a:ext cx="7065818" cy="707886"/>
          </a:xfrm>
          <a:prstGeom prst="rect">
            <a:avLst/>
          </a:prstGeom>
          <a:noFill/>
        </p:spPr>
        <p:txBody>
          <a:bodyPr wrap="square" rtlCol="0">
            <a:spAutoFit/>
          </a:bodyPr>
          <a:lstStyle/>
          <a:p>
            <a:r>
              <a:rPr lang="en-GB" sz="4000" b="1" dirty="0">
                <a:solidFill>
                  <a:schemeClr val="accent1">
                    <a:lumMod val="60000"/>
                    <a:lumOff val="40000"/>
                  </a:schemeClr>
                </a:solidFill>
              </a:rPr>
              <a:t>IMPORTANT FOR INTERGRATION</a:t>
            </a:r>
          </a:p>
        </p:txBody>
      </p:sp>
      <p:sp>
        <p:nvSpPr>
          <p:cNvPr id="4" name="Oval 3">
            <a:extLst>
              <a:ext uri="{FF2B5EF4-FFF2-40B4-BE49-F238E27FC236}">
                <a16:creationId xmlns:a16="http://schemas.microsoft.com/office/drawing/2014/main" id="{AF2ADB03-11C9-4A21-96F9-EBA2F2FADAAF}"/>
              </a:ext>
            </a:extLst>
          </p:cNvPr>
          <p:cNvSpPr/>
          <p:nvPr/>
        </p:nvSpPr>
        <p:spPr>
          <a:xfrm>
            <a:off x="4311649" y="1316183"/>
            <a:ext cx="3568702" cy="44888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solidFill>
                  <a:schemeClr val="bg1"/>
                </a:solidFill>
              </a:rPr>
              <a:t>MDTs</a:t>
            </a:r>
          </a:p>
        </p:txBody>
      </p:sp>
      <p:sp>
        <p:nvSpPr>
          <p:cNvPr id="7" name="TextBox 6">
            <a:extLst>
              <a:ext uri="{FF2B5EF4-FFF2-40B4-BE49-F238E27FC236}">
                <a16:creationId xmlns:a16="http://schemas.microsoft.com/office/drawing/2014/main" id="{5471F72A-BA63-4291-877A-263F1F61F392}"/>
              </a:ext>
            </a:extLst>
          </p:cNvPr>
          <p:cNvSpPr txBox="1"/>
          <p:nvPr/>
        </p:nvSpPr>
        <p:spPr>
          <a:xfrm>
            <a:off x="484909" y="1731818"/>
            <a:ext cx="3269675" cy="523220"/>
          </a:xfrm>
          <a:prstGeom prst="rect">
            <a:avLst/>
          </a:prstGeom>
          <a:noFill/>
        </p:spPr>
        <p:txBody>
          <a:bodyPr wrap="square" rtlCol="0">
            <a:spAutoFit/>
          </a:bodyPr>
          <a:lstStyle/>
          <a:p>
            <a:r>
              <a:rPr lang="en-GB" sz="2800" dirty="0">
                <a:solidFill>
                  <a:srgbClr val="00B050"/>
                </a:solidFill>
              </a:rPr>
              <a:t>SOCIAL CARE TEAM</a:t>
            </a:r>
          </a:p>
        </p:txBody>
      </p:sp>
      <p:sp>
        <p:nvSpPr>
          <p:cNvPr id="8" name="TextBox 7">
            <a:extLst>
              <a:ext uri="{FF2B5EF4-FFF2-40B4-BE49-F238E27FC236}">
                <a16:creationId xmlns:a16="http://schemas.microsoft.com/office/drawing/2014/main" id="{2634FF4E-B54A-495B-976F-8101BFEB78B2}"/>
              </a:ext>
            </a:extLst>
          </p:cNvPr>
          <p:cNvSpPr txBox="1"/>
          <p:nvPr/>
        </p:nvSpPr>
        <p:spPr>
          <a:xfrm>
            <a:off x="484909" y="2822515"/>
            <a:ext cx="3075711" cy="1384995"/>
          </a:xfrm>
          <a:prstGeom prst="rect">
            <a:avLst/>
          </a:prstGeom>
          <a:noFill/>
        </p:spPr>
        <p:txBody>
          <a:bodyPr wrap="square" rtlCol="0">
            <a:spAutoFit/>
          </a:bodyPr>
          <a:lstStyle/>
          <a:p>
            <a:r>
              <a:rPr lang="en-GB" sz="2800" dirty="0">
                <a:solidFill>
                  <a:srgbClr val="FFFF00"/>
                </a:solidFill>
              </a:rPr>
              <a:t>COMMUNITY MENTAL HEALTH TEAMS</a:t>
            </a:r>
          </a:p>
        </p:txBody>
      </p:sp>
      <p:sp>
        <p:nvSpPr>
          <p:cNvPr id="10" name="TextBox 9">
            <a:extLst>
              <a:ext uri="{FF2B5EF4-FFF2-40B4-BE49-F238E27FC236}">
                <a16:creationId xmlns:a16="http://schemas.microsoft.com/office/drawing/2014/main" id="{D3D5276C-1FD4-4E3B-825B-99A956F1BAA3}"/>
              </a:ext>
            </a:extLst>
          </p:cNvPr>
          <p:cNvSpPr txBox="1"/>
          <p:nvPr/>
        </p:nvSpPr>
        <p:spPr>
          <a:xfrm>
            <a:off x="484908" y="4523674"/>
            <a:ext cx="3269675" cy="954107"/>
          </a:xfrm>
          <a:prstGeom prst="rect">
            <a:avLst/>
          </a:prstGeom>
          <a:noFill/>
        </p:spPr>
        <p:txBody>
          <a:bodyPr wrap="square" rtlCol="0">
            <a:spAutoFit/>
          </a:bodyPr>
          <a:lstStyle/>
          <a:p>
            <a:r>
              <a:rPr lang="en-GB" sz="2800" dirty="0">
                <a:solidFill>
                  <a:srgbClr val="7030A0"/>
                </a:solidFill>
              </a:rPr>
              <a:t>HOUSING</a:t>
            </a:r>
            <a:r>
              <a:rPr lang="en-GB" dirty="0">
                <a:solidFill>
                  <a:srgbClr val="7030A0"/>
                </a:solidFill>
              </a:rPr>
              <a:t> </a:t>
            </a:r>
            <a:r>
              <a:rPr lang="en-GB" sz="2800" dirty="0">
                <a:solidFill>
                  <a:srgbClr val="7030A0"/>
                </a:solidFill>
              </a:rPr>
              <a:t>DEPARTMENT</a:t>
            </a:r>
          </a:p>
        </p:txBody>
      </p:sp>
      <p:sp>
        <p:nvSpPr>
          <p:cNvPr id="11" name="TextBox 10">
            <a:extLst>
              <a:ext uri="{FF2B5EF4-FFF2-40B4-BE49-F238E27FC236}">
                <a16:creationId xmlns:a16="http://schemas.microsoft.com/office/drawing/2014/main" id="{43DC995F-B265-460B-BD40-BD37606CB6BE}"/>
              </a:ext>
            </a:extLst>
          </p:cNvPr>
          <p:cNvSpPr txBox="1"/>
          <p:nvPr/>
        </p:nvSpPr>
        <p:spPr>
          <a:xfrm flipH="1">
            <a:off x="9020464" y="1731818"/>
            <a:ext cx="2825171" cy="954107"/>
          </a:xfrm>
          <a:prstGeom prst="rect">
            <a:avLst/>
          </a:prstGeom>
          <a:noFill/>
        </p:spPr>
        <p:txBody>
          <a:bodyPr wrap="square" rtlCol="0">
            <a:spAutoFit/>
          </a:bodyPr>
          <a:lstStyle/>
          <a:p>
            <a:r>
              <a:rPr lang="en-GB" sz="2800" dirty="0">
                <a:solidFill>
                  <a:srgbClr val="FF0066"/>
                </a:solidFill>
              </a:rPr>
              <a:t>GPs, SPECIALIST DOCTORS </a:t>
            </a:r>
          </a:p>
        </p:txBody>
      </p:sp>
      <p:sp>
        <p:nvSpPr>
          <p:cNvPr id="12" name="TextBox 11">
            <a:extLst>
              <a:ext uri="{FF2B5EF4-FFF2-40B4-BE49-F238E27FC236}">
                <a16:creationId xmlns:a16="http://schemas.microsoft.com/office/drawing/2014/main" id="{9F2239EE-3238-4558-BB6E-CC4327472CF0}"/>
              </a:ext>
            </a:extLst>
          </p:cNvPr>
          <p:cNvSpPr txBox="1"/>
          <p:nvPr/>
        </p:nvSpPr>
        <p:spPr>
          <a:xfrm>
            <a:off x="9020464" y="2960737"/>
            <a:ext cx="1813791" cy="954107"/>
          </a:xfrm>
          <a:prstGeom prst="rect">
            <a:avLst/>
          </a:prstGeom>
          <a:noFill/>
        </p:spPr>
        <p:txBody>
          <a:bodyPr wrap="square" rtlCol="0">
            <a:spAutoFit/>
          </a:bodyPr>
          <a:lstStyle/>
          <a:p>
            <a:r>
              <a:rPr lang="en-GB" sz="2800" dirty="0">
                <a:solidFill>
                  <a:srgbClr val="00B0F0"/>
                </a:solidFill>
              </a:rPr>
              <a:t>POLICE SERVICES</a:t>
            </a:r>
          </a:p>
        </p:txBody>
      </p:sp>
      <p:sp>
        <p:nvSpPr>
          <p:cNvPr id="14" name="TextBox 13">
            <a:extLst>
              <a:ext uri="{FF2B5EF4-FFF2-40B4-BE49-F238E27FC236}">
                <a16:creationId xmlns:a16="http://schemas.microsoft.com/office/drawing/2014/main" id="{88CAA9FA-236C-4AF8-A05D-4AA8BE78A49C}"/>
              </a:ext>
            </a:extLst>
          </p:cNvPr>
          <p:cNvSpPr txBox="1"/>
          <p:nvPr/>
        </p:nvSpPr>
        <p:spPr>
          <a:xfrm>
            <a:off x="8923482" y="4523673"/>
            <a:ext cx="2686628" cy="954107"/>
          </a:xfrm>
          <a:prstGeom prst="rect">
            <a:avLst/>
          </a:prstGeom>
          <a:noFill/>
        </p:spPr>
        <p:txBody>
          <a:bodyPr wrap="square" rtlCol="0">
            <a:spAutoFit/>
          </a:bodyPr>
          <a:lstStyle/>
          <a:p>
            <a:r>
              <a:rPr lang="en-GB" sz="2800" dirty="0">
                <a:solidFill>
                  <a:schemeClr val="accent2">
                    <a:lumMod val="60000"/>
                    <a:lumOff val="40000"/>
                  </a:schemeClr>
                </a:solidFill>
              </a:rPr>
              <a:t>OCCUPATIONAL THERAPISTS</a:t>
            </a:r>
          </a:p>
        </p:txBody>
      </p:sp>
    </p:spTree>
    <p:extLst>
      <p:ext uri="{BB962C8B-B14F-4D97-AF65-F5344CB8AC3E}">
        <p14:creationId xmlns:p14="http://schemas.microsoft.com/office/powerpoint/2010/main" val="2847640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8FE90-D2B7-431C-9E73-FBC5BD975792}"/>
              </a:ext>
            </a:extLst>
          </p:cNvPr>
          <p:cNvSpPr>
            <a:spLocks noGrp="1"/>
          </p:cNvSpPr>
          <p:nvPr>
            <p:ph type="title"/>
          </p:nvPr>
        </p:nvSpPr>
        <p:spPr/>
        <p:txBody>
          <a:bodyPr/>
          <a:lstStyle/>
          <a:p>
            <a:r>
              <a:rPr lang="en-GB" b="1" u="sng" dirty="0"/>
              <a:t>Considerations</a:t>
            </a:r>
          </a:p>
        </p:txBody>
      </p:sp>
      <p:sp>
        <p:nvSpPr>
          <p:cNvPr id="3" name="Content Placeholder 2">
            <a:extLst>
              <a:ext uri="{FF2B5EF4-FFF2-40B4-BE49-F238E27FC236}">
                <a16:creationId xmlns:a16="http://schemas.microsoft.com/office/drawing/2014/main" id="{71AE9790-10FE-4BA2-9CA4-F965C9649D5C}"/>
              </a:ext>
            </a:extLst>
          </p:cNvPr>
          <p:cNvSpPr>
            <a:spLocks noGrp="1"/>
          </p:cNvSpPr>
          <p:nvPr>
            <p:ph idx="1"/>
          </p:nvPr>
        </p:nvSpPr>
        <p:spPr>
          <a:xfrm>
            <a:off x="838200" y="1825625"/>
            <a:ext cx="3345873" cy="4351338"/>
          </a:xfrm>
        </p:spPr>
        <p:txBody>
          <a:bodyPr>
            <a:normAutofit/>
          </a:bodyPr>
          <a:lstStyle/>
          <a:p>
            <a:r>
              <a:rPr lang="en-GB" sz="3200" dirty="0"/>
              <a:t>Supported living-</a:t>
            </a:r>
          </a:p>
          <a:p>
            <a:pPr marL="0" indent="0">
              <a:buNone/>
            </a:pPr>
            <a:r>
              <a:rPr lang="en-GB" sz="3200" dirty="0"/>
              <a:t>Sheltered housing with onsite support workers.</a:t>
            </a:r>
          </a:p>
          <a:p>
            <a:pPr marL="0" indent="0">
              <a:buNone/>
            </a:pPr>
            <a:r>
              <a:rPr lang="en-GB" sz="3200" dirty="0"/>
              <a:t>Or</a:t>
            </a:r>
          </a:p>
          <a:p>
            <a:pPr marL="0" indent="0">
              <a:buNone/>
            </a:pPr>
            <a:r>
              <a:rPr lang="en-GB" sz="3200" dirty="0"/>
              <a:t>Independent living with community support workers.</a:t>
            </a:r>
          </a:p>
          <a:p>
            <a:endParaRPr lang="en-GB" dirty="0"/>
          </a:p>
          <a:p>
            <a:endParaRPr lang="en-GB" dirty="0"/>
          </a:p>
        </p:txBody>
      </p:sp>
      <p:pic>
        <p:nvPicPr>
          <p:cNvPr id="4" name="Picture 3">
            <a:extLst>
              <a:ext uri="{FF2B5EF4-FFF2-40B4-BE49-F238E27FC236}">
                <a16:creationId xmlns:a16="http://schemas.microsoft.com/office/drawing/2014/main" id="{F2537608-68B9-4C36-AACD-81F98228D557}"/>
              </a:ext>
            </a:extLst>
          </p:cNvPr>
          <p:cNvPicPr>
            <a:picLocks noChangeAspect="1"/>
          </p:cNvPicPr>
          <p:nvPr/>
        </p:nvPicPr>
        <p:blipFill>
          <a:blip r:embed="rId2"/>
          <a:stretch>
            <a:fillRect/>
          </a:stretch>
        </p:blipFill>
        <p:spPr>
          <a:xfrm>
            <a:off x="5257800" y="2286000"/>
            <a:ext cx="6096000" cy="2286000"/>
          </a:xfrm>
          <a:prstGeom prst="rect">
            <a:avLst/>
          </a:prstGeom>
        </p:spPr>
      </p:pic>
      <p:sp>
        <p:nvSpPr>
          <p:cNvPr id="7" name="TextBox 6">
            <a:extLst>
              <a:ext uri="{FF2B5EF4-FFF2-40B4-BE49-F238E27FC236}">
                <a16:creationId xmlns:a16="http://schemas.microsoft.com/office/drawing/2014/main" id="{3508694F-8D35-4D13-8588-F7CB181E7E65}"/>
              </a:ext>
            </a:extLst>
          </p:cNvPr>
          <p:cNvSpPr txBox="1"/>
          <p:nvPr/>
        </p:nvSpPr>
        <p:spPr>
          <a:xfrm>
            <a:off x="8057322" y="4956313"/>
            <a:ext cx="3345873" cy="276999"/>
          </a:xfrm>
          <a:prstGeom prst="rect">
            <a:avLst/>
          </a:prstGeom>
          <a:noFill/>
        </p:spPr>
        <p:txBody>
          <a:bodyPr wrap="square" rtlCol="0">
            <a:spAutoFit/>
          </a:bodyPr>
          <a:lstStyle/>
          <a:p>
            <a:r>
              <a:rPr lang="en-GB" sz="1200" dirty="0"/>
              <a:t>Mental Health Arizona, 2020)</a:t>
            </a:r>
          </a:p>
        </p:txBody>
      </p:sp>
    </p:spTree>
    <p:extLst>
      <p:ext uri="{BB962C8B-B14F-4D97-AF65-F5344CB8AC3E}">
        <p14:creationId xmlns:p14="http://schemas.microsoft.com/office/powerpoint/2010/main" val="28639301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794D1-D842-4083-BEDB-9315E7C8DFCA}"/>
              </a:ext>
            </a:extLst>
          </p:cNvPr>
          <p:cNvSpPr>
            <a:spLocks noGrp="1"/>
          </p:cNvSpPr>
          <p:nvPr>
            <p:ph type="title"/>
          </p:nvPr>
        </p:nvSpPr>
        <p:spPr/>
        <p:txBody>
          <a:bodyPr/>
          <a:lstStyle/>
          <a:p>
            <a:r>
              <a:rPr lang="en-GB" b="1" u="sng" dirty="0"/>
              <a:t>Bibliography</a:t>
            </a:r>
          </a:p>
        </p:txBody>
      </p:sp>
      <p:sp>
        <p:nvSpPr>
          <p:cNvPr id="3" name="Content Placeholder 2">
            <a:extLst>
              <a:ext uri="{FF2B5EF4-FFF2-40B4-BE49-F238E27FC236}">
                <a16:creationId xmlns:a16="http://schemas.microsoft.com/office/drawing/2014/main" id="{71C9BA42-A0ED-4722-AACE-5A39D43655F3}"/>
              </a:ext>
            </a:extLst>
          </p:cNvPr>
          <p:cNvSpPr>
            <a:spLocks noGrp="1"/>
          </p:cNvSpPr>
          <p:nvPr>
            <p:ph idx="1"/>
          </p:nvPr>
        </p:nvSpPr>
        <p:spPr/>
        <p:txBody>
          <a:bodyPr/>
          <a:lstStyle/>
          <a:p>
            <a:pPr marL="0" indent="0">
              <a:buNone/>
            </a:pPr>
            <a:r>
              <a:rPr lang="en-GB" dirty="0">
                <a:hlinkClick r:id="rId2"/>
              </a:rPr>
              <a:t>https://www.gov.uk/government/publications/care-act-2014-part-1-factsheets/care-factsheets</a:t>
            </a:r>
            <a:endParaRPr lang="en-GB" dirty="0"/>
          </a:p>
          <a:p>
            <a:pPr marL="0" indent="0">
              <a:buNone/>
            </a:pPr>
            <a:endParaRPr lang="en-GB" dirty="0"/>
          </a:p>
          <a:p>
            <a:pPr marL="0" indent="0">
              <a:buNone/>
            </a:pPr>
            <a:r>
              <a:rPr lang="en-GB" dirty="0">
                <a:hlinkClick r:id="rId3"/>
              </a:rPr>
              <a:t>https://www.shutterstock.com/image-vector-illustration-cartoon-house-isolated-on-298428176</a:t>
            </a:r>
            <a:endParaRPr lang="en-GB" dirty="0"/>
          </a:p>
          <a:p>
            <a:pPr marL="0" indent="0">
              <a:buNone/>
            </a:pPr>
            <a:endParaRPr lang="en-GB" dirty="0"/>
          </a:p>
          <a:p>
            <a:pPr marL="0" indent="0">
              <a:buNone/>
            </a:pPr>
            <a:r>
              <a:rPr lang="en-GB" dirty="0">
                <a:hlinkClick r:id="rId4"/>
              </a:rPr>
              <a:t>https://mentalhealtharizonaz.org/support-groups/</a:t>
            </a:r>
            <a:endParaRPr lang="en-GB" dirty="0"/>
          </a:p>
          <a:p>
            <a:pPr marL="0" indent="0">
              <a:buNone/>
            </a:pPr>
            <a:endParaRPr lang="en-GB" dirty="0"/>
          </a:p>
        </p:txBody>
      </p:sp>
    </p:spTree>
    <p:extLst>
      <p:ext uri="{BB962C8B-B14F-4D97-AF65-F5344CB8AC3E}">
        <p14:creationId xmlns:p14="http://schemas.microsoft.com/office/powerpoint/2010/main" val="422039456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F5B9F87D69BA54197DE015BB36D6107" ma:contentTypeVersion="4" ma:contentTypeDescription="Create a new document." ma:contentTypeScope="" ma:versionID="d0d4c2916f7c4696b5ef7f53a3fbe8e8">
  <xsd:schema xmlns:xsd="http://www.w3.org/2001/XMLSchema" xmlns:xs="http://www.w3.org/2001/XMLSchema" xmlns:p="http://schemas.microsoft.com/office/2006/metadata/properties" xmlns:ns3="e5b087ed-fd45-4b48-bae7-5ede8327259a" targetNamespace="http://schemas.microsoft.com/office/2006/metadata/properties" ma:root="true" ma:fieldsID="09535f40cc10c353572e83018373173f" ns3:_="">
    <xsd:import namespace="e5b087ed-fd45-4b48-bae7-5ede8327259a"/>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b087ed-fd45-4b48-bae7-5ede8327259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928ECDA-CF39-4C62-B560-7ED99DDDA75F}">
  <ds:schemaRefs>
    <ds:schemaRef ds:uri="http://purl.org/dc/terms/"/>
    <ds:schemaRef ds:uri="http://schemas.microsoft.com/office/2006/documentManagement/types"/>
    <ds:schemaRef ds:uri="e5b087ed-fd45-4b48-bae7-5ede8327259a"/>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B47A82A1-5858-44C2-8A7A-F59C4B4C440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5b087ed-fd45-4b48-bae7-5ede8327259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8F14144-32B0-4FBD-9828-8CA7BBE9A9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TotalTime>
  <Words>478</Words>
  <Application>Microsoft Office PowerPoint</Application>
  <PresentationFormat>Widescreen</PresentationFormat>
  <Paragraphs>56</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Caroline Nicholas</vt:lpstr>
      <vt:lpstr>Overview of Case Study</vt:lpstr>
      <vt:lpstr>  CARE ACT 2015 / HOUSING AND SUPPORT  </vt:lpstr>
      <vt:lpstr>Outcome of Social workers assessment</vt:lpstr>
      <vt:lpstr>Risks</vt:lpstr>
      <vt:lpstr>Issues arisen from Ms A’s Care assessment</vt:lpstr>
      <vt:lpstr>PowerPoint Presentation</vt:lpstr>
      <vt:lpstr>Considerations</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Caroline Nicholas</dc:title>
  <dc:creator>Caroline Nicholas (1703420)</dc:creator>
  <cp:lastModifiedBy>Caroline Nicholas (1703420)</cp:lastModifiedBy>
  <cp:revision>2</cp:revision>
  <dcterms:created xsi:type="dcterms:W3CDTF">2020-01-09T23:02:43Z</dcterms:created>
  <dcterms:modified xsi:type="dcterms:W3CDTF">2020-01-09T23:13:00Z</dcterms:modified>
</cp:coreProperties>
</file>