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omments/modernComment_100_EEA1FA17.xml" ContentType="application/vnd.ms-powerpoint.comments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BA4F0A7E-BB84-4CEE-4F30-D5E16D5D572D}" name="Simon Hilyer" initials="SH" userId="fe3108521d096987" providerId="Windows Liv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4493CD-07B5-46A7-B01E-91F8183A5E4F}" v="3" dt="2025-01-10T13:24:30.5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91" d="100"/>
          <a:sy n="91" d="100"/>
        </p:scale>
        <p:origin x="32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11" Type="http://schemas.microsoft.com/office/2018/10/relationships/authors" Target="author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 Hilyer" userId="fe3108521d096987" providerId="LiveId" clId="{134493CD-07B5-46A7-B01E-91F8183A5E4F}"/>
    <pc:docChg chg="custSel addSld modSld">
      <pc:chgData name="Simon Hilyer" userId="fe3108521d096987" providerId="LiveId" clId="{134493CD-07B5-46A7-B01E-91F8183A5E4F}" dt="2025-01-10T14:38:01.868" v="81" actId="403"/>
      <pc:docMkLst>
        <pc:docMk/>
      </pc:docMkLst>
      <pc:sldChg chg="addSp delSp modSp mod">
        <pc:chgData name="Simon Hilyer" userId="fe3108521d096987" providerId="LiveId" clId="{134493CD-07B5-46A7-B01E-91F8183A5E4F}" dt="2025-01-10T13:25:00.616" v="58" actId="1076"/>
        <pc:sldMkLst>
          <pc:docMk/>
          <pc:sldMk cId="4003592727" sldId="256"/>
        </pc:sldMkLst>
        <pc:spChg chg="add del mod">
          <ac:chgData name="Simon Hilyer" userId="fe3108521d096987" providerId="LiveId" clId="{134493CD-07B5-46A7-B01E-91F8183A5E4F}" dt="2025-01-10T13:20:30.326" v="14" actId="478"/>
          <ac:spMkLst>
            <pc:docMk/>
            <pc:sldMk cId="4003592727" sldId="256"/>
            <ac:spMk id="8" creationId="{49E6E5AB-F349-0AC0-D529-7D6864BF4D45}"/>
          </ac:spMkLst>
        </pc:spChg>
        <pc:spChg chg="add mod">
          <ac:chgData name="Simon Hilyer" userId="fe3108521d096987" providerId="LiveId" clId="{134493CD-07B5-46A7-B01E-91F8183A5E4F}" dt="2025-01-10T13:24:21.070" v="35"/>
          <ac:spMkLst>
            <pc:docMk/>
            <pc:sldMk cId="4003592727" sldId="256"/>
            <ac:spMk id="10" creationId="{68E702D8-B7E0-7A9A-AA28-3D0D48505CA9}"/>
          </ac:spMkLst>
        </pc:spChg>
        <pc:spChg chg="add mod">
          <ac:chgData name="Simon Hilyer" userId="fe3108521d096987" providerId="LiveId" clId="{134493CD-07B5-46A7-B01E-91F8183A5E4F}" dt="2025-01-10T13:25:00.616" v="58" actId="1076"/>
          <ac:spMkLst>
            <pc:docMk/>
            <pc:sldMk cId="4003592727" sldId="256"/>
            <ac:spMk id="11" creationId="{BADC9097-476E-9E10-7876-94807F6FE40B}"/>
          </ac:spMkLst>
        </pc:spChg>
        <pc:spChg chg="mod">
          <ac:chgData name="Simon Hilyer" userId="fe3108521d096987" providerId="LiveId" clId="{134493CD-07B5-46A7-B01E-91F8183A5E4F}" dt="2025-01-10T13:22:05.035" v="23" actId="14100"/>
          <ac:spMkLst>
            <pc:docMk/>
            <pc:sldMk cId="4003592727" sldId="256"/>
            <ac:spMk id="17" creationId="{962F8462-3F4E-F268-8D4E-D67DB40CEA0B}"/>
          </ac:spMkLst>
        </pc:spChg>
        <pc:spChg chg="mod">
          <ac:chgData name="Simon Hilyer" userId="fe3108521d096987" providerId="LiveId" clId="{134493CD-07B5-46A7-B01E-91F8183A5E4F}" dt="2025-01-10T13:22:18.154" v="26" actId="1076"/>
          <ac:spMkLst>
            <pc:docMk/>
            <pc:sldMk cId="4003592727" sldId="256"/>
            <ac:spMk id="18" creationId="{F1B7BC36-B0D1-4F28-7F19-14BBBA166C6E}"/>
          </ac:spMkLst>
        </pc:spChg>
        <pc:spChg chg="mod">
          <ac:chgData name="Simon Hilyer" userId="fe3108521d096987" providerId="LiveId" clId="{134493CD-07B5-46A7-B01E-91F8183A5E4F}" dt="2025-01-10T13:22:48.215" v="29" actId="14100"/>
          <ac:spMkLst>
            <pc:docMk/>
            <pc:sldMk cId="4003592727" sldId="256"/>
            <ac:spMk id="19" creationId="{87267CA2-1E70-DE91-90E1-9D2F01617219}"/>
          </ac:spMkLst>
        </pc:spChg>
        <pc:spChg chg="mod">
          <ac:chgData name="Simon Hilyer" userId="fe3108521d096987" providerId="LiveId" clId="{134493CD-07B5-46A7-B01E-91F8183A5E4F}" dt="2025-01-10T13:21:43.709" v="17" actId="14100"/>
          <ac:spMkLst>
            <pc:docMk/>
            <pc:sldMk cId="4003592727" sldId="256"/>
            <ac:spMk id="20" creationId="{AF664446-7A2A-4DB8-AAD8-8C9C59A5CE0E}"/>
          </ac:spMkLst>
        </pc:spChg>
        <pc:spChg chg="mod">
          <ac:chgData name="Simon Hilyer" userId="fe3108521d096987" providerId="LiveId" clId="{134493CD-07B5-46A7-B01E-91F8183A5E4F}" dt="2025-01-10T13:22:26.897" v="28" actId="1076"/>
          <ac:spMkLst>
            <pc:docMk/>
            <pc:sldMk cId="4003592727" sldId="256"/>
            <ac:spMk id="23" creationId="{A7761814-6627-3C02-117F-4AA9F49323D4}"/>
          </ac:spMkLst>
        </pc:spChg>
        <pc:spChg chg="mod">
          <ac:chgData name="Simon Hilyer" userId="fe3108521d096987" providerId="LiveId" clId="{134493CD-07B5-46A7-B01E-91F8183A5E4F}" dt="2025-01-10T13:17:37.152" v="0" actId="1076"/>
          <ac:spMkLst>
            <pc:docMk/>
            <pc:sldMk cId="4003592727" sldId="256"/>
            <ac:spMk id="25" creationId="{7D5FC023-13C8-27B6-C1C3-070305ADACDF}"/>
          </ac:spMkLst>
        </pc:spChg>
        <pc:spChg chg="mod">
          <ac:chgData name="Simon Hilyer" userId="fe3108521d096987" providerId="LiveId" clId="{134493CD-07B5-46A7-B01E-91F8183A5E4F}" dt="2025-01-10T13:21:18.565" v="15" actId="313"/>
          <ac:spMkLst>
            <pc:docMk/>
            <pc:sldMk cId="4003592727" sldId="256"/>
            <ac:spMk id="31" creationId="{49E6E5AB-F349-0AC0-D529-7D6864BF4D45}"/>
          </ac:spMkLst>
        </pc:spChg>
        <pc:spChg chg="del mod">
          <ac:chgData name="Simon Hilyer" userId="fe3108521d096987" providerId="LiveId" clId="{134493CD-07B5-46A7-B01E-91F8183A5E4F}" dt="2025-01-10T13:23:59.717" v="34" actId="21"/>
          <ac:spMkLst>
            <pc:docMk/>
            <pc:sldMk cId="4003592727" sldId="256"/>
            <ac:spMk id="35" creationId="{24316C0F-7D90-79D5-6D7F-90CC02D135EA}"/>
          </ac:spMkLst>
        </pc:spChg>
        <pc:picChg chg="mod">
          <ac:chgData name="Simon Hilyer" userId="fe3108521d096987" providerId="LiveId" clId="{134493CD-07B5-46A7-B01E-91F8183A5E4F}" dt="2025-01-10T13:24:35.385" v="37" actId="1076"/>
          <ac:picMkLst>
            <pc:docMk/>
            <pc:sldMk cId="4003592727" sldId="256"/>
            <ac:picMk id="28" creationId="{E7CDFF5B-A12C-4008-DF1A-DB100EB32E70}"/>
          </ac:picMkLst>
        </pc:picChg>
      </pc:sldChg>
      <pc:sldChg chg="modSp new mod">
        <pc:chgData name="Simon Hilyer" userId="fe3108521d096987" providerId="LiveId" clId="{134493CD-07B5-46A7-B01E-91F8183A5E4F}" dt="2025-01-10T14:38:01.868" v="81" actId="403"/>
        <pc:sldMkLst>
          <pc:docMk/>
          <pc:sldMk cId="52425340" sldId="257"/>
        </pc:sldMkLst>
        <pc:spChg chg="mod">
          <ac:chgData name="Simon Hilyer" userId="fe3108521d096987" providerId="LiveId" clId="{134493CD-07B5-46A7-B01E-91F8183A5E4F}" dt="2025-01-10T14:38:01.868" v="81" actId="403"/>
          <ac:spMkLst>
            <pc:docMk/>
            <pc:sldMk cId="52425340" sldId="257"/>
            <ac:spMk id="3" creationId="{7CCA045F-98BD-2A2E-22CA-5CC7534BDC1D}"/>
          </ac:spMkLst>
        </pc:spChg>
      </pc:sldChg>
      <pc:sldChg chg="modSp new mod">
        <pc:chgData name="Simon Hilyer" userId="fe3108521d096987" providerId="LiveId" clId="{134493CD-07B5-46A7-B01E-91F8183A5E4F}" dt="2025-01-10T14:37:33.892" v="75" actId="403"/>
        <pc:sldMkLst>
          <pc:docMk/>
          <pc:sldMk cId="1770391102" sldId="258"/>
        </pc:sldMkLst>
        <pc:spChg chg="mod">
          <ac:chgData name="Simon Hilyer" userId="fe3108521d096987" providerId="LiveId" clId="{134493CD-07B5-46A7-B01E-91F8183A5E4F}" dt="2025-01-10T14:37:33.892" v="75" actId="403"/>
          <ac:spMkLst>
            <pc:docMk/>
            <pc:sldMk cId="1770391102" sldId="258"/>
            <ac:spMk id="3" creationId="{6E2503C1-8545-1859-9249-41FEE43DEC25}"/>
          </ac:spMkLst>
        </pc:spChg>
      </pc:sldChg>
    </pc:docChg>
  </pc:docChgLst>
</pc:chgInfo>
</file>

<file path=ppt/comments/modernComment_100_EEA1FA17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0B917509-1885-4A61-B73F-855305758061}" authorId="{BA4F0A7E-BB84-4CEE-4F30-D5E16D5D572D}" created="2025-01-07T21:57:29.079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4003592727" sldId="256"/>
      <ac:picMk id="28" creationId="{E7CDFF5B-A12C-4008-DF1A-DB100EB32E70}"/>
    </ac:deMkLst>
    <p188:txBody>
      <a:bodyPr/>
      <a:lstStyle/>
      <a:p>
        <a:r>
          <a:rPr lang="en-GB"/>
          <a:t>Involves you in the environments.
 You see it first hand - the beauty
The  enviroment as a place of play
 To contuine to use it you must consider how you can preserve it 
</a:t>
        </a:r>
      </a:p>
    </p188:txBody>
  </p188:cm>
  <p188:cm id="{8B9A5832-03D2-40A1-AF90-2070D7E4B4FF}" authorId="{BA4F0A7E-BB84-4CEE-4F30-D5E16D5D572D}" created="2025-01-07T21:58:28.186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4003592727" sldId="256"/>
      <ac:picMk id="26" creationId="{073B45EF-1A2D-535C-6B02-642CD99A3202}"/>
    </ac:deMkLst>
    <p188:txBody>
      <a:bodyPr/>
      <a:lstStyle/>
      <a:p>
        <a:r>
          <a:rPr lang="en-GB"/>
          <a:t>Understanding of  how we impact the environemnt.
See first hand effects of our distruction .
Certain activities may be greatly affected .
</a:t>
        </a:r>
      </a:p>
    </p188:txBody>
  </p188:cm>
  <p188:cm id="{5F4AE78D-D0A4-4DFD-A4C5-9CE96FB637DE}" authorId="{BA4F0A7E-BB84-4CEE-4F30-D5E16D5D572D}" created="2025-01-07T21:59:07.165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4003592727" sldId="256"/>
      <ac:picMk id="24" creationId="{F3839833-0ACC-A8EB-007B-CF95BA2B41EC}"/>
    </ac:deMkLst>
    <p188:txBody>
      <a:bodyPr/>
      <a:lstStyle/>
      <a:p>
        <a:r>
          <a:rPr lang="en-GB"/>
          <a:t>Its a place for learning and understanding.
 To truly connect with the environment you must understand how it works. </a:t>
        </a:r>
      </a:p>
    </p188:txBody>
  </p188:cm>
  <p188:cm id="{E9D6CBEC-240C-4B23-B8B5-77DE7D3D1940}" authorId="{BA4F0A7E-BB84-4CEE-4F30-D5E16D5D572D}" created="2025-01-08T15:44:01.205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4003592727" sldId="256"/>
      <ac:spMk id="2" creationId="{381B2308-4273-975E-F823-DC65974685C7}"/>
    </ac:deMkLst>
    <p188:txBody>
      <a:bodyPr/>
      <a:lstStyle/>
      <a:p>
        <a:r>
          <a:rPr lang="en-GB"/>
          <a:t>I believe that Out door Adventure is where you are in a natural environment intentionally.
You  plan to practise and learn an activity that involves a physical element .
 There has to be an element of risk or perceived risk and with varying outcomes. 
 I believe that a good adventure will have an element of story telling . </a:t>
        </a:r>
      </a:p>
    </p188:txBody>
  </p188:cm>
  <p188:cm id="{D8DD2534-0047-4812-A459-51938B7D0CC6}" authorId="{BA4F0A7E-BB84-4CEE-4F30-D5E16D5D572D}" created="2025-01-08T15:47:58.52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4003592727" sldId="256"/>
      <ac:spMk id="17" creationId="{962F8462-3F4E-F268-8D4E-D67DB40CEA0B}"/>
    </ac:deMkLst>
    <p188:txBody>
      <a:bodyPr/>
      <a:lstStyle/>
      <a:p>
        <a:r>
          <a:rPr lang="en-GB"/>
          <a:t>I belive being enviromentally literate is when you live with the enviroment as opposed to around it.
You have postive engagement through experiential learning , sustanabilble practises and play . 
You should also understand how you impact the enviroment .
 You have a greater   
degree of knowledge about processes and can identify them.</a:t>
        </a:r>
      </a:p>
    </p188:txBody>
  </p188:cm>
</p188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8719E-1232-4151-8DD3-572A5FE6AA5B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19E-A946-49FD-8811-87CF742FA2F1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4424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8719E-1232-4151-8DD3-572A5FE6AA5B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19E-A946-49FD-8811-87CF742F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628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8719E-1232-4151-8DD3-572A5FE6AA5B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19E-A946-49FD-8811-87CF742F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5769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8719E-1232-4151-8DD3-572A5FE6AA5B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19E-A946-49FD-8811-87CF742F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7343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8719E-1232-4151-8DD3-572A5FE6AA5B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19E-A946-49FD-8811-87CF742F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8170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8719E-1232-4151-8DD3-572A5FE6AA5B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19E-A946-49FD-8811-87CF742F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841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8719E-1232-4151-8DD3-572A5FE6AA5B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19E-A946-49FD-8811-87CF742F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031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8719E-1232-4151-8DD3-572A5FE6AA5B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19E-A946-49FD-8811-87CF742F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9395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8719E-1232-4151-8DD3-572A5FE6AA5B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19E-A946-49FD-8811-87CF742F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3208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8719E-1232-4151-8DD3-572A5FE6AA5B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19E-A946-49FD-8811-87CF742F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6264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8719E-1232-4151-8DD3-572A5FE6AA5B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19E-A946-49FD-8811-87CF742F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7553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8719E-1232-4151-8DD3-572A5FE6AA5B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19E-A946-49FD-8811-87CF742FA2F1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872569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8719E-1232-4151-8DD3-572A5FE6AA5B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19E-A946-49FD-8811-87CF742F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1860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8719E-1232-4151-8DD3-572A5FE6AA5B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19E-A946-49FD-8811-87CF742FA2F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923746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8719E-1232-4151-8DD3-572A5FE6AA5B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19E-A946-49FD-8811-87CF742F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3613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8719E-1232-4151-8DD3-572A5FE6AA5B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19E-A946-49FD-8811-87CF742F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0218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8719E-1232-4151-8DD3-572A5FE6AA5B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19E-A946-49FD-8811-87CF742F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937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6278719E-1232-4151-8DD3-572A5FE6AA5B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9806B19E-A946-49FD-8811-87CF742F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4392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microsoft.com/office/2018/10/relationships/comments" Target="../comments/modernComment_100_EEA1FA1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bc.co.uk/news/uk-england-cornwall-33681269" TargetMode="External"/><Relationship Id="rId13" Type="http://schemas.openxmlformats.org/officeDocument/2006/relationships/hyperlink" Target="file:///C:\Users\Matthew\Downloads\Outdoor%20Activities%20Environmental%20Responsibility.pdf" TargetMode="External"/><Relationship Id="rId3" Type="http://schemas.openxmlformats.org/officeDocument/2006/relationships/hyperlink" Target="https://www.bing.com/ck/a?!&amp;&amp;p=56b7a846288c67898b23429c73c2b575943a10536b3dbc48ab2e8b1717fb9a4bJmltdHM9MTczNjM4MDgwMA&amp;ptn=3&amp;ver=2&amp;hsh=4&amp;fclid=3ec9ff7c-294e-6183-3fd2-eba028ae6048&amp;psq=Four+components+of+EL%3a+(1)+contexts%e2%80%94awareness+of+local%2c+regional%2c+or+global+situations+that+involve+the+environment%3b+(2)+competencies%e2%80%94abilities+to+identify+and+analyze+environmental+issues%2c+evaluate+potential+solutions+to+environmental+issues%2c+and+propose+and+justify+actions+to+address+environmental+issues%3b+(3)+environmental+knowledge%e2%80%94knowledge+of+physical+ecological+system%2c+environmental+issues%2c+socio+political+systems%2c+strategies+for+addressing+environmental+issues%3b+(4)+dispositions+toward+the+environment%e2%80%94interest%2c+sensitivity%2c+locus+of+control%2c+responsibility%2c+intention&amp;u=a1aHR0cHM6Ly93d3cucmVzZWFyY2hnYXRlLm5ldC9wdWJsaWNhdGlvbi8yOTk0ODQ1NzFfRW52aXJvbm1lbnRhbF9saXRlcmFjeV9lY29sb2dpY2FsX2xpdGVyYWN5X2Vjb2xpdGVyYWN5X1doYXRfZG9fd2VfbWVhbl9hbmRfaG93X2RpZF93ZV9nZXRfaGVyZQ&amp;ntb=1" TargetMode="External"/><Relationship Id="rId7" Type="http://schemas.openxmlformats.org/officeDocument/2006/relationships/hyperlink" Target="https://www.sciencedirect.com/science/article/pii/S0378383905001353" TargetMode="External"/><Relationship Id="rId12" Type="http://schemas.openxmlformats.org/officeDocument/2006/relationships/hyperlink" Target="https://www.researchgate.net/publication/366201245_Creating_Value_for_Customers_and_Companies_in_a_Changing_World" TargetMode="External"/><Relationship Id="rId2" Type="http://schemas.openxmlformats.org/officeDocument/2006/relationships/hyperlink" Target="file:///C:\Users\Matthew\Downloads\Ecosphere%20-%202013%20-%20McBride%20-%20Environmental%20literacy%20%20ecological%20literacy%20%20ecoliteracy%20%20What%20do%20we%20mean%20and%20how%20did%20we%20get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utdoorresearch.com/blogs/stories/what-is-pfas" TargetMode="External"/><Relationship Id="rId11" Type="http://schemas.openxmlformats.org/officeDocument/2006/relationships/hyperlink" Target="https://r4.vlereader.com/EpubReader?ean=1783319977584" TargetMode="External"/><Relationship Id="rId5" Type="http://schemas.openxmlformats.org/officeDocument/2006/relationships/hyperlink" Target="file:///C:\Users\Matthew\Downloads\403_DS2_3_A%20(1).pdf" TargetMode="External"/><Relationship Id="rId10" Type="http://schemas.openxmlformats.org/officeDocument/2006/relationships/hyperlink" Target="file:///C:\Users\Matthew\Downloads\Outdoor%20Learning%20and%20Environmental%20Literacy.pdf" TargetMode="External"/><Relationship Id="rId4" Type="http://schemas.openxmlformats.org/officeDocument/2006/relationships/hyperlink" Target="https://moodle.uwtsd.ac.uk/mod/resource/view.php?id=268012" TargetMode="External"/><Relationship Id="rId9" Type="http://schemas.openxmlformats.org/officeDocument/2006/relationships/hyperlink" Target="https://www.tandfonline.com/doi/full/10.1080/14729679.2024.2372395#abstract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ublication/283268333_Impact_of_Outdoor_Recreation_on_Environment" TargetMode="External"/><Relationship Id="rId2" Type="http://schemas.openxmlformats.org/officeDocument/2006/relationships/hyperlink" Target="file:///C:\Users\Matthew\Downloads\Outdoor%20Activities%20Environmental%20Responsibility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x.doi.org/10.1890/ES13-00075.1" TargetMode="External"/><Relationship Id="rId5" Type="http://schemas.openxmlformats.org/officeDocument/2006/relationships/hyperlink" Target="https://moodle.uwtsd.ac.uk/pluginfile.php/874604/mod_resource/content/1/ExtremesportsBrymerDowneyGray.pdf" TargetMode="External"/><Relationship Id="rId4" Type="http://schemas.openxmlformats.org/officeDocument/2006/relationships/hyperlink" Target="https://www.outdoorresearch.com/blogs/stories/what-is-pfa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B2308-4273-975E-F823-DC65974685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7842" y="1200206"/>
            <a:ext cx="1014991" cy="383661"/>
          </a:xfrm>
          <a:ln>
            <a:solidFill>
              <a:schemeClr val="bg1"/>
            </a:solidFill>
          </a:ln>
        </p:spPr>
        <p:txBody>
          <a:bodyPr>
            <a:no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O</a:t>
            </a:r>
            <a:r>
              <a:rPr lang="en-GB" sz="24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A</a:t>
            </a:r>
            <a:r>
              <a:rPr lang="en-GB" sz="2400" dirty="0">
                <a:solidFill>
                  <a:schemeClr val="accent6"/>
                </a:solidFill>
              </a:rPr>
              <a:t>E</a:t>
            </a:r>
            <a:endParaRPr lang="en-GB" sz="2400" dirty="0">
              <a:solidFill>
                <a:srgbClr val="FF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CB2B55-D30F-CA62-4977-ED7026CBAB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42501" y="1931639"/>
            <a:ext cx="1124460" cy="677108"/>
          </a:xfrm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GB" sz="1200" dirty="0">
                <a:solidFill>
                  <a:schemeClr val="accent5"/>
                </a:solidFill>
              </a:rPr>
              <a:t>A memorable story </a:t>
            </a:r>
            <a:r>
              <a:rPr lang="en-GB" sz="600" dirty="0">
                <a:solidFill>
                  <a:schemeClr val="accent5"/>
                </a:solidFill>
              </a:rPr>
              <a:t>(Nold 1983</a:t>
            </a:r>
            <a:r>
              <a:rPr lang="en-GB" sz="500" dirty="0">
                <a:solidFill>
                  <a:schemeClr val="accent5"/>
                </a:solidFill>
              </a:rPr>
              <a:t>)</a:t>
            </a:r>
            <a:endParaRPr lang="en-GB" sz="1100" dirty="0">
              <a:solidFill>
                <a:schemeClr val="accent5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987A097-2FB5-CC4C-D502-451676E6D48D}"/>
              </a:ext>
            </a:extLst>
          </p:cNvPr>
          <p:cNvSpPr txBox="1"/>
          <p:nvPr/>
        </p:nvSpPr>
        <p:spPr>
          <a:xfrm>
            <a:off x="0" y="172937"/>
            <a:ext cx="1357842" cy="67710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FF0000"/>
                </a:solidFill>
              </a:rPr>
              <a:t>Interaction with outdoors similar environment</a:t>
            </a:r>
            <a:r>
              <a:rPr lang="en-GB" sz="11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5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(Ewert and </a:t>
            </a:r>
            <a:r>
              <a:rPr lang="en-GB" sz="500" dirty="0" err="1">
                <a:solidFill>
                  <a:schemeClr val="tx2">
                    <a:lumMod val="50000"/>
                    <a:lumOff val="50000"/>
                  </a:schemeClr>
                </a:solidFill>
              </a:rPr>
              <a:t>Sibthorp</a:t>
            </a:r>
            <a:r>
              <a:rPr lang="en-GB" sz="5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, 2013</a:t>
            </a:r>
            <a:r>
              <a:rPr lang="en-GB" sz="500" dirty="0">
                <a:solidFill>
                  <a:srgbClr val="FF0000"/>
                </a:solidFill>
              </a:rPr>
              <a:t> p. 5)</a:t>
            </a:r>
            <a:endParaRPr lang="en-GB" sz="1100" dirty="0">
              <a:solidFill>
                <a:srgbClr val="FF000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B132EA6-7FC5-B31F-3437-5AED5FA26849}"/>
              </a:ext>
            </a:extLst>
          </p:cNvPr>
          <p:cNvSpPr txBox="1"/>
          <p:nvPr/>
        </p:nvSpPr>
        <p:spPr>
          <a:xfrm>
            <a:off x="132276" y="1569186"/>
            <a:ext cx="1176376" cy="126188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C00000"/>
                </a:solidFill>
              </a:rPr>
              <a:t>Involvement in perceived or real risk</a:t>
            </a:r>
            <a:r>
              <a:rPr lang="en-GB" sz="500" dirty="0">
                <a:solidFill>
                  <a:srgbClr val="C00000"/>
                </a:solidFill>
              </a:rPr>
              <a:t>(Ewert and </a:t>
            </a:r>
            <a:r>
              <a:rPr lang="en-GB" sz="500" dirty="0" err="1">
                <a:solidFill>
                  <a:srgbClr val="C00000"/>
                </a:solidFill>
              </a:rPr>
              <a:t>Sibthorp</a:t>
            </a:r>
            <a:r>
              <a:rPr lang="en-GB" sz="500" dirty="0">
                <a:solidFill>
                  <a:srgbClr val="C00000"/>
                </a:solidFill>
              </a:rPr>
              <a:t>, 2013 p. 5)</a:t>
            </a:r>
            <a:r>
              <a:rPr lang="en-GB" sz="1100" dirty="0">
                <a:solidFill>
                  <a:srgbClr val="C00000"/>
                </a:solidFill>
              </a:rPr>
              <a:t> uncertain outcome </a:t>
            </a:r>
          </a:p>
          <a:p>
            <a:r>
              <a:rPr lang="en-GB" sz="500" dirty="0">
                <a:solidFill>
                  <a:srgbClr val="C00000"/>
                </a:solidFill>
              </a:rPr>
              <a:t>(</a:t>
            </a:r>
            <a:r>
              <a:rPr lang="en-GB" sz="500" dirty="0" err="1">
                <a:solidFill>
                  <a:srgbClr val="C00000"/>
                </a:solidFill>
              </a:rPr>
              <a:t>Beames</a:t>
            </a:r>
            <a:r>
              <a:rPr lang="en-GB" sz="500" dirty="0">
                <a:solidFill>
                  <a:srgbClr val="C00000"/>
                </a:solidFill>
              </a:rPr>
              <a:t>, Mackie and </a:t>
            </a:r>
            <a:r>
              <a:rPr lang="en-GB" sz="5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Atencio 2019 p. 4)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1909B35-0811-6F59-D2A4-159F163A2EB0}"/>
              </a:ext>
            </a:extLst>
          </p:cNvPr>
          <p:cNvSpPr txBox="1"/>
          <p:nvPr/>
        </p:nvSpPr>
        <p:spPr>
          <a:xfrm>
            <a:off x="2047762" y="315456"/>
            <a:ext cx="1219200" cy="67710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accent6"/>
                </a:solidFill>
              </a:rPr>
              <a:t>Explanation and guidance of an activity </a:t>
            </a:r>
            <a:r>
              <a:rPr lang="en-GB" sz="5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(Ewert and </a:t>
            </a:r>
            <a:r>
              <a:rPr lang="en-GB" sz="500" dirty="0" err="1">
                <a:solidFill>
                  <a:schemeClr val="tx2">
                    <a:lumMod val="50000"/>
                    <a:lumOff val="50000"/>
                  </a:schemeClr>
                </a:solidFill>
              </a:rPr>
              <a:t>Sibthorp</a:t>
            </a:r>
            <a:r>
              <a:rPr lang="en-GB" sz="5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, 2013 p. 5)</a:t>
            </a:r>
            <a:endParaRPr lang="en-GB" sz="1100" dirty="0">
              <a:solidFill>
                <a:schemeClr val="accent6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62F8462-3F4E-F268-8D4E-D67DB40CEA0B}"/>
              </a:ext>
            </a:extLst>
          </p:cNvPr>
          <p:cNvSpPr txBox="1"/>
          <p:nvPr/>
        </p:nvSpPr>
        <p:spPr>
          <a:xfrm>
            <a:off x="8481355" y="1272660"/>
            <a:ext cx="2440110" cy="30777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00B050"/>
                </a:solidFill>
              </a:rPr>
              <a:t>E</a:t>
            </a:r>
            <a:r>
              <a:rPr lang="en-GB" sz="1400" i="1" dirty="0">
                <a:solidFill>
                  <a:srgbClr val="00B050"/>
                </a:solidFill>
              </a:rPr>
              <a:t>nvir</a:t>
            </a:r>
            <a:r>
              <a:rPr lang="en-GB" sz="1400" dirty="0">
                <a:solidFill>
                  <a:srgbClr val="00B050"/>
                </a:solidFill>
              </a:rPr>
              <a:t>onmental Literacy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1B7BC36-B0D1-4F28-7F19-14BBBA166C6E}"/>
              </a:ext>
            </a:extLst>
          </p:cNvPr>
          <p:cNvSpPr txBox="1"/>
          <p:nvPr/>
        </p:nvSpPr>
        <p:spPr>
          <a:xfrm>
            <a:off x="10213320" y="2284207"/>
            <a:ext cx="2010226" cy="73866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50" dirty="0"/>
              <a:t>Ability to understand and solve environmental issues (Oregon State University, </a:t>
            </a:r>
            <a:r>
              <a:rPr lang="en-GB" sz="1050" dirty="0">
                <a:solidFill>
                  <a:srgbClr val="00B050"/>
                </a:solidFill>
              </a:rPr>
              <a:t>2019)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7267CA2-1E70-DE91-90E1-9D2F01617219}"/>
              </a:ext>
            </a:extLst>
          </p:cNvPr>
          <p:cNvSpPr txBox="1"/>
          <p:nvPr/>
        </p:nvSpPr>
        <p:spPr>
          <a:xfrm>
            <a:off x="7912226" y="94199"/>
            <a:ext cx="1789184" cy="70788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Comprehensive grasp of environmental information </a:t>
            </a:r>
          </a:p>
          <a:p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F664446-7A2A-4DB8-AAD8-8C9C59A5CE0E}"/>
              </a:ext>
            </a:extLst>
          </p:cNvPr>
          <p:cNvSpPr txBox="1"/>
          <p:nvPr/>
        </p:nvSpPr>
        <p:spPr>
          <a:xfrm>
            <a:off x="7912224" y="2015462"/>
            <a:ext cx="1658495" cy="104644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Being informed on current environmental affairs </a:t>
            </a:r>
          </a:p>
          <a:p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7761814-6627-3C02-117F-4AA9F49323D4}"/>
              </a:ext>
            </a:extLst>
          </p:cNvPr>
          <p:cNvSpPr txBox="1"/>
          <p:nvPr/>
        </p:nvSpPr>
        <p:spPr>
          <a:xfrm>
            <a:off x="9701410" y="0"/>
            <a:ext cx="1928346" cy="70788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Proactivity and consideration of your impact </a:t>
            </a:r>
          </a:p>
          <a:p>
            <a:endParaRPr lang="en-GB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3839833-0ACC-A8EB-007B-CF95BA2B41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6425" y="4596651"/>
            <a:ext cx="2477398" cy="1925319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7D5FC023-13C8-27B6-C1C3-070305ADACDF}"/>
              </a:ext>
            </a:extLst>
          </p:cNvPr>
          <p:cNvSpPr txBox="1"/>
          <p:nvPr/>
        </p:nvSpPr>
        <p:spPr>
          <a:xfrm>
            <a:off x="2487328" y="6462337"/>
            <a:ext cx="2087912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  Shepard et al. (1941).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073B45EF-1A2D-535C-6B02-642CD99A32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08483" y="5736493"/>
            <a:ext cx="1661036" cy="934333"/>
          </a:xfrm>
          <a:prstGeom prst="rect">
            <a:avLst/>
          </a:prstGeom>
        </p:spPr>
      </p:pic>
      <p:pic>
        <p:nvPicPr>
          <p:cNvPr id="28" name="Picture 27" descr="A person surfing on a wave&#10;&#10;Description automatically generated">
            <a:extLst>
              <a:ext uri="{FF2B5EF4-FFF2-40B4-BE49-F238E27FC236}">
                <a16:creationId xmlns:a16="http://schemas.microsoft.com/office/drawing/2014/main" id="{E7CDFF5B-A12C-4008-DF1A-DB100EB32E7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73" t="41281" r="17000" b="34802"/>
          <a:stretch/>
        </p:blipFill>
        <p:spPr>
          <a:xfrm>
            <a:off x="5322920" y="4484229"/>
            <a:ext cx="2176990" cy="1259341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49E6E5AB-F349-0AC0-D529-7D6864BF4D45}"/>
              </a:ext>
            </a:extLst>
          </p:cNvPr>
          <p:cNvSpPr txBox="1"/>
          <p:nvPr/>
        </p:nvSpPr>
        <p:spPr>
          <a:xfrm>
            <a:off x="8140148" y="5104934"/>
            <a:ext cx="3766930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                             </a:t>
            </a:r>
            <a:r>
              <a:rPr lang="en-GB" sz="1400" u="sng" dirty="0"/>
              <a:t>Negatives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050" dirty="0"/>
              <a:t>Degradation of environment (</a:t>
            </a:r>
            <a:r>
              <a:rPr lang="en-GB" sz="1050" dirty="0" err="1"/>
              <a:t>Jaffy</a:t>
            </a:r>
            <a:r>
              <a:rPr lang="en-GB" sz="1050" dirty="0"/>
              <a:t>, et al), 2008)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050" dirty="0"/>
              <a:t>Use of harmful resources (outdoor  research, 2023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050" dirty="0"/>
              <a:t>Risk of injury (Gray and Dickson, 2012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050" dirty="0"/>
              <a:t>Disturbance of flora and fauna (Huddart, 2019)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050" dirty="0"/>
              <a:t>The location of these environments usually require some form of motor travel 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011372A4-DDF4-0F78-8D7A-3DA1FC99792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34593" y="94199"/>
            <a:ext cx="2510001" cy="1925319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0A04C469-5561-3AB7-3CCD-A639096DE4BE}"/>
              </a:ext>
            </a:extLst>
          </p:cNvPr>
          <p:cNvSpPr txBox="1"/>
          <p:nvPr/>
        </p:nvSpPr>
        <p:spPr>
          <a:xfrm>
            <a:off x="4334593" y="2015462"/>
            <a:ext cx="2510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Johnson et al, 2022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4F8353-DFEA-45F3-561A-85BE54843C4C}"/>
              </a:ext>
            </a:extLst>
          </p:cNvPr>
          <p:cNvSpPr txBox="1"/>
          <p:nvPr/>
        </p:nvSpPr>
        <p:spPr>
          <a:xfrm>
            <a:off x="132276" y="3200050"/>
            <a:ext cx="32486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Positives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AF4D70-39A0-920E-0DB5-7D5E205EBC33}"/>
              </a:ext>
            </a:extLst>
          </p:cNvPr>
          <p:cNvSpPr txBox="1"/>
          <p:nvPr/>
        </p:nvSpPr>
        <p:spPr>
          <a:xfrm>
            <a:off x="132277" y="3565326"/>
            <a:ext cx="247739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Font typeface="+mj-lt"/>
              <a:buAutoNum type="arabicPeriod"/>
            </a:pPr>
            <a:r>
              <a:rPr lang="en-GB" sz="1200" dirty="0"/>
              <a:t>Understanding environmental process (Hanna, 2019) 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200" dirty="0"/>
              <a:t>Application of nature (Hanna, 2019)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200" dirty="0"/>
              <a:t> Increased problem</a:t>
            </a:r>
          </a:p>
          <a:p>
            <a:r>
              <a:rPr lang="en-GB" sz="1200" dirty="0"/>
              <a:t> solving (</a:t>
            </a:r>
            <a:r>
              <a:rPr lang="en-GB" sz="1200" dirty="0" err="1"/>
              <a:t>Palmberg</a:t>
            </a:r>
            <a:r>
              <a:rPr lang="en-GB" sz="1200" dirty="0"/>
              <a:t> and </a:t>
            </a:r>
          </a:p>
          <a:p>
            <a:pPr marL="228600" indent="-228600">
              <a:buAutoNum type="arabicPeriod" startAt="4"/>
            </a:pPr>
            <a:r>
              <a:rPr lang="en-GB" sz="1200" dirty="0"/>
              <a:t>Environmental conscience (Hanna, 2019, p. 34)</a:t>
            </a:r>
          </a:p>
          <a:p>
            <a:pPr marL="228600" indent="-228600">
              <a:buAutoNum type="arabicPeriod" startAt="4"/>
            </a:pPr>
            <a:r>
              <a:rPr lang="en-GB" sz="1200" dirty="0"/>
              <a:t>Spread  of awareness</a:t>
            </a:r>
          </a:p>
          <a:p>
            <a:pPr marL="228600" indent="-228600">
              <a:buAutoNum type="arabicPeriod" startAt="4"/>
            </a:pPr>
            <a:r>
              <a:rPr lang="en-GB" sz="1200" dirty="0"/>
              <a:t>Exposure to human impact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F365A59-BA1F-FDF6-8BDD-CFCD5763255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45072" y="3398685"/>
            <a:ext cx="1846661" cy="13849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06DA871-A5F9-F239-F177-37620A01EBB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883348" y="3541022"/>
            <a:ext cx="1213638" cy="153727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8E702D8-B7E0-7A9A-AA28-3D0D48505CA9}"/>
              </a:ext>
            </a:extLst>
          </p:cNvPr>
          <p:cNvSpPr txBox="1"/>
          <p:nvPr/>
        </p:nvSpPr>
        <p:spPr>
          <a:xfrm>
            <a:off x="4334593" y="2418951"/>
            <a:ext cx="2623930" cy="15465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Font typeface="+mj-lt"/>
              <a:buAutoNum type="arabicPeriod"/>
            </a:pPr>
            <a:r>
              <a:rPr lang="en-GB" sz="1050" dirty="0"/>
              <a:t>Creating memorable experience resulting in deepened connection (Brymer, Downey and Gray 2009, p. 199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050" dirty="0"/>
              <a:t>Allowing people learn about nature through doing 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050" dirty="0"/>
              <a:t>Gives people reason to look after nature </a:t>
            </a:r>
          </a:p>
          <a:p>
            <a:r>
              <a:rPr lang="en-GB" sz="1050" dirty="0"/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ADC9097-476E-9E10-7876-94807F6FE40B}"/>
              </a:ext>
            </a:extLst>
          </p:cNvPr>
          <p:cNvSpPr txBox="1"/>
          <p:nvPr/>
        </p:nvSpPr>
        <p:spPr>
          <a:xfrm>
            <a:off x="5264728" y="5493446"/>
            <a:ext cx="262393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Longden 2024 </a:t>
            </a:r>
          </a:p>
        </p:txBody>
      </p:sp>
    </p:spTree>
    <p:extLst>
      <p:ext uri="{BB962C8B-B14F-4D97-AF65-F5344CB8AC3E}">
        <p14:creationId xmlns:p14="http://schemas.microsoft.com/office/powerpoint/2010/main" val="4003592727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7DF36-C357-A2DF-3367-FC9DE6EBC0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CA045F-98BD-2A2E-22CA-5CC7534BD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1" y="685800"/>
            <a:ext cx="9349021" cy="4473429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NAAEE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4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Ecosphere - 2013 - McBride - Environmental literacy ecological literacy </a:t>
            </a:r>
            <a:r>
              <a:rPr lang="en-GB" sz="4000" u="sng" kern="100" dirty="0" err="1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ecoliteracy</a:t>
            </a:r>
            <a:r>
              <a:rPr lang="en-GB" sz="4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 What do we mean and how did we get.pdf</a:t>
            </a: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4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bing.com/ck/a?!&amp;&amp;p=56b7a846288c67898b23429c73c2b575943a10536b3dbc48ab2e8b1717fb9a4bJmltdHM9MTczNjM4MDgwMA&amp;ptn=3&amp;ver=2&amp;hsh=4&amp;fclid=3ec9ff7c-294e-6183-3fd2-eba028ae6048&amp;psq=Four+components+of+EL%3a+(1)+contexts%e2%80%94awareness+of+local%2c+regional%2c+or+global+situations+that+involve+the+environment%3b+(2)+competencies%e2%80%94abilities+to+identify+and+analyze+environmental+issues%2c+evaluate+potential+solutions+to+environmental+issues%2c+and+propose+and+justify+actions+to+address+environmental+issues%3b+(3)+environmental+knowledge%e2%80%94knowledge+of+physical+ecological+system%2c+environmental+issues%2c+socio+political+systems%2c+strategies+for+addressing+environmental+issues%3b+(4)+dispositions+toward+the+environment%e2%80%94interest%2c+sensitivity%2c+locus+of+control%2c+responsibility%2c+intention&amp;u=a1aHR0cHM6Ly93d3cucmVzZWFyY2hnYXRlLm5ldC9wdWJsaWNhdGlvbi8yOTk0ODQ1NzFfRW52aXJvbm1lbnRhbF9saXRlcmFjeV9lY29sb2dpY2FsX2xpdGVyYWN5X2Vjb2xpdGVyYWN5X1doYXRfZG9fd2VfbWVhbl9hbmRfaG93X2RpZF93ZV9nZXRfaGVyZQ&amp;ntb=1</a:t>
            </a: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4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https://moodle.uwtsd.ac.uk/mod/resource/view.php?id=268012</a:t>
            </a: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4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403_DS2_3_A (1).pdf</a:t>
            </a: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tabLst>
                <a:tab pos="3533775" algn="l"/>
              </a:tabLs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What Are PFAS? – Outdoor Research</a:t>
            </a: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4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Rip current review - </a:t>
            </a:r>
            <a:r>
              <a:rPr lang="en-GB" sz="4000" u="sng" kern="100" dirty="0" err="1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ScienceDirect</a:t>
            </a:r>
            <a:r>
              <a:rPr lang="en-GB" sz="4000" u="sng" kern="100" dirty="0" err="1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Raw</a:t>
            </a:r>
            <a:r>
              <a:rPr lang="en-GB" sz="4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 sewage 'discharged at Cornwall and Devon beaches' - BBC News</a:t>
            </a: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4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Full article: The impacts of environmental education on </a:t>
            </a:r>
            <a:r>
              <a:rPr lang="en-GB" sz="4000" u="sng" kern="100" dirty="0" err="1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homeschoolers’</a:t>
            </a:r>
            <a:r>
              <a:rPr lang="en-GB" sz="4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 attitudes toward nature</a:t>
            </a: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4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Outdoor Learning and Environmental Literacy.pdf</a:t>
            </a: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4000" u="sng" kern="100" dirty="0" err="1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EpubReader</a:t>
            </a: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4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2"/>
              </a:rPr>
              <a:t>(PDF) Creating Value for Customers and Companies in a Changing World</a:t>
            </a: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Activities Environmental Responsibility.pdf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4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2"/>
              </a:rPr>
              <a:t>(PDF) Creating Value for Customers and Companies in a Changing World</a:t>
            </a: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15000"/>
              </a:lnSpc>
              <a:spcAft>
                <a:spcPts val="800"/>
              </a:spcAft>
              <a:tabLst>
                <a:tab pos="3533775" algn="l"/>
              </a:tabLst>
            </a:pPr>
            <a:r>
              <a:rPr lang="en-GB" sz="40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3"/>
              </a:rPr>
              <a:t>Outdoor Activities Environmental Responsibility.pdf</a:t>
            </a: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tabLst>
                <a:tab pos="3533775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4253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65F4D-274E-2F41-BC03-2EE48517A0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503C1-8545-1859-9249-41FEE43DEC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NAAEE</a:t>
            </a:r>
          </a:p>
          <a:p>
            <a:pPr>
              <a:lnSpc>
                <a:spcPct val="115000"/>
              </a:lnSpc>
              <a:spcAft>
                <a:spcPts val="800"/>
              </a:spcAft>
              <a:tabLst>
                <a:tab pos="3533775" algn="l"/>
              </a:tabLst>
            </a:pPr>
            <a:r>
              <a:rPr lang="en-GB" sz="4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Outdoor Activities Environmental Responsibility.pdf</a:t>
            </a:r>
            <a:endParaRPr lang="en-GB" sz="4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tabLst>
                <a:tab pos="3533775" algn="l"/>
              </a:tabLst>
            </a:pP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15000"/>
              </a:lnSpc>
              <a:spcAft>
                <a:spcPts val="800"/>
              </a:spcAft>
              <a:tabLst>
                <a:tab pos="3533775" algn="l"/>
              </a:tabLst>
            </a:pPr>
            <a:r>
              <a:rPr lang="en-GB" sz="4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(PDF) Impact of Outdoor Recreation on Environment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5000"/>
              </a:lnSpc>
              <a:spcAft>
                <a:spcPts val="800"/>
              </a:spcAft>
              <a:tabLst>
                <a:tab pos="3533775" algn="l"/>
              </a:tabLst>
            </a:pP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What Are PFAS? – Outdoor Research</a:t>
            </a:r>
            <a:endParaRPr lang="en-GB" sz="4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tabLst>
                <a:tab pos="3533775" algn="l"/>
              </a:tabLst>
            </a:pP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Chen, Y. and McCreary, A. (2024) ‘The impacts of environmental education on </a:t>
            </a:r>
            <a:r>
              <a:rPr lang="en-GB" sz="4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homeschoolers’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attitudes toward nature’, 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Adventure Education and Outdoor Learning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pp. 1–16. </a:t>
            </a:r>
            <a:r>
              <a:rPr lang="en-GB" sz="4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doi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10.1080/14729679.2024.2372395.</a:t>
            </a:r>
          </a:p>
          <a:p>
            <a:pPr>
              <a:lnSpc>
                <a:spcPct val="115000"/>
              </a:lnSpc>
              <a:spcAft>
                <a:spcPts val="800"/>
              </a:spcAft>
              <a:tabLst>
                <a:tab pos="3533775" algn="l"/>
              </a:tabLst>
            </a:pPr>
            <a:r>
              <a:rPr lang="en-GB" sz="4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Palmberg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I. (2000), ‘Outdoor Activities as a basis for Environmental Responsibility’, 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Journal of Environmental Education,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vol 31 \</a:t>
            </a:r>
            <a:r>
              <a:rPr lang="en-GB" sz="4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Accsessed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date: 9/01/2025 </a:t>
            </a:r>
            <a:r>
              <a:rPr lang="en-GB" sz="4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DOI:</a:t>
            </a:r>
            <a:r>
              <a:rPr lang="en-GB" sz="4800" u="sng" kern="100" dirty="0" err="1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Outdoor</a:t>
            </a:r>
            <a:r>
              <a:rPr lang="en-GB" sz="4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 Activities Environmental Responsibility.pdf</a:t>
            </a:r>
            <a:endParaRPr lang="en-GB" sz="4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tabLst>
                <a:tab pos="3533775" algn="l"/>
              </a:tabLst>
            </a:pP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Johnson, M et.al. (2022)</a:t>
            </a:r>
          </a:p>
          <a:p>
            <a:pPr>
              <a:lnSpc>
                <a:spcPct val="115000"/>
              </a:lnSpc>
              <a:spcAft>
                <a:spcPts val="800"/>
              </a:spcAft>
              <a:tabLst>
                <a:tab pos="3533775" algn="l"/>
              </a:tabLst>
            </a:pP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Brymer, E, Downey, G and Gray, T. (2009)  ‘Extreme Sports as a Precursor to Environmental Sustainability’, 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Sport and Tourism, 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Vol 14, </a:t>
            </a:r>
            <a:r>
              <a:rPr lang="en-GB" sz="4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Accsessed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date: 9/01/2025 DOI </a:t>
            </a:r>
            <a:r>
              <a:rPr lang="en-GB" sz="4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ExtremesportsBrymerDowneyGray.pdf</a:t>
            </a:r>
            <a:endParaRPr lang="en-GB" sz="4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tabLst>
                <a:tab pos="3533775" algn="l"/>
              </a:tabLst>
            </a:pP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Outdoor Research (2023). 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Are PFAS?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[online] Outdoor Research. Available at: https://www.outdoorresearch.com/blogs/stories/what-is-pfas [Accessed 10 Jan. 2025].</a:t>
            </a:r>
          </a:p>
          <a:p>
            <a:pPr>
              <a:lnSpc>
                <a:spcPct val="115000"/>
              </a:lnSpc>
              <a:spcAft>
                <a:spcPts val="800"/>
              </a:spcAft>
              <a:tabLst>
                <a:tab pos="3533775" algn="l"/>
              </a:tabLst>
            </a:pP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n: McBride, B et. Al. 2013. Environmental literacy, ecological literacy, </a:t>
            </a:r>
            <a:r>
              <a:rPr lang="en-GB" sz="4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ecoliteracy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What do we mean and how did we get here? Ecosphere 4(5):67. </a:t>
            </a:r>
            <a:r>
              <a:rPr lang="en-GB" sz="4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http://dx.doi.org/10.1890/ES13-00075.1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5000"/>
              </a:lnSpc>
              <a:spcAft>
                <a:spcPts val="800"/>
              </a:spcAft>
              <a:tabLst>
                <a:tab pos="3533775" algn="l"/>
              </a:tabLst>
            </a:pP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Ewert, A, </a:t>
            </a:r>
            <a:r>
              <a:rPr lang="en-GB" sz="4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Sibthorp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J (2014) 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Outdoor Adventure Education. Canna </a:t>
            </a:r>
            <a:endParaRPr lang="en-GB" sz="4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tabLst>
                <a:tab pos="3533775" algn="l"/>
              </a:tabLst>
            </a:pP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Kolb, D (2012) 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experiential learning, Experience as the source of learning and development .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Second edition: New jersey </a:t>
            </a:r>
          </a:p>
          <a:p>
            <a:pPr>
              <a:lnSpc>
                <a:spcPct val="115000"/>
              </a:lnSpc>
              <a:spcAft>
                <a:spcPts val="800"/>
              </a:spcAft>
              <a:tabLst>
                <a:tab pos="3533775" algn="l"/>
              </a:tabLst>
            </a:pP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Mortlock, C (2004) 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Adventure Alternate 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,Cumbria </a:t>
            </a:r>
          </a:p>
          <a:p>
            <a:pPr>
              <a:lnSpc>
                <a:spcPct val="115000"/>
              </a:lnSpc>
              <a:spcAft>
                <a:spcPts val="800"/>
              </a:spcAft>
              <a:tabLst>
                <a:tab pos="3533775" algn="l"/>
              </a:tabLst>
            </a:pPr>
            <a:r>
              <a:rPr lang="en-GB" sz="4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Beames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S, Mackie, C and Atencio, M (2019) 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adventure and society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Cham 	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0391102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4085</TotalTime>
  <Words>909</Words>
  <Application>Microsoft Office PowerPoint</Application>
  <PresentationFormat>Widescreen</PresentationFormat>
  <Paragraphs>69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Century Gothic</vt:lpstr>
      <vt:lpstr>Wingdings 3</vt:lpstr>
      <vt:lpstr>Slice</vt:lpstr>
      <vt:lpstr>OAE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 Hilyer</dc:creator>
  <cp:lastModifiedBy>Simon Hilyer</cp:lastModifiedBy>
  <cp:revision>4</cp:revision>
  <dcterms:created xsi:type="dcterms:W3CDTF">2025-01-07T10:47:39Z</dcterms:created>
  <dcterms:modified xsi:type="dcterms:W3CDTF">2025-01-10T14:38:07Z</dcterms:modified>
</cp:coreProperties>
</file>