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5" Type="http://schemas.openxmlformats.org/officeDocument/2006/relationships/custom-properties" Target="docProps/custom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4"/>
  </p:sldMasterIdLst>
  <p:handoutMasterIdLst>
    <p:handoutMasterId r:id="rId13"/>
  </p:handoutMasterIdLst>
  <p:sldIdLst>
    <p:sldId id="281" r:id="rId5"/>
    <p:sldId id="282" r:id="rId6"/>
    <p:sldId id="286" r:id="rId7"/>
    <p:sldId id="277" r:id="rId8"/>
    <p:sldId id="278" r:id="rId9"/>
    <p:sldId id="279" r:id="rId10"/>
    <p:sldId id="280" r:id="rId11"/>
    <p:sldId id="283" r:id="rId12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/>
    <p:restoredTop sz="93248" autoAdjust="0"/>
  </p:normalViewPr>
  <p:slideViewPr>
    <p:cSldViewPr>
      <p:cViewPr varScale="1">
        <p:scale>
          <a:sx n="87" d="100"/>
          <a:sy n="87" d="100"/>
        </p:scale>
        <p:origin x="-1488" y="-1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7.xml"/><Relationship Id="rId12" Type="http://schemas.openxmlformats.org/officeDocument/2006/relationships/slide" Target="slides/slide8.xml"/><Relationship Id="rId13" Type="http://schemas.openxmlformats.org/officeDocument/2006/relationships/handoutMaster" Target="handoutMasters/handoutMaster1.xml"/><Relationship Id="rId14" Type="http://schemas.openxmlformats.org/officeDocument/2006/relationships/printerSettings" Target="printerSettings/printerSettings1.bin"/><Relationship Id="rId15" Type="http://schemas.openxmlformats.org/officeDocument/2006/relationships/presProps" Target="presProps.xml"/><Relationship Id="rId16" Type="http://schemas.openxmlformats.org/officeDocument/2006/relationships/viewProps" Target="viewProps.xml"/><Relationship Id="rId17" Type="http://schemas.openxmlformats.org/officeDocument/2006/relationships/theme" Target="theme/theme1.xml"/><Relationship Id="rId18" Type="http://schemas.openxmlformats.org/officeDocument/2006/relationships/tableStyles" Target="tableStyles.xml"/><Relationship Id="rId1" Type="http://schemas.openxmlformats.org/officeDocument/2006/relationships/customXml" Target="../customXml/item1.xml"/><Relationship Id="rId2" Type="http://schemas.openxmlformats.org/officeDocument/2006/relationships/customXml" Target="../customXml/item2.xml"/><Relationship Id="rId3" Type="http://schemas.openxmlformats.org/officeDocument/2006/relationships/customXml" Target="../customXml/item3.xml"/><Relationship Id="rId4" Type="http://schemas.openxmlformats.org/officeDocument/2006/relationships/slideMaster" Target="slideMasters/slideMaster1.xml"/><Relationship Id="rId5" Type="http://schemas.openxmlformats.org/officeDocument/2006/relationships/slide" Target="slides/slide1.xml"/><Relationship Id="rId6" Type="http://schemas.openxmlformats.org/officeDocument/2006/relationships/slide" Target="slides/slide2.xml"/><Relationship Id="rId7" Type="http://schemas.openxmlformats.org/officeDocument/2006/relationships/slide" Target="slides/slide3.xml"/><Relationship Id="rId8" Type="http://schemas.openxmlformats.org/officeDocument/2006/relationships/slide" Target="slides/slide4.xml"/><Relationship Id="rId9" Type="http://schemas.openxmlformats.org/officeDocument/2006/relationships/slide" Target="slides/slide5.xml"/><Relationship Id="rId10" Type="http://schemas.openxmlformats.org/officeDocument/2006/relationships/slide" Target="slides/slide6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8A6108-D774-4587-8854-E77E7A147A85}" type="datetimeFigureOut">
              <a:rPr lang="en-GB" smtClean="0"/>
              <a:t>21/09/18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C39477-43F8-429B-81EB-E12D44C2B0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204560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e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6E5F1D25-53F0-449F-A523-5C3F7E02E0CA}" type="datetimeFigureOut">
              <a:rPr lang="en-GB" smtClean="0"/>
              <a:pPr/>
              <a:t>21/09/18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53FB78-4C88-4C90-BD71-40453FC9D3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42532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F1D25-53F0-449F-A523-5C3F7E02E0CA}" type="datetimeFigureOut">
              <a:rPr lang="en-GB" smtClean="0"/>
              <a:pPr/>
              <a:t>21/09/18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53FB78-4C88-4C90-BD71-40453FC9D3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14652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F1D25-53F0-449F-A523-5C3F7E02E0CA}" type="datetimeFigureOut">
              <a:rPr lang="en-GB" smtClean="0"/>
              <a:pPr/>
              <a:t>21/09/18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53FB78-4C88-4C90-BD71-40453FC9D3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04720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F1D25-53F0-449F-A523-5C3F7E02E0CA}" type="datetimeFigureOut">
              <a:rPr lang="en-GB" smtClean="0"/>
              <a:pPr/>
              <a:t>21/09/18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53FB78-4C88-4C90-BD71-40453FC9D3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44606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F1D25-53F0-449F-A523-5C3F7E02E0CA}" type="datetimeFigureOut">
              <a:rPr lang="en-GB" smtClean="0"/>
              <a:pPr/>
              <a:t>21/09/18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53FB78-4C88-4C90-BD71-40453FC9D3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46774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F1D25-53F0-449F-A523-5C3F7E02E0CA}" type="datetimeFigureOut">
              <a:rPr lang="en-GB" smtClean="0"/>
              <a:pPr/>
              <a:t>21/09/18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53FB78-4C88-4C90-BD71-40453FC9D3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73408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F1D25-53F0-449F-A523-5C3F7E02E0CA}" type="datetimeFigureOut">
              <a:rPr lang="en-GB" smtClean="0"/>
              <a:pPr/>
              <a:t>21/09/18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53FB78-4C88-4C90-BD71-40453FC9D3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72176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F1D25-53F0-449F-A523-5C3F7E02E0CA}" type="datetimeFigureOut">
              <a:rPr lang="en-GB" smtClean="0"/>
              <a:pPr/>
              <a:t>21/09/18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53FB78-4C88-4C90-BD71-40453FC9D3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12811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Drag picture to placeholder or click icon to add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F1D25-53F0-449F-A523-5C3F7E02E0CA}" type="datetimeFigureOut">
              <a:rPr lang="en-GB" smtClean="0"/>
              <a:pPr/>
              <a:t>21/09/18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53FB78-4C88-4C90-BD71-40453FC9D3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57928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F1D25-53F0-449F-A523-5C3F7E02E0CA}" type="datetimeFigureOut">
              <a:rPr lang="en-GB" smtClean="0"/>
              <a:pPr/>
              <a:t>21/09/18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53FB78-4C88-4C90-BD71-40453FC9D3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68145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F1D25-53F0-449F-A523-5C3F7E02E0CA}" type="datetimeFigureOut">
              <a:rPr lang="en-GB" smtClean="0"/>
              <a:pPr/>
              <a:t>21/09/18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53FB78-4C88-4C90-BD71-40453FC9D3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30136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5F1D25-53F0-449F-A523-5C3F7E02E0CA}" type="datetimeFigureOut">
              <a:rPr lang="en-GB" smtClean="0"/>
              <a:pPr/>
              <a:t>21/09/18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53FB78-4C88-4C90-BD71-40453FC9D3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37986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Negotiations and Conflict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4634" y="1988840"/>
            <a:ext cx="82296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dirty="0"/>
              <a:t>From time-to-time, conflict and disagreement will arise as the differing needs, wants, aims  beliefs of people are brought together</a:t>
            </a:r>
            <a:r>
              <a:rPr lang="en-GB" dirty="0"/>
              <a:t>.  </a:t>
            </a:r>
          </a:p>
        </p:txBody>
      </p:sp>
    </p:spTree>
    <p:extLst>
      <p:ext uri="{BB962C8B-B14F-4D97-AF65-F5344CB8AC3E}">
        <p14:creationId xmlns:p14="http://schemas.microsoft.com/office/powerpoint/2010/main" val="18478493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Negotiations and Conflict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3917032"/>
          </a:xfrm>
        </p:spPr>
        <p:txBody>
          <a:bodyPr>
            <a:normAutofit/>
          </a:bodyPr>
          <a:lstStyle/>
          <a:p>
            <a:r>
              <a:rPr lang="en-GB" sz="3600" dirty="0"/>
              <a:t>Without negotiation, such conflicts may lead to argument and resentment resulting in one or all of the parties feeling dissatisfied.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18869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Negotiations and Conflict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348880"/>
            <a:ext cx="82296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/>
              <a:t>The point of negotiation is to try to reach agreements without causing future barriers to communications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04038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Negotiation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3493" y="1844824"/>
            <a:ext cx="82296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400" dirty="0"/>
              <a:t>Good negotiators are ALWAYS good communicators!</a:t>
            </a:r>
          </a:p>
          <a:p>
            <a:pPr marL="0" indent="0">
              <a:buNone/>
            </a:pPr>
            <a:endParaRPr lang="en-GB" sz="4400" dirty="0"/>
          </a:p>
          <a:p>
            <a:pPr marL="0" indent="0">
              <a:buNone/>
            </a:pPr>
            <a:r>
              <a:rPr lang="en-GB" sz="4400" dirty="0"/>
              <a:t>It is all about listening.</a:t>
            </a:r>
          </a:p>
        </p:txBody>
      </p:sp>
    </p:spTree>
    <p:extLst>
      <p:ext uri="{BB962C8B-B14F-4D97-AF65-F5344CB8AC3E}">
        <p14:creationId xmlns:p14="http://schemas.microsoft.com/office/powerpoint/2010/main" val="18506609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Transactional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1211" y="1772816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sz="3600" dirty="0"/>
              <a:t>In the late 1950s a psychiatrist, Eric Berne developed the concept of TA.</a:t>
            </a:r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r>
              <a:rPr lang="en-GB" sz="3600" dirty="0"/>
              <a:t>Transactions – interactions of a person with other people.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73774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4 life positions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3917032"/>
          </a:xfrm>
        </p:spPr>
        <p:txBody>
          <a:bodyPr/>
          <a:lstStyle/>
          <a:p>
            <a:r>
              <a:rPr lang="en-GB" sz="4400" dirty="0"/>
              <a:t>I'm OK and you are OK</a:t>
            </a:r>
          </a:p>
          <a:p>
            <a:r>
              <a:rPr lang="en-GB" sz="4400" dirty="0"/>
              <a:t>I'm OK and you are not OK</a:t>
            </a:r>
          </a:p>
          <a:p>
            <a:r>
              <a:rPr lang="en-GB" sz="4400" dirty="0"/>
              <a:t>I'm not OK and you are OK</a:t>
            </a:r>
          </a:p>
          <a:p>
            <a:r>
              <a:rPr lang="en-GB" sz="4400" dirty="0"/>
              <a:t>I'm not OK and you are not OK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79189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Assertiveness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sz="3600" dirty="0"/>
              <a:t>You should aim to be neither passive nor aggressive. </a:t>
            </a:r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r>
              <a:rPr lang="en-GB" sz="3600" dirty="0"/>
              <a:t>Being assertive is about expressing your feelings and beliefs in a way that others can understand and respect.  </a:t>
            </a:r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r>
              <a:rPr lang="en-GB" sz="3600" dirty="0"/>
              <a:t>And is fundamental to successful negotiation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4330464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 Rounded MT Bold" charset="0"/>
                <a:ea typeface="Arial Rounded MT Bold" charset="0"/>
                <a:cs typeface="Arial Rounded MT Bold" charset="0"/>
              </a:rPr>
              <a:t>Stages of Negotiation</a:t>
            </a:r>
            <a:endParaRPr lang="en-GB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3600" dirty="0"/>
              <a:t>Preparation</a:t>
            </a:r>
          </a:p>
          <a:p>
            <a:r>
              <a:rPr lang="en-GB" sz="3600" dirty="0"/>
              <a:t>Discussion</a:t>
            </a:r>
          </a:p>
          <a:p>
            <a:r>
              <a:rPr lang="en-GB" sz="3600" dirty="0"/>
              <a:t>Clarification of goals </a:t>
            </a:r>
          </a:p>
          <a:p>
            <a:r>
              <a:rPr lang="en-GB" sz="3600" dirty="0"/>
              <a:t>Negotiate towards a Win-Win outcome</a:t>
            </a:r>
          </a:p>
          <a:p>
            <a:r>
              <a:rPr lang="en-GB" sz="3600" dirty="0"/>
              <a:t>Agreement</a:t>
            </a:r>
          </a:p>
          <a:p>
            <a:r>
              <a:rPr lang="en-GB" sz="3600" dirty="0"/>
              <a:t>Implementation of a course of action 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sz="3600" dirty="0"/>
              <a:t>Saving face!</a:t>
            </a:r>
          </a:p>
        </p:txBody>
      </p:sp>
    </p:spTree>
    <p:extLst>
      <p:ext uri="{BB962C8B-B14F-4D97-AF65-F5344CB8AC3E}">
        <p14:creationId xmlns:p14="http://schemas.microsoft.com/office/powerpoint/2010/main" val="695680036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Them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UWTSD Theme" id="{6A327307-4690-464D-93CB-AFA1B0CA119C}" vid="{2D10E7D3-A463-174B-BAA0-CBD8A8C746F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7" ma:contentTypeDescription="Create a new document." ma:contentTypeScope="" ma:versionID="745031b7136e6d0b314959d7b3aab4cc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48d543818a17c4c1e3adee1e8de4930a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46FB9B6-44C3-4923-AE39-BEDD9A4BC921}">
  <ds:schemaRefs>
    <ds:schemaRef ds:uri="http://purl.org/dc/terms/"/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http://purl.org/dc/dcmitype/"/>
    <ds:schemaRef ds:uri="http://www.w3.org/XML/1998/namespace"/>
    <ds:schemaRef ds:uri="a908d394-d138-480e-87a3-ff44c37f991a"/>
    <ds:schemaRef ds:uri="f66716c4-314f-46c1-b01e-5a44c61897d8"/>
    <ds:schemaRef ds:uri="http://schemas.microsoft.com/office/infopath/2007/PartnerControls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9E84BA19-1D17-434D-8729-26056DA51C1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a908d394-d138-480e-87a3-ff44c37f99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16E2FE48-5772-49F0-9F01-BA4EA00AC35E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Theme</Template>
  <TotalTime>2879</TotalTime>
  <Words>202</Words>
  <Application>Microsoft Macintosh PowerPoint</Application>
  <PresentationFormat>On-screen Show (4:3)</PresentationFormat>
  <Paragraphs>32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UWTSD Theme</vt:lpstr>
      <vt:lpstr>Negotiations and Conflict Management</vt:lpstr>
      <vt:lpstr>Negotiations and Conflict Management</vt:lpstr>
      <vt:lpstr>Negotiations and Conflict Management</vt:lpstr>
      <vt:lpstr>Negotiation</vt:lpstr>
      <vt:lpstr>Transactional Analysis</vt:lpstr>
      <vt:lpstr>4 life positions</vt:lpstr>
      <vt:lpstr>Assertiveness</vt:lpstr>
      <vt:lpstr>Stages of Negotiation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Interpersonal Communication</dc:title>
  <dc:creator>m.schriek</dc:creator>
  <cp:lastModifiedBy>Laura James</cp:lastModifiedBy>
  <cp:revision>29</cp:revision>
  <cp:lastPrinted>2018-06-11T07:45:06Z</cp:lastPrinted>
  <dcterms:created xsi:type="dcterms:W3CDTF">2015-04-09T15:22:44Z</dcterms:created>
  <dcterms:modified xsi:type="dcterms:W3CDTF">2018-09-21T13:11:54Z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