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80E70F-E998-4D90-A1EF-30EDAD98AF3F}" type="datetimeFigureOut">
              <a:rPr lang="en-GB" smtClean="0"/>
              <a:t>31/03/2022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BD3E7-E81B-4892-894C-FB96A8D0B732}" type="slidenum">
              <a:rPr lang="en-GB" smtClean="0"/>
              <a:t>‹#›</a:t>
            </a:fld>
            <a:endParaRPr lang="en-GB"/>
          </a:p>
        </p:txBody>
      </p:sp>
    </p:spTree>
    <p:extLst>
      <p:ext uri="{BB962C8B-B14F-4D97-AF65-F5344CB8AC3E}">
        <p14:creationId xmlns:p14="http://schemas.microsoft.com/office/powerpoint/2010/main" val="3641221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Additionally, the prevention, treatment and or the management of diabetes, in the short or long term.</a:t>
            </a:r>
            <a:endParaRPr lang="en-GB" dirty="0"/>
          </a:p>
        </p:txBody>
      </p:sp>
      <p:sp>
        <p:nvSpPr>
          <p:cNvPr id="4" name="Slide Number Placeholder 3"/>
          <p:cNvSpPr>
            <a:spLocks noGrp="1"/>
          </p:cNvSpPr>
          <p:nvPr>
            <p:ph type="sldNum" sz="quarter" idx="5"/>
          </p:nvPr>
        </p:nvSpPr>
        <p:spPr/>
        <p:txBody>
          <a:bodyPr/>
          <a:lstStyle/>
          <a:p>
            <a:fld id="{57FBD3E7-E81B-4892-894C-FB96A8D0B732}" type="slidenum">
              <a:rPr lang="en-GB" smtClean="0"/>
              <a:t>3</a:t>
            </a:fld>
            <a:endParaRPr lang="en-GB"/>
          </a:p>
        </p:txBody>
      </p:sp>
    </p:spTree>
    <p:extLst>
      <p:ext uri="{BB962C8B-B14F-4D97-AF65-F5344CB8AC3E}">
        <p14:creationId xmlns:p14="http://schemas.microsoft.com/office/powerpoint/2010/main" val="748409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 associated with diabetes is the pancreas, and belongs to , both the endocrine and digestive systems.  The pancreas is located deep within the abdomen between the spine and the stomach. </a:t>
            </a:r>
            <a:r>
              <a:rPr lang="en-GB" dirty="0"/>
              <a:t> </a:t>
            </a:r>
          </a:p>
          <a:p>
            <a:r>
              <a:rPr lang="en-GB" dirty="0"/>
              <a:t>The vital function of the pancreas is that it produces hormones such as gastrin for digestion, as it is in both endocrine as well as the digestive systems, as mentioned earlier.  These hormones also include </a:t>
            </a:r>
            <a:r>
              <a:rPr lang="en-GB" dirty="0" err="1"/>
              <a:t>Sematostatin</a:t>
            </a:r>
            <a:r>
              <a:rPr lang="en-GB" dirty="0"/>
              <a:t>, glucagon but at the forefront is, insulin to maintain the balance of blood glucose and salt in the body.</a:t>
            </a:r>
            <a:endParaRPr lang="en-US" dirty="0"/>
          </a:p>
        </p:txBody>
      </p:sp>
      <p:sp>
        <p:nvSpPr>
          <p:cNvPr id="4" name="Slide Number Placeholder 3"/>
          <p:cNvSpPr>
            <a:spLocks noGrp="1"/>
          </p:cNvSpPr>
          <p:nvPr>
            <p:ph type="sldNum" sz="quarter" idx="5"/>
          </p:nvPr>
        </p:nvSpPr>
        <p:spPr/>
        <p:txBody>
          <a:bodyPr/>
          <a:lstStyle/>
          <a:p>
            <a:fld id="{57FBD3E7-E81B-4892-894C-FB96A8D0B732}" type="slidenum">
              <a:rPr lang="en-GB" smtClean="0"/>
              <a:t>4</a:t>
            </a:fld>
            <a:endParaRPr lang="en-GB"/>
          </a:p>
        </p:txBody>
      </p:sp>
    </p:spTree>
    <p:extLst>
      <p:ext uri="{BB962C8B-B14F-4D97-AF65-F5344CB8AC3E}">
        <p14:creationId xmlns:p14="http://schemas.microsoft.com/office/powerpoint/2010/main" val="483788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points were used to assess patient A’s lifestyle behaviors. </a:t>
            </a:r>
            <a:endParaRPr lang="en-GB" dirty="0"/>
          </a:p>
        </p:txBody>
      </p:sp>
      <p:sp>
        <p:nvSpPr>
          <p:cNvPr id="4" name="Slide Number Placeholder 3"/>
          <p:cNvSpPr>
            <a:spLocks noGrp="1"/>
          </p:cNvSpPr>
          <p:nvPr>
            <p:ph type="sldNum" sz="quarter" idx="5"/>
          </p:nvPr>
        </p:nvSpPr>
        <p:spPr/>
        <p:txBody>
          <a:bodyPr/>
          <a:lstStyle/>
          <a:p>
            <a:fld id="{57FBD3E7-E81B-4892-894C-FB96A8D0B732}" type="slidenum">
              <a:rPr lang="en-GB" smtClean="0"/>
              <a:t>5</a:t>
            </a:fld>
            <a:endParaRPr lang="en-GB"/>
          </a:p>
        </p:txBody>
      </p:sp>
    </p:spTree>
    <p:extLst>
      <p:ext uri="{BB962C8B-B14F-4D97-AF65-F5344CB8AC3E}">
        <p14:creationId xmlns:p14="http://schemas.microsoft.com/office/powerpoint/2010/main" val="3587057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patient is a thirty (30) year old male who….</a:t>
            </a:r>
            <a:endParaRPr lang="en-GB" dirty="0"/>
          </a:p>
        </p:txBody>
      </p:sp>
      <p:sp>
        <p:nvSpPr>
          <p:cNvPr id="4" name="Slide Number Placeholder 3"/>
          <p:cNvSpPr>
            <a:spLocks noGrp="1"/>
          </p:cNvSpPr>
          <p:nvPr>
            <p:ph type="sldNum" sz="quarter" idx="5"/>
          </p:nvPr>
        </p:nvSpPr>
        <p:spPr/>
        <p:txBody>
          <a:bodyPr/>
          <a:lstStyle/>
          <a:p>
            <a:fld id="{57FBD3E7-E81B-4892-894C-FB96A8D0B732}" type="slidenum">
              <a:rPr lang="en-GB" smtClean="0"/>
              <a:t>6</a:t>
            </a:fld>
            <a:endParaRPr lang="en-GB"/>
          </a:p>
        </p:txBody>
      </p:sp>
    </p:spTree>
    <p:extLst>
      <p:ext uri="{BB962C8B-B14F-4D97-AF65-F5344CB8AC3E}">
        <p14:creationId xmlns:p14="http://schemas.microsoft.com/office/powerpoint/2010/main" val="2843995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result of the lifestyle questionnaire the following could lead to….</a:t>
            </a:r>
            <a:endParaRPr lang="en-GB" dirty="0"/>
          </a:p>
        </p:txBody>
      </p:sp>
      <p:sp>
        <p:nvSpPr>
          <p:cNvPr id="4" name="Slide Number Placeholder 3"/>
          <p:cNvSpPr>
            <a:spLocks noGrp="1"/>
          </p:cNvSpPr>
          <p:nvPr>
            <p:ph type="sldNum" sz="quarter" idx="5"/>
          </p:nvPr>
        </p:nvSpPr>
        <p:spPr/>
        <p:txBody>
          <a:bodyPr/>
          <a:lstStyle/>
          <a:p>
            <a:fld id="{57FBD3E7-E81B-4892-894C-FB96A8D0B732}" type="slidenum">
              <a:rPr lang="en-GB" smtClean="0"/>
              <a:t>7</a:t>
            </a:fld>
            <a:endParaRPr lang="en-GB"/>
          </a:p>
        </p:txBody>
      </p:sp>
    </p:spTree>
    <p:extLst>
      <p:ext uri="{BB962C8B-B14F-4D97-AF65-F5344CB8AC3E}">
        <p14:creationId xmlns:p14="http://schemas.microsoft.com/office/powerpoint/2010/main" val="4066272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patient A’s lifestyle assessment, here is the recommendations. </a:t>
            </a:r>
            <a:endParaRPr lang="en-GB" dirty="0"/>
          </a:p>
        </p:txBody>
      </p:sp>
      <p:sp>
        <p:nvSpPr>
          <p:cNvPr id="4" name="Slide Number Placeholder 3"/>
          <p:cNvSpPr>
            <a:spLocks noGrp="1"/>
          </p:cNvSpPr>
          <p:nvPr>
            <p:ph type="sldNum" sz="quarter" idx="5"/>
          </p:nvPr>
        </p:nvSpPr>
        <p:spPr/>
        <p:txBody>
          <a:bodyPr/>
          <a:lstStyle/>
          <a:p>
            <a:fld id="{57FBD3E7-E81B-4892-894C-FB96A8D0B732}" type="slidenum">
              <a:rPr lang="en-GB" smtClean="0"/>
              <a:t>8</a:t>
            </a:fld>
            <a:endParaRPr lang="en-GB"/>
          </a:p>
        </p:txBody>
      </p:sp>
    </p:spTree>
    <p:extLst>
      <p:ext uri="{BB962C8B-B14F-4D97-AF65-F5344CB8AC3E}">
        <p14:creationId xmlns:p14="http://schemas.microsoft.com/office/powerpoint/2010/main" val="1928615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Healthy living is very important, and everyone should be aware of healthy living, as well as be aware of the condition , as well as managing it or to reduce the risk of developing it.</a:t>
            </a:r>
            <a:endParaRPr lang="en-GB" dirty="0"/>
          </a:p>
        </p:txBody>
      </p:sp>
      <p:sp>
        <p:nvSpPr>
          <p:cNvPr id="4" name="Slide Number Placeholder 3"/>
          <p:cNvSpPr>
            <a:spLocks noGrp="1"/>
          </p:cNvSpPr>
          <p:nvPr>
            <p:ph type="sldNum" sz="quarter" idx="5"/>
          </p:nvPr>
        </p:nvSpPr>
        <p:spPr/>
        <p:txBody>
          <a:bodyPr/>
          <a:lstStyle/>
          <a:p>
            <a:fld id="{57FBD3E7-E81B-4892-894C-FB96A8D0B732}" type="slidenum">
              <a:rPr lang="en-GB" smtClean="0"/>
              <a:t>9</a:t>
            </a:fld>
            <a:endParaRPr lang="en-GB"/>
          </a:p>
        </p:txBody>
      </p:sp>
    </p:spTree>
    <p:extLst>
      <p:ext uri="{BB962C8B-B14F-4D97-AF65-F5344CB8AC3E}">
        <p14:creationId xmlns:p14="http://schemas.microsoft.com/office/powerpoint/2010/main" val="4062681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3/31/2022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41774/CMO_Annual_Report_2011_Chapter_3.pdf" TargetMode="External"/><Relationship Id="rId2" Type="http://schemas.openxmlformats.org/officeDocument/2006/relationships/hyperlink" Target="https://www.everydayhealth.com/pancreatitis/guide/pancreas/" TargetMode="External"/><Relationship Id="rId1" Type="http://schemas.openxmlformats.org/officeDocument/2006/relationships/slideLayout" Target="../slideLayouts/slideLayout2.xml"/><Relationship Id="rId4" Type="http://schemas.openxmlformats.org/officeDocument/2006/relationships/hyperlink" Target="https://www.nhs.uk/live-w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7DDD-7624-4E6C-9E51-4F6159FBF989}"/>
              </a:ext>
            </a:extLst>
          </p:cNvPr>
          <p:cNvSpPr>
            <a:spLocks noGrp="1"/>
          </p:cNvSpPr>
          <p:nvPr>
            <p:ph type="ctrTitle"/>
          </p:nvPr>
        </p:nvSpPr>
        <p:spPr/>
        <p:txBody>
          <a:bodyPr/>
          <a:lstStyle/>
          <a:p>
            <a:r>
              <a:rPr lang="en-US" dirty="0"/>
              <a:t>INTRODUCTION TO PHYSIOLOGY</a:t>
            </a:r>
            <a:br>
              <a:rPr lang="en-US" dirty="0"/>
            </a:br>
            <a:r>
              <a:rPr lang="en-US" dirty="0"/>
              <a:t>BMHP5003</a:t>
            </a:r>
            <a:br>
              <a:rPr lang="en-US" dirty="0"/>
            </a:br>
            <a:r>
              <a:rPr lang="en-US" sz="4400" dirty="0"/>
              <a:t>Lecturer: Laila </a:t>
            </a:r>
            <a:r>
              <a:rPr lang="en-US" sz="4400" dirty="0" err="1"/>
              <a:t>Surani</a:t>
            </a:r>
            <a:endParaRPr lang="en-GB" dirty="0"/>
          </a:p>
        </p:txBody>
      </p:sp>
      <p:sp>
        <p:nvSpPr>
          <p:cNvPr id="3" name="Subtitle 2">
            <a:extLst>
              <a:ext uri="{FF2B5EF4-FFF2-40B4-BE49-F238E27FC236}">
                <a16:creationId xmlns:a16="http://schemas.microsoft.com/office/drawing/2014/main" id="{6F179B27-0C46-4253-B315-68E1248E46FA}"/>
              </a:ext>
            </a:extLst>
          </p:cNvPr>
          <p:cNvSpPr>
            <a:spLocks noGrp="1"/>
          </p:cNvSpPr>
          <p:nvPr>
            <p:ph type="subTitle" idx="1"/>
          </p:nvPr>
        </p:nvSpPr>
        <p:spPr/>
        <p:txBody>
          <a:bodyPr>
            <a:normAutofit/>
          </a:bodyPr>
          <a:lstStyle/>
          <a:p>
            <a:r>
              <a:rPr lang="en-US" sz="4400" dirty="0"/>
              <a:t>Rashid Ahmed (2015092)</a:t>
            </a:r>
            <a:endParaRPr lang="en-GB" sz="4400" dirty="0"/>
          </a:p>
        </p:txBody>
      </p:sp>
      <p:pic>
        <p:nvPicPr>
          <p:cNvPr id="4" name="Picture 3" descr="Text&#10;&#10;Description automatically generated">
            <a:extLst>
              <a:ext uri="{FF2B5EF4-FFF2-40B4-BE49-F238E27FC236}">
                <a16:creationId xmlns:a16="http://schemas.microsoft.com/office/drawing/2014/main" id="{B3A9D251-D527-4211-A7C7-49E37034B6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443" y="5208090"/>
            <a:ext cx="2800350" cy="1246505"/>
          </a:xfrm>
          <a:prstGeom prst="rect">
            <a:avLst/>
          </a:prstGeom>
        </p:spPr>
      </p:pic>
    </p:spTree>
    <p:extLst>
      <p:ext uri="{BB962C8B-B14F-4D97-AF65-F5344CB8AC3E}">
        <p14:creationId xmlns:p14="http://schemas.microsoft.com/office/powerpoint/2010/main" val="1401598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C84C6-BE21-4419-BEE8-FEF9EEF06634}"/>
              </a:ext>
            </a:extLst>
          </p:cNvPr>
          <p:cNvSpPr>
            <a:spLocks noGrp="1"/>
          </p:cNvSpPr>
          <p:nvPr>
            <p:ph type="title"/>
          </p:nvPr>
        </p:nvSpPr>
        <p:spPr/>
        <p:txBody>
          <a:bodyPr/>
          <a:lstStyle/>
          <a:p>
            <a:r>
              <a:rPr lang="en-US" sz="5400" dirty="0"/>
              <a:t>Objectives</a:t>
            </a:r>
            <a:r>
              <a:rPr lang="en-US" dirty="0"/>
              <a:t>:</a:t>
            </a:r>
            <a:endParaRPr lang="en-GB" dirty="0"/>
          </a:p>
        </p:txBody>
      </p:sp>
      <p:sp>
        <p:nvSpPr>
          <p:cNvPr id="3" name="Content Placeholder 2">
            <a:extLst>
              <a:ext uri="{FF2B5EF4-FFF2-40B4-BE49-F238E27FC236}">
                <a16:creationId xmlns:a16="http://schemas.microsoft.com/office/drawing/2014/main" id="{A70AAFC2-B283-4C34-BBFA-F65396D8B2A3}"/>
              </a:ext>
            </a:extLst>
          </p:cNvPr>
          <p:cNvSpPr>
            <a:spLocks noGrp="1"/>
          </p:cNvSpPr>
          <p:nvPr>
            <p:ph idx="1"/>
          </p:nvPr>
        </p:nvSpPr>
        <p:spPr>
          <a:xfrm>
            <a:off x="1007777" y="2171629"/>
            <a:ext cx="7876915" cy="4435522"/>
          </a:xfrm>
        </p:spPr>
        <p:txBody>
          <a:bodyPr/>
          <a:lstStyle/>
          <a:p>
            <a:r>
              <a:rPr lang="en-US" sz="3000" dirty="0"/>
              <a:t>The aim of this assignment is to identify lifestyle behaviors associated with diabetes.</a:t>
            </a:r>
          </a:p>
          <a:p>
            <a:pPr marL="0" indent="0">
              <a:buNone/>
            </a:pPr>
            <a:endParaRPr lang="en-GB" dirty="0"/>
          </a:p>
        </p:txBody>
      </p:sp>
    </p:spTree>
    <p:extLst>
      <p:ext uri="{BB962C8B-B14F-4D97-AF65-F5344CB8AC3E}">
        <p14:creationId xmlns:p14="http://schemas.microsoft.com/office/powerpoint/2010/main" val="459662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EE1AC-B27C-4C04-ABB9-D773BE9BA338}"/>
              </a:ext>
            </a:extLst>
          </p:cNvPr>
          <p:cNvSpPr>
            <a:spLocks noGrp="1"/>
          </p:cNvSpPr>
          <p:nvPr>
            <p:ph type="title"/>
          </p:nvPr>
        </p:nvSpPr>
        <p:spPr/>
        <p:txBody>
          <a:bodyPr/>
          <a:lstStyle/>
          <a:p>
            <a:r>
              <a:rPr lang="en-US" sz="5400" dirty="0"/>
              <a:t>INTRODUCTION:</a:t>
            </a:r>
            <a:endParaRPr lang="en-GB" sz="5400" dirty="0"/>
          </a:p>
        </p:txBody>
      </p:sp>
      <p:sp>
        <p:nvSpPr>
          <p:cNvPr id="3" name="Content Placeholder 2">
            <a:extLst>
              <a:ext uri="{FF2B5EF4-FFF2-40B4-BE49-F238E27FC236}">
                <a16:creationId xmlns:a16="http://schemas.microsoft.com/office/drawing/2014/main" id="{CD14C1D7-C9E2-4BB9-B9CC-F7B11C63058F}"/>
              </a:ext>
            </a:extLst>
          </p:cNvPr>
          <p:cNvSpPr>
            <a:spLocks noGrp="1"/>
          </p:cNvSpPr>
          <p:nvPr>
            <p:ph idx="1"/>
          </p:nvPr>
        </p:nvSpPr>
        <p:spPr>
          <a:xfrm>
            <a:off x="1104293" y="1657133"/>
            <a:ext cx="8946541" cy="4748149"/>
          </a:xfrm>
        </p:spPr>
        <p:txBody>
          <a:bodyPr>
            <a:normAutofit fontScale="92500" lnSpcReduction="10000"/>
          </a:bodyPr>
          <a:lstStyle/>
          <a:p>
            <a:r>
              <a:rPr lang="en-US" sz="3200" dirty="0"/>
              <a:t>The aim of this presentation is to identify, explore and present lifestyle-related behaviors of patient A, with risks, such as diabetes.</a:t>
            </a:r>
          </a:p>
          <a:p>
            <a:r>
              <a:rPr lang="en-US" sz="3200" dirty="0"/>
              <a:t>The information gathered via a questionnaire was used to identify the impact of diabetes on patient A’s health.</a:t>
            </a:r>
          </a:p>
          <a:p>
            <a:r>
              <a:rPr lang="en-US" sz="3200" dirty="0"/>
              <a:t>This is very important in health and social care, </a:t>
            </a:r>
            <a:r>
              <a:rPr lang="en-US" sz="3200" b="1" dirty="0"/>
              <a:t>Public health England (2010</a:t>
            </a:r>
            <a:r>
              <a:rPr lang="en-US" sz="3200" dirty="0"/>
              <a:t>), as it highlights the risks associated with lifestyle.</a:t>
            </a:r>
            <a:endParaRPr lang="en-GB" sz="3200" dirty="0"/>
          </a:p>
        </p:txBody>
      </p:sp>
    </p:spTree>
    <p:extLst>
      <p:ext uri="{BB962C8B-B14F-4D97-AF65-F5344CB8AC3E}">
        <p14:creationId xmlns:p14="http://schemas.microsoft.com/office/powerpoint/2010/main" val="812389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8BA45-6FCE-464E-A20B-21947B915B75}"/>
              </a:ext>
            </a:extLst>
          </p:cNvPr>
          <p:cNvSpPr>
            <a:spLocks noGrp="1"/>
          </p:cNvSpPr>
          <p:nvPr>
            <p:ph type="title"/>
          </p:nvPr>
        </p:nvSpPr>
        <p:spPr/>
        <p:txBody>
          <a:bodyPr/>
          <a:lstStyle/>
          <a:p>
            <a:r>
              <a:rPr lang="en-US" sz="5400" dirty="0"/>
              <a:t>Anatomy and Physiology</a:t>
            </a:r>
            <a:endParaRPr lang="en-GB" sz="5400" dirty="0"/>
          </a:p>
        </p:txBody>
      </p:sp>
      <p:sp>
        <p:nvSpPr>
          <p:cNvPr id="3" name="Content Placeholder 2">
            <a:extLst>
              <a:ext uri="{FF2B5EF4-FFF2-40B4-BE49-F238E27FC236}">
                <a16:creationId xmlns:a16="http://schemas.microsoft.com/office/drawing/2014/main" id="{2723A15B-81CD-456B-8063-9C2A3917C20E}"/>
              </a:ext>
            </a:extLst>
          </p:cNvPr>
          <p:cNvSpPr>
            <a:spLocks noGrp="1"/>
          </p:cNvSpPr>
          <p:nvPr>
            <p:ph idx="1"/>
          </p:nvPr>
        </p:nvSpPr>
        <p:spPr/>
        <p:txBody>
          <a:bodyPr>
            <a:normAutofit fontScale="92500" lnSpcReduction="20000"/>
          </a:bodyPr>
          <a:lstStyle/>
          <a:p>
            <a:pPr marL="457200" lvl="1" indent="0">
              <a:buNone/>
            </a:pPr>
            <a:r>
              <a:rPr lang="en-US" sz="3000" b="1" dirty="0"/>
              <a:t>The Pancreas</a:t>
            </a:r>
            <a:r>
              <a:rPr lang="en-US" sz="3000" dirty="0"/>
              <a:t>…is Located deep within the </a:t>
            </a:r>
            <a:r>
              <a:rPr lang="en-US" sz="3000" b="1" dirty="0"/>
              <a:t>abdomen</a:t>
            </a:r>
            <a:r>
              <a:rPr lang="en-US" sz="3000" dirty="0"/>
              <a:t>, between the </a:t>
            </a:r>
            <a:r>
              <a:rPr lang="en-US" sz="3000" b="1" dirty="0"/>
              <a:t>spine and stomach</a:t>
            </a:r>
            <a:r>
              <a:rPr lang="en-US" sz="3000" dirty="0"/>
              <a:t>.</a:t>
            </a:r>
          </a:p>
          <a:p>
            <a:r>
              <a:rPr lang="en-US" sz="3200" dirty="0"/>
              <a:t> Part of both </a:t>
            </a:r>
            <a:r>
              <a:rPr lang="en-US" sz="3200" b="1" dirty="0"/>
              <a:t>Endocrine &amp; Digestive Systems. </a:t>
            </a:r>
            <a:r>
              <a:rPr lang="en-US" sz="3200" dirty="0"/>
              <a:t>Diabetes being the most common disorder </a:t>
            </a:r>
            <a:r>
              <a:rPr lang="en-US" sz="3200" b="1" dirty="0"/>
              <a:t>(Waugh,2018)</a:t>
            </a:r>
          </a:p>
          <a:p>
            <a:r>
              <a:rPr lang="en-US" sz="3200" dirty="0"/>
              <a:t> Produces vital </a:t>
            </a:r>
            <a:r>
              <a:rPr lang="en-US" sz="3200" b="1" dirty="0"/>
              <a:t>hormones</a:t>
            </a:r>
            <a:r>
              <a:rPr lang="en-US" sz="3200" dirty="0"/>
              <a:t>, at the forefront  being </a:t>
            </a:r>
            <a:r>
              <a:rPr lang="en-US" sz="3200" b="1" dirty="0"/>
              <a:t>Insulin</a:t>
            </a:r>
            <a:r>
              <a:rPr lang="en-US" sz="3200" dirty="0"/>
              <a:t> </a:t>
            </a:r>
          </a:p>
          <a:p>
            <a:r>
              <a:rPr lang="en-US" sz="3200" dirty="0"/>
              <a:t>To maintain blood sugar level</a:t>
            </a:r>
          </a:p>
          <a:p>
            <a:r>
              <a:rPr lang="en-GB" sz="3200" dirty="0"/>
              <a:t>Image. Castro, J. (2018)</a:t>
            </a:r>
          </a:p>
        </p:txBody>
      </p:sp>
      <p:pic>
        <p:nvPicPr>
          <p:cNvPr id="1028" name="Picture 4" descr="See the source image">
            <a:extLst>
              <a:ext uri="{FF2B5EF4-FFF2-40B4-BE49-F238E27FC236}">
                <a16:creationId xmlns:a16="http://schemas.microsoft.com/office/drawing/2014/main" id="{A9FB1561-558D-440E-9EDD-786E88CDA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6306" y="4813812"/>
            <a:ext cx="2816276" cy="1583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65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3F266-40C8-4E5D-970E-107C696269F3}"/>
              </a:ext>
            </a:extLst>
          </p:cNvPr>
          <p:cNvSpPr>
            <a:spLocks noGrp="1"/>
          </p:cNvSpPr>
          <p:nvPr>
            <p:ph type="title"/>
          </p:nvPr>
        </p:nvSpPr>
        <p:spPr/>
        <p:txBody>
          <a:bodyPr/>
          <a:lstStyle/>
          <a:p>
            <a:r>
              <a:rPr lang="en-US" sz="5400" dirty="0"/>
              <a:t>Lifestyle </a:t>
            </a:r>
            <a:r>
              <a:rPr lang="en-US" sz="5400" dirty="0" err="1"/>
              <a:t>Questionaire</a:t>
            </a:r>
            <a:endParaRPr lang="en-GB" sz="5400" dirty="0"/>
          </a:p>
        </p:txBody>
      </p:sp>
      <p:sp>
        <p:nvSpPr>
          <p:cNvPr id="3" name="Content Placeholder 2">
            <a:extLst>
              <a:ext uri="{FF2B5EF4-FFF2-40B4-BE49-F238E27FC236}">
                <a16:creationId xmlns:a16="http://schemas.microsoft.com/office/drawing/2014/main" id="{7ACCE5ED-7E26-48F0-81F5-931B9C7F8C5B}"/>
              </a:ext>
            </a:extLst>
          </p:cNvPr>
          <p:cNvSpPr>
            <a:spLocks noGrp="1"/>
          </p:cNvSpPr>
          <p:nvPr>
            <p:ph idx="1"/>
          </p:nvPr>
        </p:nvSpPr>
        <p:spPr/>
        <p:txBody>
          <a:bodyPr>
            <a:normAutofit/>
          </a:bodyPr>
          <a:lstStyle/>
          <a:p>
            <a:r>
              <a:rPr lang="en-US" sz="3200" dirty="0"/>
              <a:t>Smoking</a:t>
            </a:r>
          </a:p>
          <a:p>
            <a:r>
              <a:rPr lang="en-US" sz="3200" dirty="0"/>
              <a:t>Alcohol</a:t>
            </a:r>
          </a:p>
          <a:p>
            <a:r>
              <a:rPr lang="en-US" sz="3200" dirty="0"/>
              <a:t>Physical Exercise </a:t>
            </a:r>
          </a:p>
          <a:p>
            <a:r>
              <a:rPr lang="en-US" sz="3200" dirty="0"/>
              <a:t>Family History</a:t>
            </a:r>
            <a:endParaRPr lang="en-GB" sz="3200" dirty="0"/>
          </a:p>
        </p:txBody>
      </p:sp>
    </p:spTree>
    <p:extLst>
      <p:ext uri="{BB962C8B-B14F-4D97-AF65-F5344CB8AC3E}">
        <p14:creationId xmlns:p14="http://schemas.microsoft.com/office/powerpoint/2010/main" val="1665737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CC3A9-4564-44A5-B0E3-5648EAC386DC}"/>
              </a:ext>
            </a:extLst>
          </p:cNvPr>
          <p:cNvSpPr>
            <a:spLocks noGrp="1"/>
          </p:cNvSpPr>
          <p:nvPr>
            <p:ph type="title"/>
          </p:nvPr>
        </p:nvSpPr>
        <p:spPr/>
        <p:txBody>
          <a:bodyPr/>
          <a:lstStyle/>
          <a:p>
            <a:r>
              <a:rPr lang="en-US" sz="5400" dirty="0"/>
              <a:t>Patient A (Health Info)</a:t>
            </a:r>
            <a:endParaRPr lang="en-GB" sz="5400" dirty="0"/>
          </a:p>
        </p:txBody>
      </p:sp>
      <p:sp>
        <p:nvSpPr>
          <p:cNvPr id="3" name="Content Placeholder 2">
            <a:extLst>
              <a:ext uri="{FF2B5EF4-FFF2-40B4-BE49-F238E27FC236}">
                <a16:creationId xmlns:a16="http://schemas.microsoft.com/office/drawing/2014/main" id="{5886F8FC-23B9-4029-A584-08FF524BB733}"/>
              </a:ext>
            </a:extLst>
          </p:cNvPr>
          <p:cNvSpPr>
            <a:spLocks noGrp="1"/>
          </p:cNvSpPr>
          <p:nvPr>
            <p:ph idx="1"/>
          </p:nvPr>
        </p:nvSpPr>
        <p:spPr/>
        <p:txBody>
          <a:bodyPr>
            <a:normAutofit/>
          </a:bodyPr>
          <a:lstStyle/>
          <a:p>
            <a:r>
              <a:rPr lang="en-US" sz="3200" dirty="0"/>
              <a:t>Smokes twenty (20) cigarettes per day</a:t>
            </a:r>
          </a:p>
          <a:p>
            <a:r>
              <a:rPr lang="en-US" sz="3200" dirty="0"/>
              <a:t>Drinks excessively over eight (8)drinks on a weekly basis.</a:t>
            </a:r>
          </a:p>
          <a:p>
            <a:r>
              <a:rPr lang="en-US" sz="3200" dirty="0"/>
              <a:t>None to minimal physical activity.</a:t>
            </a:r>
          </a:p>
          <a:p>
            <a:r>
              <a:rPr lang="en-US" sz="3200" dirty="0"/>
              <a:t>Has no family history of diabetes, heart attacks.</a:t>
            </a:r>
            <a:endParaRPr lang="en-GB" sz="3200" dirty="0"/>
          </a:p>
        </p:txBody>
      </p:sp>
    </p:spTree>
    <p:extLst>
      <p:ext uri="{BB962C8B-B14F-4D97-AF65-F5344CB8AC3E}">
        <p14:creationId xmlns:p14="http://schemas.microsoft.com/office/powerpoint/2010/main" val="3948770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4EEA5-96A7-409B-97C5-5EE2A8194F8F}"/>
              </a:ext>
            </a:extLst>
          </p:cNvPr>
          <p:cNvSpPr>
            <a:spLocks noGrp="1"/>
          </p:cNvSpPr>
          <p:nvPr>
            <p:ph type="title"/>
          </p:nvPr>
        </p:nvSpPr>
        <p:spPr/>
        <p:txBody>
          <a:bodyPr/>
          <a:lstStyle/>
          <a:p>
            <a:r>
              <a:rPr lang="en-US" sz="5400" dirty="0"/>
              <a:t>Health Risk</a:t>
            </a:r>
            <a:endParaRPr lang="en-GB" sz="5400" dirty="0"/>
          </a:p>
        </p:txBody>
      </p:sp>
      <p:sp>
        <p:nvSpPr>
          <p:cNvPr id="3" name="Content Placeholder 2">
            <a:extLst>
              <a:ext uri="{FF2B5EF4-FFF2-40B4-BE49-F238E27FC236}">
                <a16:creationId xmlns:a16="http://schemas.microsoft.com/office/drawing/2014/main" id="{7E0A89F1-BECA-46EC-9A37-AE630944133C}"/>
              </a:ext>
            </a:extLst>
          </p:cNvPr>
          <p:cNvSpPr>
            <a:spLocks noGrp="1"/>
          </p:cNvSpPr>
          <p:nvPr>
            <p:ph idx="1"/>
          </p:nvPr>
        </p:nvSpPr>
        <p:spPr/>
        <p:txBody>
          <a:bodyPr>
            <a:normAutofit/>
          </a:bodyPr>
          <a:lstStyle/>
          <a:p>
            <a:r>
              <a:rPr lang="en-US" sz="3200" b="1" dirty="0"/>
              <a:t>Stroke</a:t>
            </a:r>
            <a:r>
              <a:rPr lang="en-US" sz="3200" dirty="0"/>
              <a:t> (due to lack of exercise and lifestyle)</a:t>
            </a:r>
          </a:p>
          <a:p>
            <a:r>
              <a:rPr lang="en-GB" sz="3200" b="1" dirty="0"/>
              <a:t>Hypertension</a:t>
            </a:r>
            <a:r>
              <a:rPr lang="en-GB" sz="3200" dirty="0"/>
              <a:t> (this would over load the heart due to the narrowing of the arteries.</a:t>
            </a:r>
          </a:p>
          <a:p>
            <a:r>
              <a:rPr lang="en-GB" sz="3200" b="1" dirty="0"/>
              <a:t>Obesity. </a:t>
            </a:r>
            <a:r>
              <a:rPr lang="en-GB" sz="3200" dirty="0"/>
              <a:t>The pancreas may not produce enough insulin, with body cells not responding, according to Tucker, L.(2015)</a:t>
            </a:r>
            <a:endParaRPr lang="en-GB" sz="3200" b="1" dirty="0"/>
          </a:p>
          <a:p>
            <a:pPr marL="0" indent="0">
              <a:buNone/>
            </a:pPr>
            <a:endParaRPr lang="en-GB" sz="3200" dirty="0"/>
          </a:p>
          <a:p>
            <a:pPr marL="0" indent="0">
              <a:buNone/>
            </a:pPr>
            <a:endParaRPr lang="en-GB" sz="3200" dirty="0"/>
          </a:p>
        </p:txBody>
      </p:sp>
    </p:spTree>
    <p:extLst>
      <p:ext uri="{BB962C8B-B14F-4D97-AF65-F5344CB8AC3E}">
        <p14:creationId xmlns:p14="http://schemas.microsoft.com/office/powerpoint/2010/main" val="4043713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623B-3699-4F3A-A62E-70E808CC0142}"/>
              </a:ext>
            </a:extLst>
          </p:cNvPr>
          <p:cNvSpPr>
            <a:spLocks noGrp="1"/>
          </p:cNvSpPr>
          <p:nvPr>
            <p:ph type="title"/>
          </p:nvPr>
        </p:nvSpPr>
        <p:spPr/>
        <p:txBody>
          <a:bodyPr/>
          <a:lstStyle/>
          <a:p>
            <a:r>
              <a:rPr lang="en-US" sz="5400" dirty="0"/>
              <a:t>Recommendations</a:t>
            </a:r>
            <a:endParaRPr lang="en-GB" sz="5400" dirty="0"/>
          </a:p>
        </p:txBody>
      </p:sp>
      <p:sp>
        <p:nvSpPr>
          <p:cNvPr id="3" name="Content Placeholder 2">
            <a:extLst>
              <a:ext uri="{FF2B5EF4-FFF2-40B4-BE49-F238E27FC236}">
                <a16:creationId xmlns:a16="http://schemas.microsoft.com/office/drawing/2014/main" id="{16E9BD59-58B5-46AC-B52A-BD1F859D1A2B}"/>
              </a:ext>
            </a:extLst>
          </p:cNvPr>
          <p:cNvSpPr>
            <a:spLocks noGrp="1"/>
          </p:cNvSpPr>
          <p:nvPr>
            <p:ph idx="1"/>
          </p:nvPr>
        </p:nvSpPr>
        <p:spPr/>
        <p:txBody>
          <a:bodyPr>
            <a:normAutofit/>
          </a:bodyPr>
          <a:lstStyle/>
          <a:p>
            <a:r>
              <a:rPr lang="en-US" sz="3200" b="1" dirty="0"/>
              <a:t>Diabetes UK</a:t>
            </a:r>
            <a:endParaRPr lang="en-GB" sz="3200" b="1" dirty="0"/>
          </a:p>
          <a:p>
            <a:r>
              <a:rPr lang="en-GB" sz="3200" dirty="0"/>
              <a:t>Has national and local support groups all over the UK.</a:t>
            </a:r>
          </a:p>
          <a:p>
            <a:r>
              <a:rPr lang="en-GB" sz="3200" dirty="0"/>
              <a:t>Supporting you with diabetes as well as running awareness activities.</a:t>
            </a:r>
          </a:p>
          <a:p>
            <a:r>
              <a:rPr lang="en-GB" sz="3200" b="1" dirty="0"/>
              <a:t>Diabetes NHS England</a:t>
            </a:r>
          </a:p>
          <a:p>
            <a:r>
              <a:rPr lang="en-GB" sz="3200" dirty="0"/>
              <a:t>Management , awareness of diabetes</a:t>
            </a:r>
            <a:endParaRPr lang="en-US" sz="3200" dirty="0"/>
          </a:p>
        </p:txBody>
      </p:sp>
    </p:spTree>
    <p:extLst>
      <p:ext uri="{BB962C8B-B14F-4D97-AF65-F5344CB8AC3E}">
        <p14:creationId xmlns:p14="http://schemas.microsoft.com/office/powerpoint/2010/main" val="2690293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E1BD6-58F4-4FA6-9A9D-C2CA05619925}"/>
              </a:ext>
            </a:extLst>
          </p:cNvPr>
          <p:cNvSpPr>
            <a:spLocks noGrp="1"/>
          </p:cNvSpPr>
          <p:nvPr>
            <p:ph type="title"/>
          </p:nvPr>
        </p:nvSpPr>
        <p:spPr/>
        <p:txBody>
          <a:bodyPr/>
          <a:lstStyle/>
          <a:p>
            <a:r>
              <a:rPr lang="en-US" sz="5400" dirty="0"/>
              <a:t>Conclusion</a:t>
            </a:r>
            <a:endParaRPr lang="en-GB" sz="5400" dirty="0"/>
          </a:p>
        </p:txBody>
      </p:sp>
      <p:sp>
        <p:nvSpPr>
          <p:cNvPr id="3" name="Content Placeholder 2">
            <a:extLst>
              <a:ext uri="{FF2B5EF4-FFF2-40B4-BE49-F238E27FC236}">
                <a16:creationId xmlns:a16="http://schemas.microsoft.com/office/drawing/2014/main" id="{AEEAD1BD-88F4-44B6-9EAE-EB06B90A2A0A}"/>
              </a:ext>
            </a:extLst>
          </p:cNvPr>
          <p:cNvSpPr>
            <a:spLocks noGrp="1"/>
          </p:cNvSpPr>
          <p:nvPr>
            <p:ph idx="1"/>
          </p:nvPr>
        </p:nvSpPr>
        <p:spPr/>
        <p:txBody>
          <a:bodyPr>
            <a:normAutofit/>
          </a:bodyPr>
          <a:lstStyle/>
          <a:p>
            <a:r>
              <a:rPr lang="en-US" sz="3200" dirty="0"/>
              <a:t>Healthy living NHS (2022)</a:t>
            </a:r>
            <a:endParaRPr lang="en-GB" sz="3200" dirty="0"/>
          </a:p>
          <a:p>
            <a:r>
              <a:rPr lang="en-GB" sz="3200" dirty="0"/>
              <a:t>Awareness</a:t>
            </a:r>
          </a:p>
          <a:p>
            <a:r>
              <a:rPr lang="en-GB" sz="3200" dirty="0"/>
              <a:t>Managing condition.</a:t>
            </a:r>
          </a:p>
          <a:p>
            <a:r>
              <a:rPr lang="en-US" sz="3200" dirty="0"/>
              <a:t>Too much prolonged stress may cause men to produce less sperm and </a:t>
            </a:r>
            <a:r>
              <a:rPr lang="en-US" sz="3200" dirty="0" err="1"/>
              <a:t>amenorrhoea</a:t>
            </a:r>
            <a:r>
              <a:rPr lang="en-US" sz="3200" dirty="0"/>
              <a:t> in women, according to Tucker, L. (2015)</a:t>
            </a:r>
            <a:endParaRPr lang="en-GB" sz="3200" dirty="0"/>
          </a:p>
        </p:txBody>
      </p:sp>
    </p:spTree>
    <p:extLst>
      <p:ext uri="{BB962C8B-B14F-4D97-AF65-F5344CB8AC3E}">
        <p14:creationId xmlns:p14="http://schemas.microsoft.com/office/powerpoint/2010/main" val="3529093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13A5-E784-4887-B84A-F1EDDD0B1398}"/>
              </a:ext>
            </a:extLst>
          </p:cNvPr>
          <p:cNvSpPr>
            <a:spLocks noGrp="1"/>
          </p:cNvSpPr>
          <p:nvPr>
            <p:ph type="title"/>
          </p:nvPr>
        </p:nvSpPr>
        <p:spPr/>
        <p:txBody>
          <a:bodyPr/>
          <a:lstStyle/>
          <a:p>
            <a:r>
              <a:rPr lang="en-US" sz="5400"/>
              <a:t>References</a:t>
            </a:r>
            <a:endParaRPr lang="en-GB" sz="5400"/>
          </a:p>
        </p:txBody>
      </p:sp>
      <p:sp>
        <p:nvSpPr>
          <p:cNvPr id="3" name="Content Placeholder 2">
            <a:extLst>
              <a:ext uri="{FF2B5EF4-FFF2-40B4-BE49-F238E27FC236}">
                <a16:creationId xmlns:a16="http://schemas.microsoft.com/office/drawing/2014/main" id="{CC7E1E7C-AD61-44A7-AEF0-D67F2989F897}"/>
              </a:ext>
            </a:extLst>
          </p:cNvPr>
          <p:cNvSpPr>
            <a:spLocks noGrp="1"/>
          </p:cNvSpPr>
          <p:nvPr>
            <p:ph idx="1"/>
          </p:nvPr>
        </p:nvSpPr>
        <p:spPr/>
        <p:txBody>
          <a:bodyPr>
            <a:normAutofit lnSpcReduction="10000"/>
          </a:bodyPr>
          <a:lstStyle/>
          <a:p>
            <a:r>
              <a:rPr lang="en-US" sz="2400" dirty="0"/>
              <a:t>Waugh, A. (2018).</a:t>
            </a:r>
            <a:r>
              <a:rPr lang="en-US" sz="2400" i="1" dirty="0"/>
              <a:t> Ross and Wilson anatomy &amp; physiology in health and illness. </a:t>
            </a:r>
            <a:r>
              <a:rPr lang="en-US" sz="2400" dirty="0"/>
              <a:t>Amsterdam: Elsevier.</a:t>
            </a:r>
          </a:p>
          <a:p>
            <a:r>
              <a:rPr lang="en-US" sz="2400" dirty="0"/>
              <a:t>Tucker, L. (2015) </a:t>
            </a:r>
            <a:r>
              <a:rPr lang="en-US" sz="2400" i="1" dirty="0"/>
              <a:t>Introductory guide to anatomy and physiology. London: EMS publishing.</a:t>
            </a:r>
          </a:p>
          <a:p>
            <a:r>
              <a:rPr lang="en-US" sz="2400" dirty="0"/>
              <a:t>Castro, J. (2018) </a:t>
            </a:r>
            <a:r>
              <a:rPr lang="en-US" sz="2400" i="1" dirty="0"/>
              <a:t>All about the pancreas.</a:t>
            </a:r>
            <a:r>
              <a:rPr lang="en-US" sz="2400" dirty="0"/>
              <a:t> Available </a:t>
            </a:r>
            <a:r>
              <a:rPr lang="en-US" sz="2400" dirty="0" err="1"/>
              <a:t>at:</a:t>
            </a:r>
            <a:r>
              <a:rPr lang="en-US" sz="2000" dirty="0" err="1">
                <a:hlinkClick r:id="rId2"/>
              </a:rPr>
              <a:t>The</a:t>
            </a:r>
            <a:r>
              <a:rPr lang="en-US" sz="2000" dirty="0">
                <a:hlinkClick r:id="rId2"/>
              </a:rPr>
              <a:t> Pancreas: Anatomy, Function, and Disorders | Everyday Health</a:t>
            </a:r>
            <a:r>
              <a:rPr lang="en-US" sz="2000" dirty="0"/>
              <a:t> (Accessed: 30 March 2022)</a:t>
            </a:r>
          </a:p>
          <a:p>
            <a:r>
              <a:rPr lang="en-US" dirty="0"/>
              <a:t>Public health England. (2010). </a:t>
            </a:r>
            <a:r>
              <a:rPr lang="en-US" i="1" dirty="0"/>
              <a:t>Risk factors. Available </a:t>
            </a:r>
            <a:r>
              <a:rPr lang="en-US" i="1" dirty="0" err="1"/>
              <a:t>at:</a:t>
            </a:r>
            <a:r>
              <a:rPr lang="en-US" dirty="0" err="1">
                <a:hlinkClick r:id="rId3"/>
              </a:rPr>
              <a:t>Chapter</a:t>
            </a:r>
            <a:r>
              <a:rPr lang="en-US" dirty="0">
                <a:hlinkClick r:id="rId3"/>
              </a:rPr>
              <a:t> 3 – Risk factors (publishing.service.gov.uk)</a:t>
            </a:r>
            <a:r>
              <a:rPr lang="en-US" dirty="0"/>
              <a:t>. (Accessed: 30 March 2022)</a:t>
            </a:r>
          </a:p>
          <a:p>
            <a:r>
              <a:rPr lang="en-US" dirty="0"/>
              <a:t>NHS. (2022).</a:t>
            </a:r>
            <a:r>
              <a:rPr lang="en-US" i="1" dirty="0"/>
              <a:t> Live well. </a:t>
            </a:r>
            <a:r>
              <a:rPr lang="en-US" dirty="0"/>
              <a:t>Available at: </a:t>
            </a:r>
            <a:r>
              <a:rPr lang="en-US" dirty="0">
                <a:hlinkClick r:id="rId4"/>
              </a:rPr>
              <a:t>Live Well - NHS (www.nhs.uk)</a:t>
            </a:r>
            <a:r>
              <a:rPr lang="en-US" dirty="0"/>
              <a:t> </a:t>
            </a:r>
            <a:r>
              <a:rPr lang="en-US"/>
              <a:t>(Accessed 30 March 2022)</a:t>
            </a:r>
            <a:endParaRPr lang="en-US" dirty="0"/>
          </a:p>
          <a:p>
            <a:endParaRPr lang="en-US" sz="2000" dirty="0"/>
          </a:p>
          <a:p>
            <a:endParaRPr lang="en-US" sz="2400" dirty="0"/>
          </a:p>
          <a:p>
            <a:endParaRPr lang="en-GB" sz="2400" dirty="0"/>
          </a:p>
        </p:txBody>
      </p:sp>
    </p:spTree>
    <p:extLst>
      <p:ext uri="{BB962C8B-B14F-4D97-AF65-F5344CB8AC3E}">
        <p14:creationId xmlns:p14="http://schemas.microsoft.com/office/powerpoint/2010/main" val="18728137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1198</TotalTime>
  <Words>686</Words>
  <Application>Microsoft Office PowerPoint</Application>
  <PresentationFormat>Widescreen</PresentationFormat>
  <Paragraphs>61</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vt:lpstr>
      <vt:lpstr>INTRODUCTION TO PHYSIOLOGY BMHP5003 Lecturer: Laila Surani</vt:lpstr>
      <vt:lpstr>Objectives:</vt:lpstr>
      <vt:lpstr>INTRODUCTION:</vt:lpstr>
      <vt:lpstr>Anatomy and Physiology</vt:lpstr>
      <vt:lpstr>Lifestyle Questionaire</vt:lpstr>
      <vt:lpstr>Patient A (Health Info)</vt:lpstr>
      <vt:lpstr>Health Risk</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BMHP5003 </dc:title>
  <dc:creator>Rashid Ahmed</dc:creator>
  <cp:lastModifiedBy>Rashid Ahmed</cp:lastModifiedBy>
  <cp:revision>5</cp:revision>
  <dcterms:created xsi:type="dcterms:W3CDTF">2022-03-27T18:19:48Z</dcterms:created>
  <dcterms:modified xsi:type="dcterms:W3CDTF">2022-04-01T14:51:55Z</dcterms:modified>
</cp:coreProperties>
</file>