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62" r:id="rId3"/>
    <p:sldId id="257" r:id="rId4"/>
    <p:sldId id="258" r:id="rId5"/>
    <p:sldId id="259" r:id="rId6"/>
    <p:sldId id="260" r:id="rId7"/>
    <p:sldId id="261"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597"/>
    <p:restoredTop sz="93216"/>
  </p:normalViewPr>
  <p:slideViewPr>
    <p:cSldViewPr snapToGrid="0" snapToObjects="1">
      <p:cViewPr varScale="1">
        <p:scale>
          <a:sx n="65" d="100"/>
          <a:sy n="65" d="100"/>
        </p:scale>
        <p:origin x="232"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presProps" Target="presProps.xml"/><Relationship Id="rId21" Type="http://schemas.openxmlformats.org/officeDocument/2006/relationships/viewProps" Target="viewProps.xml"/><Relationship Id="rId22" Type="http://schemas.openxmlformats.org/officeDocument/2006/relationships/theme" Target="theme/theme1.xml"/><Relationship Id="rId23"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207A99E5-3DC1-2A4E-8B5D-D9453AFCAEB9}" type="datetimeFigureOut">
              <a:rPr lang="en-US" smtClean="0"/>
              <a:t>2/24/17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62A0D0-29DD-7541-8511-57FB4050C8E7}" type="slidenum">
              <a:rPr lang="en-US" smtClean="0"/>
              <a:t>‹#›</a:t>
            </a:fld>
            <a:endParaRPr lang="en-US"/>
          </a:p>
        </p:txBody>
      </p:sp>
    </p:spTree>
    <p:extLst>
      <p:ext uri="{BB962C8B-B14F-4D97-AF65-F5344CB8AC3E}">
        <p14:creationId xmlns:p14="http://schemas.microsoft.com/office/powerpoint/2010/main" val="8207276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07A99E5-3DC1-2A4E-8B5D-D9453AFCAEB9}" type="datetimeFigureOut">
              <a:rPr lang="en-US" smtClean="0"/>
              <a:t>2/24/17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62A0D0-29DD-7541-8511-57FB4050C8E7}" type="slidenum">
              <a:rPr lang="en-US" smtClean="0"/>
              <a:t>‹#›</a:t>
            </a:fld>
            <a:endParaRPr lang="en-US"/>
          </a:p>
        </p:txBody>
      </p:sp>
    </p:spTree>
    <p:extLst>
      <p:ext uri="{BB962C8B-B14F-4D97-AF65-F5344CB8AC3E}">
        <p14:creationId xmlns:p14="http://schemas.microsoft.com/office/powerpoint/2010/main" val="13828286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07A99E5-3DC1-2A4E-8B5D-D9453AFCAEB9}" type="datetimeFigureOut">
              <a:rPr lang="en-US" smtClean="0"/>
              <a:t>2/24/17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62A0D0-29DD-7541-8511-57FB4050C8E7}" type="slidenum">
              <a:rPr lang="en-US" smtClean="0"/>
              <a:t>‹#›</a:t>
            </a:fld>
            <a:endParaRPr lang="en-US"/>
          </a:p>
        </p:txBody>
      </p:sp>
    </p:spTree>
    <p:extLst>
      <p:ext uri="{BB962C8B-B14F-4D97-AF65-F5344CB8AC3E}">
        <p14:creationId xmlns:p14="http://schemas.microsoft.com/office/powerpoint/2010/main" val="4435503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207A99E5-3DC1-2A4E-8B5D-D9453AFCAEB9}" type="datetimeFigureOut">
              <a:rPr lang="en-US" smtClean="0"/>
              <a:t>2/24/17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D62A0D0-29DD-7541-8511-57FB4050C8E7}" type="slidenum">
              <a:rPr lang="en-US" smtClean="0"/>
              <a:t>‹#›</a:t>
            </a:fld>
            <a:endParaRPr lang="en-US"/>
          </a:p>
        </p:txBody>
      </p:sp>
    </p:spTree>
    <p:extLst>
      <p:ext uri="{BB962C8B-B14F-4D97-AF65-F5344CB8AC3E}">
        <p14:creationId xmlns:p14="http://schemas.microsoft.com/office/powerpoint/2010/main" val="8356659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207A99E5-3DC1-2A4E-8B5D-D9453AFCAEB9}" type="datetimeFigureOut">
              <a:rPr lang="en-US" smtClean="0"/>
              <a:t>2/24/17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D62A0D0-29DD-7541-8511-57FB4050C8E7}" type="slidenum">
              <a:rPr lang="en-US" smtClean="0"/>
              <a:t>‹#›</a:t>
            </a:fld>
            <a:endParaRPr lang="en-US"/>
          </a:p>
        </p:txBody>
      </p:sp>
    </p:spTree>
    <p:extLst>
      <p:ext uri="{BB962C8B-B14F-4D97-AF65-F5344CB8AC3E}">
        <p14:creationId xmlns:p14="http://schemas.microsoft.com/office/powerpoint/2010/main" val="4952929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207A99E5-3DC1-2A4E-8B5D-D9453AFCAEB9}" type="datetimeFigureOut">
              <a:rPr lang="en-US" smtClean="0"/>
              <a:t>2/24/17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D62A0D0-29DD-7541-8511-57FB4050C8E7}" type="slidenum">
              <a:rPr lang="en-US" smtClean="0"/>
              <a:t>‹#›</a:t>
            </a:fld>
            <a:endParaRPr lang="en-US"/>
          </a:p>
        </p:txBody>
      </p:sp>
    </p:spTree>
    <p:extLst>
      <p:ext uri="{BB962C8B-B14F-4D97-AF65-F5344CB8AC3E}">
        <p14:creationId xmlns:p14="http://schemas.microsoft.com/office/powerpoint/2010/main" val="7423478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7A99E5-3DC1-2A4E-8B5D-D9453AFCAEB9}" type="datetimeFigureOut">
              <a:rPr lang="en-US" smtClean="0"/>
              <a:t>2/24/17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D62A0D0-29DD-7541-8511-57FB4050C8E7}" type="slidenum">
              <a:rPr lang="en-US" smtClean="0"/>
              <a:t>‹#›</a:t>
            </a:fld>
            <a:endParaRPr lang="en-US"/>
          </a:p>
        </p:txBody>
      </p:sp>
    </p:spTree>
    <p:extLst>
      <p:ext uri="{BB962C8B-B14F-4D97-AF65-F5344CB8AC3E}">
        <p14:creationId xmlns:p14="http://schemas.microsoft.com/office/powerpoint/2010/main" val="19073893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07A99E5-3DC1-2A4E-8B5D-D9453AFCAEB9}" type="datetimeFigureOut">
              <a:rPr lang="en-US" smtClean="0"/>
              <a:t>2/24/17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D62A0D0-29DD-7541-8511-57FB4050C8E7}" type="slidenum">
              <a:rPr lang="en-US" smtClean="0"/>
              <a:t>‹#›</a:t>
            </a:fld>
            <a:endParaRPr lang="en-US"/>
          </a:p>
        </p:txBody>
      </p:sp>
    </p:spTree>
    <p:extLst>
      <p:ext uri="{BB962C8B-B14F-4D97-AF65-F5344CB8AC3E}">
        <p14:creationId xmlns:p14="http://schemas.microsoft.com/office/powerpoint/2010/main" val="20044402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07A99E5-3DC1-2A4E-8B5D-D9453AFCAEB9}" type="datetimeFigureOut">
              <a:rPr lang="en-US" smtClean="0"/>
              <a:t>2/24/17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D62A0D0-29DD-7541-8511-57FB4050C8E7}" type="slidenum">
              <a:rPr lang="en-US" smtClean="0"/>
              <a:t>‹#›</a:t>
            </a:fld>
            <a:endParaRPr lang="en-US"/>
          </a:p>
        </p:txBody>
      </p:sp>
    </p:spTree>
    <p:extLst>
      <p:ext uri="{BB962C8B-B14F-4D97-AF65-F5344CB8AC3E}">
        <p14:creationId xmlns:p14="http://schemas.microsoft.com/office/powerpoint/2010/main" val="10520675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07A99E5-3DC1-2A4E-8B5D-D9453AFCAEB9}" type="datetimeFigureOut">
              <a:rPr lang="en-US" smtClean="0"/>
              <a:t>2/24/17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62A0D0-29DD-7541-8511-57FB4050C8E7}" type="slidenum">
              <a:rPr lang="en-US" smtClean="0"/>
              <a:t>‹#›</a:t>
            </a:fld>
            <a:endParaRPr lang="en-US"/>
          </a:p>
        </p:txBody>
      </p:sp>
    </p:spTree>
    <p:extLst>
      <p:ext uri="{BB962C8B-B14F-4D97-AF65-F5344CB8AC3E}">
        <p14:creationId xmlns:p14="http://schemas.microsoft.com/office/powerpoint/2010/main" val="18668840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07A99E5-3DC1-2A4E-8B5D-D9453AFCAEB9}" type="datetimeFigureOut">
              <a:rPr lang="en-US" smtClean="0"/>
              <a:t>2/24/17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62A0D0-29DD-7541-8511-57FB4050C8E7}" type="slidenum">
              <a:rPr lang="en-US" smtClean="0"/>
              <a:t>‹#›</a:t>
            </a:fld>
            <a:endParaRPr lang="en-US"/>
          </a:p>
        </p:txBody>
      </p:sp>
    </p:spTree>
    <p:extLst>
      <p:ext uri="{BB962C8B-B14F-4D97-AF65-F5344CB8AC3E}">
        <p14:creationId xmlns:p14="http://schemas.microsoft.com/office/powerpoint/2010/main" val="1984666697"/>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07A99E5-3DC1-2A4E-8B5D-D9453AFCAEB9}" type="datetimeFigureOut">
              <a:rPr lang="en-US" smtClean="0"/>
              <a:t>2/24/17</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D62A0D0-29DD-7541-8511-57FB4050C8E7}" type="slidenum">
              <a:rPr lang="en-US" smtClean="0"/>
              <a:t>‹#›</a:t>
            </a:fld>
            <a:endParaRPr lang="en-US"/>
          </a:p>
        </p:txBody>
      </p:sp>
    </p:spTree>
    <p:extLst>
      <p:ext uri="{BB962C8B-B14F-4D97-AF65-F5344CB8AC3E}">
        <p14:creationId xmlns:p14="http://schemas.microsoft.com/office/powerpoint/2010/main" val="16754106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youtube.com/watch?v=sLNppM8UmPg)"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Outdoor environment in the Foundation Phase</a:t>
            </a:r>
            <a:endParaRPr lang="en-US" dirty="0"/>
          </a:p>
        </p:txBody>
      </p:sp>
      <p:sp>
        <p:nvSpPr>
          <p:cNvPr id="3" name="Subtitle 2"/>
          <p:cNvSpPr>
            <a:spLocks noGrp="1"/>
          </p:cNvSpPr>
          <p:nvPr>
            <p:ph type="subTitle" idx="1"/>
          </p:nvPr>
        </p:nvSpPr>
        <p:spPr/>
        <p:txBody>
          <a:bodyPr/>
          <a:lstStyle/>
          <a:p>
            <a:r>
              <a:rPr lang="en-US" dirty="0" smtClean="0"/>
              <a:t>Desks to dens</a:t>
            </a:r>
            <a:endParaRPr lang="en-US" dirty="0"/>
          </a:p>
        </p:txBody>
      </p:sp>
    </p:spTree>
    <p:extLst>
      <p:ext uri="{BB962C8B-B14F-4D97-AF65-F5344CB8AC3E}">
        <p14:creationId xmlns:p14="http://schemas.microsoft.com/office/powerpoint/2010/main" val="6827035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Physical literacy  -existentialism</a:t>
            </a:r>
            <a:endParaRPr lang="en-US" dirty="0"/>
          </a:p>
        </p:txBody>
      </p:sp>
      <p:sp>
        <p:nvSpPr>
          <p:cNvPr id="3" name="Content Placeholder 2"/>
          <p:cNvSpPr>
            <a:spLocks noGrp="1"/>
          </p:cNvSpPr>
          <p:nvPr>
            <p:ph idx="1"/>
          </p:nvPr>
        </p:nvSpPr>
        <p:spPr/>
        <p:txBody>
          <a:bodyPr/>
          <a:lstStyle/>
          <a:p>
            <a:r>
              <a:rPr lang="en-US" dirty="0" smtClean="0"/>
              <a:t>We are created by our interactions with the world</a:t>
            </a:r>
            <a:r>
              <a:rPr lang="is-IS" dirty="0" smtClean="0"/>
              <a:t>…</a:t>
            </a:r>
          </a:p>
          <a:p>
            <a:endParaRPr lang="is-IS" dirty="0"/>
          </a:p>
          <a:p>
            <a:r>
              <a:rPr lang="en-US" dirty="0" smtClean="0"/>
              <a:t>T</a:t>
            </a:r>
            <a:r>
              <a:rPr lang="is-IS" dirty="0" smtClean="0"/>
              <a:t>he envirnment we create in the Foundation Phase is very important</a:t>
            </a:r>
            <a:endParaRPr lang="en-US" dirty="0"/>
          </a:p>
        </p:txBody>
      </p:sp>
    </p:spTree>
    <p:extLst>
      <p:ext uri="{BB962C8B-B14F-4D97-AF65-F5344CB8AC3E}">
        <p14:creationId xmlns:p14="http://schemas.microsoft.com/office/powerpoint/2010/main" val="18024067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Foundation Phase incorporates outdoor learning in each of the seven areas of learning </a:t>
            </a:r>
            <a:r>
              <a:rPr lang="en-US" dirty="0" smtClean="0"/>
              <a:t/>
            </a:r>
            <a:br>
              <a:rPr lang="en-US" dirty="0" smtClean="0"/>
            </a:br>
            <a:endParaRPr lang="en-US" dirty="0"/>
          </a:p>
        </p:txBody>
      </p:sp>
      <p:sp>
        <p:nvSpPr>
          <p:cNvPr id="3" name="Content Placeholder 2"/>
          <p:cNvSpPr>
            <a:spLocks noGrp="1"/>
          </p:cNvSpPr>
          <p:nvPr>
            <p:ph idx="1"/>
          </p:nvPr>
        </p:nvSpPr>
        <p:spPr/>
        <p:txBody>
          <a:bodyPr/>
          <a:lstStyle/>
          <a:p>
            <a:r>
              <a:rPr lang="en-GB" dirty="0"/>
              <a:t>Educational approaches in Scandinavia see the use of the outdoors as an integral part of children’s learning. </a:t>
            </a:r>
            <a:endParaRPr lang="en-GB" dirty="0" smtClean="0"/>
          </a:p>
          <a:p>
            <a:endParaRPr lang="en-GB" dirty="0" smtClean="0"/>
          </a:p>
          <a:p>
            <a:r>
              <a:rPr lang="en-GB" dirty="0"/>
              <a:t>from the influence of Scandinavia and the growing movement of Forest Schools, but also from the influence of educational theorist such as Froebel </a:t>
            </a:r>
            <a:endParaRPr lang="en-GB" dirty="0" smtClean="0"/>
          </a:p>
          <a:p>
            <a:endParaRPr lang="en-GB" dirty="0"/>
          </a:p>
          <a:p>
            <a:endParaRPr lang="en-GB" dirty="0" smtClean="0"/>
          </a:p>
          <a:p>
            <a:r>
              <a:rPr lang="en-GB" dirty="0" smtClean="0"/>
              <a:t>The question today is   WHY???</a:t>
            </a:r>
            <a:endParaRPr lang="en-GB" dirty="0"/>
          </a:p>
        </p:txBody>
      </p:sp>
    </p:spTree>
    <p:extLst>
      <p:ext uri="{BB962C8B-B14F-4D97-AF65-F5344CB8AC3E}">
        <p14:creationId xmlns:p14="http://schemas.microsoft.com/office/powerpoint/2010/main" val="11328910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impact of the natural environment</a:t>
            </a:r>
            <a:r>
              <a:rPr lang="is-IS" dirty="0" smtClean="0"/>
              <a:t>…</a:t>
            </a:r>
            <a:endParaRPr lang="en-US" dirty="0"/>
          </a:p>
        </p:txBody>
      </p:sp>
      <p:sp>
        <p:nvSpPr>
          <p:cNvPr id="3" name="Content Placeholder 2"/>
          <p:cNvSpPr>
            <a:spLocks noGrp="1"/>
          </p:cNvSpPr>
          <p:nvPr>
            <p:ph idx="1"/>
          </p:nvPr>
        </p:nvSpPr>
        <p:spPr>
          <a:xfrm>
            <a:off x="838200" y="1033670"/>
            <a:ext cx="10515600" cy="5143293"/>
          </a:xfrm>
        </p:spPr>
        <p:txBody>
          <a:bodyPr>
            <a:normAutofit/>
          </a:bodyPr>
          <a:lstStyle/>
          <a:p>
            <a:endParaRPr lang="en-GB" dirty="0" smtClean="0"/>
          </a:p>
          <a:p>
            <a:r>
              <a:rPr lang="en-GB" dirty="0" smtClean="0"/>
              <a:t>on </a:t>
            </a:r>
            <a:r>
              <a:rPr lang="en-GB" dirty="0"/>
              <a:t>motor development, physical activity, physical and mental health, and concentration (</a:t>
            </a:r>
            <a:r>
              <a:rPr lang="en-GB" dirty="0" err="1"/>
              <a:t>Bjørklid</a:t>
            </a:r>
            <a:r>
              <a:rPr lang="en-GB" dirty="0"/>
              <a:t>, 2005; </a:t>
            </a:r>
            <a:r>
              <a:rPr lang="en-GB" dirty="0" err="1"/>
              <a:t>Fjørtoft</a:t>
            </a:r>
            <a:r>
              <a:rPr lang="en-GB" dirty="0"/>
              <a:t>, 2001, 2004; </a:t>
            </a:r>
            <a:r>
              <a:rPr lang="en-GB" dirty="0" err="1"/>
              <a:t>Grahn</a:t>
            </a:r>
            <a:r>
              <a:rPr lang="en-GB" dirty="0"/>
              <a:t> </a:t>
            </a:r>
            <a:r>
              <a:rPr lang="en-GB" i="1" dirty="0"/>
              <a:t>et al</a:t>
            </a:r>
            <a:r>
              <a:rPr lang="en-GB" dirty="0"/>
              <a:t>., 1997)</a:t>
            </a:r>
            <a:r>
              <a:rPr lang="en-US" dirty="0" smtClean="0">
                <a:effectLst/>
              </a:rPr>
              <a:t> </a:t>
            </a:r>
            <a:endParaRPr lang="en-GB" dirty="0" smtClean="0"/>
          </a:p>
          <a:p>
            <a:r>
              <a:rPr lang="en-GB" dirty="0" smtClean="0"/>
              <a:t>Maynard </a:t>
            </a:r>
            <a:r>
              <a:rPr lang="en-GB" i="1" dirty="0"/>
              <a:t>et al</a:t>
            </a:r>
            <a:r>
              <a:rPr lang="en-GB" dirty="0"/>
              <a:t>. (2013:212) concluded that the increased opportunities for child-initiated learning and teachers’ different expectations of behaviour in outdoor spaces </a:t>
            </a:r>
            <a:r>
              <a:rPr lang="en-US" dirty="0"/>
              <a:t>may have given pupils ‘the opportunity to reconstruct themselves as strong, competent children rather than as ‘underachieving’.</a:t>
            </a:r>
            <a:r>
              <a:rPr lang="en-US" dirty="0" smtClean="0">
                <a:effectLst/>
              </a:rPr>
              <a:t> </a:t>
            </a:r>
          </a:p>
          <a:p>
            <a:r>
              <a:rPr lang="en-GB" dirty="0"/>
              <a:t>This is recognised in the Forest School approach where the concept is underpinned by a philosophy of holistic child-led learning (Passy and Waite, 2011)</a:t>
            </a:r>
            <a:r>
              <a:rPr lang="en-US" dirty="0" smtClean="0">
                <a:effectLst/>
              </a:rPr>
              <a:t> </a:t>
            </a:r>
            <a:endParaRPr lang="en-US" dirty="0"/>
          </a:p>
        </p:txBody>
      </p:sp>
    </p:spTree>
    <p:extLst>
      <p:ext uri="{BB962C8B-B14F-4D97-AF65-F5344CB8AC3E}">
        <p14:creationId xmlns:p14="http://schemas.microsoft.com/office/powerpoint/2010/main" val="10707946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However</a:t>
            </a:r>
            <a:r>
              <a:rPr lang="is-IS" dirty="0" smtClean="0"/>
              <a:t>…</a:t>
            </a:r>
            <a:endParaRPr lang="en-US" dirty="0"/>
          </a:p>
        </p:txBody>
      </p:sp>
      <p:sp>
        <p:nvSpPr>
          <p:cNvPr id="3" name="Content Placeholder 2"/>
          <p:cNvSpPr>
            <a:spLocks noGrp="1"/>
          </p:cNvSpPr>
          <p:nvPr>
            <p:ph idx="1"/>
          </p:nvPr>
        </p:nvSpPr>
        <p:spPr/>
        <p:txBody>
          <a:bodyPr/>
          <a:lstStyle/>
          <a:p>
            <a:r>
              <a:rPr lang="en-GB" dirty="0"/>
              <a:t>concern expressed for the lack of outdoor play opportunities for young children as Palmer (2006:59) puts it ‘the decline of the free-range child’ and Wilson (2012) highlights the contrast between structured playing areas and ‘free-range’ playing in a wild overgrown space. In so doing, she touches on many of the complexities of outdoor </a:t>
            </a:r>
            <a:r>
              <a:rPr lang="en-GB" dirty="0" smtClean="0"/>
              <a:t>play</a:t>
            </a:r>
            <a:r>
              <a:rPr lang="is-IS" dirty="0" smtClean="0"/>
              <a:t>…</a:t>
            </a:r>
          </a:p>
          <a:p>
            <a:endParaRPr lang="is-IS" dirty="0"/>
          </a:p>
          <a:p>
            <a:r>
              <a:rPr lang="en-US" dirty="0" smtClean="0"/>
              <a:t>S</a:t>
            </a:r>
            <a:r>
              <a:rPr lang="is-IS" dirty="0" smtClean="0"/>
              <a:t>ee the quote..</a:t>
            </a:r>
            <a:endParaRPr lang="en-US" dirty="0"/>
          </a:p>
          <a:p>
            <a:endParaRPr lang="en-US" dirty="0"/>
          </a:p>
        </p:txBody>
      </p:sp>
    </p:spTree>
    <p:extLst>
      <p:ext uri="{BB962C8B-B14F-4D97-AF65-F5344CB8AC3E}">
        <p14:creationId xmlns:p14="http://schemas.microsoft.com/office/powerpoint/2010/main" val="11692486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a:bodyPr>
          <a:lstStyle/>
          <a:p>
            <a:r>
              <a:rPr lang="en-GB" dirty="0"/>
              <a:t>Wilson (2012) captures so well the fears of </a:t>
            </a:r>
            <a:r>
              <a:rPr lang="en-GB" dirty="0" err="1"/>
              <a:t>Louv</a:t>
            </a:r>
            <a:r>
              <a:rPr lang="en-GB" dirty="0"/>
              <a:t> (2005:99), who has identified the psychological and emotional problems of children not playing in the natural environment in what he calls ‘nature deficit disorder</a:t>
            </a:r>
            <a:r>
              <a:rPr lang="en-GB" dirty="0" smtClean="0"/>
              <a:t>.’</a:t>
            </a:r>
          </a:p>
          <a:p>
            <a:r>
              <a:rPr lang="en-GB" dirty="0"/>
              <a:t>Gill (2007) argues that our risk-averse society does not enable children to take risks, learn to make judgements about safety and develop resilience</a:t>
            </a:r>
            <a:r>
              <a:rPr lang="en-GB" dirty="0" smtClean="0"/>
              <a:t>.</a:t>
            </a:r>
          </a:p>
          <a:p>
            <a:r>
              <a:rPr lang="en-GB" dirty="0"/>
              <a:t>Wilson (2012) also highlights the complex social nature of play and the darker side of </a:t>
            </a:r>
            <a:r>
              <a:rPr lang="en-GB" dirty="0" smtClean="0"/>
              <a:t>play</a:t>
            </a:r>
          </a:p>
          <a:p>
            <a:r>
              <a:rPr lang="en-GB" dirty="0" smtClean="0"/>
              <a:t>And </a:t>
            </a:r>
            <a:r>
              <a:rPr lang="is-IS" dirty="0" smtClean="0"/>
              <a:t>…</a:t>
            </a:r>
            <a:r>
              <a:rPr lang="en-GB" dirty="0" smtClean="0"/>
              <a:t>the </a:t>
            </a:r>
            <a:r>
              <a:rPr lang="en-GB" dirty="0"/>
              <a:t>challenges of physical play for anyone with a developmental coordination disorder (Kirby and Drew, 2004; Macintyre and </a:t>
            </a:r>
            <a:r>
              <a:rPr lang="en-GB" dirty="0" err="1"/>
              <a:t>McVitty</a:t>
            </a:r>
            <a:r>
              <a:rPr lang="en-GB" dirty="0"/>
              <a:t>, 2004)</a:t>
            </a:r>
          </a:p>
        </p:txBody>
      </p:sp>
    </p:spTree>
    <p:extLst>
      <p:ext uri="{BB962C8B-B14F-4D97-AF65-F5344CB8AC3E}">
        <p14:creationId xmlns:p14="http://schemas.microsoft.com/office/powerpoint/2010/main" val="10207256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Wild spaces for creativity</a:t>
            </a:r>
            <a:r>
              <a:rPr lang="is-IS" dirty="0" smtClean="0"/>
              <a:t>…</a:t>
            </a:r>
            <a:endParaRPr lang="en-US" dirty="0"/>
          </a:p>
        </p:txBody>
      </p:sp>
      <p:sp>
        <p:nvSpPr>
          <p:cNvPr id="3" name="Content Placeholder 2"/>
          <p:cNvSpPr>
            <a:spLocks noGrp="1"/>
          </p:cNvSpPr>
          <p:nvPr>
            <p:ph idx="1"/>
          </p:nvPr>
        </p:nvSpPr>
        <p:spPr/>
        <p:txBody>
          <a:bodyPr/>
          <a:lstStyle/>
          <a:p>
            <a:r>
              <a:rPr lang="en-GB" dirty="0"/>
              <a:t>The space that Wilson describes has been left to grow wild and in so doing is full of variables, an important factor for creativity in what Nicholson (1971:6) calls ‘the theory of loose parts’ which says 'in any environment, both the degree of inventiveness and creativity, and the possibility of discovery, are directly proportional to the number and kind of variables in it</a:t>
            </a:r>
            <a:r>
              <a:rPr lang="en-GB" dirty="0" smtClean="0"/>
              <a:t>.’</a:t>
            </a:r>
          </a:p>
          <a:p>
            <a:r>
              <a:rPr lang="en-GB" dirty="0"/>
              <a:t>Rasmussen and </a:t>
            </a:r>
            <a:r>
              <a:rPr lang="en-GB" dirty="0" err="1"/>
              <a:t>Smidt</a:t>
            </a:r>
            <a:r>
              <a:rPr lang="en-GB" dirty="0"/>
              <a:t> (2003) also recognise this inventiveness as they stress two important factors in relation to outdoor play, the challenge, excitement and risk factors and the opportunities for imagination provided by the limitless variables of the outdoor environment.</a:t>
            </a:r>
            <a:endParaRPr lang="en-US" dirty="0"/>
          </a:p>
        </p:txBody>
      </p:sp>
    </p:spTree>
    <p:extLst>
      <p:ext uri="{BB962C8B-B14F-4D97-AF65-F5344CB8AC3E}">
        <p14:creationId xmlns:p14="http://schemas.microsoft.com/office/powerpoint/2010/main" val="34636830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Affordances</a:t>
            </a:r>
            <a:endParaRPr lang="en-US" dirty="0"/>
          </a:p>
        </p:txBody>
      </p:sp>
      <p:sp>
        <p:nvSpPr>
          <p:cNvPr id="3" name="Content Placeholder 2"/>
          <p:cNvSpPr>
            <a:spLocks noGrp="1"/>
          </p:cNvSpPr>
          <p:nvPr>
            <p:ph idx="1"/>
          </p:nvPr>
        </p:nvSpPr>
        <p:spPr/>
        <p:txBody>
          <a:bodyPr/>
          <a:lstStyle/>
          <a:p>
            <a:r>
              <a:rPr lang="en-GB" dirty="0"/>
              <a:t>The concept of affordances has been widely used in the field of outdoor research (</a:t>
            </a:r>
            <a:r>
              <a:rPr lang="en-GB" dirty="0" err="1"/>
              <a:t>Fiskum</a:t>
            </a:r>
            <a:r>
              <a:rPr lang="en-GB" dirty="0"/>
              <a:t> and Jacobsen, 2013; </a:t>
            </a:r>
            <a:r>
              <a:rPr lang="en-GB" dirty="0" err="1"/>
              <a:t>Fjortoft</a:t>
            </a:r>
            <a:r>
              <a:rPr lang="en-GB" dirty="0"/>
              <a:t>, 2001, 2004; </a:t>
            </a:r>
            <a:r>
              <a:rPr lang="en-GB" dirty="0" err="1"/>
              <a:t>Kytta</a:t>
            </a:r>
            <a:r>
              <a:rPr lang="en-GB" dirty="0"/>
              <a:t>, 2002; </a:t>
            </a:r>
            <a:r>
              <a:rPr lang="en-GB" dirty="0" err="1"/>
              <a:t>Storli</a:t>
            </a:r>
            <a:r>
              <a:rPr lang="en-GB" dirty="0"/>
              <a:t> and Hagen, 2010</a:t>
            </a:r>
            <a:r>
              <a:rPr lang="en-GB" dirty="0" smtClean="0"/>
              <a:t>;).</a:t>
            </a:r>
          </a:p>
          <a:p>
            <a:r>
              <a:rPr lang="en-GB" dirty="0"/>
              <a:t>Gibson (1986:127) states that ‘the affordances of the environment are what it offers the animal</a:t>
            </a:r>
            <a:r>
              <a:rPr lang="en-GB" dirty="0" smtClean="0"/>
              <a:t>’</a:t>
            </a:r>
          </a:p>
          <a:p>
            <a:r>
              <a:rPr lang="en-GB" dirty="0"/>
              <a:t>Affordances have properties that they offer to a species but the affordance not only depends on the environment but also the species</a:t>
            </a:r>
            <a:r>
              <a:rPr lang="en-GB" dirty="0" smtClean="0"/>
              <a:t>.</a:t>
            </a:r>
          </a:p>
          <a:p>
            <a:r>
              <a:rPr lang="en-US" dirty="0"/>
              <a:t>(</a:t>
            </a:r>
            <a:r>
              <a:rPr lang="en-US" dirty="0">
                <a:hlinkClick r:id="rId2"/>
              </a:rPr>
              <a:t>www.youtube.com/watch?v=sLNppM8UmPg</a:t>
            </a:r>
            <a:r>
              <a:rPr lang="en-US" dirty="0" smtClean="0">
                <a:hlinkClick r:id="rId2"/>
              </a:rPr>
              <a:t>)</a:t>
            </a:r>
            <a:r>
              <a:rPr lang="en-US" dirty="0" smtClean="0"/>
              <a:t>    6 :17</a:t>
            </a:r>
          </a:p>
          <a:p>
            <a:endParaRPr lang="en-US" dirty="0"/>
          </a:p>
        </p:txBody>
      </p:sp>
    </p:spTree>
    <p:extLst>
      <p:ext uri="{BB962C8B-B14F-4D97-AF65-F5344CB8AC3E}">
        <p14:creationId xmlns:p14="http://schemas.microsoft.com/office/powerpoint/2010/main" val="177620539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 </a:t>
            </a:r>
            <a:r>
              <a:rPr lang="en-GB" dirty="0" err="1"/>
              <a:t>Kytta’s</a:t>
            </a:r>
            <a:r>
              <a:rPr lang="en-GB" dirty="0"/>
              <a:t> (2004) study of affordances of children’s environments found that a rural natural environment provided a superior amount of affordances, something that </a:t>
            </a:r>
            <a:r>
              <a:rPr lang="en-GB" dirty="0" err="1"/>
              <a:t>Fjortoft</a:t>
            </a:r>
            <a:r>
              <a:rPr lang="en-GB" dirty="0"/>
              <a:t> and </a:t>
            </a:r>
            <a:r>
              <a:rPr lang="en-GB" dirty="0" err="1"/>
              <a:t>Sageie</a:t>
            </a:r>
            <a:r>
              <a:rPr lang="en-GB" dirty="0"/>
              <a:t> (2000) and </a:t>
            </a:r>
            <a:r>
              <a:rPr lang="en-GB" dirty="0" err="1"/>
              <a:t>Fjortoft</a:t>
            </a:r>
            <a:r>
              <a:rPr lang="en-GB" dirty="0"/>
              <a:t> (2000, 2001, 2004) have </a:t>
            </a:r>
            <a:r>
              <a:rPr lang="en-GB" dirty="0" smtClean="0"/>
              <a:t>noted</a:t>
            </a:r>
          </a:p>
          <a:p>
            <a:r>
              <a:rPr lang="en-GB" dirty="0" err="1"/>
              <a:t>Kytta</a:t>
            </a:r>
            <a:r>
              <a:rPr lang="en-GB" dirty="0"/>
              <a:t> (2004) suggests children’s ability to perceive affordances develops as they grow and learn new physical skills. When a child learns to walk, a new field of affordances opens up and they are able to perceive new features of the environment and intuitively use them for physically active play (</a:t>
            </a:r>
            <a:r>
              <a:rPr lang="en-GB" dirty="0" err="1"/>
              <a:t>Stroli</a:t>
            </a:r>
            <a:r>
              <a:rPr lang="en-GB" dirty="0"/>
              <a:t> and Hagen, 2010)</a:t>
            </a:r>
            <a:endParaRPr lang="en-US" dirty="0"/>
          </a:p>
        </p:txBody>
      </p:sp>
    </p:spTree>
    <p:extLst>
      <p:ext uri="{BB962C8B-B14F-4D97-AF65-F5344CB8AC3E}">
        <p14:creationId xmlns:p14="http://schemas.microsoft.com/office/powerpoint/2010/main" val="12644301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err="1"/>
              <a:t>Fjortoft</a:t>
            </a:r>
            <a:r>
              <a:rPr lang="en-GB" dirty="0"/>
              <a:t> (2004) maintains that the diversity of affordances in the natural environment encourages a wide range of physical actions and in so doing develops motor </a:t>
            </a:r>
            <a:r>
              <a:rPr lang="en-GB" dirty="0" smtClean="0"/>
              <a:t>competency</a:t>
            </a:r>
          </a:p>
          <a:p>
            <a:r>
              <a:rPr lang="en-GB" dirty="0"/>
              <a:t>She highlights the importance of the environmental complexity and diversity in nature as an important influence on physically active play (</a:t>
            </a:r>
            <a:r>
              <a:rPr lang="en-GB" dirty="0" err="1"/>
              <a:t>Fjortoft</a:t>
            </a:r>
            <a:r>
              <a:rPr lang="en-GB" dirty="0"/>
              <a:t>, 2000, 2004</a:t>
            </a:r>
            <a:r>
              <a:rPr lang="en-GB" dirty="0" smtClean="0"/>
              <a:t>).</a:t>
            </a:r>
          </a:p>
          <a:p>
            <a:endParaRPr lang="en-GB" dirty="0"/>
          </a:p>
          <a:p>
            <a:r>
              <a:rPr lang="en-GB" dirty="0" smtClean="0"/>
              <a:t>Develops physical competence </a:t>
            </a:r>
            <a:r>
              <a:rPr lang="is-IS" dirty="0" smtClean="0"/>
              <a:t>…attribute of physical literacy</a:t>
            </a:r>
            <a:endParaRPr lang="en-US" dirty="0"/>
          </a:p>
        </p:txBody>
      </p:sp>
    </p:spTree>
    <p:extLst>
      <p:ext uri="{BB962C8B-B14F-4D97-AF65-F5344CB8AC3E}">
        <p14:creationId xmlns:p14="http://schemas.microsoft.com/office/powerpoint/2010/main" val="3490125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the outdoors i</a:t>
            </a:r>
            <a:r>
              <a:rPr lang="en-GB" dirty="0" smtClean="0"/>
              <a:t>s </a:t>
            </a:r>
            <a:r>
              <a:rPr lang="en-GB" dirty="0"/>
              <a:t>‘qualitatively different’ and </a:t>
            </a:r>
            <a:r>
              <a:rPr lang="en-GB" dirty="0" smtClean="0"/>
              <a:t>has </a:t>
            </a:r>
            <a:r>
              <a:rPr lang="en-GB" dirty="0"/>
              <a:t>‘fewer restrictions and controls and activities tended to be open-ended’ highlighting the ‘unpredictability’, ‘dynamic’ and at times ‘threatening’ nature of the outdoors (Stephenson, 2002:37</a:t>
            </a:r>
            <a:r>
              <a:rPr lang="en-GB" dirty="0" smtClean="0"/>
              <a:t>).</a:t>
            </a:r>
          </a:p>
          <a:p>
            <a:endParaRPr lang="en-GB" dirty="0"/>
          </a:p>
          <a:p>
            <a:r>
              <a:rPr lang="en-GB" dirty="0"/>
              <a:t>cues that children link to play and risky play and may therefore account for their motivation to play outside.</a:t>
            </a:r>
            <a:endParaRPr lang="en-US" dirty="0"/>
          </a:p>
        </p:txBody>
      </p:sp>
    </p:spTree>
    <p:extLst>
      <p:ext uri="{BB962C8B-B14F-4D97-AF65-F5344CB8AC3E}">
        <p14:creationId xmlns:p14="http://schemas.microsoft.com/office/powerpoint/2010/main" val="6552399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lnSpcReduction="10000"/>
          </a:bodyPr>
          <a:lstStyle/>
          <a:p>
            <a:r>
              <a:rPr lang="en-GB" dirty="0" err="1"/>
              <a:t>Fiskum</a:t>
            </a:r>
            <a:r>
              <a:rPr lang="en-GB" dirty="0"/>
              <a:t> and Jacobsen (2013) highlight recent developments in neuroscience that suggest visual information is not just processed by the visual cortex, but also simultaneously by the limbic system</a:t>
            </a:r>
            <a:r>
              <a:rPr lang="en-GB" dirty="0" smtClean="0"/>
              <a:t>.</a:t>
            </a:r>
          </a:p>
          <a:p>
            <a:r>
              <a:rPr lang="en-GB" dirty="0" err="1"/>
              <a:t>Fiskum</a:t>
            </a:r>
            <a:r>
              <a:rPr lang="en-GB" dirty="0"/>
              <a:t> and Jacobsen (2013:77) argue that this gives a new perspective on how we see affordances, and suggest that ‘affordances in indoor and outdoor schooling have different requirements for cortical regulation</a:t>
            </a:r>
            <a:r>
              <a:rPr lang="en-GB" dirty="0" smtClean="0"/>
              <a:t>.’</a:t>
            </a:r>
          </a:p>
          <a:p>
            <a:r>
              <a:rPr lang="en-GB" dirty="0"/>
              <a:t>Having to regulate and ‘suppress tendency to actions given by affordances’ when </a:t>
            </a:r>
            <a:r>
              <a:rPr lang="en-GB" dirty="0" smtClean="0"/>
              <a:t>indoors, </a:t>
            </a:r>
            <a:r>
              <a:rPr lang="en-GB" dirty="0"/>
              <a:t>as opposed to the freedom to respond in action outdoors may result in stress and different behaviours in children </a:t>
            </a:r>
            <a:r>
              <a:rPr lang="is-IS" dirty="0" smtClean="0"/>
              <a:t>…..</a:t>
            </a:r>
            <a:r>
              <a:rPr lang="en-GB" dirty="0"/>
              <a:t> ‘action regulation’</a:t>
            </a:r>
            <a:r>
              <a:rPr lang="en-US" dirty="0" smtClean="0">
                <a:effectLst/>
              </a:rPr>
              <a:t> </a:t>
            </a:r>
            <a:endParaRPr lang="en-US" dirty="0"/>
          </a:p>
        </p:txBody>
      </p:sp>
    </p:spTree>
    <p:extLst>
      <p:ext uri="{BB962C8B-B14F-4D97-AF65-F5344CB8AC3E}">
        <p14:creationId xmlns:p14="http://schemas.microsoft.com/office/powerpoint/2010/main" val="14237557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this are significant for the Foundation Phase, which is underpinned by a philosophy of well-being and has the ‘development of children’s self-worth and self- esteem’ at the core of the curriculum (DCELLS, 2008a:4</a:t>
            </a:r>
            <a:r>
              <a:rPr lang="en-GB" dirty="0" smtClean="0"/>
              <a:t>).</a:t>
            </a:r>
            <a:endParaRPr lang="en-GB" dirty="0"/>
          </a:p>
          <a:p>
            <a:endParaRPr lang="en-GB" dirty="0" smtClean="0"/>
          </a:p>
          <a:p>
            <a:r>
              <a:rPr lang="en-GB" dirty="0" err="1"/>
              <a:t>Nicklasson</a:t>
            </a:r>
            <a:r>
              <a:rPr lang="en-GB" dirty="0"/>
              <a:t> and Sandberg (2010) suggest ‘nature is an environment where both children and adults can find peace and relaxation from the stresses of everyday life, and increase their playfulness and feelings of freedom’. </a:t>
            </a:r>
            <a:endParaRPr lang="en-US" dirty="0"/>
          </a:p>
          <a:p>
            <a:endParaRPr lang="en-US" dirty="0"/>
          </a:p>
        </p:txBody>
      </p:sp>
    </p:spTree>
    <p:extLst>
      <p:ext uri="{BB962C8B-B14F-4D97-AF65-F5344CB8AC3E}">
        <p14:creationId xmlns:p14="http://schemas.microsoft.com/office/powerpoint/2010/main" val="8835350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err="1"/>
              <a:t>Fjortoft</a:t>
            </a:r>
            <a:r>
              <a:rPr lang="en-GB" dirty="0"/>
              <a:t> (2000) explored the learning effects from playing in a natural environment on motor development. </a:t>
            </a:r>
            <a:r>
              <a:rPr lang="en-GB" dirty="0" err="1"/>
              <a:t>Grahn</a:t>
            </a:r>
            <a:r>
              <a:rPr lang="en-GB" dirty="0"/>
              <a:t> </a:t>
            </a:r>
            <a:r>
              <a:rPr lang="en-GB" i="1" dirty="0"/>
              <a:t>et al</a:t>
            </a:r>
            <a:r>
              <a:rPr lang="en-GB" dirty="0"/>
              <a:t>., (1997, cited in </a:t>
            </a:r>
            <a:r>
              <a:rPr lang="en-GB" dirty="0" err="1"/>
              <a:t>Fjortoft</a:t>
            </a:r>
            <a:r>
              <a:rPr lang="en-GB" dirty="0"/>
              <a:t>, 2000 and </a:t>
            </a:r>
            <a:r>
              <a:rPr lang="en-GB" dirty="0" err="1"/>
              <a:t>Mygind</a:t>
            </a:r>
            <a:r>
              <a:rPr lang="en-GB" dirty="0"/>
              <a:t>, 2007) found that children playing in an outdoor environment which included natural environments had better physical fitness, motor skills and coordination, concentration abilities and less absence due to illness than children in an urban environment.</a:t>
            </a:r>
            <a:endParaRPr lang="en-US" dirty="0"/>
          </a:p>
        </p:txBody>
      </p:sp>
    </p:spTree>
    <p:extLst>
      <p:ext uri="{BB962C8B-B14F-4D97-AF65-F5344CB8AC3E}">
        <p14:creationId xmlns:p14="http://schemas.microsoft.com/office/powerpoint/2010/main" val="6336370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err="1"/>
              <a:t>Mygind</a:t>
            </a:r>
            <a:r>
              <a:rPr lang="en-GB" dirty="0"/>
              <a:t> (2007) found that the outdoors, in particular a Forest School environment had a significant impact on the levels of physical activity of </a:t>
            </a:r>
            <a:r>
              <a:rPr lang="en-GB" dirty="0" smtClean="0"/>
              <a:t>children</a:t>
            </a:r>
          </a:p>
          <a:p>
            <a:endParaRPr lang="en-GB" dirty="0"/>
          </a:p>
          <a:p>
            <a:r>
              <a:rPr lang="en-GB" dirty="0" err="1"/>
              <a:t>Dowda</a:t>
            </a:r>
            <a:r>
              <a:rPr lang="en-GB" dirty="0"/>
              <a:t> </a:t>
            </a:r>
            <a:r>
              <a:rPr lang="en-GB" i="1" dirty="0"/>
              <a:t>et al</a:t>
            </a:r>
            <a:r>
              <a:rPr lang="en-GB" dirty="0"/>
              <a:t>. (2009) suggest the environment that children are in has an impact on activity levels, with schools whose environments promoted physical activity with more space, less fixed equipment and more portable equipment having children with significantly higher levels of physical activity</a:t>
            </a:r>
            <a:endParaRPr lang="en-US" dirty="0"/>
          </a:p>
        </p:txBody>
      </p:sp>
    </p:spTree>
    <p:extLst>
      <p:ext uri="{BB962C8B-B14F-4D97-AF65-F5344CB8AC3E}">
        <p14:creationId xmlns:p14="http://schemas.microsoft.com/office/powerpoint/2010/main" val="15441794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Mental health</a:t>
            </a:r>
            <a:r>
              <a:rPr lang="is-IS" dirty="0" smtClean="0"/>
              <a:t>…</a:t>
            </a:r>
            <a:endParaRPr lang="en-US" dirty="0"/>
          </a:p>
        </p:txBody>
      </p:sp>
      <p:sp>
        <p:nvSpPr>
          <p:cNvPr id="3" name="Content Placeholder 2"/>
          <p:cNvSpPr>
            <a:spLocks noGrp="1"/>
          </p:cNvSpPr>
          <p:nvPr>
            <p:ph idx="1"/>
          </p:nvPr>
        </p:nvSpPr>
        <p:spPr/>
        <p:txBody>
          <a:bodyPr/>
          <a:lstStyle/>
          <a:p>
            <a:r>
              <a:rPr lang="en-GB" dirty="0"/>
              <a:t>A growing body of literature supports the role of nature and the outdoors in promoting mental health and well-being  (</a:t>
            </a:r>
            <a:r>
              <a:rPr lang="en-GB" dirty="0" err="1"/>
              <a:t>Berto</a:t>
            </a:r>
            <a:r>
              <a:rPr lang="en-GB" dirty="0"/>
              <a:t>, 2005; Bird, 2007; </a:t>
            </a:r>
            <a:r>
              <a:rPr lang="en-GB" dirty="0" err="1"/>
              <a:t>Korpela</a:t>
            </a:r>
            <a:r>
              <a:rPr lang="en-GB" dirty="0"/>
              <a:t> </a:t>
            </a:r>
            <a:r>
              <a:rPr lang="en-GB" i="1" dirty="0"/>
              <a:t>et al</a:t>
            </a:r>
            <a:r>
              <a:rPr lang="en-GB" dirty="0"/>
              <a:t>., 2001; </a:t>
            </a:r>
            <a:r>
              <a:rPr lang="en-GB" dirty="0" err="1"/>
              <a:t>Korpela</a:t>
            </a:r>
            <a:r>
              <a:rPr lang="en-GB" dirty="0"/>
              <a:t> and </a:t>
            </a:r>
            <a:r>
              <a:rPr lang="en-GB" dirty="0" err="1"/>
              <a:t>Hartig</a:t>
            </a:r>
            <a:r>
              <a:rPr lang="en-GB" dirty="0"/>
              <a:t>, 1996; Munoz, 2009), prevention of depression (Douglas, 2005), and alleviation of symptoms of ADHD (Taylor </a:t>
            </a:r>
            <a:r>
              <a:rPr lang="en-GB" i="1" dirty="0"/>
              <a:t>et al</a:t>
            </a:r>
            <a:r>
              <a:rPr lang="en-GB" dirty="0"/>
              <a:t>., 2001; Taylor and </a:t>
            </a:r>
            <a:r>
              <a:rPr lang="en-GB" dirty="0" err="1"/>
              <a:t>Kuo</a:t>
            </a:r>
            <a:r>
              <a:rPr lang="en-GB" dirty="0"/>
              <a:t>, 2001, 2009).</a:t>
            </a:r>
            <a:endParaRPr lang="en-US" dirty="0"/>
          </a:p>
        </p:txBody>
      </p:sp>
    </p:spTree>
    <p:extLst>
      <p:ext uri="{BB962C8B-B14F-4D97-AF65-F5344CB8AC3E}">
        <p14:creationId xmlns:p14="http://schemas.microsoft.com/office/powerpoint/2010/main" val="3146247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happening in the outdoor spaces??</a:t>
            </a:r>
            <a:endParaRPr lang="en-US" dirty="0"/>
          </a:p>
        </p:txBody>
      </p:sp>
      <p:sp>
        <p:nvSpPr>
          <p:cNvPr id="3" name="Content Placeholder 2"/>
          <p:cNvSpPr>
            <a:spLocks noGrp="1"/>
          </p:cNvSpPr>
          <p:nvPr>
            <p:ph idx="1"/>
          </p:nvPr>
        </p:nvSpPr>
        <p:spPr/>
        <p:txBody>
          <a:bodyPr/>
          <a:lstStyle/>
          <a:p>
            <a:r>
              <a:rPr lang="en-US" dirty="0" smtClean="0"/>
              <a:t>Look at the handouts</a:t>
            </a:r>
            <a:r>
              <a:rPr lang="is-IS" dirty="0" smtClean="0"/>
              <a:t>….the findings of the Wisard evaluation of the Foundation Phase for WG</a:t>
            </a:r>
          </a:p>
          <a:p>
            <a:endParaRPr lang="is-IS" dirty="0"/>
          </a:p>
          <a:p>
            <a:r>
              <a:rPr lang="en-US" dirty="0" smtClean="0"/>
              <a:t>D</a:t>
            </a:r>
            <a:r>
              <a:rPr lang="is-IS" dirty="0" smtClean="0"/>
              <a:t>iscuss ....</a:t>
            </a:r>
            <a:endParaRPr lang="en-US" dirty="0"/>
          </a:p>
        </p:txBody>
      </p:sp>
    </p:spTree>
    <p:extLst>
      <p:ext uri="{BB962C8B-B14F-4D97-AF65-F5344CB8AC3E}">
        <p14:creationId xmlns:p14="http://schemas.microsoft.com/office/powerpoint/2010/main" val="10415164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do children want in the outdoor  environment?</a:t>
            </a:r>
            <a:endParaRPr lang="en-US" dirty="0"/>
          </a:p>
        </p:txBody>
      </p:sp>
      <p:sp>
        <p:nvSpPr>
          <p:cNvPr id="3" name="Content Placeholder 2"/>
          <p:cNvSpPr>
            <a:spLocks noGrp="1"/>
          </p:cNvSpPr>
          <p:nvPr>
            <p:ph idx="1"/>
          </p:nvPr>
        </p:nvSpPr>
        <p:spPr/>
        <p:txBody>
          <a:bodyPr/>
          <a:lstStyle/>
          <a:p>
            <a:r>
              <a:rPr lang="en-US" dirty="0" smtClean="0"/>
              <a:t>Read article</a:t>
            </a:r>
            <a:r>
              <a:rPr lang="is-IS" dirty="0" smtClean="0"/>
              <a:t>…</a:t>
            </a:r>
          </a:p>
          <a:p>
            <a:endParaRPr lang="is-IS" dirty="0"/>
          </a:p>
          <a:p>
            <a:endParaRPr lang="is-IS" smtClean="0"/>
          </a:p>
          <a:p>
            <a:endParaRPr lang="en-US"/>
          </a:p>
        </p:txBody>
      </p:sp>
    </p:spTree>
    <p:extLst>
      <p:ext uri="{BB962C8B-B14F-4D97-AF65-F5344CB8AC3E}">
        <p14:creationId xmlns:p14="http://schemas.microsoft.com/office/powerpoint/2010/main" val="6199954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TotalTime>
  <Words>1275</Words>
  <Application>Microsoft Macintosh PowerPoint</Application>
  <PresentationFormat>Widescreen</PresentationFormat>
  <Paragraphs>62</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Calibri Light</vt:lpstr>
      <vt:lpstr>Arial</vt:lpstr>
      <vt:lpstr>Calibri</vt:lpstr>
      <vt:lpstr>Office Theme</vt:lpstr>
      <vt:lpstr>Outdoor environment in the Foundation Phase</vt:lpstr>
      <vt:lpstr>Physical literacy  -existentialism</vt:lpstr>
      <vt:lpstr>The Foundation Phase incorporates outdoor learning in each of the seven areas of learning  </vt:lpstr>
      <vt:lpstr>impact of the natural environment…</vt:lpstr>
      <vt:lpstr>However…</vt:lpstr>
      <vt:lpstr>PowerPoint Presentation</vt:lpstr>
      <vt:lpstr>Wild spaces for creativity…</vt:lpstr>
      <vt:lpstr>Affordances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Mental health…</vt:lpstr>
      <vt:lpstr>What is happening in the outdoor spaces??</vt:lpstr>
      <vt:lpstr>What do children want in the outdoor  environment?</vt:lpstr>
    </vt:vector>
  </TitlesOfParts>
  <Company/>
  <LinksUpToDate>false</LinksUpToDate>
  <SharedDoc>false</SharedDoc>
  <HyperlinksChanged>false</HyperlinksChanged>
  <AppVersion>15.0022</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Outdoor environment in the Foundation Phase</dc:title>
  <dc:creator>Nalda Wainwright</dc:creator>
  <cp:lastModifiedBy>Nalda Wainwright</cp:lastModifiedBy>
  <cp:revision>7</cp:revision>
  <dcterms:created xsi:type="dcterms:W3CDTF">2017-02-24T06:09:11Z</dcterms:created>
  <dcterms:modified xsi:type="dcterms:W3CDTF">2017-02-24T06:45:47Z</dcterms:modified>
</cp:coreProperties>
</file>