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7.xml" ContentType="application/vnd.ms-office.drawingml.diagramDrawing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59" r:id="rId3"/>
    <p:sldId id="260" r:id="rId4"/>
    <p:sldId id="261" r:id="rId5"/>
    <p:sldId id="277" r:id="rId6"/>
    <p:sldId id="263" r:id="rId7"/>
    <p:sldId id="264" r:id="rId8"/>
    <p:sldId id="265" r:id="rId9"/>
    <p:sldId id="266" r:id="rId10"/>
    <p:sldId id="276" r:id="rId11"/>
    <p:sldId id="273" r:id="rId12"/>
    <p:sldId id="274" r:id="rId13"/>
    <p:sldId id="275" r:id="rId14"/>
    <p:sldId id="268" r:id="rId15"/>
    <p:sldId id="267" r:id="rId16"/>
    <p:sldId id="269" r:id="rId17"/>
    <p:sldId id="270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paigntoendloneliness.org/wp-content/uploads/Psychology_of_Loneliness_FINAL_REPORT.pdf" TargetMode="External"/><Relationship Id="rId2" Type="http://schemas.openxmlformats.org/officeDocument/2006/relationships/hyperlink" Target="file:///C:\Users\user\Downloads\Co-Op-Isolation-Loneliness-overview.pdf" TargetMode="External"/><Relationship Id="rId1" Type="http://schemas.openxmlformats.org/officeDocument/2006/relationships/hyperlink" Target="https://www.ageuk.org.uk/globalassets/age-uk/documents/policy-positions/health-and-wellbeing/ppp_loneliness_and_isolation_uk.pdf.%20Accessed%2022/7/2022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jpe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user\Downloads\Co-Op-Isolation-Loneliness-overview.pdf" TargetMode="External"/><Relationship Id="rId2" Type="http://schemas.openxmlformats.org/officeDocument/2006/relationships/hyperlink" Target="https://www.ageuk.org.uk/globalassets/age-uk/documents/policy-positions/health-and-wellbeing/ppp_loneliness_and_isolation_uk.pdf.%20Accessed%2022/7/2022" TargetMode="External"/><Relationship Id="rId1" Type="http://schemas.openxmlformats.org/officeDocument/2006/relationships/image" Target="../media/image11.jpeg"/><Relationship Id="rId4" Type="http://schemas.openxmlformats.org/officeDocument/2006/relationships/hyperlink" Target="https://www.campaigntoendloneliness.org/wp-content/uploads/Psychology_of_Loneliness_FINAL_REPORT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6BFF2-8005-4AC4-9D75-BB5935F38EF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66C106F-711F-4582-826E-41829F809117}">
      <dgm:prSet/>
      <dgm:spPr/>
      <dgm:t>
        <a:bodyPr/>
        <a:lstStyle/>
        <a:p>
          <a:r>
            <a:rPr lang="en-US" dirty="0"/>
            <a:t>Data Collection/Search Strategy</a:t>
          </a:r>
        </a:p>
      </dgm:t>
    </dgm:pt>
    <dgm:pt modelId="{91940126-F039-4D60-99A3-C5EF56F75CCB}" type="parTrans" cxnId="{D4EF43FF-CC7D-48F6-A74F-3E0468D7E7B1}">
      <dgm:prSet/>
      <dgm:spPr/>
      <dgm:t>
        <a:bodyPr/>
        <a:lstStyle/>
        <a:p>
          <a:endParaRPr lang="en-US"/>
        </a:p>
      </dgm:t>
    </dgm:pt>
    <dgm:pt modelId="{ED6AD843-4CDC-444D-8A34-3438EC5F752F}" type="sibTrans" cxnId="{D4EF43FF-CC7D-48F6-A74F-3E0468D7E7B1}">
      <dgm:prSet/>
      <dgm:spPr/>
      <dgm:t>
        <a:bodyPr/>
        <a:lstStyle/>
        <a:p>
          <a:endParaRPr lang="en-US"/>
        </a:p>
      </dgm:t>
    </dgm:pt>
    <dgm:pt modelId="{91C73C58-ABFA-4FE7-8317-64F1DC0B83CF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1800" b="1" dirty="0" smtClean="0">
              <a:latin typeface="Arial" pitchFamily="34" charset="0"/>
              <a:cs typeface="Arial" pitchFamily="34" charset="0"/>
            </a:rPr>
            <a:t> Data Collections/ Search Strategy</a:t>
          </a:r>
          <a:endParaRPr lang="en-US" sz="1800" b="1" dirty="0">
            <a:latin typeface="Arial" pitchFamily="34" charset="0"/>
            <a:cs typeface="Arial" pitchFamily="34" charset="0"/>
          </a:endParaRPr>
        </a:p>
      </dgm:t>
    </dgm:pt>
    <dgm:pt modelId="{7EA6516A-7697-4DE5-AF91-7F6300FE2B2E}" type="parTrans" cxnId="{AAF0A290-3EE7-44C0-866D-347C9CDE0D38}">
      <dgm:prSet/>
      <dgm:spPr/>
      <dgm:t>
        <a:bodyPr/>
        <a:lstStyle/>
        <a:p>
          <a:endParaRPr lang="en-US"/>
        </a:p>
      </dgm:t>
    </dgm:pt>
    <dgm:pt modelId="{5AC83260-D476-47AC-8810-9393466B628F}" type="sibTrans" cxnId="{AAF0A290-3EE7-44C0-866D-347C9CDE0D38}">
      <dgm:prSet/>
      <dgm:spPr/>
      <dgm:t>
        <a:bodyPr/>
        <a:lstStyle/>
        <a:p>
          <a:endParaRPr lang="en-US"/>
        </a:p>
      </dgm:t>
    </dgm:pt>
    <dgm:pt modelId="{7E9D493D-E85F-4901-A004-952607FFCC5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0" dirty="0" smtClean="0">
              <a:latin typeface="Arial" pitchFamily="34" charset="0"/>
              <a:cs typeface="Arial" pitchFamily="34" charset="0"/>
            </a:rPr>
            <a:t>Search </a:t>
          </a:r>
          <a:r>
            <a:rPr lang="en-US" sz="1800" b="0" dirty="0">
              <a:latin typeface="Arial" pitchFamily="34" charset="0"/>
              <a:cs typeface="Arial" pitchFamily="34" charset="0"/>
            </a:rPr>
            <a:t>terms like </a:t>
          </a:r>
          <a:r>
            <a:rPr lang="en-US" sz="1800" b="0" i="1" dirty="0">
              <a:latin typeface="Arial" pitchFamily="34" charset="0"/>
              <a:cs typeface="Arial" pitchFamily="34" charset="0"/>
            </a:rPr>
            <a:t>loneliness’, ‘reducing loneliness’ “social isolation” “Social Interaction” “Social Relationship” “older adult” “elderly people” “United Kingdom” </a:t>
          </a:r>
          <a:r>
            <a:rPr lang="en-US" sz="1800" b="0" dirty="0">
              <a:latin typeface="Arial" pitchFamily="34" charset="0"/>
              <a:cs typeface="Arial" pitchFamily="34" charset="0"/>
            </a:rPr>
            <a:t>were highlighted as key terms in identifying the loneliness of older adult in care homes in the United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Kingdom.</a:t>
          </a:r>
          <a:endParaRPr lang="en-US" sz="1800" b="0" dirty="0">
            <a:latin typeface="Arial" pitchFamily="34" charset="0"/>
            <a:cs typeface="Arial" pitchFamily="34" charset="0"/>
          </a:endParaRPr>
        </a:p>
      </dgm:t>
    </dgm:pt>
    <dgm:pt modelId="{5D62F5EF-DD28-4F90-B092-1640ECCC3759}" type="parTrans" cxnId="{36E69386-8DAD-40D8-A04F-4ACBFCDFD7F2}">
      <dgm:prSet/>
      <dgm:spPr/>
      <dgm:t>
        <a:bodyPr/>
        <a:lstStyle/>
        <a:p>
          <a:endParaRPr lang="en-US"/>
        </a:p>
      </dgm:t>
    </dgm:pt>
    <dgm:pt modelId="{02C7908D-D108-4677-8C5F-0D3D6CC813DD}" type="sibTrans" cxnId="{36E69386-8DAD-40D8-A04F-4ACBFCDFD7F2}">
      <dgm:prSet/>
      <dgm:spPr/>
      <dgm:t>
        <a:bodyPr/>
        <a:lstStyle/>
        <a:p>
          <a:endParaRPr lang="en-US"/>
        </a:p>
      </dgm:t>
    </dgm:pt>
    <dgm:pt modelId="{E4E35818-87D3-4D09-82D4-807CF04D5E56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0" dirty="0">
              <a:latin typeface="Arial" pitchFamily="34" charset="0"/>
              <a:cs typeface="Arial" pitchFamily="34" charset="0"/>
            </a:rPr>
            <a:t>EBSCO and PUBMED database, Google database, and the University database were  used to collect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literatures.</a:t>
          </a:r>
          <a:endParaRPr lang="en-US" sz="1800" b="0" dirty="0">
            <a:latin typeface="Arial" pitchFamily="34" charset="0"/>
            <a:cs typeface="Arial" pitchFamily="34" charset="0"/>
          </a:endParaRPr>
        </a:p>
      </dgm:t>
    </dgm:pt>
    <dgm:pt modelId="{94A0DCC8-50BD-40F1-BCC3-00E7EB034B2C}" type="parTrans" cxnId="{27F0BA12-22C8-48C8-A02B-8DB95C9074FE}">
      <dgm:prSet/>
      <dgm:spPr/>
      <dgm:t>
        <a:bodyPr/>
        <a:lstStyle/>
        <a:p>
          <a:endParaRPr lang="en-US"/>
        </a:p>
      </dgm:t>
    </dgm:pt>
    <dgm:pt modelId="{5CAD5182-4FDD-410C-A377-D00F15ED97BB}" type="sibTrans" cxnId="{27F0BA12-22C8-48C8-A02B-8DB95C9074FE}">
      <dgm:prSet/>
      <dgm:spPr/>
      <dgm:t>
        <a:bodyPr/>
        <a:lstStyle/>
        <a:p>
          <a:endParaRPr lang="en-US"/>
        </a:p>
      </dgm:t>
    </dgm:pt>
    <dgm:pt modelId="{70B5E4AB-7121-45DB-A175-26B97417612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 smtClean="0">
              <a:latin typeface="Arial" pitchFamily="34" charset="0"/>
              <a:cs typeface="Arial" pitchFamily="34" charset="0"/>
            </a:rPr>
            <a:t>Data Analysis</a:t>
          </a:r>
          <a:endParaRPr lang="en-US" sz="1800" b="1" dirty="0">
            <a:latin typeface="Arial" pitchFamily="34" charset="0"/>
            <a:cs typeface="Arial" pitchFamily="34" charset="0"/>
          </a:endParaRPr>
        </a:p>
      </dgm:t>
    </dgm:pt>
    <dgm:pt modelId="{CD4CB52A-505C-4B1D-BE8A-89FDB66C0887}" type="parTrans" cxnId="{E27C9A10-6E20-472B-9058-7933CF69716B}">
      <dgm:prSet/>
      <dgm:spPr/>
      <dgm:t>
        <a:bodyPr/>
        <a:lstStyle/>
        <a:p>
          <a:endParaRPr lang="en-GB"/>
        </a:p>
      </dgm:t>
    </dgm:pt>
    <dgm:pt modelId="{9FE5753F-F96B-45EB-9AF4-0A5156620D08}" type="sibTrans" cxnId="{E27C9A10-6E20-472B-9058-7933CF69716B}">
      <dgm:prSet/>
      <dgm:spPr/>
      <dgm:t>
        <a:bodyPr/>
        <a:lstStyle/>
        <a:p>
          <a:endParaRPr lang="en-GB"/>
        </a:p>
      </dgm:t>
    </dgm:pt>
    <dgm:pt modelId="{4DEB44DA-609C-4BFB-8FCD-3A31F84103BE}">
      <dgm:prSet custT="1"/>
      <dgm:spPr/>
      <dgm:t>
        <a:bodyPr/>
        <a:lstStyle/>
        <a:p>
          <a:pPr algn="l">
            <a:lnSpc>
              <a:spcPct val="150000"/>
            </a:lnSpc>
          </a:pPr>
          <a:endParaRPr lang="en-US" sz="2000" b="0" dirty="0">
            <a:latin typeface="Arial" pitchFamily="34" charset="0"/>
            <a:cs typeface="Arial" pitchFamily="34" charset="0"/>
          </a:endParaRPr>
        </a:p>
      </dgm:t>
    </dgm:pt>
    <dgm:pt modelId="{B7B5A093-433C-4226-A46D-88BFE9B108B9}" type="parTrans" cxnId="{0FC00CAE-D909-4551-AE7D-7CD76FFCFA0A}">
      <dgm:prSet/>
      <dgm:spPr/>
      <dgm:t>
        <a:bodyPr/>
        <a:lstStyle/>
        <a:p>
          <a:endParaRPr lang="en-GB"/>
        </a:p>
      </dgm:t>
    </dgm:pt>
    <dgm:pt modelId="{AFB7F830-2C44-4308-8A86-FB3CEF3E83F2}" type="sibTrans" cxnId="{0FC00CAE-D909-4551-AE7D-7CD76FFCFA0A}">
      <dgm:prSet/>
      <dgm:spPr/>
      <dgm:t>
        <a:bodyPr/>
        <a:lstStyle/>
        <a:p>
          <a:endParaRPr lang="en-GB"/>
        </a:p>
      </dgm:t>
    </dgm:pt>
    <dgm:pt modelId="{CF0BD8B3-D3BE-47D8-8E1D-5B5BB7085B43}">
      <dgm:prSet custT="1"/>
      <dgm:spPr/>
      <dgm:t>
        <a:bodyPr/>
        <a:lstStyle/>
        <a:p>
          <a:pPr algn="l">
            <a:lnSpc>
              <a:spcPct val="150000"/>
            </a:lnSpc>
          </a:pPr>
          <a:r>
            <a:rPr lang="en-US" sz="1800" b="0" dirty="0" smtClean="0">
              <a:latin typeface="Arial" pitchFamily="34" charset="0"/>
              <a:cs typeface="Arial" pitchFamily="34" charset="0"/>
            </a:rPr>
            <a:t>Local </a:t>
          </a:r>
          <a:r>
            <a:rPr lang="en-US" sz="1800" b="0" dirty="0">
              <a:latin typeface="Arial" pitchFamily="34" charset="0"/>
              <a:cs typeface="Arial" pitchFamily="34" charset="0"/>
            </a:rPr>
            <a:t>literatures in UK were used to inform the search terms to collect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data. </a:t>
          </a:r>
          <a:endParaRPr lang="en-US" sz="1800" b="0" dirty="0">
            <a:latin typeface="Arial" pitchFamily="34" charset="0"/>
            <a:cs typeface="Arial" pitchFamily="34" charset="0"/>
          </a:endParaRPr>
        </a:p>
      </dgm:t>
    </dgm:pt>
    <dgm:pt modelId="{D6C3F0E0-469F-42DB-BC99-91DED28CCAFE}" type="parTrans" cxnId="{EDE63ECC-23BE-4CC5-86BA-ED45B9E442FB}">
      <dgm:prSet/>
      <dgm:spPr/>
      <dgm:t>
        <a:bodyPr/>
        <a:lstStyle/>
        <a:p>
          <a:endParaRPr lang="en-GB"/>
        </a:p>
      </dgm:t>
    </dgm:pt>
    <dgm:pt modelId="{847BE7EC-AD7A-4345-B9A2-F1DDFD2E37A7}" type="sibTrans" cxnId="{EDE63ECC-23BE-4CC5-86BA-ED45B9E442FB}">
      <dgm:prSet/>
      <dgm:spPr/>
      <dgm:t>
        <a:bodyPr/>
        <a:lstStyle/>
        <a:p>
          <a:endParaRPr lang="en-GB"/>
        </a:p>
      </dgm:t>
    </dgm:pt>
    <dgm:pt modelId="{E12409DB-0CC8-4285-9E2F-1283B55D87D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0" dirty="0" smtClean="0">
              <a:latin typeface="Arial" pitchFamily="34" charset="0"/>
              <a:cs typeface="Arial" pitchFamily="34" charset="0"/>
            </a:rPr>
            <a:t>Thematic analysis was used to analyzed and report patterns from data presented in the research.</a:t>
          </a:r>
          <a:endParaRPr lang="en-US" sz="1800" b="0" dirty="0">
            <a:latin typeface="Arial" pitchFamily="34" charset="0"/>
            <a:cs typeface="Arial" pitchFamily="34" charset="0"/>
          </a:endParaRPr>
        </a:p>
      </dgm:t>
    </dgm:pt>
    <dgm:pt modelId="{CD50019F-7D53-41A9-BBD7-4ABFAA5F4A7F}" type="parTrans" cxnId="{64DA144E-56C9-4DAA-A270-ACE1CCC3B962}">
      <dgm:prSet/>
      <dgm:spPr/>
      <dgm:t>
        <a:bodyPr/>
        <a:lstStyle/>
        <a:p>
          <a:endParaRPr lang="en-GB"/>
        </a:p>
      </dgm:t>
    </dgm:pt>
    <dgm:pt modelId="{44CF56F1-DA2C-43A8-91DA-F314A3DFAA1C}" type="sibTrans" cxnId="{64DA144E-56C9-4DAA-A270-ACE1CCC3B962}">
      <dgm:prSet/>
      <dgm:spPr/>
      <dgm:t>
        <a:bodyPr/>
        <a:lstStyle/>
        <a:p>
          <a:endParaRPr lang="en-GB"/>
        </a:p>
      </dgm:t>
    </dgm:pt>
    <dgm:pt modelId="{98447E30-480B-46EA-AE6E-AE9941E2F773}" type="pres">
      <dgm:prSet presAssocID="{6026BFF2-8005-4AC4-9D75-BB5935F38E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5FFEACE-EA5E-44CA-B1D2-0D6C1991010C}" type="pres">
      <dgm:prSet presAssocID="{266C106F-711F-4582-826E-41829F80911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8564E5-4AB9-4D4F-94F2-AAC9FC0192AD}" type="pres">
      <dgm:prSet presAssocID="{266C106F-711F-4582-826E-41829F809117}" presName="childText" presStyleLbl="revTx" presStyleIdx="0" presStyleCnt="1" custScaleY="15885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F0BBD04-7D30-4415-8FCB-98D69BFD7029}" type="presOf" srcId="{E4E35818-87D3-4D09-82D4-807CF04D5E56}" destId="{488564E5-4AB9-4D4F-94F2-AAC9FC0192AD}" srcOrd="0" destOrd="3" presId="urn:microsoft.com/office/officeart/2005/8/layout/vList2"/>
    <dgm:cxn modelId="{EDE63ECC-23BE-4CC5-86BA-ED45B9E442FB}" srcId="{266C106F-711F-4582-826E-41829F809117}" destId="{CF0BD8B3-D3BE-47D8-8E1D-5B5BB7085B43}" srcOrd="1" destOrd="0" parTransId="{D6C3F0E0-469F-42DB-BC99-91DED28CCAFE}" sibTransId="{847BE7EC-AD7A-4345-B9A2-F1DDFD2E37A7}"/>
    <dgm:cxn modelId="{D4EF43FF-CC7D-48F6-A74F-3E0468D7E7B1}" srcId="{6026BFF2-8005-4AC4-9D75-BB5935F38EF8}" destId="{266C106F-711F-4582-826E-41829F809117}" srcOrd="0" destOrd="0" parTransId="{91940126-F039-4D60-99A3-C5EF56F75CCB}" sibTransId="{ED6AD843-4CDC-444D-8A34-3438EC5F752F}"/>
    <dgm:cxn modelId="{30BD71A7-F129-46E6-879B-D080CB62F386}" type="presOf" srcId="{266C106F-711F-4582-826E-41829F809117}" destId="{05FFEACE-EA5E-44CA-B1D2-0D6C1991010C}" srcOrd="0" destOrd="0" presId="urn:microsoft.com/office/officeart/2005/8/layout/vList2"/>
    <dgm:cxn modelId="{5C505A63-D64A-44E0-99CA-ECCBD779920C}" type="presOf" srcId="{6026BFF2-8005-4AC4-9D75-BB5935F38EF8}" destId="{98447E30-480B-46EA-AE6E-AE9941E2F773}" srcOrd="0" destOrd="0" presId="urn:microsoft.com/office/officeart/2005/8/layout/vList2"/>
    <dgm:cxn modelId="{36E69386-8DAD-40D8-A04F-4ACBFCDFD7F2}" srcId="{266C106F-711F-4582-826E-41829F809117}" destId="{7E9D493D-E85F-4901-A004-952607FFCC51}" srcOrd="2" destOrd="0" parTransId="{5D62F5EF-DD28-4F90-B092-1640ECCC3759}" sibTransId="{02C7908D-D108-4677-8C5F-0D3D6CC813DD}"/>
    <dgm:cxn modelId="{85EFD5E6-C154-4F7B-A7DF-9B6C2D4D63E4}" type="presOf" srcId="{91C73C58-ABFA-4FE7-8317-64F1DC0B83CF}" destId="{488564E5-4AB9-4D4F-94F2-AAC9FC0192AD}" srcOrd="0" destOrd="0" presId="urn:microsoft.com/office/officeart/2005/8/layout/vList2"/>
    <dgm:cxn modelId="{C1E11787-C8E0-4E0D-9E7F-612BDCCBD5DD}" type="presOf" srcId="{CF0BD8B3-D3BE-47D8-8E1D-5B5BB7085B43}" destId="{488564E5-4AB9-4D4F-94F2-AAC9FC0192AD}" srcOrd="0" destOrd="1" presId="urn:microsoft.com/office/officeart/2005/8/layout/vList2"/>
    <dgm:cxn modelId="{8F5D0AFD-693B-46FA-B2FD-F1A7DE0B84AC}" type="presOf" srcId="{70B5E4AB-7121-45DB-A175-26B974176128}" destId="{488564E5-4AB9-4D4F-94F2-AAC9FC0192AD}" srcOrd="0" destOrd="4" presId="urn:microsoft.com/office/officeart/2005/8/layout/vList2"/>
    <dgm:cxn modelId="{E27C9A10-6E20-472B-9058-7933CF69716B}" srcId="{266C106F-711F-4582-826E-41829F809117}" destId="{70B5E4AB-7121-45DB-A175-26B974176128}" srcOrd="4" destOrd="0" parTransId="{CD4CB52A-505C-4B1D-BE8A-89FDB66C0887}" sibTransId="{9FE5753F-F96B-45EB-9AF4-0A5156620D08}"/>
    <dgm:cxn modelId="{5D8C8730-029C-417C-9C9E-56A71482BDE7}" type="presOf" srcId="{4DEB44DA-609C-4BFB-8FCD-3A31F84103BE}" destId="{488564E5-4AB9-4D4F-94F2-AAC9FC0192AD}" srcOrd="0" destOrd="6" presId="urn:microsoft.com/office/officeart/2005/8/layout/vList2"/>
    <dgm:cxn modelId="{64DA144E-56C9-4DAA-A270-ACE1CCC3B962}" srcId="{266C106F-711F-4582-826E-41829F809117}" destId="{E12409DB-0CC8-4285-9E2F-1283B55D87DE}" srcOrd="5" destOrd="0" parTransId="{CD50019F-7D53-41A9-BBD7-4ABFAA5F4A7F}" sibTransId="{44CF56F1-DA2C-43A8-91DA-F314A3DFAA1C}"/>
    <dgm:cxn modelId="{27F0BA12-22C8-48C8-A02B-8DB95C9074FE}" srcId="{266C106F-711F-4582-826E-41829F809117}" destId="{E4E35818-87D3-4D09-82D4-807CF04D5E56}" srcOrd="3" destOrd="0" parTransId="{94A0DCC8-50BD-40F1-BCC3-00E7EB034B2C}" sibTransId="{5CAD5182-4FDD-410C-A377-D00F15ED97BB}"/>
    <dgm:cxn modelId="{C97CA0C1-4F52-43EE-B74F-FD09FC856E35}" type="presOf" srcId="{E12409DB-0CC8-4285-9E2F-1283B55D87DE}" destId="{488564E5-4AB9-4D4F-94F2-AAC9FC0192AD}" srcOrd="0" destOrd="5" presId="urn:microsoft.com/office/officeart/2005/8/layout/vList2"/>
    <dgm:cxn modelId="{AAF0A290-3EE7-44C0-866D-347C9CDE0D38}" srcId="{266C106F-711F-4582-826E-41829F809117}" destId="{91C73C58-ABFA-4FE7-8317-64F1DC0B83CF}" srcOrd="0" destOrd="0" parTransId="{7EA6516A-7697-4DE5-AF91-7F6300FE2B2E}" sibTransId="{5AC83260-D476-47AC-8810-9393466B628F}"/>
    <dgm:cxn modelId="{0FC00CAE-D909-4551-AE7D-7CD76FFCFA0A}" srcId="{266C106F-711F-4582-826E-41829F809117}" destId="{4DEB44DA-609C-4BFB-8FCD-3A31F84103BE}" srcOrd="6" destOrd="0" parTransId="{B7B5A093-433C-4226-A46D-88BFE9B108B9}" sibTransId="{AFB7F830-2C44-4308-8A86-FB3CEF3E83F2}"/>
    <dgm:cxn modelId="{A4346753-E1E4-4584-B49E-6BF1FB564D39}" type="presOf" srcId="{7E9D493D-E85F-4901-A004-952607FFCC51}" destId="{488564E5-4AB9-4D4F-94F2-AAC9FC0192AD}" srcOrd="0" destOrd="2" presId="urn:microsoft.com/office/officeart/2005/8/layout/vList2"/>
    <dgm:cxn modelId="{F466D2BF-A201-44C1-8782-2E2AE71797F3}" type="presParOf" srcId="{98447E30-480B-46EA-AE6E-AE9941E2F773}" destId="{05FFEACE-EA5E-44CA-B1D2-0D6C1991010C}" srcOrd="0" destOrd="0" presId="urn:microsoft.com/office/officeart/2005/8/layout/vList2"/>
    <dgm:cxn modelId="{859A47AA-675B-4A9D-A5A6-4C5541767ECA}" type="presParOf" srcId="{98447E30-480B-46EA-AE6E-AE9941E2F773}" destId="{488564E5-4AB9-4D4F-94F2-AAC9FC0192A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621626-20EE-4B01-8387-11807ABD77E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02A4F4C-DFE7-4D89-B10F-5F0D71637C98}">
      <dgm:prSet custT="1"/>
      <dgm:spPr/>
      <dgm:t>
        <a:bodyPr/>
        <a:lstStyle/>
        <a:p>
          <a:r>
            <a:rPr lang="en-GB" sz="2400" dirty="0">
              <a:latin typeface="Arial" pitchFamily="34" charset="0"/>
              <a:cs typeface="Arial" pitchFamily="34" charset="0"/>
            </a:rPr>
            <a:t>There is a serious concern of older adult loneliness in care homes in UK because they are exposed to higher risk of functional and cognitive impairment leading to several health </a:t>
          </a:r>
          <a:r>
            <a:rPr lang="en-GB" sz="2400" dirty="0" smtClean="0">
              <a:latin typeface="Arial" pitchFamily="34" charset="0"/>
              <a:cs typeface="Arial" pitchFamily="34" charset="0"/>
            </a:rPr>
            <a:t>challenges. 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2B9F8255-AECE-4E84-A120-9A36D60CB599}" type="parTrans" cxnId="{291648AC-2DEF-498C-925E-0DA4341E7C6C}">
      <dgm:prSet/>
      <dgm:spPr/>
      <dgm:t>
        <a:bodyPr/>
        <a:lstStyle/>
        <a:p>
          <a:endParaRPr lang="en-US"/>
        </a:p>
      </dgm:t>
    </dgm:pt>
    <dgm:pt modelId="{CA1653E6-3C51-4BDC-8F84-133CB840C3A9}" type="sibTrans" cxnId="{291648AC-2DEF-498C-925E-0DA4341E7C6C}">
      <dgm:prSet/>
      <dgm:spPr/>
      <dgm:t>
        <a:bodyPr/>
        <a:lstStyle/>
        <a:p>
          <a:endParaRPr lang="en-US"/>
        </a:p>
      </dgm:t>
    </dgm:pt>
    <dgm:pt modelId="{C06E7517-5F9C-472C-BD2A-6323342D1528}">
      <dgm:prSet custT="1"/>
      <dgm:spPr/>
      <dgm:t>
        <a:bodyPr/>
        <a:lstStyle/>
        <a:p>
          <a:r>
            <a:rPr lang="en-GB" sz="2400" dirty="0">
              <a:latin typeface="Arial" pitchFamily="34" charset="0"/>
              <a:cs typeface="Arial" pitchFamily="34" charset="0"/>
            </a:rPr>
            <a:t>Nursing staff to see that loneliness of older adult is reduced in care homes using highlighted </a:t>
          </a:r>
          <a:r>
            <a:rPr lang="en-GB" sz="2400" dirty="0" smtClean="0">
              <a:latin typeface="Arial" pitchFamily="34" charset="0"/>
              <a:cs typeface="Arial" pitchFamily="34" charset="0"/>
            </a:rPr>
            <a:t>interventions. 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06A81A05-D582-4FD3-9905-DD80CD89C38D}" type="parTrans" cxnId="{D82DE475-F15C-4EB1-AA96-3EA66376BA76}">
      <dgm:prSet/>
      <dgm:spPr/>
      <dgm:t>
        <a:bodyPr/>
        <a:lstStyle/>
        <a:p>
          <a:endParaRPr lang="en-US"/>
        </a:p>
      </dgm:t>
    </dgm:pt>
    <dgm:pt modelId="{5FFE9EAA-0AED-4382-A86A-34A33E8DB8C1}" type="sibTrans" cxnId="{D82DE475-F15C-4EB1-AA96-3EA66376BA76}">
      <dgm:prSet/>
      <dgm:spPr/>
      <dgm:t>
        <a:bodyPr/>
        <a:lstStyle/>
        <a:p>
          <a:endParaRPr lang="en-US"/>
        </a:p>
      </dgm:t>
    </dgm:pt>
    <dgm:pt modelId="{F20F521E-6277-4FD1-AE69-4AFBAA225E52}" type="pres">
      <dgm:prSet presAssocID="{39621626-20EE-4B01-8387-11807ABD77E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BA26BFB-8A3A-4AFF-99A2-04A200D46A0A}" type="pres">
      <dgm:prSet presAssocID="{802A4F4C-DFE7-4D89-B10F-5F0D71637C9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28EAB9-FFF8-48BC-B0D4-19254177B7C1}" type="pres">
      <dgm:prSet presAssocID="{CA1653E6-3C51-4BDC-8F84-133CB840C3A9}" presName="spacer" presStyleCnt="0"/>
      <dgm:spPr/>
    </dgm:pt>
    <dgm:pt modelId="{C17F8CEE-2564-4C9C-BCA7-B345893AD67B}" type="pres">
      <dgm:prSet presAssocID="{C06E7517-5F9C-472C-BD2A-6323342D1528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D675450-053E-45F5-9368-E23FE736EE38}" type="presOf" srcId="{C06E7517-5F9C-472C-BD2A-6323342D1528}" destId="{C17F8CEE-2564-4C9C-BCA7-B345893AD67B}" srcOrd="0" destOrd="0" presId="urn:microsoft.com/office/officeart/2005/8/layout/vList2"/>
    <dgm:cxn modelId="{7B0AFC1C-4389-4322-9605-5009ACB6A2B5}" type="presOf" srcId="{802A4F4C-DFE7-4D89-B10F-5F0D71637C98}" destId="{3BA26BFB-8A3A-4AFF-99A2-04A200D46A0A}" srcOrd="0" destOrd="0" presId="urn:microsoft.com/office/officeart/2005/8/layout/vList2"/>
    <dgm:cxn modelId="{5026F68A-3A3A-40A2-8BC1-F63D9E9F3C99}" type="presOf" srcId="{39621626-20EE-4B01-8387-11807ABD77E0}" destId="{F20F521E-6277-4FD1-AE69-4AFBAA225E52}" srcOrd="0" destOrd="0" presId="urn:microsoft.com/office/officeart/2005/8/layout/vList2"/>
    <dgm:cxn modelId="{D82DE475-F15C-4EB1-AA96-3EA66376BA76}" srcId="{39621626-20EE-4B01-8387-11807ABD77E0}" destId="{C06E7517-5F9C-472C-BD2A-6323342D1528}" srcOrd="1" destOrd="0" parTransId="{06A81A05-D582-4FD3-9905-DD80CD89C38D}" sibTransId="{5FFE9EAA-0AED-4382-A86A-34A33E8DB8C1}"/>
    <dgm:cxn modelId="{291648AC-2DEF-498C-925E-0DA4341E7C6C}" srcId="{39621626-20EE-4B01-8387-11807ABD77E0}" destId="{802A4F4C-DFE7-4D89-B10F-5F0D71637C98}" srcOrd="0" destOrd="0" parTransId="{2B9F8255-AECE-4E84-A120-9A36D60CB599}" sibTransId="{CA1653E6-3C51-4BDC-8F84-133CB840C3A9}"/>
    <dgm:cxn modelId="{9603158F-91AC-4655-A1F9-32DF367D8CF0}" type="presParOf" srcId="{F20F521E-6277-4FD1-AE69-4AFBAA225E52}" destId="{3BA26BFB-8A3A-4AFF-99A2-04A200D46A0A}" srcOrd="0" destOrd="0" presId="urn:microsoft.com/office/officeart/2005/8/layout/vList2"/>
    <dgm:cxn modelId="{37C30EF0-F6C4-4632-A6CC-54CA488BFEF5}" type="presParOf" srcId="{F20F521E-6277-4FD1-AE69-4AFBAA225E52}" destId="{9028EAB9-FFF8-48BC-B0D4-19254177B7C1}" srcOrd="1" destOrd="0" presId="urn:microsoft.com/office/officeart/2005/8/layout/vList2"/>
    <dgm:cxn modelId="{D378EF87-A628-4D6A-B438-097D8C176201}" type="presParOf" srcId="{F20F521E-6277-4FD1-AE69-4AFBAA225E52}" destId="{C17F8CEE-2564-4C9C-BCA7-B345893AD6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A5864B-00E7-4AAC-9265-859100408E43}" type="doc">
      <dgm:prSet loTypeId="urn:microsoft.com/office/officeart/2005/8/layout/process4" loCatId="process" qsTypeId="urn:microsoft.com/office/officeart/2005/8/quickstyle/simple4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CE0D5616-6256-4DE7-8630-2A620141A8D6}">
      <dgm:prSet custT="1"/>
      <dgm:spPr/>
      <dgm:t>
        <a:bodyPr/>
        <a:lstStyle/>
        <a:p>
          <a:r>
            <a:rPr lang="en-GB" sz="2400" dirty="0">
              <a:latin typeface="Arial" pitchFamily="34" charset="0"/>
              <a:cs typeface="Arial" pitchFamily="34" charset="0"/>
            </a:rPr>
            <a:t>In writing this project, I have developed research knowledge and skills that previously do not have</a:t>
          </a:r>
          <a:r>
            <a:rPr lang="en-GB" sz="2000" dirty="0"/>
            <a:t>. </a:t>
          </a:r>
          <a:endParaRPr lang="en-US" sz="2000" dirty="0"/>
        </a:p>
      </dgm:t>
    </dgm:pt>
    <dgm:pt modelId="{08F1612F-FE53-4A0C-854B-2800505A0AD9}" type="parTrans" cxnId="{21AFC4EA-BCC7-40CA-B1C6-AAF235E30486}">
      <dgm:prSet/>
      <dgm:spPr/>
      <dgm:t>
        <a:bodyPr/>
        <a:lstStyle/>
        <a:p>
          <a:endParaRPr lang="en-US"/>
        </a:p>
      </dgm:t>
    </dgm:pt>
    <dgm:pt modelId="{B09FDFFD-9DAD-40F6-A653-651425626ED6}" type="sibTrans" cxnId="{21AFC4EA-BCC7-40CA-B1C6-AAF235E30486}">
      <dgm:prSet/>
      <dgm:spPr/>
      <dgm:t>
        <a:bodyPr/>
        <a:lstStyle/>
        <a:p>
          <a:endParaRPr lang="en-US"/>
        </a:p>
      </dgm:t>
    </dgm:pt>
    <dgm:pt modelId="{DBE7516D-9EBA-41C3-88E0-9443030357B2}">
      <dgm:prSet custT="1"/>
      <dgm:spPr/>
      <dgm:t>
        <a:bodyPr/>
        <a:lstStyle/>
        <a:p>
          <a:r>
            <a:rPr lang="en-GB" sz="2400" dirty="0">
              <a:latin typeface="Arial" pitchFamily="34" charset="0"/>
              <a:cs typeface="Arial" pitchFamily="34" charset="0"/>
            </a:rPr>
            <a:t>In addition, I have learned to keep timeline on  project process from data collection to final completion. 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3A188C6B-2D8F-44EC-A54A-A8940B5F04D2}" type="parTrans" cxnId="{85D6C056-1834-40F4-AF24-082E7C1DB484}">
      <dgm:prSet/>
      <dgm:spPr/>
      <dgm:t>
        <a:bodyPr/>
        <a:lstStyle/>
        <a:p>
          <a:endParaRPr lang="en-US"/>
        </a:p>
      </dgm:t>
    </dgm:pt>
    <dgm:pt modelId="{4F852E3A-AC5E-41E9-8765-8BE3346ECEA1}" type="sibTrans" cxnId="{85D6C056-1834-40F4-AF24-082E7C1DB484}">
      <dgm:prSet/>
      <dgm:spPr/>
      <dgm:t>
        <a:bodyPr/>
        <a:lstStyle/>
        <a:p>
          <a:endParaRPr lang="en-US"/>
        </a:p>
      </dgm:t>
    </dgm:pt>
    <dgm:pt modelId="{41BFDB47-4A4B-4ED0-AAE9-61EBEFBAF0B2}">
      <dgm:prSet custT="1"/>
      <dgm:spPr/>
      <dgm:t>
        <a:bodyPr/>
        <a:lstStyle/>
        <a:p>
          <a:r>
            <a:rPr lang="en-GB" sz="2400" dirty="0">
              <a:latin typeface="Arial" pitchFamily="34" charset="0"/>
              <a:cs typeface="Arial" pitchFamily="34" charset="0"/>
            </a:rPr>
            <a:t>The project was successful because I was able to clarify the question reducing older adult loneliness </a:t>
          </a:r>
          <a:endParaRPr lang="en-US" sz="2400" dirty="0">
            <a:latin typeface="Arial" pitchFamily="34" charset="0"/>
            <a:cs typeface="Arial" pitchFamily="34" charset="0"/>
          </a:endParaRPr>
        </a:p>
      </dgm:t>
    </dgm:pt>
    <dgm:pt modelId="{14D1A1A7-198C-42A3-B415-9D34735A797E}" type="parTrans" cxnId="{309D3664-AA6B-405C-807D-578E31418E25}">
      <dgm:prSet/>
      <dgm:spPr/>
      <dgm:t>
        <a:bodyPr/>
        <a:lstStyle/>
        <a:p>
          <a:endParaRPr lang="en-US"/>
        </a:p>
      </dgm:t>
    </dgm:pt>
    <dgm:pt modelId="{21417BEC-C22F-4C04-9008-9D7F08EBCBCF}" type="sibTrans" cxnId="{309D3664-AA6B-405C-807D-578E31418E25}">
      <dgm:prSet/>
      <dgm:spPr/>
      <dgm:t>
        <a:bodyPr/>
        <a:lstStyle/>
        <a:p>
          <a:endParaRPr lang="en-US"/>
        </a:p>
      </dgm:t>
    </dgm:pt>
    <dgm:pt modelId="{4B791FCA-75BE-4096-B25B-994E2537608B}" type="pres">
      <dgm:prSet presAssocID="{47A5864B-00E7-4AAC-9265-859100408E4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8ED26BA-573A-4210-8D66-43F4105A5A68}" type="pres">
      <dgm:prSet presAssocID="{41BFDB47-4A4B-4ED0-AAE9-61EBEFBAF0B2}" presName="boxAndChildren" presStyleCnt="0"/>
      <dgm:spPr/>
    </dgm:pt>
    <dgm:pt modelId="{66ED2979-7ABC-48F9-90EE-1EE71EB35178}" type="pres">
      <dgm:prSet presAssocID="{41BFDB47-4A4B-4ED0-AAE9-61EBEFBAF0B2}" presName="parentTextBox" presStyleLbl="node1" presStyleIdx="0" presStyleCnt="3"/>
      <dgm:spPr/>
      <dgm:t>
        <a:bodyPr/>
        <a:lstStyle/>
        <a:p>
          <a:endParaRPr lang="en-GB"/>
        </a:p>
      </dgm:t>
    </dgm:pt>
    <dgm:pt modelId="{1E34F4E4-FE87-4D0D-92EB-E80C4DAAC0BF}" type="pres">
      <dgm:prSet presAssocID="{4F852E3A-AC5E-41E9-8765-8BE3346ECEA1}" presName="sp" presStyleCnt="0"/>
      <dgm:spPr/>
    </dgm:pt>
    <dgm:pt modelId="{6C68C40C-5DB5-4517-B060-901B65509909}" type="pres">
      <dgm:prSet presAssocID="{DBE7516D-9EBA-41C3-88E0-9443030357B2}" presName="arrowAndChildren" presStyleCnt="0"/>
      <dgm:spPr/>
    </dgm:pt>
    <dgm:pt modelId="{977E6E7D-1D2E-4E9D-B141-DB6EECF6BD0E}" type="pres">
      <dgm:prSet presAssocID="{DBE7516D-9EBA-41C3-88E0-9443030357B2}" presName="parentTextArrow" presStyleLbl="node1" presStyleIdx="1" presStyleCnt="3"/>
      <dgm:spPr/>
      <dgm:t>
        <a:bodyPr/>
        <a:lstStyle/>
        <a:p>
          <a:endParaRPr lang="en-GB"/>
        </a:p>
      </dgm:t>
    </dgm:pt>
    <dgm:pt modelId="{21847BAC-C587-40D0-A761-5E000264F8F1}" type="pres">
      <dgm:prSet presAssocID="{B09FDFFD-9DAD-40F6-A653-651425626ED6}" presName="sp" presStyleCnt="0"/>
      <dgm:spPr/>
    </dgm:pt>
    <dgm:pt modelId="{2C2C0856-465C-4E4C-8F3E-37BBB5397F63}" type="pres">
      <dgm:prSet presAssocID="{CE0D5616-6256-4DE7-8630-2A620141A8D6}" presName="arrowAndChildren" presStyleCnt="0"/>
      <dgm:spPr/>
    </dgm:pt>
    <dgm:pt modelId="{E3DC1366-CA40-4794-8784-9D84E24F74D9}" type="pres">
      <dgm:prSet presAssocID="{CE0D5616-6256-4DE7-8630-2A620141A8D6}" presName="parentTextArrow" presStyleLbl="node1" presStyleIdx="2" presStyleCnt="3"/>
      <dgm:spPr/>
      <dgm:t>
        <a:bodyPr/>
        <a:lstStyle/>
        <a:p>
          <a:endParaRPr lang="en-GB"/>
        </a:p>
      </dgm:t>
    </dgm:pt>
  </dgm:ptLst>
  <dgm:cxnLst>
    <dgm:cxn modelId="{565A6108-719F-4478-BFCA-2342F69EF22F}" type="presOf" srcId="{47A5864B-00E7-4AAC-9265-859100408E43}" destId="{4B791FCA-75BE-4096-B25B-994E2537608B}" srcOrd="0" destOrd="0" presId="urn:microsoft.com/office/officeart/2005/8/layout/process4"/>
    <dgm:cxn modelId="{309D3664-AA6B-405C-807D-578E31418E25}" srcId="{47A5864B-00E7-4AAC-9265-859100408E43}" destId="{41BFDB47-4A4B-4ED0-AAE9-61EBEFBAF0B2}" srcOrd="2" destOrd="0" parTransId="{14D1A1A7-198C-42A3-B415-9D34735A797E}" sibTransId="{21417BEC-C22F-4C04-9008-9D7F08EBCBCF}"/>
    <dgm:cxn modelId="{BDF5BFB6-FE1A-4B6E-B2A3-51A5286159C3}" type="presOf" srcId="{CE0D5616-6256-4DE7-8630-2A620141A8D6}" destId="{E3DC1366-CA40-4794-8784-9D84E24F74D9}" srcOrd="0" destOrd="0" presId="urn:microsoft.com/office/officeart/2005/8/layout/process4"/>
    <dgm:cxn modelId="{85D6C056-1834-40F4-AF24-082E7C1DB484}" srcId="{47A5864B-00E7-4AAC-9265-859100408E43}" destId="{DBE7516D-9EBA-41C3-88E0-9443030357B2}" srcOrd="1" destOrd="0" parTransId="{3A188C6B-2D8F-44EC-A54A-A8940B5F04D2}" sibTransId="{4F852E3A-AC5E-41E9-8765-8BE3346ECEA1}"/>
    <dgm:cxn modelId="{F4926FC7-B52B-48F9-A420-F233C63CB940}" type="presOf" srcId="{41BFDB47-4A4B-4ED0-AAE9-61EBEFBAF0B2}" destId="{66ED2979-7ABC-48F9-90EE-1EE71EB35178}" srcOrd="0" destOrd="0" presId="urn:microsoft.com/office/officeart/2005/8/layout/process4"/>
    <dgm:cxn modelId="{D2B43EDF-066A-450C-B177-513DD748B2E3}" type="presOf" srcId="{DBE7516D-9EBA-41C3-88E0-9443030357B2}" destId="{977E6E7D-1D2E-4E9D-B141-DB6EECF6BD0E}" srcOrd="0" destOrd="0" presId="urn:microsoft.com/office/officeart/2005/8/layout/process4"/>
    <dgm:cxn modelId="{21AFC4EA-BCC7-40CA-B1C6-AAF235E30486}" srcId="{47A5864B-00E7-4AAC-9265-859100408E43}" destId="{CE0D5616-6256-4DE7-8630-2A620141A8D6}" srcOrd="0" destOrd="0" parTransId="{08F1612F-FE53-4A0C-854B-2800505A0AD9}" sibTransId="{B09FDFFD-9DAD-40F6-A653-651425626ED6}"/>
    <dgm:cxn modelId="{336BDC4B-09EC-472C-A45F-3D46560ED132}" type="presParOf" srcId="{4B791FCA-75BE-4096-B25B-994E2537608B}" destId="{08ED26BA-573A-4210-8D66-43F4105A5A68}" srcOrd="0" destOrd="0" presId="urn:microsoft.com/office/officeart/2005/8/layout/process4"/>
    <dgm:cxn modelId="{CC3F343D-74C9-4843-92B2-98F839B23014}" type="presParOf" srcId="{08ED26BA-573A-4210-8D66-43F4105A5A68}" destId="{66ED2979-7ABC-48F9-90EE-1EE71EB35178}" srcOrd="0" destOrd="0" presId="urn:microsoft.com/office/officeart/2005/8/layout/process4"/>
    <dgm:cxn modelId="{2B2B48C8-CE0B-41CF-BD3E-84FC46BBAA5B}" type="presParOf" srcId="{4B791FCA-75BE-4096-B25B-994E2537608B}" destId="{1E34F4E4-FE87-4D0D-92EB-E80C4DAAC0BF}" srcOrd="1" destOrd="0" presId="urn:microsoft.com/office/officeart/2005/8/layout/process4"/>
    <dgm:cxn modelId="{AAE5D55C-2027-44D6-8C9A-769F271E7805}" type="presParOf" srcId="{4B791FCA-75BE-4096-B25B-994E2537608B}" destId="{6C68C40C-5DB5-4517-B060-901B65509909}" srcOrd="2" destOrd="0" presId="urn:microsoft.com/office/officeart/2005/8/layout/process4"/>
    <dgm:cxn modelId="{87D59142-CEB4-445F-B287-A2C0F63D5CB2}" type="presParOf" srcId="{6C68C40C-5DB5-4517-B060-901B65509909}" destId="{977E6E7D-1D2E-4E9D-B141-DB6EECF6BD0E}" srcOrd="0" destOrd="0" presId="urn:microsoft.com/office/officeart/2005/8/layout/process4"/>
    <dgm:cxn modelId="{029AAE36-9D2B-43FF-8395-4E43E141ADA0}" type="presParOf" srcId="{4B791FCA-75BE-4096-B25B-994E2537608B}" destId="{21847BAC-C587-40D0-A761-5E000264F8F1}" srcOrd="3" destOrd="0" presId="urn:microsoft.com/office/officeart/2005/8/layout/process4"/>
    <dgm:cxn modelId="{1141599F-083D-42A6-9BF1-5877B2FB8D6A}" type="presParOf" srcId="{4B791FCA-75BE-4096-B25B-994E2537608B}" destId="{2C2C0856-465C-4E4C-8F3E-37BBB5397F63}" srcOrd="4" destOrd="0" presId="urn:microsoft.com/office/officeart/2005/8/layout/process4"/>
    <dgm:cxn modelId="{61913B86-F8BC-48AE-9B9C-F5DA18FDD269}" type="presParOf" srcId="{2C2C0856-465C-4E4C-8F3E-37BBB5397F63}" destId="{E3DC1366-CA40-4794-8784-9D84E24F74D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97DB9B-6310-40A5-9F2C-4DA52557E2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FF8D47-C9F0-4207-8940-B8C8B1322ADE}">
      <dgm:prSet/>
      <dgm:spPr/>
      <dgm:t>
        <a:bodyPr/>
        <a:lstStyle/>
        <a:p>
          <a:pPr algn="just"/>
          <a:r>
            <a:rPr lang="en-US" dirty="0">
              <a:latin typeface="Arial" pitchFamily="34" charset="0"/>
              <a:cs typeface="Arial" pitchFamily="34" charset="0"/>
            </a:rPr>
            <a:t>UK central government should provide effective policies to address </a:t>
          </a:r>
          <a:r>
            <a:rPr lang="en-US" dirty="0" smtClean="0">
              <a:latin typeface="Arial" pitchFamily="34" charset="0"/>
              <a:cs typeface="Arial" pitchFamily="34" charset="0"/>
            </a:rPr>
            <a:t>loneliness which  </a:t>
          </a:r>
          <a:r>
            <a:rPr lang="en-US" dirty="0">
              <a:latin typeface="Arial" pitchFamily="34" charset="0"/>
              <a:cs typeface="Arial" pitchFamily="34" charset="0"/>
            </a:rPr>
            <a:t>older adults are facing </a:t>
          </a:r>
          <a:r>
            <a:rPr lang="en-US" dirty="0" smtClean="0">
              <a:latin typeface="Arial" pitchFamily="34" charset="0"/>
              <a:cs typeface="Arial" pitchFamily="34" charset="0"/>
            </a:rPr>
            <a:t>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A41D876A-E6C4-4C04-809D-CAE6A0983BEE}" type="parTrans" cxnId="{C59BAD11-DE86-4D81-B605-AFACB4286E5D}">
      <dgm:prSet/>
      <dgm:spPr/>
      <dgm:t>
        <a:bodyPr/>
        <a:lstStyle/>
        <a:p>
          <a:endParaRPr lang="en-US"/>
        </a:p>
      </dgm:t>
    </dgm:pt>
    <dgm:pt modelId="{DD4DD516-DDB5-459A-A254-0B32A99ED8A8}" type="sibTrans" cxnId="{C59BAD11-DE86-4D81-B605-AFACB4286E5D}">
      <dgm:prSet/>
      <dgm:spPr/>
      <dgm:t>
        <a:bodyPr/>
        <a:lstStyle/>
        <a:p>
          <a:endParaRPr lang="en-US"/>
        </a:p>
      </dgm:t>
    </dgm:pt>
    <dgm:pt modelId="{B62F3CAC-4B29-4224-95BF-15D8F8DCD98D}">
      <dgm:prSet custT="1"/>
      <dgm:spPr/>
      <dgm:t>
        <a:bodyPr/>
        <a:lstStyle/>
        <a:p>
          <a:r>
            <a:rPr lang="en-US" sz="1600" dirty="0">
              <a:latin typeface="Arial" pitchFamily="34" charset="0"/>
              <a:cs typeface="Arial" pitchFamily="34" charset="0"/>
            </a:rPr>
            <a:t>Older adult should be educated of the health </a:t>
          </a:r>
          <a:r>
            <a:rPr lang="en-US" sz="1600" dirty="0" smtClean="0">
              <a:latin typeface="Arial" pitchFamily="34" charset="0"/>
              <a:cs typeface="Arial" pitchFamily="34" charset="0"/>
            </a:rPr>
            <a:t>consequences </a:t>
          </a:r>
          <a:r>
            <a:rPr lang="en-US" sz="1600" dirty="0">
              <a:latin typeface="Arial" pitchFamily="34" charset="0"/>
              <a:cs typeface="Arial" pitchFamily="34" charset="0"/>
            </a:rPr>
            <a:t>of loneliness and </a:t>
          </a:r>
          <a:r>
            <a:rPr lang="en-US" sz="1600" dirty="0" smtClean="0">
              <a:latin typeface="Arial" pitchFamily="34" charset="0"/>
              <a:cs typeface="Arial" pitchFamily="34" charset="0"/>
            </a:rPr>
            <a:t>to </a:t>
          </a:r>
          <a:r>
            <a:rPr lang="en-US" sz="1600" dirty="0">
              <a:latin typeface="Arial" pitchFamily="34" charset="0"/>
              <a:cs typeface="Arial" pitchFamily="34" charset="0"/>
            </a:rPr>
            <a:t>use </a:t>
          </a:r>
          <a:r>
            <a:rPr lang="en-US" sz="1600" dirty="0" smtClean="0">
              <a:latin typeface="Arial" pitchFamily="34" charset="0"/>
              <a:cs typeface="Arial" pitchFamily="34" charset="0"/>
            </a:rPr>
            <a:t>the intervention strategies. </a:t>
          </a:r>
          <a:endParaRPr lang="en-US" sz="1600" dirty="0">
            <a:latin typeface="Arial" pitchFamily="34" charset="0"/>
            <a:cs typeface="Arial" pitchFamily="34" charset="0"/>
          </a:endParaRPr>
        </a:p>
      </dgm:t>
    </dgm:pt>
    <dgm:pt modelId="{0B5183AB-76A2-4949-AFEB-BC54E7322D49}" type="parTrans" cxnId="{A5F46DC2-F051-411B-A451-DD79A64DF4DD}">
      <dgm:prSet/>
      <dgm:spPr/>
      <dgm:t>
        <a:bodyPr/>
        <a:lstStyle/>
        <a:p>
          <a:endParaRPr lang="en-US"/>
        </a:p>
      </dgm:t>
    </dgm:pt>
    <dgm:pt modelId="{D97B8B04-2CA8-4F99-9100-C23A83D03B74}" type="sibTrans" cxnId="{A5F46DC2-F051-411B-A451-DD79A64DF4DD}">
      <dgm:prSet/>
      <dgm:spPr/>
      <dgm:t>
        <a:bodyPr/>
        <a:lstStyle/>
        <a:p>
          <a:endParaRPr lang="en-US"/>
        </a:p>
      </dgm:t>
    </dgm:pt>
    <dgm:pt modelId="{7108E0A1-7018-46E2-A124-461FD4747222}">
      <dgm:prSet/>
      <dgm:spPr/>
      <dgm:t>
        <a:bodyPr/>
        <a:lstStyle/>
        <a:p>
          <a:r>
            <a:rPr lang="en-US" dirty="0">
              <a:latin typeface="Arial" pitchFamily="34" charset="0"/>
              <a:cs typeface="Arial" pitchFamily="34" charset="0"/>
            </a:rPr>
            <a:t>Older adults should seek government advice on the best way to reduce loneliness and tap into government measures to reduce </a:t>
          </a:r>
          <a:r>
            <a:rPr lang="en-US" dirty="0" smtClean="0">
              <a:latin typeface="Arial" pitchFamily="34" charset="0"/>
              <a:cs typeface="Arial" pitchFamily="34" charset="0"/>
            </a:rPr>
            <a:t>loneliness.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7B50BDC6-5816-40AA-88B6-40A54D357CA1}" type="parTrans" cxnId="{04E091F4-E2E4-4859-B909-62865A1265A1}">
      <dgm:prSet/>
      <dgm:spPr/>
      <dgm:t>
        <a:bodyPr/>
        <a:lstStyle/>
        <a:p>
          <a:endParaRPr lang="en-US"/>
        </a:p>
      </dgm:t>
    </dgm:pt>
    <dgm:pt modelId="{0D1BD274-F4B6-42DB-BE97-CB4782BEC3B2}" type="sibTrans" cxnId="{04E091F4-E2E4-4859-B909-62865A1265A1}">
      <dgm:prSet/>
      <dgm:spPr/>
      <dgm:t>
        <a:bodyPr/>
        <a:lstStyle/>
        <a:p>
          <a:endParaRPr lang="en-US"/>
        </a:p>
      </dgm:t>
    </dgm:pt>
    <dgm:pt modelId="{4852CC5E-104C-42B4-BE0C-DADFF1B5A53F}">
      <dgm:prSet/>
      <dgm:spPr/>
      <dgm:t>
        <a:bodyPr/>
        <a:lstStyle/>
        <a:p>
          <a:r>
            <a:rPr lang="en-US" dirty="0">
              <a:latin typeface="Arial" pitchFamily="34" charset="0"/>
              <a:cs typeface="Arial" pitchFamily="34" charset="0"/>
            </a:rPr>
            <a:t>Older adults should use Skype, video calls to regularly communicate with their loved ones and </a:t>
          </a:r>
          <a:r>
            <a:rPr lang="en-US" dirty="0" smtClean="0">
              <a:latin typeface="Arial" pitchFamily="34" charset="0"/>
              <a:cs typeface="Arial" pitchFamily="34" charset="0"/>
            </a:rPr>
            <a:t>friends.</a:t>
          </a:r>
          <a:endParaRPr lang="en-US" dirty="0">
            <a:latin typeface="Arial" pitchFamily="34" charset="0"/>
            <a:cs typeface="Arial" pitchFamily="34" charset="0"/>
          </a:endParaRPr>
        </a:p>
      </dgm:t>
    </dgm:pt>
    <dgm:pt modelId="{C1BC695A-CAFC-422B-8066-C521D18C1CA6}" type="parTrans" cxnId="{71B5EC35-A021-491D-BEF8-F08D76529A60}">
      <dgm:prSet/>
      <dgm:spPr/>
      <dgm:t>
        <a:bodyPr/>
        <a:lstStyle/>
        <a:p>
          <a:endParaRPr lang="en-US"/>
        </a:p>
      </dgm:t>
    </dgm:pt>
    <dgm:pt modelId="{12083D22-74D2-45AE-AAF1-C41DCF6E2F3B}" type="sibTrans" cxnId="{71B5EC35-A021-491D-BEF8-F08D76529A60}">
      <dgm:prSet/>
      <dgm:spPr/>
      <dgm:t>
        <a:bodyPr/>
        <a:lstStyle/>
        <a:p>
          <a:endParaRPr lang="en-US"/>
        </a:p>
      </dgm:t>
    </dgm:pt>
    <dgm:pt modelId="{FD5A1D90-AFD7-4DC4-976C-97346B5DA7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itchFamily="34" charset="0"/>
              <a:cs typeface="Arial" pitchFamily="34" charset="0"/>
            </a:rPr>
            <a:t>Older adults living in care homes should be encouraged to engage in regular exercise for at least 150 minutes of moderate physical activity each </a:t>
          </a:r>
          <a:r>
            <a:rPr lang="en-GB" sz="1400" dirty="0" smtClean="0">
              <a:latin typeface="Arial" pitchFamily="34" charset="0"/>
              <a:cs typeface="Arial" pitchFamily="34" charset="0"/>
            </a:rPr>
            <a:t>week.</a:t>
          </a:r>
          <a:endParaRPr lang="en-US" sz="1400" dirty="0">
            <a:latin typeface="Arial" pitchFamily="34" charset="0"/>
            <a:cs typeface="Arial" pitchFamily="34" charset="0"/>
          </a:endParaRPr>
        </a:p>
      </dgm:t>
    </dgm:pt>
    <dgm:pt modelId="{233609F8-8BC2-45AD-A0CD-C5F96F0F7C68}" type="parTrans" cxnId="{AE839083-9AFE-4BBB-B183-8A3795DAEDF0}">
      <dgm:prSet/>
      <dgm:spPr/>
      <dgm:t>
        <a:bodyPr/>
        <a:lstStyle/>
        <a:p>
          <a:endParaRPr lang="en-US"/>
        </a:p>
      </dgm:t>
    </dgm:pt>
    <dgm:pt modelId="{0CEAA784-EB64-425F-AEE9-739791FDF4DE}" type="sibTrans" cxnId="{AE839083-9AFE-4BBB-B183-8A3795DAEDF0}">
      <dgm:prSet/>
      <dgm:spPr/>
      <dgm:t>
        <a:bodyPr/>
        <a:lstStyle/>
        <a:p>
          <a:endParaRPr lang="en-US"/>
        </a:p>
      </dgm:t>
    </dgm:pt>
    <dgm:pt modelId="{38A278C7-B287-4C78-8624-C42BDE14EC55}" type="pres">
      <dgm:prSet presAssocID="{DC97DB9B-6310-40A5-9F2C-4DA52557E2E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7727116-E9B1-421D-BEDB-A92E89E9263F}" type="pres">
      <dgm:prSet presAssocID="{E1FF8D47-C9F0-4207-8940-B8C8B1322ADE}" presName="parentText" presStyleLbl="node1" presStyleIdx="0" presStyleCnt="5" custScaleY="15442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4E9DD1-4A56-4285-8F7A-F8F6D65A7919}" type="pres">
      <dgm:prSet presAssocID="{DD4DD516-DDB5-459A-A254-0B32A99ED8A8}" presName="spacer" presStyleCnt="0"/>
      <dgm:spPr/>
    </dgm:pt>
    <dgm:pt modelId="{55CB7789-FAB6-44AB-AC54-0E01780BCCFE}" type="pres">
      <dgm:prSet presAssocID="{B62F3CAC-4B29-4224-95BF-15D8F8DCD98D}" presName="parentText" presStyleLbl="node1" presStyleIdx="1" presStyleCnt="5" custLinFactY="-23669" custLinFactNeighborX="-69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236DDA-D8B0-49F5-B3EE-C259256BB494}" type="pres">
      <dgm:prSet presAssocID="{D97B8B04-2CA8-4F99-9100-C23A83D03B74}" presName="spacer" presStyleCnt="0"/>
      <dgm:spPr/>
    </dgm:pt>
    <dgm:pt modelId="{644777E4-44D2-4E96-B7D7-16EB53571741}" type="pres">
      <dgm:prSet presAssocID="{7108E0A1-7018-46E2-A124-461FD4747222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8E0A07-7F6B-4D23-B7A7-DEC819A34E48}" type="pres">
      <dgm:prSet presAssocID="{0D1BD274-F4B6-42DB-BE97-CB4782BEC3B2}" presName="spacer" presStyleCnt="0"/>
      <dgm:spPr/>
    </dgm:pt>
    <dgm:pt modelId="{AE7B2FB0-CE62-47D7-8480-945FD37108D8}" type="pres">
      <dgm:prSet presAssocID="{4852CC5E-104C-42B4-BE0C-DADFF1B5A53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09481B4-E6AF-4670-9490-0684C4A0E0ED}" type="pres">
      <dgm:prSet presAssocID="{12083D22-74D2-45AE-AAF1-C41DCF6E2F3B}" presName="spacer" presStyleCnt="0"/>
      <dgm:spPr/>
    </dgm:pt>
    <dgm:pt modelId="{CAF8F704-3265-456A-9D9B-8F7DC08D8BD5}" type="pres">
      <dgm:prSet presAssocID="{FD5A1D90-AFD7-4DC4-976C-97346B5DA7E9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E839083-9AFE-4BBB-B183-8A3795DAEDF0}" srcId="{DC97DB9B-6310-40A5-9F2C-4DA52557E2E4}" destId="{FD5A1D90-AFD7-4DC4-976C-97346B5DA7E9}" srcOrd="4" destOrd="0" parTransId="{233609F8-8BC2-45AD-A0CD-C5F96F0F7C68}" sibTransId="{0CEAA784-EB64-425F-AEE9-739791FDF4DE}"/>
    <dgm:cxn modelId="{9515FAED-A3FA-4FB7-AB62-40F6937B9BE8}" type="presOf" srcId="{7108E0A1-7018-46E2-A124-461FD4747222}" destId="{644777E4-44D2-4E96-B7D7-16EB53571741}" srcOrd="0" destOrd="0" presId="urn:microsoft.com/office/officeart/2005/8/layout/vList2"/>
    <dgm:cxn modelId="{76FB8997-F707-4B76-9B92-2ECE12481371}" type="presOf" srcId="{FD5A1D90-AFD7-4DC4-976C-97346B5DA7E9}" destId="{CAF8F704-3265-456A-9D9B-8F7DC08D8BD5}" srcOrd="0" destOrd="0" presId="urn:microsoft.com/office/officeart/2005/8/layout/vList2"/>
    <dgm:cxn modelId="{84192834-8A81-443D-B211-C28ED5BD14A3}" type="presOf" srcId="{4852CC5E-104C-42B4-BE0C-DADFF1B5A53F}" destId="{AE7B2FB0-CE62-47D7-8480-945FD37108D8}" srcOrd="0" destOrd="0" presId="urn:microsoft.com/office/officeart/2005/8/layout/vList2"/>
    <dgm:cxn modelId="{C59BAD11-DE86-4D81-B605-AFACB4286E5D}" srcId="{DC97DB9B-6310-40A5-9F2C-4DA52557E2E4}" destId="{E1FF8D47-C9F0-4207-8940-B8C8B1322ADE}" srcOrd="0" destOrd="0" parTransId="{A41D876A-E6C4-4C04-809D-CAE6A0983BEE}" sibTransId="{DD4DD516-DDB5-459A-A254-0B32A99ED8A8}"/>
    <dgm:cxn modelId="{DCF6255C-6176-4F0E-AABA-E0E8F681952F}" type="presOf" srcId="{DC97DB9B-6310-40A5-9F2C-4DA52557E2E4}" destId="{38A278C7-B287-4C78-8624-C42BDE14EC55}" srcOrd="0" destOrd="0" presId="urn:microsoft.com/office/officeart/2005/8/layout/vList2"/>
    <dgm:cxn modelId="{4D2E479D-DCE5-4766-93E0-D980B9AC701B}" type="presOf" srcId="{B62F3CAC-4B29-4224-95BF-15D8F8DCD98D}" destId="{55CB7789-FAB6-44AB-AC54-0E01780BCCFE}" srcOrd="0" destOrd="0" presId="urn:microsoft.com/office/officeart/2005/8/layout/vList2"/>
    <dgm:cxn modelId="{095FE1EF-B0B7-4EBF-9F4A-BE411F7114EF}" type="presOf" srcId="{E1FF8D47-C9F0-4207-8940-B8C8B1322ADE}" destId="{57727116-E9B1-421D-BEDB-A92E89E9263F}" srcOrd="0" destOrd="0" presId="urn:microsoft.com/office/officeart/2005/8/layout/vList2"/>
    <dgm:cxn modelId="{71B5EC35-A021-491D-BEF8-F08D76529A60}" srcId="{DC97DB9B-6310-40A5-9F2C-4DA52557E2E4}" destId="{4852CC5E-104C-42B4-BE0C-DADFF1B5A53F}" srcOrd="3" destOrd="0" parTransId="{C1BC695A-CAFC-422B-8066-C521D18C1CA6}" sibTransId="{12083D22-74D2-45AE-AAF1-C41DCF6E2F3B}"/>
    <dgm:cxn modelId="{A5F46DC2-F051-411B-A451-DD79A64DF4DD}" srcId="{DC97DB9B-6310-40A5-9F2C-4DA52557E2E4}" destId="{B62F3CAC-4B29-4224-95BF-15D8F8DCD98D}" srcOrd="1" destOrd="0" parTransId="{0B5183AB-76A2-4949-AFEB-BC54E7322D49}" sibTransId="{D97B8B04-2CA8-4F99-9100-C23A83D03B74}"/>
    <dgm:cxn modelId="{04E091F4-E2E4-4859-B909-62865A1265A1}" srcId="{DC97DB9B-6310-40A5-9F2C-4DA52557E2E4}" destId="{7108E0A1-7018-46E2-A124-461FD4747222}" srcOrd="2" destOrd="0" parTransId="{7B50BDC6-5816-40AA-88B6-40A54D357CA1}" sibTransId="{0D1BD274-F4B6-42DB-BE97-CB4782BEC3B2}"/>
    <dgm:cxn modelId="{A1B54612-E334-4094-AA6F-648BF9CC4C89}" type="presParOf" srcId="{38A278C7-B287-4C78-8624-C42BDE14EC55}" destId="{57727116-E9B1-421D-BEDB-A92E89E9263F}" srcOrd="0" destOrd="0" presId="urn:microsoft.com/office/officeart/2005/8/layout/vList2"/>
    <dgm:cxn modelId="{24655194-81F2-465C-B8FF-7D433BC25219}" type="presParOf" srcId="{38A278C7-B287-4C78-8624-C42BDE14EC55}" destId="{4C4E9DD1-4A56-4285-8F7A-F8F6D65A7919}" srcOrd="1" destOrd="0" presId="urn:microsoft.com/office/officeart/2005/8/layout/vList2"/>
    <dgm:cxn modelId="{97F302C8-B165-46E7-BDD2-3CDD5E40F8D7}" type="presParOf" srcId="{38A278C7-B287-4C78-8624-C42BDE14EC55}" destId="{55CB7789-FAB6-44AB-AC54-0E01780BCCFE}" srcOrd="2" destOrd="0" presId="urn:microsoft.com/office/officeart/2005/8/layout/vList2"/>
    <dgm:cxn modelId="{3FC7BE04-A869-4EC3-9B9C-F66393A39A39}" type="presParOf" srcId="{38A278C7-B287-4C78-8624-C42BDE14EC55}" destId="{C1236DDA-D8B0-49F5-B3EE-C259256BB494}" srcOrd="3" destOrd="0" presId="urn:microsoft.com/office/officeart/2005/8/layout/vList2"/>
    <dgm:cxn modelId="{EEF4142B-7D79-4880-9EE9-A922DF648C57}" type="presParOf" srcId="{38A278C7-B287-4C78-8624-C42BDE14EC55}" destId="{644777E4-44D2-4E96-B7D7-16EB53571741}" srcOrd="4" destOrd="0" presId="urn:microsoft.com/office/officeart/2005/8/layout/vList2"/>
    <dgm:cxn modelId="{F04EF53B-2C88-4144-89C6-E0CFEABF3B48}" type="presParOf" srcId="{38A278C7-B287-4C78-8624-C42BDE14EC55}" destId="{088E0A07-7F6B-4D23-B7A7-DEC819A34E48}" srcOrd="5" destOrd="0" presId="urn:microsoft.com/office/officeart/2005/8/layout/vList2"/>
    <dgm:cxn modelId="{88D4ED7F-0E2D-414D-9560-CCDE99ECAEE6}" type="presParOf" srcId="{38A278C7-B287-4C78-8624-C42BDE14EC55}" destId="{AE7B2FB0-CE62-47D7-8480-945FD37108D8}" srcOrd="6" destOrd="0" presId="urn:microsoft.com/office/officeart/2005/8/layout/vList2"/>
    <dgm:cxn modelId="{AA300A05-B939-48D6-A04D-3B9A1E964F5A}" type="presParOf" srcId="{38A278C7-B287-4C78-8624-C42BDE14EC55}" destId="{509481B4-E6AF-4670-9490-0684C4A0E0ED}" srcOrd="7" destOrd="0" presId="urn:microsoft.com/office/officeart/2005/8/layout/vList2"/>
    <dgm:cxn modelId="{7A31F312-8275-418F-895C-3F25EACE5E81}" type="presParOf" srcId="{38A278C7-B287-4C78-8624-C42BDE14EC55}" destId="{CAF8F704-3265-456A-9D9B-8F7DC08D8BD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C9DCC67-8EDC-4B8C-861A-10BC0853466A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942E3ACD-3C96-42C0-A5AD-B959CBF2D576}">
      <dgm:prSet custT="1"/>
      <dgm:spPr/>
      <dgm:t>
        <a:bodyPr/>
        <a:lstStyle/>
        <a:p>
          <a:r>
            <a:rPr lang="en-US" sz="1800" dirty="0">
              <a:latin typeface="Arial" pitchFamily="34" charset="0"/>
              <a:cs typeface="Arial" pitchFamily="34" charset="0"/>
            </a:rPr>
            <a:t>Age UK (2019) </a:t>
          </a:r>
          <a:r>
            <a:rPr lang="en-US" sz="1800" i="1" dirty="0">
              <a:latin typeface="Arial" pitchFamily="34" charset="0"/>
              <a:cs typeface="Arial" pitchFamily="34" charset="0"/>
            </a:rPr>
            <a:t>Loneliness Policy Position Paper </a:t>
          </a:r>
          <a:r>
            <a:rPr lang="en-US" sz="1800" dirty="0">
              <a:latin typeface="Arial" pitchFamily="34" charset="0"/>
              <a:cs typeface="Arial" pitchFamily="34" charset="0"/>
            </a:rPr>
            <a:t>(online) </a:t>
          </a:r>
          <a:r>
            <a:rPr lang="en-US" sz="1800" u="sng" dirty="0">
              <a:latin typeface="Arial" pitchFamily="34" charset="0"/>
              <a:cs typeface="Arial" pitchFamily="34" charset="0"/>
              <a:hlinkClick xmlns:r="http://schemas.openxmlformats.org/officeDocument/2006/relationships" r:id="rId1"/>
            </a:rPr>
            <a:t>https://www.ageuk.org.uk/globalassets/age-uk/documents/policy-positions/health-and-wellbeing/ppp_loneliness_and_isolation_uk.pdf</a:t>
          </a:r>
          <a:r>
            <a:rPr lang="en-US" sz="1800" dirty="0">
              <a:latin typeface="Arial" pitchFamily="34" charset="0"/>
              <a:cs typeface="Arial" pitchFamily="34" charset="0"/>
              <a:hlinkClick xmlns:r="http://schemas.openxmlformats.org/officeDocument/2006/relationships" r:id="rId1"/>
            </a:rPr>
            <a:t>. Accessed 22/7/2022</a:t>
          </a:r>
          <a:endParaRPr lang="en-US" sz="1800" dirty="0">
            <a:latin typeface="Arial" pitchFamily="34" charset="0"/>
            <a:cs typeface="Arial" pitchFamily="34" charset="0"/>
          </a:endParaRPr>
        </a:p>
      </dgm:t>
    </dgm:pt>
    <dgm:pt modelId="{2F980B37-9E35-487C-BF8A-44162365CD73}" type="parTrans" cxnId="{63B90708-E696-4969-86C5-21B132A16862}">
      <dgm:prSet/>
      <dgm:spPr/>
      <dgm:t>
        <a:bodyPr/>
        <a:lstStyle/>
        <a:p>
          <a:endParaRPr lang="en-US"/>
        </a:p>
      </dgm:t>
    </dgm:pt>
    <dgm:pt modelId="{30511494-F32C-40F3-A326-C07496A6BD92}" type="sibTrans" cxnId="{63B90708-E696-4969-86C5-21B132A16862}">
      <dgm:prSet/>
      <dgm:spPr/>
      <dgm:t>
        <a:bodyPr/>
        <a:lstStyle/>
        <a:p>
          <a:endParaRPr lang="en-US"/>
        </a:p>
      </dgm:t>
    </dgm:pt>
    <dgm:pt modelId="{D7080A9F-0E22-4AED-9DD3-39E0097D8AA4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>
              <a:latin typeface="Arial" pitchFamily="34" charset="0"/>
              <a:cs typeface="Arial" pitchFamily="34" charset="0"/>
            </a:rPr>
            <a:t>Barreto, M., Victor, C., Hammond, C., Eccles, A., Richins, M.T., and Qualter, P. (2021) </a:t>
          </a:r>
          <a:r>
            <a:rPr lang="en-US" sz="1600" i="1" dirty="0">
              <a:latin typeface="Arial" pitchFamily="34" charset="0"/>
              <a:cs typeface="Arial" pitchFamily="34" charset="0"/>
            </a:rPr>
            <a:t>Loneliness around the World: </a:t>
          </a:r>
          <a:r>
            <a:rPr lang="en-US" sz="1600" dirty="0">
              <a:latin typeface="Arial" pitchFamily="34" charset="0"/>
              <a:cs typeface="Arial" pitchFamily="34" charset="0"/>
            </a:rPr>
            <a:t>Age, Gender, and Cultural Differences in Loneliness, Personality and Individual Differences, Vol. 169, p 1-7</a:t>
          </a:r>
        </a:p>
      </dgm:t>
    </dgm:pt>
    <dgm:pt modelId="{780F4A9E-A2D6-4307-9FAB-6D2D0B43D01E}" type="parTrans" cxnId="{6CCE6A66-93A5-4406-9EA9-575D13296915}">
      <dgm:prSet/>
      <dgm:spPr/>
      <dgm:t>
        <a:bodyPr/>
        <a:lstStyle/>
        <a:p>
          <a:endParaRPr lang="en-US"/>
        </a:p>
      </dgm:t>
    </dgm:pt>
    <dgm:pt modelId="{7A639C60-6445-4F04-8B51-F2068E6239DD}" type="sibTrans" cxnId="{6CCE6A66-93A5-4406-9EA9-575D13296915}">
      <dgm:prSet/>
      <dgm:spPr/>
      <dgm:t>
        <a:bodyPr/>
        <a:lstStyle/>
        <a:p>
          <a:endParaRPr lang="en-US"/>
        </a:p>
      </dgm:t>
    </dgm:pt>
    <dgm:pt modelId="{5A5F29EE-178D-4A97-AC05-BC5C1DCEF57A}">
      <dgm:prSet/>
      <dgm:spPr/>
      <dgm:t>
        <a:bodyPr/>
        <a:lstStyle/>
        <a:p>
          <a:pPr algn="just"/>
          <a:r>
            <a:rPr lang="en-US" dirty="0">
              <a:latin typeface="Arial" pitchFamily="34" charset="0"/>
              <a:cs typeface="Arial" pitchFamily="34" charset="0"/>
            </a:rPr>
            <a:t>British Red Cross (2016) </a:t>
          </a:r>
          <a:r>
            <a:rPr lang="en-US" i="1" dirty="0">
              <a:latin typeface="Arial" pitchFamily="34" charset="0"/>
              <a:cs typeface="Arial" pitchFamily="34" charset="0"/>
            </a:rPr>
            <a:t>Isolation and Loneliness: An Overview of the Literature </a:t>
          </a:r>
          <a:r>
            <a:rPr lang="en-US" dirty="0">
              <a:latin typeface="Arial" pitchFamily="34" charset="0"/>
              <a:cs typeface="Arial" pitchFamily="34" charset="0"/>
            </a:rPr>
            <a:t>(online) </a:t>
          </a:r>
          <a:r>
            <a:rPr lang="en-US" u="sng" dirty="0">
              <a:latin typeface="Arial" pitchFamily="34" charset="0"/>
              <a:cs typeface="Arial" pitchFamily="34" charset="0"/>
              <a:hlinkClick xmlns:r="http://schemas.openxmlformats.org/officeDocument/2006/relationships" r:id="rId2"/>
            </a:rPr>
            <a:t>file:///C:/Users/user/Downloads/Co-Op-Isolation-Loneliness-overview.pdf</a:t>
          </a:r>
          <a:r>
            <a:rPr lang="en-US" dirty="0">
              <a:latin typeface="Arial" pitchFamily="34" charset="0"/>
              <a:cs typeface="Arial" pitchFamily="34" charset="0"/>
            </a:rPr>
            <a:t> Accessed 12/10/2022</a:t>
          </a:r>
        </a:p>
      </dgm:t>
    </dgm:pt>
    <dgm:pt modelId="{2AAC92AF-C0DD-4FEA-B431-185B063A9ECB}" type="parTrans" cxnId="{8710F349-3CF8-424F-AD2F-9B0E21A24F6E}">
      <dgm:prSet/>
      <dgm:spPr/>
      <dgm:t>
        <a:bodyPr/>
        <a:lstStyle/>
        <a:p>
          <a:endParaRPr lang="en-US"/>
        </a:p>
      </dgm:t>
    </dgm:pt>
    <dgm:pt modelId="{D28A18CE-D3D7-4402-A7D5-0E18257FE0D7}" type="sibTrans" cxnId="{8710F349-3CF8-424F-AD2F-9B0E21A24F6E}">
      <dgm:prSet/>
      <dgm:spPr/>
      <dgm:t>
        <a:bodyPr/>
        <a:lstStyle/>
        <a:p>
          <a:endParaRPr lang="en-US"/>
        </a:p>
      </dgm:t>
    </dgm:pt>
    <dgm:pt modelId="{8D94297F-F490-4C7D-90D0-3767F14D0365}">
      <dgm:prSet custT="1"/>
      <dgm:spPr/>
      <dgm:t>
        <a:bodyPr/>
        <a:lstStyle/>
        <a:p>
          <a:r>
            <a:rPr lang="en-US" sz="1600" dirty="0">
              <a:latin typeface="Arial" pitchFamily="34" charset="0"/>
              <a:cs typeface="Arial" pitchFamily="34" charset="0"/>
            </a:rPr>
            <a:t>Barran, D. (2020) </a:t>
          </a:r>
          <a:r>
            <a:rPr lang="en-US" sz="1600" i="1" dirty="0">
              <a:latin typeface="Arial" pitchFamily="34" charset="0"/>
              <a:cs typeface="Arial" pitchFamily="34" charset="0"/>
            </a:rPr>
            <a:t>The Psychology of Loneliness: Why it matters and what we can do</a:t>
          </a:r>
          <a:r>
            <a:rPr lang="en-US" sz="1600" dirty="0">
              <a:latin typeface="Arial" pitchFamily="34" charset="0"/>
              <a:cs typeface="Arial" pitchFamily="34" charset="0"/>
            </a:rPr>
            <a:t>, (online) </a:t>
          </a:r>
          <a:r>
            <a:rPr lang="en-US" sz="1600" u="sng" dirty="0">
              <a:latin typeface="Arial" pitchFamily="34" charset="0"/>
              <a:cs typeface="Arial" pitchFamily="34" charset="0"/>
              <a:hlinkClick xmlns:r="http://schemas.openxmlformats.org/officeDocument/2006/relationships" r:id="rId3"/>
            </a:rPr>
            <a:t>https://www.campaigntoendloneliness.org/wp-content/uploads/Psychology_of_Loneliness_FINAL_REPORT.pdf</a:t>
          </a:r>
          <a:r>
            <a:rPr lang="en-US" sz="1600" dirty="0">
              <a:latin typeface="Arial" pitchFamily="34" charset="0"/>
              <a:cs typeface="Arial" pitchFamily="34" charset="0"/>
            </a:rPr>
            <a:t> Accessed 02/10/2022</a:t>
          </a:r>
        </a:p>
      </dgm:t>
    </dgm:pt>
    <dgm:pt modelId="{C8E68308-6407-4245-B427-759B3FE99E1B}" type="parTrans" cxnId="{A6A91BA2-7AFE-40C9-BB06-78B190E1080B}">
      <dgm:prSet/>
      <dgm:spPr/>
      <dgm:t>
        <a:bodyPr/>
        <a:lstStyle/>
        <a:p>
          <a:endParaRPr lang="en-US"/>
        </a:p>
      </dgm:t>
    </dgm:pt>
    <dgm:pt modelId="{FC197866-8795-4DBA-8910-680E5C3FE0AB}" type="sibTrans" cxnId="{A6A91BA2-7AFE-40C9-BB06-78B190E1080B}">
      <dgm:prSet/>
      <dgm:spPr/>
      <dgm:t>
        <a:bodyPr/>
        <a:lstStyle/>
        <a:p>
          <a:endParaRPr lang="en-US"/>
        </a:p>
      </dgm:t>
    </dgm:pt>
    <dgm:pt modelId="{46CB23C1-8E19-4BCD-91E9-360694C51748}" type="pres">
      <dgm:prSet presAssocID="{7C9DCC67-8EDC-4B8C-861A-10BC0853466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F3A9E4EF-936E-432D-A6A0-9BFB9F8D35D7}" type="pres">
      <dgm:prSet presAssocID="{942E3ACD-3C96-42C0-A5AD-B959CBF2D576}" presName="thickLine" presStyleLbl="alignNode1" presStyleIdx="0" presStyleCnt="4"/>
      <dgm:spPr/>
    </dgm:pt>
    <dgm:pt modelId="{5DDC1D35-9B2B-4C25-9F78-4D9CF4078AA3}" type="pres">
      <dgm:prSet presAssocID="{942E3ACD-3C96-42C0-A5AD-B959CBF2D576}" presName="horz1" presStyleCnt="0"/>
      <dgm:spPr/>
    </dgm:pt>
    <dgm:pt modelId="{DE4FD42D-3812-4D5B-9F22-D9D12258042B}" type="pres">
      <dgm:prSet presAssocID="{942E3ACD-3C96-42C0-A5AD-B959CBF2D576}" presName="tx1" presStyleLbl="revTx" presStyleIdx="0" presStyleCnt="4"/>
      <dgm:spPr/>
      <dgm:t>
        <a:bodyPr/>
        <a:lstStyle/>
        <a:p>
          <a:endParaRPr lang="en-GB"/>
        </a:p>
      </dgm:t>
    </dgm:pt>
    <dgm:pt modelId="{5254F14E-83CD-4082-8F7C-81A7BFA0199A}" type="pres">
      <dgm:prSet presAssocID="{942E3ACD-3C96-42C0-A5AD-B959CBF2D576}" presName="vert1" presStyleCnt="0"/>
      <dgm:spPr/>
    </dgm:pt>
    <dgm:pt modelId="{93B305D4-D200-46BD-882B-45763668409A}" type="pres">
      <dgm:prSet presAssocID="{D7080A9F-0E22-4AED-9DD3-39E0097D8AA4}" presName="thickLine" presStyleLbl="alignNode1" presStyleIdx="1" presStyleCnt="4"/>
      <dgm:spPr/>
    </dgm:pt>
    <dgm:pt modelId="{2C0BED2D-A411-4CCE-9D5E-B6A5142D011B}" type="pres">
      <dgm:prSet presAssocID="{D7080A9F-0E22-4AED-9DD3-39E0097D8AA4}" presName="horz1" presStyleCnt="0"/>
      <dgm:spPr/>
    </dgm:pt>
    <dgm:pt modelId="{979D9764-C13C-42F0-B1E9-1DE6BECFEB12}" type="pres">
      <dgm:prSet presAssocID="{D7080A9F-0E22-4AED-9DD3-39E0097D8AA4}" presName="tx1" presStyleLbl="revTx" presStyleIdx="1" presStyleCnt="4"/>
      <dgm:spPr/>
      <dgm:t>
        <a:bodyPr/>
        <a:lstStyle/>
        <a:p>
          <a:endParaRPr lang="en-GB"/>
        </a:p>
      </dgm:t>
    </dgm:pt>
    <dgm:pt modelId="{E1142774-DA96-4ED9-91E8-7CE4004D0600}" type="pres">
      <dgm:prSet presAssocID="{D7080A9F-0E22-4AED-9DD3-39E0097D8AA4}" presName="vert1" presStyleCnt="0"/>
      <dgm:spPr/>
    </dgm:pt>
    <dgm:pt modelId="{92B7E7CA-29CC-4F9F-BACE-9D5730D2EEA9}" type="pres">
      <dgm:prSet presAssocID="{5A5F29EE-178D-4A97-AC05-BC5C1DCEF57A}" presName="thickLine" presStyleLbl="alignNode1" presStyleIdx="2" presStyleCnt="4"/>
      <dgm:spPr/>
    </dgm:pt>
    <dgm:pt modelId="{CFAECD59-1051-4583-ACB8-C45038E10122}" type="pres">
      <dgm:prSet presAssocID="{5A5F29EE-178D-4A97-AC05-BC5C1DCEF57A}" presName="horz1" presStyleCnt="0"/>
      <dgm:spPr/>
    </dgm:pt>
    <dgm:pt modelId="{5D22813D-40E5-4355-8766-9540066A0F36}" type="pres">
      <dgm:prSet presAssocID="{5A5F29EE-178D-4A97-AC05-BC5C1DCEF57A}" presName="tx1" presStyleLbl="revTx" presStyleIdx="2" presStyleCnt="4"/>
      <dgm:spPr/>
      <dgm:t>
        <a:bodyPr/>
        <a:lstStyle/>
        <a:p>
          <a:endParaRPr lang="en-GB"/>
        </a:p>
      </dgm:t>
    </dgm:pt>
    <dgm:pt modelId="{5DB0EB09-61CD-446E-BA81-ABCF5AD5972C}" type="pres">
      <dgm:prSet presAssocID="{5A5F29EE-178D-4A97-AC05-BC5C1DCEF57A}" presName="vert1" presStyleCnt="0"/>
      <dgm:spPr/>
    </dgm:pt>
    <dgm:pt modelId="{B6655618-3813-49C4-AAAF-CD9419131868}" type="pres">
      <dgm:prSet presAssocID="{8D94297F-F490-4C7D-90D0-3767F14D0365}" presName="thickLine" presStyleLbl="alignNode1" presStyleIdx="3" presStyleCnt="4"/>
      <dgm:spPr/>
    </dgm:pt>
    <dgm:pt modelId="{B6085312-E5ED-4FEA-8EBF-1B8778F8B01C}" type="pres">
      <dgm:prSet presAssocID="{8D94297F-F490-4C7D-90D0-3767F14D0365}" presName="horz1" presStyleCnt="0"/>
      <dgm:spPr/>
    </dgm:pt>
    <dgm:pt modelId="{D605C9F6-0121-4296-A4F3-6315E6B6C25C}" type="pres">
      <dgm:prSet presAssocID="{8D94297F-F490-4C7D-90D0-3767F14D0365}" presName="tx1" presStyleLbl="revTx" presStyleIdx="3" presStyleCnt="4" custScaleY="62353"/>
      <dgm:spPr/>
      <dgm:t>
        <a:bodyPr/>
        <a:lstStyle/>
        <a:p>
          <a:endParaRPr lang="en-GB"/>
        </a:p>
      </dgm:t>
    </dgm:pt>
    <dgm:pt modelId="{E2B603D5-3671-49EE-8C7A-DA2543203174}" type="pres">
      <dgm:prSet presAssocID="{8D94297F-F490-4C7D-90D0-3767F14D0365}" presName="vert1" presStyleCnt="0"/>
      <dgm:spPr/>
    </dgm:pt>
  </dgm:ptLst>
  <dgm:cxnLst>
    <dgm:cxn modelId="{D7CD2BE7-B063-4CD0-882A-D59689FD2710}" type="presOf" srcId="{942E3ACD-3C96-42C0-A5AD-B959CBF2D576}" destId="{DE4FD42D-3812-4D5B-9F22-D9D12258042B}" srcOrd="0" destOrd="0" presId="urn:microsoft.com/office/officeart/2008/layout/LinedList"/>
    <dgm:cxn modelId="{215FF57E-1F47-43D4-BE1F-E20FCA929E53}" type="presOf" srcId="{7C9DCC67-8EDC-4B8C-861A-10BC0853466A}" destId="{46CB23C1-8E19-4BCD-91E9-360694C51748}" srcOrd="0" destOrd="0" presId="urn:microsoft.com/office/officeart/2008/layout/LinedList"/>
    <dgm:cxn modelId="{BA211679-435A-4F3A-BCD3-502CFE7332A8}" type="presOf" srcId="{8D94297F-F490-4C7D-90D0-3767F14D0365}" destId="{D605C9F6-0121-4296-A4F3-6315E6B6C25C}" srcOrd="0" destOrd="0" presId="urn:microsoft.com/office/officeart/2008/layout/LinedList"/>
    <dgm:cxn modelId="{4CEB7758-C471-4F8C-9361-4D144B4E3DB2}" type="presOf" srcId="{D7080A9F-0E22-4AED-9DD3-39E0097D8AA4}" destId="{979D9764-C13C-42F0-B1E9-1DE6BECFEB12}" srcOrd="0" destOrd="0" presId="urn:microsoft.com/office/officeart/2008/layout/LinedList"/>
    <dgm:cxn modelId="{A6A91BA2-7AFE-40C9-BB06-78B190E1080B}" srcId="{7C9DCC67-8EDC-4B8C-861A-10BC0853466A}" destId="{8D94297F-F490-4C7D-90D0-3767F14D0365}" srcOrd="3" destOrd="0" parTransId="{C8E68308-6407-4245-B427-759B3FE99E1B}" sibTransId="{FC197866-8795-4DBA-8910-680E5C3FE0AB}"/>
    <dgm:cxn modelId="{8710F349-3CF8-424F-AD2F-9B0E21A24F6E}" srcId="{7C9DCC67-8EDC-4B8C-861A-10BC0853466A}" destId="{5A5F29EE-178D-4A97-AC05-BC5C1DCEF57A}" srcOrd="2" destOrd="0" parTransId="{2AAC92AF-C0DD-4FEA-B431-185B063A9ECB}" sibTransId="{D28A18CE-D3D7-4402-A7D5-0E18257FE0D7}"/>
    <dgm:cxn modelId="{6CCE6A66-93A5-4406-9EA9-575D13296915}" srcId="{7C9DCC67-8EDC-4B8C-861A-10BC0853466A}" destId="{D7080A9F-0E22-4AED-9DD3-39E0097D8AA4}" srcOrd="1" destOrd="0" parTransId="{780F4A9E-A2D6-4307-9FAB-6D2D0B43D01E}" sibTransId="{7A639C60-6445-4F04-8B51-F2068E6239DD}"/>
    <dgm:cxn modelId="{7718100F-3C9B-4D36-9293-F36DEC9C919E}" type="presOf" srcId="{5A5F29EE-178D-4A97-AC05-BC5C1DCEF57A}" destId="{5D22813D-40E5-4355-8766-9540066A0F36}" srcOrd="0" destOrd="0" presId="urn:microsoft.com/office/officeart/2008/layout/LinedList"/>
    <dgm:cxn modelId="{63B90708-E696-4969-86C5-21B132A16862}" srcId="{7C9DCC67-8EDC-4B8C-861A-10BC0853466A}" destId="{942E3ACD-3C96-42C0-A5AD-B959CBF2D576}" srcOrd="0" destOrd="0" parTransId="{2F980B37-9E35-487C-BF8A-44162365CD73}" sibTransId="{30511494-F32C-40F3-A326-C07496A6BD92}"/>
    <dgm:cxn modelId="{8E944D5C-3319-44E0-AAC8-6F5A2C01C895}" type="presParOf" srcId="{46CB23C1-8E19-4BCD-91E9-360694C51748}" destId="{F3A9E4EF-936E-432D-A6A0-9BFB9F8D35D7}" srcOrd="0" destOrd="0" presId="urn:microsoft.com/office/officeart/2008/layout/LinedList"/>
    <dgm:cxn modelId="{7AECBAEE-9F2E-4A6A-85E7-AACFB65D25CE}" type="presParOf" srcId="{46CB23C1-8E19-4BCD-91E9-360694C51748}" destId="{5DDC1D35-9B2B-4C25-9F78-4D9CF4078AA3}" srcOrd="1" destOrd="0" presId="urn:microsoft.com/office/officeart/2008/layout/LinedList"/>
    <dgm:cxn modelId="{80AFEF46-3FDB-4C31-951E-84734C533573}" type="presParOf" srcId="{5DDC1D35-9B2B-4C25-9F78-4D9CF4078AA3}" destId="{DE4FD42D-3812-4D5B-9F22-D9D12258042B}" srcOrd="0" destOrd="0" presId="urn:microsoft.com/office/officeart/2008/layout/LinedList"/>
    <dgm:cxn modelId="{84601C2E-9F61-499B-A4F4-72067E22DF04}" type="presParOf" srcId="{5DDC1D35-9B2B-4C25-9F78-4D9CF4078AA3}" destId="{5254F14E-83CD-4082-8F7C-81A7BFA0199A}" srcOrd="1" destOrd="0" presId="urn:microsoft.com/office/officeart/2008/layout/LinedList"/>
    <dgm:cxn modelId="{58ACD0E3-BFB2-4AEC-A8C0-69F3D747BD30}" type="presParOf" srcId="{46CB23C1-8E19-4BCD-91E9-360694C51748}" destId="{93B305D4-D200-46BD-882B-45763668409A}" srcOrd="2" destOrd="0" presId="urn:microsoft.com/office/officeart/2008/layout/LinedList"/>
    <dgm:cxn modelId="{13C9B78D-4750-4AB5-9858-4FD3FD74D766}" type="presParOf" srcId="{46CB23C1-8E19-4BCD-91E9-360694C51748}" destId="{2C0BED2D-A411-4CCE-9D5E-B6A5142D011B}" srcOrd="3" destOrd="0" presId="urn:microsoft.com/office/officeart/2008/layout/LinedList"/>
    <dgm:cxn modelId="{35EB8F2F-F7AC-4E9E-A5AF-6CAF464A514B}" type="presParOf" srcId="{2C0BED2D-A411-4CCE-9D5E-B6A5142D011B}" destId="{979D9764-C13C-42F0-B1E9-1DE6BECFEB12}" srcOrd="0" destOrd="0" presId="urn:microsoft.com/office/officeart/2008/layout/LinedList"/>
    <dgm:cxn modelId="{2ECE1F8C-994C-48A6-BC52-CD61973C500A}" type="presParOf" srcId="{2C0BED2D-A411-4CCE-9D5E-B6A5142D011B}" destId="{E1142774-DA96-4ED9-91E8-7CE4004D0600}" srcOrd="1" destOrd="0" presId="urn:microsoft.com/office/officeart/2008/layout/LinedList"/>
    <dgm:cxn modelId="{C0234AE5-B07B-43FC-AD3C-1DA84F12EF59}" type="presParOf" srcId="{46CB23C1-8E19-4BCD-91E9-360694C51748}" destId="{92B7E7CA-29CC-4F9F-BACE-9D5730D2EEA9}" srcOrd="4" destOrd="0" presId="urn:microsoft.com/office/officeart/2008/layout/LinedList"/>
    <dgm:cxn modelId="{F9660290-9335-453B-A2A2-F72FBD0325B5}" type="presParOf" srcId="{46CB23C1-8E19-4BCD-91E9-360694C51748}" destId="{CFAECD59-1051-4583-ACB8-C45038E10122}" srcOrd="5" destOrd="0" presId="urn:microsoft.com/office/officeart/2008/layout/LinedList"/>
    <dgm:cxn modelId="{BF348670-2119-4158-AD12-832E49D900ED}" type="presParOf" srcId="{CFAECD59-1051-4583-ACB8-C45038E10122}" destId="{5D22813D-40E5-4355-8766-9540066A0F36}" srcOrd="0" destOrd="0" presId="urn:microsoft.com/office/officeart/2008/layout/LinedList"/>
    <dgm:cxn modelId="{017C1E08-620C-4123-BF86-7ACE4DF82B2C}" type="presParOf" srcId="{CFAECD59-1051-4583-ACB8-C45038E10122}" destId="{5DB0EB09-61CD-446E-BA81-ABCF5AD5972C}" srcOrd="1" destOrd="0" presId="urn:microsoft.com/office/officeart/2008/layout/LinedList"/>
    <dgm:cxn modelId="{A7C0CA83-6172-421A-BD0A-820547CA3AC5}" type="presParOf" srcId="{46CB23C1-8E19-4BCD-91E9-360694C51748}" destId="{B6655618-3813-49C4-AAAF-CD9419131868}" srcOrd="6" destOrd="0" presId="urn:microsoft.com/office/officeart/2008/layout/LinedList"/>
    <dgm:cxn modelId="{38E9CE82-DE48-4FFA-9AE1-313FEDC1FFDC}" type="presParOf" srcId="{46CB23C1-8E19-4BCD-91E9-360694C51748}" destId="{B6085312-E5ED-4FEA-8EBF-1B8778F8B01C}" srcOrd="7" destOrd="0" presId="urn:microsoft.com/office/officeart/2008/layout/LinedList"/>
    <dgm:cxn modelId="{A1362710-36C7-4900-8C0F-528B370969A5}" type="presParOf" srcId="{B6085312-E5ED-4FEA-8EBF-1B8778F8B01C}" destId="{D605C9F6-0121-4296-A4F3-6315E6B6C25C}" srcOrd="0" destOrd="0" presId="urn:microsoft.com/office/officeart/2008/layout/LinedList"/>
    <dgm:cxn modelId="{BBEB0D6F-2532-4FB0-9D1A-A063D17834FB}" type="presParOf" srcId="{B6085312-E5ED-4FEA-8EBF-1B8778F8B01C}" destId="{E2B603D5-3671-49EE-8C7A-DA25432031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FEACE-EA5E-44CA-B1D2-0D6C1991010C}">
      <dsp:nvSpPr>
        <dsp:cNvPr id="0" name=""/>
        <dsp:cNvSpPr/>
      </dsp:nvSpPr>
      <dsp:spPr>
        <a:xfrm>
          <a:off x="0" y="544068"/>
          <a:ext cx="4435656" cy="60840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Data Collection/Search Strategy</a:t>
          </a:r>
        </a:p>
      </dsp:txBody>
      <dsp:txXfrm>
        <a:off x="29700" y="573768"/>
        <a:ext cx="4376256" cy="549000"/>
      </dsp:txXfrm>
    </dsp:sp>
    <dsp:sp modelId="{488564E5-4AB9-4D4F-94F2-AAC9FC0192AD}">
      <dsp:nvSpPr>
        <dsp:cNvPr id="0" name=""/>
        <dsp:cNvSpPr/>
      </dsp:nvSpPr>
      <dsp:spPr>
        <a:xfrm>
          <a:off x="0" y="1152468"/>
          <a:ext cx="4435656" cy="3552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83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Local literatures in UK were used to inform the search terms to collect data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search terms like </a:t>
          </a:r>
          <a:r>
            <a:rPr lang="en-US" sz="2000" i="1" kern="1200"/>
            <a:t>loneliness’, ‘reducing loneliness’ “social isolation” “Social Interaction” “Social Relationship” “older adult” “elderly people” “United Kingdom” </a:t>
          </a:r>
          <a:r>
            <a:rPr lang="en-US" sz="2000" kern="1200"/>
            <a:t>were highlighted as key terms in identifying the loneliness of older adult in care homes in the United Kingdom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EBSCO and PUBMED database, Google database, and the University database were  used to collect literatures</a:t>
          </a:r>
        </a:p>
      </dsp:txBody>
      <dsp:txXfrm>
        <a:off x="0" y="1152468"/>
        <a:ext cx="4435656" cy="35521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A26BFB-8A3A-4AFF-99A2-04A200D46A0A}">
      <dsp:nvSpPr>
        <dsp:cNvPr id="0" name=""/>
        <dsp:cNvSpPr/>
      </dsp:nvSpPr>
      <dsp:spPr>
        <a:xfrm>
          <a:off x="0" y="384588"/>
          <a:ext cx="4435656" cy="2206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is a serious concern of older adult loneliness in care homes in UK because they are exposed to higher risk of functional and cognitive impairment leading to several health challenges </a:t>
          </a:r>
          <a:endParaRPr lang="en-US" sz="2300" kern="1200"/>
        </a:p>
      </dsp:txBody>
      <dsp:txXfrm>
        <a:off x="107718" y="492306"/>
        <a:ext cx="4220220" cy="1991184"/>
      </dsp:txXfrm>
    </dsp:sp>
    <dsp:sp modelId="{C17F8CEE-2564-4C9C-BCA7-B345893AD67B}">
      <dsp:nvSpPr>
        <dsp:cNvPr id="0" name=""/>
        <dsp:cNvSpPr/>
      </dsp:nvSpPr>
      <dsp:spPr>
        <a:xfrm>
          <a:off x="0" y="2657448"/>
          <a:ext cx="4435656" cy="2206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Nursing staff to see that loneliness of older adult is reduced in care homes using highlighted interventions </a:t>
          </a:r>
          <a:endParaRPr lang="en-US" sz="2300" kern="1200"/>
        </a:p>
      </dsp:txBody>
      <dsp:txXfrm>
        <a:off x="107718" y="2765166"/>
        <a:ext cx="4220220" cy="19911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ED2979-7ABC-48F9-90EE-1EE71EB35178}">
      <dsp:nvSpPr>
        <dsp:cNvPr id="0" name=""/>
        <dsp:cNvSpPr/>
      </dsp:nvSpPr>
      <dsp:spPr>
        <a:xfrm>
          <a:off x="0" y="3950941"/>
          <a:ext cx="4435656" cy="1296787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project was successful because I was able to clarify the question reducing older adult loneliness </a:t>
          </a:r>
          <a:endParaRPr lang="en-US" sz="2300" kern="1200"/>
        </a:p>
      </dsp:txBody>
      <dsp:txXfrm>
        <a:off x="0" y="3950941"/>
        <a:ext cx="4435656" cy="1296787"/>
      </dsp:txXfrm>
    </dsp:sp>
    <dsp:sp modelId="{977E6E7D-1D2E-4E9D-B141-DB6EECF6BD0E}">
      <dsp:nvSpPr>
        <dsp:cNvPr id="0" name=""/>
        <dsp:cNvSpPr/>
      </dsp:nvSpPr>
      <dsp:spPr>
        <a:xfrm rot="10800000">
          <a:off x="0" y="1975934"/>
          <a:ext cx="4435656" cy="1994458"/>
        </a:xfrm>
        <a:prstGeom prst="upArrowCallou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 addition, I have learned to keep timeline on  project process from data collection to final completion. </a:t>
          </a:r>
          <a:endParaRPr lang="en-US" sz="2300" kern="1200" dirty="0"/>
        </a:p>
      </dsp:txBody>
      <dsp:txXfrm rot="10800000">
        <a:off x="0" y="1975934"/>
        <a:ext cx="4435656" cy="1295939"/>
      </dsp:txXfrm>
    </dsp:sp>
    <dsp:sp modelId="{E3DC1366-CA40-4794-8784-9D84E24F74D9}">
      <dsp:nvSpPr>
        <dsp:cNvPr id="0" name=""/>
        <dsp:cNvSpPr/>
      </dsp:nvSpPr>
      <dsp:spPr>
        <a:xfrm rot="10800000">
          <a:off x="0" y="927"/>
          <a:ext cx="4435656" cy="1994458"/>
        </a:xfrm>
        <a:prstGeom prst="upArrowCallou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writing this project, I have developed research knowledge and skills that previously do not have. </a:t>
          </a:r>
          <a:endParaRPr lang="en-US" sz="2300" kern="1200"/>
        </a:p>
      </dsp:txBody>
      <dsp:txXfrm rot="10800000">
        <a:off x="0" y="927"/>
        <a:ext cx="4435656" cy="12959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727116-E9B1-421D-BEDB-A92E89E9263F}">
      <dsp:nvSpPr>
        <dsp:cNvPr id="0" name=""/>
        <dsp:cNvSpPr/>
      </dsp:nvSpPr>
      <dsp:spPr>
        <a:xfrm>
          <a:off x="0" y="472968"/>
          <a:ext cx="4435656" cy="8236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UK central government should provide effective policies to address loneliness older adults are facing </a:t>
          </a:r>
        </a:p>
      </dsp:txBody>
      <dsp:txXfrm>
        <a:off x="40209" y="513177"/>
        <a:ext cx="4355238" cy="743262"/>
      </dsp:txXfrm>
    </dsp:sp>
    <dsp:sp modelId="{55CB7789-FAB6-44AB-AC54-0E01780BCCFE}">
      <dsp:nvSpPr>
        <dsp:cNvPr id="0" name=""/>
        <dsp:cNvSpPr/>
      </dsp:nvSpPr>
      <dsp:spPr>
        <a:xfrm>
          <a:off x="0" y="1342728"/>
          <a:ext cx="4435656" cy="8236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840789"/>
                <a:satOff val="-893"/>
                <a:lumOff val="686"/>
                <a:alphaOff val="0"/>
                <a:shade val="74000"/>
                <a:satMod val="130000"/>
                <a:lumMod val="90000"/>
              </a:schemeClr>
              <a:schemeClr val="accent2">
                <a:hueOff val="840789"/>
                <a:satOff val="-893"/>
                <a:lumOff val="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Older adult should be educated of the health consequences of loneliness and to use the intervention strategies </a:t>
          </a:r>
        </a:p>
      </dsp:txBody>
      <dsp:txXfrm>
        <a:off x="40209" y="1382937"/>
        <a:ext cx="4355238" cy="743262"/>
      </dsp:txXfrm>
    </dsp:sp>
    <dsp:sp modelId="{644777E4-44D2-4E96-B7D7-16EB53571741}">
      <dsp:nvSpPr>
        <dsp:cNvPr id="0" name=""/>
        <dsp:cNvSpPr/>
      </dsp:nvSpPr>
      <dsp:spPr>
        <a:xfrm>
          <a:off x="0" y="2212488"/>
          <a:ext cx="4435656" cy="8236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Older adults should seek government advice on the best way to reduce loneliness and tap into government measures to reduce loneliness</a:t>
          </a:r>
        </a:p>
      </dsp:txBody>
      <dsp:txXfrm>
        <a:off x="40209" y="2252697"/>
        <a:ext cx="4355238" cy="743262"/>
      </dsp:txXfrm>
    </dsp:sp>
    <dsp:sp modelId="{AE7B2FB0-CE62-47D7-8480-945FD37108D8}">
      <dsp:nvSpPr>
        <dsp:cNvPr id="0" name=""/>
        <dsp:cNvSpPr/>
      </dsp:nvSpPr>
      <dsp:spPr>
        <a:xfrm>
          <a:off x="0" y="3082248"/>
          <a:ext cx="4435656" cy="8236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522366"/>
                <a:satOff val="-2679"/>
                <a:lumOff val="2059"/>
                <a:alphaOff val="0"/>
                <a:shade val="74000"/>
                <a:satMod val="130000"/>
                <a:lumMod val="90000"/>
              </a:schemeClr>
              <a:schemeClr val="accent2">
                <a:hueOff val="2522366"/>
                <a:satOff val="-2679"/>
                <a:lumOff val="2059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Older adults should use Skype, video calls to regularly communicate with their loved ones and friends</a:t>
          </a:r>
        </a:p>
      </dsp:txBody>
      <dsp:txXfrm>
        <a:off x="40209" y="3122457"/>
        <a:ext cx="4355238" cy="743262"/>
      </dsp:txXfrm>
    </dsp:sp>
    <dsp:sp modelId="{CAF8F704-3265-456A-9D9B-8F7DC08D8BD5}">
      <dsp:nvSpPr>
        <dsp:cNvPr id="0" name=""/>
        <dsp:cNvSpPr/>
      </dsp:nvSpPr>
      <dsp:spPr>
        <a:xfrm>
          <a:off x="0" y="3952008"/>
          <a:ext cx="4435656" cy="82368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Older adults living in care homes should be encouraged to engage in regular exercise for at least 150 minutes of moderate physical activity each week</a:t>
          </a:r>
          <a:endParaRPr lang="en-US" sz="1600" kern="1200"/>
        </a:p>
      </dsp:txBody>
      <dsp:txXfrm>
        <a:off x="40209" y="3992217"/>
        <a:ext cx="4355238" cy="7432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A9E4EF-936E-432D-A6A0-9BFB9F8D35D7}">
      <dsp:nvSpPr>
        <dsp:cNvPr id="0" name=""/>
        <dsp:cNvSpPr/>
      </dsp:nvSpPr>
      <dsp:spPr>
        <a:xfrm>
          <a:off x="0" y="0"/>
          <a:ext cx="4435656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4FD42D-3812-4D5B-9F22-D9D12258042B}">
      <dsp:nvSpPr>
        <dsp:cNvPr id="0" name=""/>
        <dsp:cNvSpPr/>
      </dsp:nvSpPr>
      <dsp:spPr>
        <a:xfrm>
          <a:off x="0" y="0"/>
          <a:ext cx="4435656" cy="131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Age UK (2019) Loneliness Policy Position Paper (online) </a:t>
          </a:r>
          <a:r>
            <a:rPr lang="en-US" sz="1200" u="sng" kern="1200">
              <a:hlinkClick xmlns:r="http://schemas.openxmlformats.org/officeDocument/2006/relationships" r:id="rId2"/>
            </a:rPr>
            <a:t>https://www.ageuk.org.uk/globalassets/age-uk/documents/policy-positions/health-and-wellbeing/ppp_loneliness_and_isolation_uk.pdf</a:t>
          </a:r>
          <a:r>
            <a:rPr lang="en-US" sz="1200" kern="1200">
              <a:hlinkClick xmlns:r="http://schemas.openxmlformats.org/officeDocument/2006/relationships" r:id="rId2"/>
            </a:rPr>
            <a:t>. Accessed 22/7/2022</a:t>
          </a:r>
          <a:endParaRPr lang="en-US" sz="1200" kern="1200"/>
        </a:p>
      </dsp:txBody>
      <dsp:txXfrm>
        <a:off x="0" y="0"/>
        <a:ext cx="4435656" cy="1312164"/>
      </dsp:txXfrm>
    </dsp:sp>
    <dsp:sp modelId="{93B305D4-D200-46BD-882B-45763668409A}">
      <dsp:nvSpPr>
        <dsp:cNvPr id="0" name=""/>
        <dsp:cNvSpPr/>
      </dsp:nvSpPr>
      <dsp:spPr>
        <a:xfrm>
          <a:off x="0" y="1312164"/>
          <a:ext cx="4435656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9D9764-C13C-42F0-B1E9-1DE6BECFEB12}">
      <dsp:nvSpPr>
        <dsp:cNvPr id="0" name=""/>
        <dsp:cNvSpPr/>
      </dsp:nvSpPr>
      <dsp:spPr>
        <a:xfrm>
          <a:off x="0" y="1312164"/>
          <a:ext cx="4435656" cy="131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Barreto, M., Victor, C., Hammond, C., Eccles, A., Richins, M.T., and Qualter, P. (2021) Loneliness around the World: Age, Gender, and Cultural Differences in Loneliness, Personality and Individual Differences, Vol. 169, p 1-7</a:t>
          </a:r>
        </a:p>
      </dsp:txBody>
      <dsp:txXfrm>
        <a:off x="0" y="1312164"/>
        <a:ext cx="4435656" cy="1312164"/>
      </dsp:txXfrm>
    </dsp:sp>
    <dsp:sp modelId="{92B7E7CA-29CC-4F9F-BACE-9D5730D2EEA9}">
      <dsp:nvSpPr>
        <dsp:cNvPr id="0" name=""/>
        <dsp:cNvSpPr/>
      </dsp:nvSpPr>
      <dsp:spPr>
        <a:xfrm>
          <a:off x="0" y="2624328"/>
          <a:ext cx="4435656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22813D-40E5-4355-8766-9540066A0F36}">
      <dsp:nvSpPr>
        <dsp:cNvPr id="0" name=""/>
        <dsp:cNvSpPr/>
      </dsp:nvSpPr>
      <dsp:spPr>
        <a:xfrm>
          <a:off x="0" y="2624328"/>
          <a:ext cx="4435656" cy="131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British Red Cross (2016) Isolation and Loneliness: An Overview of the Literature (online) </a:t>
          </a:r>
          <a:r>
            <a:rPr lang="en-US" sz="1200" u="sng" kern="1200">
              <a:hlinkClick xmlns:r="http://schemas.openxmlformats.org/officeDocument/2006/relationships" r:id="rId3"/>
            </a:rPr>
            <a:t>file:///C:/Users/user/Downloads/Co-Op-Isolation-Loneliness-overview.pdf</a:t>
          </a:r>
          <a:r>
            <a:rPr lang="en-US" sz="1200" kern="1200"/>
            <a:t> Accessed 12/10/2022</a:t>
          </a:r>
        </a:p>
      </dsp:txBody>
      <dsp:txXfrm>
        <a:off x="0" y="2624328"/>
        <a:ext cx="4435656" cy="1312164"/>
      </dsp:txXfrm>
    </dsp:sp>
    <dsp:sp modelId="{B6655618-3813-49C4-AAAF-CD9419131868}">
      <dsp:nvSpPr>
        <dsp:cNvPr id="0" name=""/>
        <dsp:cNvSpPr/>
      </dsp:nvSpPr>
      <dsp:spPr>
        <a:xfrm>
          <a:off x="0" y="3936492"/>
          <a:ext cx="4435656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05C9F6-0121-4296-A4F3-6315E6B6C25C}">
      <dsp:nvSpPr>
        <dsp:cNvPr id="0" name=""/>
        <dsp:cNvSpPr/>
      </dsp:nvSpPr>
      <dsp:spPr>
        <a:xfrm>
          <a:off x="0" y="3936492"/>
          <a:ext cx="4435656" cy="131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Barran, D. (2020) The Psychology of Loneliness: Why it matters and what we can do, (online) </a:t>
          </a:r>
          <a:r>
            <a:rPr lang="en-US" sz="1200" u="sng" kern="1200">
              <a:hlinkClick xmlns:r="http://schemas.openxmlformats.org/officeDocument/2006/relationships" r:id="rId4"/>
            </a:rPr>
            <a:t>https://www.campaigntoendloneliness.org/wp-content/uploads/Psychology_of_Loneliness_FINAL_REPORT.pdf</a:t>
          </a:r>
          <a:r>
            <a:rPr lang="en-US" sz="1200" kern="1200"/>
            <a:t> Accessed 02/10/2022</a:t>
          </a:r>
        </a:p>
      </dsp:txBody>
      <dsp:txXfrm>
        <a:off x="0" y="3936492"/>
        <a:ext cx="4435656" cy="1312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776FC-2B51-46AC-B8E1-F2A11307F302}" type="datetimeFigureOut">
              <a:rPr lang="en-US" smtClean="0"/>
              <a:pPr/>
              <a:t>1/17/2023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B55AB1-3F64-4BEB-8A0F-778D82B97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B55AB1-3F64-4BEB-8A0F-778D82B9770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9069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54739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7245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78434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474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9834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64500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69258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83610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252975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5877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5919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00964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87936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87491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79061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44921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20739F2-0543-4D7A-8E72-D4EFC7D53312}" type="datetimeFigureOut">
              <a:rPr lang="en-US" smtClean="0"/>
              <a:pPr/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B80C41E-80BE-4D5C-9641-4C886F4F67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82345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xmlns="" id="{DFB5D1BB-0703-437B-BD1E-1D07F8A273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1802" y="0"/>
            <a:ext cx="9172471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xmlns="" id="{3886586B-3F0F-4593-B272-AE75AD0F09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xmlns="" id="{020DEB59-BF94-41B5-8F16-8B10442EE0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xmlns="" id="{9A3BEF6F-FC03-43B1-8D1B-8DA3A360DB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xmlns="" id="{0F49BA32-A501-4C79-9A72-92587AB9EEF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883F92AF-2403-4558-B1D7-72130A1E4B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047126" y="2421466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xmlns="" id="{A440FBE6-72B7-43D4-A8EB-FDBC35FE56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xmlns="" id="{647B8492-BC4D-4046-B35A-C38E034940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1802" y="0"/>
            <a:ext cx="9172471" cy="6856214"/>
            <a:chOff x="-15736" y="0"/>
            <a:chExt cx="12229962" cy="6856214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xmlns="" id="{47264A7B-BD07-443B-B4AE-B7D112274D0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xmlns="" id="{8D9B85B4-ACC6-412B-BC6B-2163BCCDFBD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xmlns="" id="{17D5E57D-F913-44D3-9AF3-FCDFAE64F7E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xmlns="" id="{BCF01E4E-4102-455A-BC41-D5F848B9417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034" y="428604"/>
            <a:ext cx="4214842" cy="19288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US" sz="3200" dirty="0" smtClean="0">
                <a:latin typeface="Arial" pitchFamily="34" charset="0"/>
                <a:cs typeface="Arial" pitchFamily="34" charset="0"/>
              </a:rPr>
            </a:b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en-US" sz="2700" b="1" dirty="0" smtClean="0">
                <a:latin typeface="Arial" pitchFamily="34" charset="0"/>
                <a:cs typeface="Arial" pitchFamily="34" charset="0"/>
              </a:rPr>
              <a:t>BMHP 6020</a:t>
            </a:r>
            <a:br>
              <a:rPr lang="en-US" sz="2700" b="1" dirty="0" smtClean="0">
                <a:latin typeface="Arial" pitchFamily="34" charset="0"/>
                <a:cs typeface="Arial" pitchFamily="34" charset="0"/>
              </a:rPr>
            </a:br>
            <a:r>
              <a:rPr lang="en-US" sz="2700" b="1" dirty="0" smtClean="0">
                <a:latin typeface="Arial" pitchFamily="34" charset="0"/>
                <a:cs typeface="Arial" pitchFamily="34" charset="0"/>
              </a:rPr>
              <a:t>Reducing Loneliness of older adults living in Care Homes in United Kingdom.</a:t>
            </a:r>
            <a:endParaRPr lang="en-US" sz="27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xmlns="" id="{16652DC1-CA18-4263-AC06-BAB0B05EC7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71550" y="2400639"/>
            <a:ext cx="274504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72" y="3500438"/>
            <a:ext cx="4000528" cy="23754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Name: Oluwaseun </a:t>
            </a:r>
            <a:r>
              <a:rPr lang="en-US" sz="2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Sesi </a:t>
            </a: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Akran.</a:t>
            </a:r>
          </a:p>
          <a:p>
            <a:pPr>
              <a:buFont typeface="Arial"/>
              <a:buChar char="•"/>
            </a:pPr>
            <a:r>
              <a:rPr lang="en-US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cs typeface="Arial" pitchFamily="34" charset="0"/>
              </a:rPr>
              <a:t> Student I.D : 1908389</a:t>
            </a:r>
            <a:endParaRPr lang="en-US" sz="2400" b="1" dirty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xmlns="" id="{049F5945-E949-791A-FF90-818C7764DA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837" r="18504"/>
          <a:stretch/>
        </p:blipFill>
        <p:spPr>
          <a:xfrm>
            <a:off x="4786313" y="928670"/>
            <a:ext cx="3500463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xmlns="" val="1259082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C878D9A-77BE-4701-AE3D-EEFC53CD5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643BE08-0ED1-4B73-AC6D-B7E26A59CD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56B2094-7FC0-45FC-BFED-3CB88CEE63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2500329" cy="5257841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Chapter: 1</a:t>
            </a:r>
            <a:br>
              <a:rPr lang="en-US" sz="3200" b="1" dirty="0" smtClean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</a:br>
            <a:r>
              <a:rPr lang="en-US" sz="2800" b="1" dirty="0" smtClean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Introduction</a:t>
            </a:r>
            <a:endParaRPr lang="en-US" sz="2800" b="1" dirty="0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7A4B640-BB7F-4272-A710-068DBA9F9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2"/>
          <p:cNvSpPr>
            <a:spLocks noGrp="1"/>
          </p:cNvSpPr>
          <p:nvPr>
            <p:ph idx="1"/>
          </p:nvPr>
        </p:nvSpPr>
        <p:spPr>
          <a:xfrm>
            <a:off x="3714744" y="357166"/>
            <a:ext cx="5214974" cy="607223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    Introduction</a:t>
            </a:r>
          </a:p>
          <a:p>
            <a:pPr>
              <a:lnSpc>
                <a:spcPct val="120000"/>
              </a:lnSpc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This dissertation investigates reducing loneliness of older adult living in care homes in United Kingdom.</a:t>
            </a:r>
          </a:p>
          <a:p>
            <a:pPr algn="just">
              <a:lnSpc>
                <a:spcPct val="120000"/>
              </a:lnSpc>
              <a:buNone/>
            </a:pPr>
            <a:r>
              <a:rPr lang="en-US" sz="2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Rational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just">
              <a:lnSpc>
                <a:spcPct val="120000"/>
              </a:lnSpc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35 % of U.K residents are age 65 or older 9% feel isolated from society, over 11 million older adult are 65 and this number is subjected  to rise to 13 million by 2040. This will account  for 22%  of the population  (Age U.K, 2019).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US" sz="1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Aim</a:t>
            </a:r>
          </a:p>
          <a:p>
            <a:pPr algn="just">
              <a:lnSpc>
                <a:spcPct val="120000"/>
              </a:lnSpc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The aim is to identify strategies to reduce loneliness of Older Adults in care homes in United Kingdom.</a:t>
            </a:r>
          </a:p>
          <a:p>
            <a:pPr>
              <a:lnSpc>
                <a:spcPct val="90000"/>
              </a:lnSpc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xmlns="" val="3217361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6E5E839-040E-4D3E-B50A-8D803DFE4A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FF3F4B4-A2E6-47B5-92FB-37BEEAFA4C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635508"/>
            <a:ext cx="3000396" cy="5586984"/>
          </a:xfrm>
        </p:spPr>
        <p:txBody>
          <a:bodyPr>
            <a:normAutofit/>
          </a:bodyPr>
          <a:lstStyle/>
          <a:p>
            <a:r>
              <a:rPr lang="en-US" sz="4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Chapter </a:t>
            </a:r>
            <a:r>
              <a:rPr lang="en-US" sz="4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1: </a:t>
            </a:r>
            <a:r>
              <a:rPr lang="en-US" sz="4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Cont.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D124D17-3A82-47D5-80C1-F990ABB1E4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50561" y="469900"/>
            <a:ext cx="4937237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9058" y="500042"/>
            <a:ext cx="4786346" cy="5380040"/>
          </a:xfrm>
        </p:spPr>
        <p:txBody>
          <a:bodyPr anchor="ctr">
            <a:normAutofit fontScale="25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2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Objectives</a:t>
            </a:r>
            <a:endParaRPr lang="en-US" sz="1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</a:pPr>
            <a:endParaRPr lang="en-US" sz="7200" b="1" dirty="0" smtClean="0">
              <a:solidFill>
                <a:schemeClr val="bg1"/>
              </a:solidFill>
            </a:endParaRPr>
          </a:p>
          <a:p>
            <a:pPr lvl="0">
              <a:lnSpc>
                <a:spcPct val="150000"/>
              </a:lnSpc>
            </a:pP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Understand loneliness and ways to reduce loneliness of older adult in U.K.</a:t>
            </a:r>
          </a:p>
          <a:p>
            <a:pPr lvl="0">
              <a:lnSpc>
                <a:spcPct val="150000"/>
              </a:lnSpc>
            </a:pP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Analyze the </a:t>
            </a: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concept of loneliness on older </a:t>
            </a: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adults.</a:t>
            </a:r>
            <a:endParaRPr lang="en-US" sz="7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Evaluate </a:t>
            </a: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concept of loneliness </a:t>
            </a: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of older adult </a:t>
            </a: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loneliness. </a:t>
            </a:r>
            <a:endParaRPr lang="en-US" sz="7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Highlights </a:t>
            </a: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some recommendations </a:t>
            </a:r>
            <a:r>
              <a:rPr lang="en-US" sz="7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and improvement strategies of reducing loneliness of older </a:t>
            </a:r>
            <a:r>
              <a:rPr lang="en-US" sz="7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adults.</a:t>
            </a:r>
            <a:endParaRPr lang="en-US" sz="7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B4A78C8-C0E0-45DA-BC2C-2C8D4153BD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973743" y="635508"/>
            <a:ext cx="469087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942677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C878D9A-77BE-4701-AE3D-EEFC53CD5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643BE08-0ED1-4B73-AC6D-B7E26A59CD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56B2094-7FC0-45FC-BFED-3CB88CEE63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954756"/>
            <a:ext cx="2428891" cy="494600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Chapter 2: </a:t>
            </a:r>
            <a:r>
              <a:rPr lang="en-US" sz="2800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Background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7A4B640-BB7F-4272-A710-068DBA9F9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3306" y="228600"/>
            <a:ext cx="5286412" cy="6272234"/>
          </a:xfrm>
        </p:spPr>
        <p:txBody>
          <a:bodyPr anchor="ctr">
            <a:normAutofit fontScale="700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Historical </a:t>
            </a:r>
            <a:endParaRPr lang="en-US" sz="3200" b="1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US" sz="3200" dirty="0">
                <a:latin typeface="Arial" pitchFamily="34" charset="0"/>
                <a:cs typeface="Arial" pitchFamily="34" charset="0"/>
              </a:rPr>
              <a:t>This health topic of loneliness started in the late 16th century Britain, when people were too far from other people (Age UK, 2019).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US" sz="32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US" sz="3200" b="1" dirty="0" smtClean="0">
                <a:latin typeface="Arial" pitchFamily="34" charset="0"/>
                <a:cs typeface="Arial" pitchFamily="34" charset="0"/>
              </a:rPr>
              <a:t> Theoretical Background</a:t>
            </a:r>
            <a:endParaRPr lang="en-US" sz="3200" b="1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US" sz="3200" dirty="0">
                <a:latin typeface="Arial" pitchFamily="34" charset="0"/>
                <a:cs typeface="Arial" pitchFamily="34" charset="0"/>
              </a:rPr>
              <a:t>Psychological theory of loneliness Is when people thoughts and feelings influence their 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behavior </a:t>
            </a:r>
            <a:r>
              <a:rPr lang="en-US" sz="3200" dirty="0">
                <a:latin typeface="Arial" pitchFamily="34" charset="0"/>
                <a:cs typeface="Arial" pitchFamily="34" charset="0"/>
              </a:rPr>
              <a:t>to withdraw from family and friends (Barran, 2020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).</a:t>
            </a:r>
            <a:endParaRPr lang="en-US" sz="3200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US" sz="3200" dirty="0">
                <a:latin typeface="Arial" pitchFamily="34" charset="0"/>
                <a:cs typeface="Arial" pitchFamily="34" charset="0"/>
              </a:rPr>
              <a:t>Cognitive theory depicts people mental state may make them withdraw from society causing </a:t>
            </a:r>
            <a:r>
              <a:rPr lang="en-US" sz="3200" dirty="0" smtClean="0">
                <a:latin typeface="Arial" pitchFamily="34" charset="0"/>
                <a:cs typeface="Arial" pitchFamily="34" charset="0"/>
              </a:rPr>
              <a:t>loneliness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. </a:t>
            </a:r>
            <a:endParaRPr lang="en-US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xmlns="" val="3397052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Chapter 2 : Background </a:t>
            </a: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b="1" dirty="0" smtClean="0">
                <a:latin typeface="Arial" pitchFamily="34" charset="0"/>
                <a:cs typeface="Arial" pitchFamily="34" charset="0"/>
              </a:rPr>
              <a:t>International/National/ Local  Context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Loneliness across national boarders is different from individual level characteristics like age, marital status and socio economic status and cultural perspective.</a:t>
            </a:r>
          </a:p>
          <a:p>
            <a:pPr algn="just"/>
            <a:r>
              <a:rPr lang="en-GB" dirty="0" err="1" smtClean="0">
                <a:latin typeface="Arial" pitchFamily="34" charset="0"/>
                <a:cs typeface="Arial" pitchFamily="34" charset="0"/>
              </a:rPr>
              <a:t>Barreto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 al. (2020) indicate that individualistic countries like UK, USA France and other advanced economies has a high level of loneliness.</a:t>
            </a:r>
          </a:p>
          <a:p>
            <a:pPr algn="just"/>
            <a:r>
              <a:rPr lang="en-GB" dirty="0" smtClean="0">
                <a:latin typeface="Arial" pitchFamily="34" charset="0"/>
                <a:cs typeface="Arial" pitchFamily="34" charset="0"/>
              </a:rPr>
              <a:t>Collectivism culture societies like African Societies has lower loneliness. 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500042"/>
            <a:ext cx="2571800" cy="5786478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3: Methods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D2BD5B6-343C-485E-003B-6AF1A3CB97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94597469"/>
              </p:ext>
            </p:extLst>
          </p:nvPr>
        </p:nvGraphicFramePr>
        <p:xfrm>
          <a:off x="3500430" y="214290"/>
          <a:ext cx="5429288" cy="6643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075323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xmlns="" id="{749C117F-F390-437B-ADB0-57E87EFF34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12700" y="0"/>
            <a:ext cx="9173369" cy="6856214"/>
            <a:chOff x="-16934" y="0"/>
            <a:chExt cx="12231160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A7EF42F8-2417-49A6-95CE-DE9503B0AA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xmlns="" id="{AC6F623B-2003-4AED-B02F-541A150EC14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CD11837A-4F3D-419F-ACE2-E80B1EA284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B9411D1A-7E2C-4A36-BE32-BF7A8E13072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20742BC3-654B-4E41-9A6A-73A42E4776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2019299" y="3522131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16">
            <a:extLst>
              <a:ext uri="{FF2B5EF4-FFF2-40B4-BE49-F238E27FC236}">
                <a16:creationId xmlns:a16="http://schemas.microsoft.com/office/drawing/2014/main" xmlns="" id="{1CD07172-CD61-45EB-BEE3-F644503E5C8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18">
            <a:extLst>
              <a:ext uri="{FF2B5EF4-FFF2-40B4-BE49-F238E27FC236}">
                <a16:creationId xmlns:a16="http://schemas.microsoft.com/office/drawing/2014/main" xmlns="" id="{1EADA5DB-ED12-413A-AAB5-6A8D1152E6C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90"/>
            <a:ext cx="2867411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BA45E5C-ACB9-49E8-B4DB-5255C23766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2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5" y="872061"/>
            <a:ext cx="2643206" cy="31284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dirty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3: Methods 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4439732"/>
            <a:ext cx="2571768" cy="17039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b="1" kern="1200" cap="none" dirty="0"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Inclusion and Exclusion Criteria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xmlns="" id="{857E618C-1D7B-4A51-90C1-6106CD8A1AE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96618" y="0"/>
            <a:ext cx="554738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1386772"/>
              </p:ext>
            </p:extLst>
          </p:nvPr>
        </p:nvGraphicFramePr>
        <p:xfrm>
          <a:off x="4076932" y="1553221"/>
          <a:ext cx="4573532" cy="4081548"/>
        </p:xfrm>
        <a:graphic>
          <a:graphicData uri="http://schemas.openxmlformats.org/drawingml/2006/table">
            <a:tbl>
              <a:tblPr firstRow="1" firstCol="1"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226045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31307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1160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all" spc="6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Inclusion Criteria</a:t>
                      </a:r>
                      <a:endParaRPr lang="en-US" sz="1400" b="1" cap="all" spc="6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126279" marR="126279" marT="126279" marB="1262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all" spc="6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Exclusion Criteria</a:t>
                      </a:r>
                      <a:endParaRPr lang="en-US" sz="1400" b="1" cap="all" spc="6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126279" marR="126279" marT="126279" marB="12627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1754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full text Journals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Younger children loneliness 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1754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Journals of older adults loneliness </a:t>
                      </a: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Non-English Language materials 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1754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Published journals between 2010 -2022</a:t>
                      </a: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Before 2010 journal articles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61754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English Language Journals</a:t>
                      </a: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Unrelated materials to older adult loneliness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593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b="1" cap="non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Abstract only materials</a:t>
                      </a:r>
                      <a:endParaRPr lang="en-US" sz="1400" b="1" cap="none" spc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593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b="1" cap="non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5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500" cap="non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140" marR="63140" marT="0" marB="8418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0758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C878D9A-77BE-4701-AE3D-EEFC53CD5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643BE08-0ED1-4B73-AC6D-B7E26A59CD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56B2094-7FC0-45FC-BFED-3CB88CEE63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954756"/>
            <a:ext cx="2428891" cy="494600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Chapter 3: Methods Cont.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7A4B640-BB7F-4272-A710-068DBA9F9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868" y="0"/>
            <a:ext cx="5572132" cy="6858000"/>
          </a:xfrm>
        </p:spPr>
        <p:txBody>
          <a:bodyPr numCol="1" anchor="ctr">
            <a:normAutofit/>
          </a:bodyPr>
          <a:lstStyle/>
          <a:p>
            <a:pPr marL="0" indent="0" algn="just">
              <a:buNone/>
            </a:pP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     Ethical </a:t>
            </a:r>
            <a:r>
              <a:rPr lang="en-US" sz="2000" b="1" dirty="0">
                <a:latin typeface="Arial" pitchFamily="34" charset="0"/>
                <a:cs typeface="Arial" pitchFamily="34" charset="0"/>
              </a:rPr>
              <a:t>Consideration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This researcher considered duty of care in data collection; thus, I  used internet to search for online information on older adult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loneliness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  <a:endParaRPr lang="en-US" dirty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Since data collected for this research is coded with no ethical review, the researcher access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data.(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Tripathy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2013).</a:t>
            </a: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fontAlgn="t">
              <a:lnSpc>
                <a:spcPct val="150000"/>
              </a:lnSpc>
              <a:buNone/>
            </a:pPr>
            <a:r>
              <a:rPr lang="en-US" sz="1600" b="1" u="sng" dirty="0" smtClean="0">
                <a:latin typeface="Arial" pitchFamily="34" charset="0"/>
                <a:cs typeface="Arial" pitchFamily="34" charset="0"/>
              </a:rPr>
              <a:t>       </a:t>
            </a:r>
            <a:endParaRPr lang="en-GB" sz="1800" u="sng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54356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xmlns="" id="{DC878D9A-77BE-4701-AE3D-EEFC53CD5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F643BE08-0ED1-4B73-AC6D-B7E26A59CD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956B2094-7FC0-45FC-BFED-3CB88CEE63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2714644" cy="578647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Chapter 4: Results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07A4B640-BB7F-4272-A710-068DBA9F9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ntent Placeholder 2"/>
          <p:cNvSpPr>
            <a:spLocks noGrp="1"/>
          </p:cNvSpPr>
          <p:nvPr>
            <p:ph idx="1"/>
          </p:nvPr>
        </p:nvSpPr>
        <p:spPr>
          <a:xfrm>
            <a:off x="3643306" y="214290"/>
            <a:ext cx="5500694" cy="6429420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100" b="1" dirty="0">
                <a:latin typeface="Arial" pitchFamily="34" charset="0"/>
                <a:cs typeface="Arial" pitchFamily="34" charset="0"/>
              </a:rPr>
              <a:t>Used Articles</a:t>
            </a:r>
          </a:p>
          <a:p>
            <a:pPr>
              <a:lnSpc>
                <a:spcPct val="120000"/>
              </a:lnSpc>
            </a:pPr>
            <a:r>
              <a:rPr lang="en-US" sz="2100" dirty="0">
                <a:latin typeface="Arial" pitchFamily="34" charset="0"/>
                <a:cs typeface="Arial" pitchFamily="34" charset="0"/>
              </a:rPr>
              <a:t>This research used  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ten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100" dirty="0">
                <a:latin typeface="Arial" pitchFamily="34" charset="0"/>
                <a:cs typeface="Arial" pitchFamily="34" charset="0"/>
              </a:rPr>
              <a:t>journal articles on Older adult 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loneliness. </a:t>
            </a:r>
            <a:endParaRPr lang="en-US" sz="21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2100" b="1" dirty="0">
                <a:latin typeface="Arial" pitchFamily="34" charset="0"/>
                <a:cs typeface="Arial" pitchFamily="34" charset="0"/>
              </a:rPr>
              <a:t>Information on articles</a:t>
            </a:r>
          </a:p>
          <a:p>
            <a:pPr>
              <a:lnSpc>
                <a:spcPct val="160000"/>
              </a:lnSpc>
            </a:pPr>
            <a:r>
              <a:rPr lang="en-US" sz="2100" dirty="0">
                <a:latin typeface="Arial" pitchFamily="34" charset="0"/>
                <a:cs typeface="Arial" pitchFamily="34" charset="0"/>
              </a:rPr>
              <a:t>Information on older adult loneliness, interventions to reduce loneliness, methods used for the research, type of research, data collection search strategy, data analysis and 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findings.</a:t>
            </a:r>
            <a:endParaRPr lang="en-US" sz="21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</a:pPr>
            <a:r>
              <a:rPr lang="en-US" sz="2100" dirty="0">
                <a:latin typeface="Arial" pitchFamily="34" charset="0"/>
                <a:cs typeface="Arial" pitchFamily="34" charset="0"/>
              </a:rPr>
              <a:t>The research found themes, codes, data collection method  and sample size of the 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articles.</a:t>
            </a:r>
            <a:endParaRPr lang="en-US" sz="21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60000"/>
              </a:lnSpc>
            </a:pPr>
            <a:r>
              <a:rPr lang="en-US" sz="2100" dirty="0">
                <a:latin typeface="Arial" pitchFamily="34" charset="0"/>
                <a:cs typeface="Arial" pitchFamily="34" charset="0"/>
              </a:rPr>
              <a:t>Various themes were identified e.g., social engagement,  community-based connectedness, technology-based connectedness, inter and intra connectedness, and physical activity </a:t>
            </a:r>
            <a:r>
              <a:rPr lang="en-US" sz="2100" dirty="0" smtClean="0">
                <a:latin typeface="Arial" pitchFamily="34" charset="0"/>
                <a:cs typeface="Arial" pitchFamily="34" charset="0"/>
              </a:rPr>
              <a:t>.</a:t>
            </a:r>
            <a:endParaRPr lang="en-US" sz="21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xmlns="" val="416086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013465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: 4</a:t>
            </a:r>
            <a:br>
              <a:rPr lang="en-US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</a:br>
            <a:r>
              <a:rPr lang="en-US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Results </a:t>
            </a:r>
            <a:r>
              <a:rPr lang="en-US" sz="36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2285992"/>
            <a:ext cx="7715304" cy="3929089"/>
          </a:xfrm>
        </p:spPr>
        <p:txBody>
          <a:bodyPr>
            <a:normAutofit fontScale="62500" lnSpcReduction="20000"/>
          </a:bodyPr>
          <a:lstStyle/>
          <a:p>
            <a:pPr algn="just">
              <a:buNone/>
            </a:pPr>
            <a:r>
              <a:rPr lang="en-GB" dirty="0" smtClean="0"/>
              <a:t> </a:t>
            </a:r>
            <a:r>
              <a:rPr lang="en-GB" dirty="0" smtClean="0"/>
              <a:t>    </a:t>
            </a: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Theme 1: Social Engagement </a:t>
            </a:r>
          </a:p>
          <a:p>
            <a:pPr lvl="0" algn="just"/>
            <a:r>
              <a:rPr lang="en-GB" sz="2600" dirty="0" smtClean="0">
                <a:latin typeface="Arial" pitchFamily="34" charset="0"/>
                <a:cs typeface="Arial" pitchFamily="34" charset="0"/>
              </a:rPr>
              <a:t>To educate older adults to have social relationships with friends and family to reduce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loneliness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 algn="just"/>
            <a:r>
              <a:rPr lang="en-GB" sz="2200" b="1" dirty="0" smtClean="0">
                <a:latin typeface="Arial" pitchFamily="34" charset="0"/>
                <a:cs typeface="Arial" pitchFamily="34" charset="0"/>
              </a:rPr>
              <a:t>Theme 2: </a:t>
            </a:r>
            <a:r>
              <a:rPr lang="en-GB" sz="2200" b="1" dirty="0" smtClean="0">
                <a:latin typeface="Arial" pitchFamily="34" charset="0"/>
                <a:cs typeface="Arial" pitchFamily="34" charset="0"/>
              </a:rPr>
              <a:t>Community-based connectedness</a:t>
            </a:r>
            <a:endParaRPr lang="en-US" sz="2200" b="1" dirty="0" smtClean="0"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GB" sz="22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link lonely older adults with volunteer with a common interest to reduce loneliness and reconnect with loved ones or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friends.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sz="2600" b="1" dirty="0" smtClean="0"/>
              <a:t>Theme 3:</a:t>
            </a: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Technology-based connectedness</a:t>
            </a:r>
            <a:endParaRPr lang="en-GB" sz="2600" b="1" dirty="0" smtClean="0"/>
          </a:p>
          <a:p>
            <a:pPr lvl="0" algn="just"/>
            <a:r>
              <a:rPr lang="en-GB" sz="2200" dirty="0" smtClean="0">
                <a:latin typeface="Arial" pitchFamily="34" charset="0"/>
                <a:cs typeface="Arial" pitchFamily="34" charset="0"/>
              </a:rPr>
              <a:t>Older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adults can be encouraged  to use technology like email, video calls, and Skype calls to reconnect with their loved ones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en-GB" sz="2200" dirty="0" smtClean="0"/>
          </a:p>
          <a:p>
            <a:pPr lvl="0" algn="just"/>
            <a:r>
              <a:rPr lang="en-GB" sz="2600" b="1" dirty="0" smtClean="0">
                <a:latin typeface="Arial" pitchFamily="34" charset="0"/>
                <a:cs typeface="Arial" pitchFamily="34" charset="0"/>
              </a:rPr>
              <a:t>Theme 4: Inter </a:t>
            </a: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and </a:t>
            </a: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Intra Connectedness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None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Governments can apply preventable strategies in promoting positive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ageing through policy and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attitudinal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change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  <a:endParaRPr lang="en-GB" dirty="0" smtClean="0"/>
          </a:p>
          <a:p>
            <a:pPr algn="just"/>
            <a:r>
              <a:rPr lang="en-GB" sz="2600" b="1" dirty="0" smtClean="0">
                <a:latin typeface="Arial" pitchFamily="34" charset="0"/>
                <a:cs typeface="Arial" pitchFamily="34" charset="0"/>
              </a:rPr>
              <a:t>Theme 5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2600" b="1" dirty="0" smtClean="0">
                <a:latin typeface="Arial" pitchFamily="34" charset="0"/>
                <a:cs typeface="Arial" pitchFamily="34" charset="0"/>
              </a:rPr>
              <a:t>Physical Activity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Older adults must engage in regular exercise to improve their health in terms of strengthening their muscles, increase in cognitive functioning and prevents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falls. </a:t>
            </a:r>
            <a:endParaRPr lang="en-GB" sz="2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39F0FE-7E79-367A-6B4F-D4D96E99A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596" y="714356"/>
            <a:ext cx="2714644" cy="5429287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4</a:t>
            </a:r>
            <a:r>
              <a:rPr lang="en-GB" sz="32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: Discussions </a:t>
            </a:r>
            <a:r>
              <a:rPr lang="en-GB" sz="36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Findings</a:t>
            </a:r>
            <a:endParaRPr lang="en-GB" sz="3600" b="1" dirty="0">
              <a:solidFill>
                <a:srgbClr val="262626"/>
              </a:solidFill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7B5351DF-9FFB-8FAC-741C-880CDF5DF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86377724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088388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6E5E839-040E-4D3E-B50A-8D803DFE4A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FF3F4B4-A2E6-47B5-92FB-37BEEAFA4C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85C888-194C-54CF-0741-C79433634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4290"/>
            <a:ext cx="3286116" cy="6008202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Chapter 4: Findings </a:t>
            </a:r>
            <a:r>
              <a:rPr lang="en-GB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Strength </a:t>
            </a:r>
            <a:r>
              <a:rPr lang="en-GB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&amp; Limitation of the research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D124D17-3A82-47D5-80C1-F990ABB1E4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50561" y="469900"/>
            <a:ext cx="4937237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6B5122-CBA3-9493-C43B-F2C58B526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496" y="642918"/>
            <a:ext cx="4643469" cy="5500726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Strength</a:t>
            </a:r>
          </a:p>
          <a:p>
            <a:pPr algn="just"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Use of several loneliness literature helped me to have a wider understanding of older adult </a:t>
            </a: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loneliness.</a:t>
            </a:r>
            <a:endParaRPr lang="en-GB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research themes underscores the intervention for the </a:t>
            </a: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research. </a:t>
            </a:r>
            <a:endParaRPr lang="en-GB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lnSpc>
                <a:spcPct val="110000"/>
              </a:lnSpc>
              <a:buNone/>
            </a:pPr>
            <a:r>
              <a:rPr lang="en-GB" sz="3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Limitation</a:t>
            </a:r>
          </a:p>
          <a:p>
            <a:pPr algn="just"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Limited time to read journal articles to extract </a:t>
            </a: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ideas.</a:t>
            </a:r>
            <a:endParaRPr lang="en-GB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60000"/>
              </a:lnSpc>
            </a:pPr>
            <a:r>
              <a:rPr lang="en-GB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Limited finance to print journal </a:t>
            </a: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articles. </a:t>
            </a:r>
            <a:endParaRPr lang="en-GB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AB4A78C8-C0E0-45DA-BC2C-2C8D4153BD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973743" y="635508"/>
            <a:ext cx="469087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1667647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F9FFD1-66D3-3322-3E9F-786085F10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596" y="642918"/>
            <a:ext cx="2714644" cy="5500726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4 : </a:t>
            </a:r>
            <a:r>
              <a:rPr lang="en-GB" sz="28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Discussion Reflection</a:t>
            </a:r>
            <a:endParaRPr lang="en-GB" sz="2800" b="1" dirty="0">
              <a:solidFill>
                <a:srgbClr val="262626"/>
              </a:solidFill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A799E6F2-E888-CD48-3595-FEFD778500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11130011"/>
              </p:ext>
            </p:extLst>
          </p:nvPr>
        </p:nvGraphicFramePr>
        <p:xfrm>
          <a:off x="4102554" y="500042"/>
          <a:ext cx="4435656" cy="6072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046179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2857520" cy="5500725"/>
          </a:xfrm>
        </p:spPr>
        <p:txBody>
          <a:bodyPr>
            <a:normAutofit/>
          </a:bodyPr>
          <a:lstStyle/>
          <a:p>
            <a:r>
              <a:rPr lang="en-US" sz="2000" b="1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Chapter 5 :  Recommendations</a:t>
            </a:r>
            <a:endParaRPr lang="en-US" sz="2000" b="1" dirty="0">
              <a:solidFill>
                <a:srgbClr val="262626"/>
              </a:solidFill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447C47EC-D0C8-55AF-3F4A-9A84D17D6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14725662"/>
              </p:ext>
            </p:extLst>
          </p:nvPr>
        </p:nvGraphicFramePr>
        <p:xfrm>
          <a:off x="4102554" y="804670"/>
          <a:ext cx="4435656" cy="5338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7644396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DC878D9A-77BE-4701-AE3D-EEFC53CD50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643BE08-0ED1-4B73-AC6D-B7E26A59CD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5997" y="469900"/>
            <a:ext cx="2771251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56B2094-7FC0-45FC-BFED-3CB88CEE63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9751" y="635508"/>
            <a:ext cx="2523744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714356"/>
            <a:ext cx="2428891" cy="518640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Chapter 5: Conclusion </a:t>
            </a:r>
            <a:endParaRPr lang="en-US" sz="2800" b="1" dirty="0">
              <a:solidFill>
                <a:srgbClr val="FFFF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7A4B640-BB7F-4272-A710-068DBA9F9A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3306" y="0"/>
            <a:ext cx="5500694" cy="664371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Conclusion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Loneliness is a serious concern in (UK) particularly for the older adults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(British Red Cross, 2016; Mann et al., 2020).</a:t>
            </a: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Socially isolated older adults are exposed to higher risk of functional decline and cognitive impairment which may call for residential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care.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Interventions to address older adult’s loneliness have been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highlighted. 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2000" dirty="0">
                <a:latin typeface="Arial" pitchFamily="34" charset="0"/>
                <a:cs typeface="Arial" pitchFamily="34" charset="0"/>
              </a:rPr>
              <a:t>Nurses and health experts in the care homes must do more to see that loneliness is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reduced.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xmlns="" val="603494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52BE4420-3B5F-4549-8B4A-77855B8215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5876F6-95D4-48CB-8E3E-4401A96E25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1B84719-90BB-4D0C-92D8-61DC5512B3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2571767" cy="5643601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xmlns="" id="{7B407EC4-5D16-4845-9840-4E28622B65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08B8C2E5-7C78-7B9B-C7E1-630F31DD5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78597297"/>
              </p:ext>
            </p:extLst>
          </p:nvPr>
        </p:nvGraphicFramePr>
        <p:xfrm>
          <a:off x="3571868" y="214290"/>
          <a:ext cx="5572132" cy="6643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3716663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Rectangle 2067">
            <a:extLst>
              <a:ext uri="{FF2B5EF4-FFF2-40B4-BE49-F238E27FC236}">
                <a16:creationId xmlns:a16="http://schemas.microsoft.com/office/drawing/2014/main" xmlns="" id="{333F0879-3DA0-4CB8-B35E-A0AD4255819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xmlns="" id="{324D2183-F388-476E-92A9-D6639D6985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4603" y="496090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xmlns="" id="{243462E7-1698-4B21-BE89-AEFAC7C2FE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56009" y="609602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855" y="972766"/>
            <a:ext cx="2126598" cy="1254868"/>
          </a:xfrm>
        </p:spPr>
        <p:txBody>
          <a:bodyPr anchor="b">
            <a:normAutofit/>
          </a:bodyPr>
          <a:lstStyle/>
          <a:p>
            <a:r>
              <a:rPr lang="en-US" sz="2400" dirty="0">
                <a:solidFill>
                  <a:srgbClr val="262626"/>
                </a:solidFill>
              </a:rPr>
              <a:t> 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xmlns="" id="{FA264A14-9E32-F95E-5B7A-63B819890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34" y="714357"/>
            <a:ext cx="2571767" cy="5268154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US" sz="4000" dirty="0" smtClean="0">
                <a:solidFill>
                  <a:srgbClr val="262626"/>
                </a:solidFill>
                <a:latin typeface="Arial" pitchFamily="34" charset="0"/>
                <a:cs typeface="Arial" pitchFamily="34" charset="0"/>
              </a:rPr>
              <a:t>End</a:t>
            </a:r>
          </a:p>
          <a:p>
            <a:pPr>
              <a:buNone/>
            </a:pPr>
            <a:r>
              <a:rPr lang="en-US" sz="1600" dirty="0" smtClean="0">
                <a:solidFill>
                  <a:srgbClr val="262626"/>
                </a:solidFill>
              </a:rPr>
              <a:t> </a:t>
            </a:r>
            <a:endParaRPr lang="en-US" sz="1600" dirty="0">
              <a:solidFill>
                <a:srgbClr val="262626"/>
              </a:solidFill>
            </a:endParaRPr>
          </a:p>
        </p:txBody>
      </p:sp>
      <p:sp useBgFill="1">
        <p:nvSpPr>
          <p:cNvPr id="2074" name="Rectangle 2073">
            <a:extLst>
              <a:ext uri="{FF2B5EF4-FFF2-40B4-BE49-F238E27FC236}">
                <a16:creationId xmlns:a16="http://schemas.microsoft.com/office/drawing/2014/main" xmlns="" id="{6C22FCAC-D7EC-4A52-B153-FF761E2235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596618" y="0"/>
            <a:ext cx="554738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076932" y="1000108"/>
            <a:ext cx="4573531" cy="535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590376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870</TotalTime>
  <Words>1239</Words>
  <Application>Microsoft Office PowerPoint</Application>
  <PresentationFormat>On-screen Show (4:3)</PresentationFormat>
  <Paragraphs>109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Organic</vt:lpstr>
      <vt:lpstr>            BMHP 6020 Reducing Loneliness of older adults living in Care Homes in United Kingdom.</vt:lpstr>
      <vt:lpstr>Chapter: 1 Introduction</vt:lpstr>
      <vt:lpstr>Chapter 1: Cont.</vt:lpstr>
      <vt:lpstr>Chapter 2: Background</vt:lpstr>
      <vt:lpstr>Chapter 2 : Background </vt:lpstr>
      <vt:lpstr>Chapter 3: Methods</vt:lpstr>
      <vt:lpstr>Chapter 3: Methods Cont.</vt:lpstr>
      <vt:lpstr>Chapter 3: Methods Cont.</vt:lpstr>
      <vt:lpstr>Chapter 4: Results</vt:lpstr>
      <vt:lpstr>Chapter : 4 Results Themes</vt:lpstr>
      <vt:lpstr>Chapter 4: Discussions Findings</vt:lpstr>
      <vt:lpstr>Chapter 4: Findings Strength &amp; Limitation of the research </vt:lpstr>
      <vt:lpstr>Chapter 4 : Discussion Reflection</vt:lpstr>
      <vt:lpstr>Chapter 5 :  Recommendations</vt:lpstr>
      <vt:lpstr>Chapter 5: Conclusion </vt:lpstr>
      <vt:lpstr>References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</dc:title>
  <dc:creator>user</dc:creator>
  <cp:lastModifiedBy>user</cp:lastModifiedBy>
  <cp:revision>61</cp:revision>
  <dcterms:created xsi:type="dcterms:W3CDTF">2023-01-14T16:26:07Z</dcterms:created>
  <dcterms:modified xsi:type="dcterms:W3CDTF">2023-01-17T09:39:43Z</dcterms:modified>
</cp:coreProperties>
</file>