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5" r:id="rId1"/>
  </p:sldMasterIdLst>
  <p:notesMasterIdLst>
    <p:notesMasterId r:id="rId21"/>
  </p:notesMasterIdLst>
  <p:sldIdLst>
    <p:sldId id="256" r:id="rId2"/>
    <p:sldId id="257" r:id="rId3"/>
    <p:sldId id="258" r:id="rId4"/>
    <p:sldId id="278" r:id="rId5"/>
    <p:sldId id="279" r:id="rId6"/>
    <p:sldId id="260" r:id="rId7"/>
    <p:sldId id="265" r:id="rId8"/>
    <p:sldId id="268" r:id="rId9"/>
    <p:sldId id="267" r:id="rId10"/>
    <p:sldId id="266" r:id="rId11"/>
    <p:sldId id="270" r:id="rId12"/>
    <p:sldId id="269" r:id="rId13"/>
    <p:sldId id="271" r:id="rId14"/>
    <p:sldId id="272" r:id="rId15"/>
    <p:sldId id="277" r:id="rId16"/>
    <p:sldId id="273" r:id="rId17"/>
    <p:sldId id="274" r:id="rId18"/>
    <p:sldId id="275" r:id="rId19"/>
    <p:sldId id="276" r:id="rId20"/>
  </p:sldIdLst>
  <p:sldSz cx="12192000" cy="6858000"/>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78" d="100"/>
          <a:sy n="78" d="100"/>
        </p:scale>
        <p:origin x="198"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20F71AED-B999-4E23-80D5-36E5608A128D}" type="datetimeFigureOut">
              <a:rPr lang="en-GB" smtClean="0"/>
              <a:t>10/02/2020</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76788"/>
            <a:ext cx="5438775" cy="3908425"/>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a:defRPr sz="1200"/>
            </a:lvl1pPr>
          </a:lstStyle>
          <a:p>
            <a:fld id="{8DC9D87E-C18B-400E-A0DC-0572394719D1}" type="slidenum">
              <a:rPr lang="en-GB" smtClean="0"/>
              <a:t>‹#›</a:t>
            </a:fld>
            <a:endParaRPr lang="en-GB"/>
          </a:p>
        </p:txBody>
      </p:sp>
    </p:spTree>
    <p:extLst>
      <p:ext uri="{BB962C8B-B14F-4D97-AF65-F5344CB8AC3E}">
        <p14:creationId xmlns:p14="http://schemas.microsoft.com/office/powerpoint/2010/main" val="38272321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C9D87E-C18B-400E-A0DC-0572394719D1}" type="slidenum">
              <a:rPr lang="en-GB" smtClean="0"/>
              <a:t>1</a:t>
            </a:fld>
            <a:endParaRPr lang="en-GB"/>
          </a:p>
        </p:txBody>
      </p:sp>
    </p:spTree>
    <p:extLst>
      <p:ext uri="{BB962C8B-B14F-4D97-AF65-F5344CB8AC3E}">
        <p14:creationId xmlns:p14="http://schemas.microsoft.com/office/powerpoint/2010/main" val="39308563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C9D87E-C18B-400E-A0DC-0572394719D1}" type="slidenum">
              <a:rPr lang="en-GB" smtClean="0"/>
              <a:t>2</a:t>
            </a:fld>
            <a:endParaRPr lang="en-GB"/>
          </a:p>
        </p:txBody>
      </p:sp>
    </p:spTree>
    <p:extLst>
      <p:ext uri="{BB962C8B-B14F-4D97-AF65-F5344CB8AC3E}">
        <p14:creationId xmlns:p14="http://schemas.microsoft.com/office/powerpoint/2010/main" val="10227703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C9D87E-C18B-400E-A0DC-0572394719D1}" type="slidenum">
              <a:rPr lang="en-GB" smtClean="0"/>
              <a:t>3</a:t>
            </a:fld>
            <a:endParaRPr lang="en-GB"/>
          </a:p>
        </p:txBody>
      </p:sp>
    </p:spTree>
    <p:extLst>
      <p:ext uri="{BB962C8B-B14F-4D97-AF65-F5344CB8AC3E}">
        <p14:creationId xmlns:p14="http://schemas.microsoft.com/office/powerpoint/2010/main" val="8716092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C9D87E-C18B-400E-A0DC-0572394719D1}" type="slidenum">
              <a:rPr lang="en-GB" smtClean="0"/>
              <a:t>6</a:t>
            </a:fld>
            <a:endParaRPr lang="en-GB"/>
          </a:p>
        </p:txBody>
      </p:sp>
    </p:spTree>
    <p:extLst>
      <p:ext uri="{BB962C8B-B14F-4D97-AF65-F5344CB8AC3E}">
        <p14:creationId xmlns:p14="http://schemas.microsoft.com/office/powerpoint/2010/main" val="34093415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C9D87E-C18B-400E-A0DC-0572394719D1}" type="slidenum">
              <a:rPr lang="en-GB" smtClean="0"/>
              <a:t>7</a:t>
            </a:fld>
            <a:endParaRPr lang="en-GB"/>
          </a:p>
        </p:txBody>
      </p:sp>
    </p:spTree>
    <p:extLst>
      <p:ext uri="{BB962C8B-B14F-4D97-AF65-F5344CB8AC3E}">
        <p14:creationId xmlns:p14="http://schemas.microsoft.com/office/powerpoint/2010/main" val="42179583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C9D87E-C18B-400E-A0DC-0572394719D1}" type="slidenum">
              <a:rPr lang="en-GB" smtClean="0"/>
              <a:t>8</a:t>
            </a:fld>
            <a:endParaRPr lang="en-GB"/>
          </a:p>
        </p:txBody>
      </p:sp>
    </p:spTree>
    <p:extLst>
      <p:ext uri="{BB962C8B-B14F-4D97-AF65-F5344CB8AC3E}">
        <p14:creationId xmlns:p14="http://schemas.microsoft.com/office/powerpoint/2010/main" val="38007119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C9D87E-C18B-400E-A0DC-0572394719D1}" type="slidenum">
              <a:rPr lang="en-GB" smtClean="0"/>
              <a:t>9</a:t>
            </a:fld>
            <a:endParaRPr lang="en-GB"/>
          </a:p>
        </p:txBody>
      </p:sp>
    </p:spTree>
    <p:extLst>
      <p:ext uri="{BB962C8B-B14F-4D97-AF65-F5344CB8AC3E}">
        <p14:creationId xmlns:p14="http://schemas.microsoft.com/office/powerpoint/2010/main" val="24108122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C9D87E-C18B-400E-A0DC-0572394719D1}" type="slidenum">
              <a:rPr lang="en-GB" smtClean="0"/>
              <a:t>10</a:t>
            </a:fld>
            <a:endParaRPr lang="en-GB"/>
          </a:p>
        </p:txBody>
      </p:sp>
    </p:spTree>
    <p:extLst>
      <p:ext uri="{BB962C8B-B14F-4D97-AF65-F5344CB8AC3E}">
        <p14:creationId xmlns:p14="http://schemas.microsoft.com/office/powerpoint/2010/main" val="15756804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C9D87E-C18B-400E-A0DC-0572394719D1}" type="slidenum">
              <a:rPr lang="en-GB" smtClean="0"/>
              <a:t>11</a:t>
            </a:fld>
            <a:endParaRPr lang="en-GB"/>
          </a:p>
        </p:txBody>
      </p:sp>
    </p:spTree>
    <p:extLst>
      <p:ext uri="{BB962C8B-B14F-4D97-AF65-F5344CB8AC3E}">
        <p14:creationId xmlns:p14="http://schemas.microsoft.com/office/powerpoint/2010/main" val="23233812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C9D87E-C18B-400E-A0DC-0572394719D1}" type="slidenum">
              <a:rPr lang="en-GB" smtClean="0"/>
              <a:t>12</a:t>
            </a:fld>
            <a:endParaRPr lang="en-GB"/>
          </a:p>
        </p:txBody>
      </p:sp>
    </p:spTree>
    <p:extLst>
      <p:ext uri="{BB962C8B-B14F-4D97-AF65-F5344CB8AC3E}">
        <p14:creationId xmlns:p14="http://schemas.microsoft.com/office/powerpoint/2010/main" val="41345171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C9D87E-C18B-400E-A0DC-0572394719D1}" type="slidenum">
              <a:rPr lang="en-GB" smtClean="0"/>
              <a:t>13</a:t>
            </a:fld>
            <a:endParaRPr lang="en-GB"/>
          </a:p>
        </p:txBody>
      </p:sp>
    </p:spTree>
    <p:extLst>
      <p:ext uri="{BB962C8B-B14F-4D97-AF65-F5344CB8AC3E}">
        <p14:creationId xmlns:p14="http://schemas.microsoft.com/office/powerpoint/2010/main" val="35839539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C9D87E-C18B-400E-A0DC-0572394719D1}" type="slidenum">
              <a:rPr lang="en-GB" smtClean="0"/>
              <a:t>14</a:t>
            </a:fld>
            <a:endParaRPr lang="en-GB"/>
          </a:p>
        </p:txBody>
      </p:sp>
    </p:spTree>
    <p:extLst>
      <p:ext uri="{BB962C8B-B14F-4D97-AF65-F5344CB8AC3E}">
        <p14:creationId xmlns:p14="http://schemas.microsoft.com/office/powerpoint/2010/main" val="377799600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C9D87E-C18B-400E-A0DC-0572394719D1}" type="slidenum">
              <a:rPr lang="en-GB" smtClean="0"/>
              <a:t>15</a:t>
            </a:fld>
            <a:endParaRPr lang="en-GB"/>
          </a:p>
        </p:txBody>
      </p:sp>
    </p:spTree>
    <p:extLst>
      <p:ext uri="{BB962C8B-B14F-4D97-AF65-F5344CB8AC3E}">
        <p14:creationId xmlns:p14="http://schemas.microsoft.com/office/powerpoint/2010/main" val="390355166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C9D87E-C18B-400E-A0DC-0572394719D1}" type="slidenum">
              <a:rPr lang="en-GB" smtClean="0"/>
              <a:t>16</a:t>
            </a:fld>
            <a:endParaRPr lang="en-GB"/>
          </a:p>
        </p:txBody>
      </p:sp>
    </p:spTree>
    <p:extLst>
      <p:ext uri="{BB962C8B-B14F-4D97-AF65-F5344CB8AC3E}">
        <p14:creationId xmlns:p14="http://schemas.microsoft.com/office/powerpoint/2010/main" val="62334080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C9D87E-C18B-400E-A0DC-0572394719D1}" type="slidenum">
              <a:rPr lang="en-GB" smtClean="0"/>
              <a:t>17</a:t>
            </a:fld>
            <a:endParaRPr lang="en-GB"/>
          </a:p>
        </p:txBody>
      </p:sp>
    </p:spTree>
    <p:extLst>
      <p:ext uri="{BB962C8B-B14F-4D97-AF65-F5344CB8AC3E}">
        <p14:creationId xmlns:p14="http://schemas.microsoft.com/office/powerpoint/2010/main" val="127298210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C9D87E-C18B-400E-A0DC-0572394719D1}" type="slidenum">
              <a:rPr lang="en-GB" smtClean="0"/>
              <a:t>18</a:t>
            </a:fld>
            <a:endParaRPr lang="en-GB"/>
          </a:p>
        </p:txBody>
      </p:sp>
    </p:spTree>
    <p:extLst>
      <p:ext uri="{BB962C8B-B14F-4D97-AF65-F5344CB8AC3E}">
        <p14:creationId xmlns:p14="http://schemas.microsoft.com/office/powerpoint/2010/main" val="125972102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C9D87E-C18B-400E-A0DC-0572394719D1}" type="slidenum">
              <a:rPr lang="en-GB" smtClean="0"/>
              <a:t>19</a:t>
            </a:fld>
            <a:endParaRPr lang="en-GB"/>
          </a:p>
        </p:txBody>
      </p:sp>
    </p:spTree>
    <p:extLst>
      <p:ext uri="{BB962C8B-B14F-4D97-AF65-F5344CB8AC3E}">
        <p14:creationId xmlns:p14="http://schemas.microsoft.com/office/powerpoint/2010/main" val="193345569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overOverlay.png"/>
          <p:cNvPicPr>
            <a:picLocks noChangeAspect="1"/>
          </p:cNvPicPr>
          <p:nvPr/>
        </p:nvPicPr>
        <p:blipFill>
          <a:blip r:embed="rId2" cstate="print"/>
          <a:stretch>
            <a:fillRect/>
          </a:stretch>
        </p:blipFill>
        <p:spPr>
          <a:xfrm>
            <a:off x="0" y="0"/>
            <a:ext cx="12192000" cy="6858000"/>
          </a:xfrm>
          <a:prstGeom prst="rect">
            <a:avLst/>
          </a:prstGeom>
        </p:spPr>
      </p:pic>
      <p:sp>
        <p:nvSpPr>
          <p:cNvPr id="4" name="Date Placeholder 3"/>
          <p:cNvSpPr>
            <a:spLocks noGrp="1"/>
          </p:cNvSpPr>
          <p:nvPr>
            <p:ph type="dt" sz="half" idx="10"/>
          </p:nvPr>
        </p:nvSpPr>
        <p:spPr/>
        <p:txBody>
          <a:bodyPr/>
          <a:lstStyle>
            <a:lvl1pPr>
              <a:defRPr>
                <a:solidFill>
                  <a:schemeClr val="tx2"/>
                </a:solidFill>
              </a:defRPr>
            </a:lvl1pPr>
          </a:lstStyle>
          <a:p>
            <a:fld id="{B61BEF0D-F0BB-DE4B-95CE-6DB70DBA9567}" type="datetimeFigureOut">
              <a:rPr lang="en-US" smtClean="0"/>
              <a:pPr/>
              <a:t>2/10/2020</a:t>
            </a:fld>
            <a:endParaRPr lang="en-US" dirty="0"/>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D57F1E4F-1CFF-5643-939E-217C01CDF565}" type="slidenum">
              <a:rPr lang="en-US" smtClean="0"/>
              <a:pPr/>
              <a:t>‹#›</a:t>
            </a:fld>
            <a:endParaRPr lang="en-US" dirty="0"/>
          </a:p>
        </p:txBody>
      </p:sp>
      <p:grpSp>
        <p:nvGrpSpPr>
          <p:cNvPr id="8" name="Group 7"/>
          <p:cNvGrpSpPr/>
          <p:nvPr/>
        </p:nvGrpSpPr>
        <p:grpSpPr>
          <a:xfrm>
            <a:off x="1592135" y="2887530"/>
            <a:ext cx="9038813" cy="923330"/>
            <a:chOff x="1172584" y="1381459"/>
            <a:chExt cx="6779110" cy="923330"/>
          </a:xfrm>
          <a:effectLst>
            <a:outerShdw blurRad="38100" dist="12700" dir="16200000" rotWithShape="0">
              <a:prstClr val="black">
                <a:alpha val="30000"/>
              </a:prstClr>
            </a:outerShdw>
          </a:effectLst>
        </p:grpSpPr>
        <p:sp>
          <p:nvSpPr>
            <p:cNvPr id="9" name="TextBox 8"/>
            <p:cNvSpPr txBox="1"/>
            <p:nvPr/>
          </p:nvSpPr>
          <p:spPr>
            <a:xfrm>
              <a:off x="4147073" y="1381459"/>
              <a:ext cx="657872" cy="923330"/>
            </a:xfrm>
            <a:prstGeom prst="rect">
              <a:avLst/>
            </a:prstGeom>
            <a:noFill/>
          </p:spPr>
          <p:txBody>
            <a:bodyPr wrap="none" rtlCol="0">
              <a:spAutoFit/>
            </a:bodyPr>
            <a:lstStyle/>
            <a:p>
              <a:r>
                <a:rPr lang="en-US" sz="5400" dirty="0" smtClean="0">
                  <a:ln w="3175">
                    <a:solidFill>
                      <a:schemeClr val="tx2">
                        <a:alpha val="60000"/>
                      </a:schemeClr>
                    </a:solidFill>
                  </a:ln>
                  <a:solidFill>
                    <a:schemeClr val="tx2">
                      <a:lumMod val="90000"/>
                    </a:schemeClr>
                  </a:solidFill>
                  <a:effectLst>
                    <a:outerShdw blurRad="34925" dist="12700" dir="14400000" algn="ctr" rotWithShape="0">
                      <a:srgbClr val="000000">
                        <a:alpha val="21000"/>
                      </a:srgbClr>
                    </a:outerShdw>
                  </a:effectLst>
                  <a:latin typeface="Wingdings" pitchFamily="2" charset="2"/>
                </a:rPr>
                <a:t></a:t>
              </a:r>
              <a:endParaRPr lang="en-US" sz="5400" dirty="0">
                <a:ln w="3175">
                  <a:solidFill>
                    <a:schemeClr val="tx2">
                      <a:alpha val="60000"/>
                    </a:schemeClr>
                  </a:solidFill>
                </a:ln>
                <a:solidFill>
                  <a:schemeClr val="tx2">
                    <a:lumMod val="90000"/>
                  </a:schemeClr>
                </a:solidFill>
                <a:effectLst>
                  <a:outerShdw blurRad="34925" dist="12700" dir="14400000" algn="ctr" rotWithShape="0">
                    <a:srgbClr val="000000">
                      <a:alpha val="21000"/>
                    </a:srgbClr>
                  </a:outerShdw>
                </a:effectLst>
                <a:latin typeface="Wingdings" pitchFamily="2" charset="2"/>
              </a:endParaRPr>
            </a:p>
          </p:txBody>
        </p:sp>
        <p:cxnSp>
          <p:nvCxnSpPr>
            <p:cNvPr id="10" name="Straight Connector 9"/>
            <p:cNvCxnSpPr/>
            <p:nvPr/>
          </p:nvCxnSpPr>
          <p:spPr>
            <a:xfrm rot="10800000">
              <a:off x="1172584" y="1925620"/>
              <a:ext cx="3119718" cy="1588"/>
            </a:xfrm>
            <a:prstGeom prst="line">
              <a:avLst/>
            </a:prstGeom>
            <a:ln>
              <a:solidFill>
                <a:schemeClr val="tx2">
                  <a:lumMod val="90000"/>
                </a:schemeClr>
              </a:solidFill>
            </a:ln>
            <a:effectLst/>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10800000">
              <a:off x="4831976" y="1922930"/>
              <a:ext cx="3119718" cy="1588"/>
            </a:xfrm>
            <a:prstGeom prst="line">
              <a:avLst/>
            </a:prstGeom>
            <a:ln>
              <a:solidFill>
                <a:schemeClr val="tx2">
                  <a:lumMod val="9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77788" y="1387737"/>
            <a:ext cx="9036424" cy="1731982"/>
          </a:xfrm>
        </p:spPr>
        <p:txBody>
          <a:bodyPr anchor="b"/>
          <a:lstStyle>
            <a:lvl1pPr>
              <a:defRPr>
                <a:ln w="3175">
                  <a:solidFill>
                    <a:schemeClr val="tx1">
                      <a:alpha val="65000"/>
                    </a:schemeClr>
                  </a:solidFill>
                </a:ln>
                <a:solidFill>
                  <a:schemeClr val="tx1"/>
                </a:solidFill>
                <a:effectLst>
                  <a:outerShdw blurRad="25400" dist="12700" dir="14220000" rotWithShape="0">
                    <a:prstClr val="black">
                      <a:alpha val="50000"/>
                    </a:prstClr>
                  </a:outerShdw>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1828800" y="3767862"/>
            <a:ext cx="8534400" cy="1752600"/>
          </a:xfrm>
        </p:spPr>
        <p:txBody>
          <a:bodyPr/>
          <a:lstStyle>
            <a:lvl1pPr marL="0" indent="0" algn="ctr">
              <a:buNone/>
              <a:defRPr>
                <a:solidFill>
                  <a:schemeClr val="tx1"/>
                </a:solidFill>
                <a:effectLst>
                  <a:outerShdw blurRad="34925" dist="12700" dir="14400000" rotWithShape="0">
                    <a:prstClr val="black">
                      <a:alpha val="21000"/>
                    </a:prstClr>
                  </a:outerShdw>
                </a:effectLs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Tree>
    <p:extLst>
      <p:ext uri="{BB962C8B-B14F-4D97-AF65-F5344CB8AC3E}">
        <p14:creationId xmlns:p14="http://schemas.microsoft.com/office/powerpoint/2010/main" val="1559799929"/>
      </p:ext>
    </p:extLst>
  </p:cSld>
  <p:clrMapOvr>
    <a:overrideClrMapping bg1="dk1" tx1="lt1" bg2="dk2" tx2="lt2" accent1="accent1" accent2="accent2" accent3="accent3" accent4="accent4" accent5="accent5" accent6="accent6" hlink="hlink" folHlink="folHlink"/>
  </p:clrMapOvr>
  <p:extLst mod="1">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61BEF0D-F0BB-DE4B-95CE-6DB70DBA9567}" type="datetimeFigureOut">
              <a:rPr lang="en-US" smtClean="0"/>
              <a:pPr/>
              <a:t>2/10/2020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1" name="Title 10"/>
          <p:cNvSpPr>
            <a:spLocks noGrp="1"/>
          </p:cNvSpPr>
          <p:nvPr>
            <p:ph type="title"/>
          </p:nvPr>
        </p:nvSpPr>
        <p:spPr/>
        <p:txBody>
          <a:bodyPr/>
          <a:lstStyle/>
          <a:p>
            <a:r>
              <a:rPr lang="en-US" smtClean="0"/>
              <a:t>Click to edit Master title style</a:t>
            </a:r>
            <a:endParaRPr lang="en-US"/>
          </a:p>
        </p:txBody>
      </p:sp>
      <p:grpSp>
        <p:nvGrpSpPr>
          <p:cNvPr id="12" name="Group 11"/>
          <p:cNvGrpSpPr/>
          <p:nvPr/>
        </p:nvGrpSpPr>
        <p:grpSpPr>
          <a:xfrm>
            <a:off x="1563446" y="1392217"/>
            <a:ext cx="9038813" cy="923330"/>
            <a:chOff x="1172584" y="1381459"/>
            <a:chExt cx="6779110" cy="923330"/>
          </a:xfrm>
        </p:grpSpPr>
        <p:sp>
          <p:nvSpPr>
            <p:cNvPr id="13" name="TextBox 12"/>
            <p:cNvSpPr txBox="1"/>
            <p:nvPr/>
          </p:nvSpPr>
          <p:spPr>
            <a:xfrm>
              <a:off x="4147073" y="1381459"/>
              <a:ext cx="657872"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4" name="Straight Connector 13"/>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47081499"/>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pic>
        <p:nvPicPr>
          <p:cNvPr id="12" name="Picture 11" descr="CoverOverlay.png"/>
          <p:cNvPicPr>
            <a:picLocks noChangeAspect="1"/>
          </p:cNvPicPr>
          <p:nvPr/>
        </p:nvPicPr>
        <p:blipFill>
          <a:blip r:embed="rId2" cstate="print">
            <a:lum/>
          </a:blip>
          <a:stretch>
            <a:fillRect/>
          </a:stretch>
        </p:blipFill>
        <p:spPr>
          <a:xfrm>
            <a:off x="0" y="0"/>
            <a:ext cx="12192000" cy="6858000"/>
          </a:xfrm>
          <a:prstGeom prst="rect">
            <a:avLst/>
          </a:prstGeom>
        </p:spPr>
      </p:pic>
      <p:grpSp>
        <p:nvGrpSpPr>
          <p:cNvPr id="7" name="Group 7"/>
          <p:cNvGrpSpPr/>
          <p:nvPr/>
        </p:nvGrpSpPr>
        <p:grpSpPr>
          <a:xfrm>
            <a:off x="1563446" y="2887579"/>
            <a:ext cx="9038813" cy="923330"/>
            <a:chOff x="1172584" y="1381459"/>
            <a:chExt cx="6779110" cy="923330"/>
          </a:xfrm>
        </p:grpSpPr>
        <p:sp>
          <p:nvSpPr>
            <p:cNvPr id="9" name="TextBox 8"/>
            <p:cNvSpPr txBox="1"/>
            <p:nvPr/>
          </p:nvSpPr>
          <p:spPr>
            <a:xfrm>
              <a:off x="4147073" y="1381459"/>
              <a:ext cx="657872"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0" name="Straight Connector 9"/>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10800000">
              <a:off x="4831976" y="1927412"/>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920054" y="1204857"/>
            <a:ext cx="10339617" cy="1910716"/>
          </a:xfrm>
        </p:spPr>
        <p:txBody>
          <a:bodyPr anchor="b"/>
          <a:lstStyle>
            <a:lvl1pPr algn="ctr">
              <a:defRPr sz="5400" b="0" cap="none" baseline="0">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932331" y="3767317"/>
            <a:ext cx="10312996" cy="1500187"/>
          </a:xfrm>
        </p:spPr>
        <p:txBody>
          <a:bodyPr anchor="t"/>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55474015"/>
      </p:ext>
    </p:extLst>
  </p:cSld>
  <p:clrMapOvr>
    <a:overrideClrMapping bg1="lt1" tx1="dk1" bg2="lt2" tx2="dk2" accent1="accent1" accent2="accent2" accent3="accent3" accent4="accent4" accent5="accent5" accent6="accent6" hlink="hlink" folHlink="folHlink"/>
  </p:clrMapOvr>
  <p:extLst mod="1">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B61BEF0D-F0BB-DE4B-95CE-6DB70DBA9567}" type="datetimeFigureOut">
              <a:rPr lang="en-US" smtClean="0"/>
              <a:pPr/>
              <a:t>2/10/2020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
        <p:nvSpPr>
          <p:cNvPr id="12" name="Title 11"/>
          <p:cNvSpPr>
            <a:spLocks noGrp="1"/>
          </p:cNvSpPr>
          <p:nvPr>
            <p:ph type="title"/>
          </p:nvPr>
        </p:nvSpPr>
        <p:spPr/>
        <p:txBody>
          <a:bodyPr/>
          <a:lstStyle>
            <a:lvl1pPr>
              <a:defRPr>
                <a:solidFill>
                  <a:schemeClr val="tx2"/>
                </a:solidFill>
              </a:defRPr>
            </a:lvl1pPr>
          </a:lstStyle>
          <a:p>
            <a:r>
              <a:rPr lang="en-US" smtClean="0"/>
              <a:t>Click to edit Master title style</a:t>
            </a:r>
            <a:endParaRPr lang="en-US" dirty="0"/>
          </a:p>
        </p:txBody>
      </p:sp>
      <p:grpSp>
        <p:nvGrpSpPr>
          <p:cNvPr id="13" name="Group 12"/>
          <p:cNvGrpSpPr/>
          <p:nvPr/>
        </p:nvGrpSpPr>
        <p:grpSpPr>
          <a:xfrm>
            <a:off x="1563446" y="1392217"/>
            <a:ext cx="9038813" cy="923330"/>
            <a:chOff x="1172584" y="1381459"/>
            <a:chExt cx="6779110" cy="923330"/>
          </a:xfrm>
        </p:grpSpPr>
        <p:sp>
          <p:nvSpPr>
            <p:cNvPr id="14" name="TextBox 13"/>
            <p:cNvSpPr txBox="1"/>
            <p:nvPr/>
          </p:nvSpPr>
          <p:spPr>
            <a:xfrm>
              <a:off x="4147073" y="1381459"/>
              <a:ext cx="657872"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5" name="Straight Connector 14"/>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8" name="Content Placeholder 7"/>
          <p:cNvSpPr>
            <a:spLocks noGrp="1"/>
          </p:cNvSpPr>
          <p:nvPr>
            <p:ph sz="quarter" idx="13"/>
          </p:nvPr>
        </p:nvSpPr>
        <p:spPr>
          <a:xfrm>
            <a:off x="914400" y="2240280"/>
            <a:ext cx="5071872" cy="387705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0" name="Content Placeholder 9"/>
          <p:cNvSpPr>
            <a:spLocks noGrp="1"/>
          </p:cNvSpPr>
          <p:nvPr>
            <p:ph sz="quarter" idx="14"/>
          </p:nvPr>
        </p:nvSpPr>
        <p:spPr>
          <a:xfrm>
            <a:off x="6193535" y="2240280"/>
            <a:ext cx="5071872" cy="387705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9990855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402080" y="2240280"/>
            <a:ext cx="4589928" cy="658368"/>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917984" y="2947595"/>
            <a:ext cx="5071872" cy="317296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669741" y="2240280"/>
            <a:ext cx="4596384" cy="658368"/>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944368"/>
            <a:ext cx="5066304" cy="317296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2/10/2020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grpSp>
        <p:nvGrpSpPr>
          <p:cNvPr id="14" name="Group 13"/>
          <p:cNvGrpSpPr/>
          <p:nvPr/>
        </p:nvGrpSpPr>
        <p:grpSpPr>
          <a:xfrm>
            <a:off x="1563446" y="1392217"/>
            <a:ext cx="9038813" cy="923330"/>
            <a:chOff x="1172584" y="1381459"/>
            <a:chExt cx="6779110" cy="923330"/>
          </a:xfrm>
        </p:grpSpPr>
        <p:sp>
          <p:nvSpPr>
            <p:cNvPr id="16" name="TextBox 15"/>
            <p:cNvSpPr txBox="1"/>
            <p:nvPr/>
          </p:nvSpPr>
          <p:spPr>
            <a:xfrm>
              <a:off x="4147073" y="1381459"/>
              <a:ext cx="657872"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7" name="Straight Connector 16"/>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5526028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2/10/2020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grpSp>
        <p:nvGrpSpPr>
          <p:cNvPr id="10" name="Group 9"/>
          <p:cNvGrpSpPr/>
          <p:nvPr/>
        </p:nvGrpSpPr>
        <p:grpSpPr>
          <a:xfrm>
            <a:off x="1563446" y="1392217"/>
            <a:ext cx="9038813" cy="923330"/>
            <a:chOff x="1172584" y="1381459"/>
            <a:chExt cx="6779110" cy="923330"/>
          </a:xfrm>
        </p:grpSpPr>
        <p:sp>
          <p:nvSpPr>
            <p:cNvPr id="14" name="TextBox 13"/>
            <p:cNvSpPr txBox="1"/>
            <p:nvPr/>
          </p:nvSpPr>
          <p:spPr>
            <a:xfrm>
              <a:off x="4147073" y="1381459"/>
              <a:ext cx="657872"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5" name="Straight Connector 14"/>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1131405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2/10/2020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509809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12773" y="1678196"/>
            <a:ext cx="4563311" cy="1886921"/>
          </a:xfrm>
        </p:spPr>
        <p:txBody>
          <a:bodyPr anchor="b"/>
          <a:lstStyle>
            <a:lvl1pPr algn="l">
              <a:defRPr sz="2800" b="0"/>
            </a:lvl1pPr>
          </a:lstStyle>
          <a:p>
            <a:r>
              <a:rPr lang="en-US" smtClean="0"/>
              <a:t>Click to edit Master title style</a:t>
            </a:r>
            <a:endParaRPr lang="en-US"/>
          </a:p>
        </p:txBody>
      </p:sp>
      <p:sp>
        <p:nvSpPr>
          <p:cNvPr id="3" name="Content Placeholder 2"/>
          <p:cNvSpPr>
            <a:spLocks noGrp="1"/>
          </p:cNvSpPr>
          <p:nvPr>
            <p:ph idx="1"/>
          </p:nvPr>
        </p:nvSpPr>
        <p:spPr>
          <a:xfrm>
            <a:off x="922669" y="559399"/>
            <a:ext cx="5488889" cy="5566765"/>
          </a:xfrm>
        </p:spPr>
        <p:txBody>
          <a:bodyPr anchor="ct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12773" y="3603813"/>
            <a:ext cx="4548967" cy="2517289"/>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2/10/2020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029740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03642" y="4668819"/>
            <a:ext cx="10356028" cy="644729"/>
          </a:xfrm>
        </p:spPr>
        <p:txBody>
          <a:bodyPr anchor="b"/>
          <a:lstStyle>
            <a:lvl1pPr algn="ctr">
              <a:defRPr sz="2800" b="0"/>
            </a:lvl1pPr>
          </a:lstStyle>
          <a:p>
            <a:r>
              <a:rPr lang="en-US" smtClean="0"/>
              <a:t>Click to edit Master title style</a:t>
            </a:r>
            <a:endParaRPr lang="en-US"/>
          </a:p>
        </p:txBody>
      </p:sp>
      <p:sp>
        <p:nvSpPr>
          <p:cNvPr id="3" name="Picture Placeholder 2"/>
          <p:cNvSpPr>
            <a:spLocks noGrp="1"/>
          </p:cNvSpPr>
          <p:nvPr>
            <p:ph type="pic" idx="1"/>
          </p:nvPr>
        </p:nvSpPr>
        <p:spPr>
          <a:xfrm rot="240000">
            <a:off x="2911723" y="666965"/>
            <a:ext cx="6362875" cy="3598016"/>
          </a:xfrm>
          <a:solidFill>
            <a:srgbClr val="FFFFFF">
              <a:shade val="85000"/>
            </a:srgbClr>
          </a:solidFill>
          <a:ln w="190500" cap="sq">
            <a:solidFill>
              <a:srgbClr val="FFFFFF"/>
            </a:solidFill>
            <a:miter lim="800000"/>
          </a:ln>
          <a:effectLst>
            <a:outerShdw blurRad="65000" dist="50800" dir="12900000" kx="195000" ky="145000" algn="tl" rotWithShape="0">
              <a:srgbClr val="000000">
                <a:alpha val="24000"/>
              </a:srgbClr>
            </a:outerShdw>
          </a:effectLst>
          <a:scene3d>
            <a:camera prst="orthographicFront">
              <a:rot lat="0" lon="0" rev="360000"/>
            </a:camera>
            <a:lightRig rig="twoPt" dir="t">
              <a:rot lat="0" lon="0" rev="7200000"/>
            </a:lightRig>
          </a:scene3d>
          <a:sp3d contourW="12700">
            <a:bevelT w="25400" h="19050"/>
            <a:contourClr>
              <a:srgbClr val="969696"/>
            </a:contourClr>
          </a:sp3d>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7986" y="5324306"/>
            <a:ext cx="10341685" cy="804862"/>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2/10/2020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806924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61BEF0D-F0BB-DE4B-95CE-6DB70DBA9567}" type="datetimeFigureOut">
              <a:rPr lang="en-US" smtClean="0"/>
              <a:pPr/>
              <a:t>2/10/2020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grpSp>
        <p:nvGrpSpPr>
          <p:cNvPr id="11" name="Group 10"/>
          <p:cNvGrpSpPr/>
          <p:nvPr/>
        </p:nvGrpSpPr>
        <p:grpSpPr>
          <a:xfrm>
            <a:off x="1563446" y="1392217"/>
            <a:ext cx="9038813" cy="923330"/>
            <a:chOff x="1172584" y="1381459"/>
            <a:chExt cx="6779110" cy="923330"/>
          </a:xfrm>
        </p:grpSpPr>
        <p:sp>
          <p:nvSpPr>
            <p:cNvPr id="15" name="TextBox 14"/>
            <p:cNvSpPr txBox="1"/>
            <p:nvPr/>
          </p:nvSpPr>
          <p:spPr>
            <a:xfrm>
              <a:off x="4147073" y="1381459"/>
              <a:ext cx="657872"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6" name="Straight Connector 15"/>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2176373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22081" y="559399"/>
            <a:ext cx="2237591" cy="556676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917985" y="849855"/>
            <a:ext cx="7343889" cy="502382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61BEF0D-F0BB-DE4B-95CE-6DB70DBA9567}" type="datetimeFigureOut">
              <a:rPr lang="en-US" smtClean="0"/>
              <a:pPr/>
              <a:t>2/10/2020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grpSp>
        <p:nvGrpSpPr>
          <p:cNvPr id="11" name="Group 10"/>
          <p:cNvGrpSpPr/>
          <p:nvPr/>
        </p:nvGrpSpPr>
        <p:grpSpPr>
          <a:xfrm rot="5400000">
            <a:off x="6125426" y="2880824"/>
            <a:ext cx="5480154" cy="923330"/>
            <a:chOff x="1815339" y="1496875"/>
            <a:chExt cx="5480154" cy="692497"/>
          </a:xfrm>
        </p:grpSpPr>
        <p:sp>
          <p:nvSpPr>
            <p:cNvPr id="12" name="TextBox 11"/>
            <p:cNvSpPr txBox="1"/>
            <p:nvPr/>
          </p:nvSpPr>
          <p:spPr>
            <a:xfrm>
              <a:off x="4147073" y="1496875"/>
              <a:ext cx="877163" cy="692497"/>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3" name="Straight Connector 12"/>
            <p:cNvCxnSpPr/>
            <p:nvPr/>
          </p:nvCxnSpPr>
          <p:spPr>
            <a:xfrm flipH="1" flipV="1">
              <a:off x="1815339" y="1924709"/>
              <a:ext cx="2468880" cy="2505"/>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0800000">
              <a:off x="4826613" y="1927417"/>
              <a:ext cx="2468880"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271774651"/>
      </p:ext>
    </p:extLst>
  </p:cSld>
  <p:clrMapOvr>
    <a:masterClrMapping/>
  </p:clrMapOvr>
  <p:extLst mod="1">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7" name="Rectangle 6"/>
          <p:cNvSpPr/>
          <p:nvPr/>
        </p:nvSpPr>
        <p:spPr>
          <a:xfrm>
            <a:off x="0" y="0"/>
            <a:ext cx="12192000" cy="6858000"/>
          </a:xfrm>
          <a:prstGeom prst="rect">
            <a:avLst/>
          </a:prstGeom>
          <a:gradFill flip="none" rotWithShape="1">
            <a:gsLst>
              <a:gs pos="83000">
                <a:schemeClr val="bg1">
                  <a:alpha val="11000"/>
                </a:schemeClr>
              </a:gs>
              <a:gs pos="100000">
                <a:schemeClr val="bg2">
                  <a:lumMod val="75000"/>
                  <a:alpha val="23000"/>
                </a:schemeClr>
              </a:gs>
            </a:gsLst>
            <a:path path="rect">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2" name="Title Placeholder 1"/>
          <p:cNvSpPr>
            <a:spLocks noGrp="1"/>
          </p:cNvSpPr>
          <p:nvPr>
            <p:ph type="title"/>
          </p:nvPr>
        </p:nvSpPr>
        <p:spPr>
          <a:xfrm>
            <a:off x="917987" y="570156"/>
            <a:ext cx="10341684" cy="105425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932330" y="2248348"/>
            <a:ext cx="10327340" cy="3877815"/>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80504" y="6161443"/>
            <a:ext cx="2844800" cy="365125"/>
          </a:xfrm>
          <a:prstGeom prst="rect">
            <a:avLst/>
          </a:prstGeom>
        </p:spPr>
        <p:txBody>
          <a:bodyPr vert="horz" lIns="91440" tIns="45720" rIns="91440" bIns="45720" rtlCol="0" anchor="ctr"/>
          <a:lstStyle>
            <a:lvl1pPr algn="l">
              <a:defRPr sz="1200">
                <a:solidFill>
                  <a:schemeClr val="tx2"/>
                </a:solidFill>
              </a:defRPr>
            </a:lvl1pPr>
          </a:lstStyle>
          <a:p>
            <a:fld id="{B61BEF0D-F0BB-DE4B-95CE-6DB70DBA9567}" type="datetimeFigureOut">
              <a:rPr lang="en-US" smtClean="0"/>
              <a:pPr/>
              <a:t>2/10/2020</a:t>
            </a:fld>
            <a:endParaRPr lang="en-US" dirty="0"/>
          </a:p>
        </p:txBody>
      </p:sp>
      <p:sp>
        <p:nvSpPr>
          <p:cNvPr id="5" name="Footer Placeholder 4"/>
          <p:cNvSpPr>
            <a:spLocks noGrp="1"/>
          </p:cNvSpPr>
          <p:nvPr>
            <p:ph type="ftr" sz="quarter" idx="3"/>
          </p:nvPr>
        </p:nvSpPr>
        <p:spPr>
          <a:xfrm>
            <a:off x="4165600" y="6161443"/>
            <a:ext cx="3860800" cy="365125"/>
          </a:xfrm>
          <a:prstGeom prst="rect">
            <a:avLst/>
          </a:prstGeom>
        </p:spPr>
        <p:txBody>
          <a:bodyPr vert="horz" lIns="91440" tIns="45720" rIns="91440" bIns="45720" rtlCol="0" anchor="ctr"/>
          <a:lstStyle>
            <a:lvl1pPr algn="ctr">
              <a:defRPr sz="1200">
                <a:solidFill>
                  <a:schemeClr val="tx2"/>
                </a:solidFill>
              </a:defRPr>
            </a:lvl1pPr>
          </a:lstStyle>
          <a:p>
            <a:endParaRPr lang="en-US" dirty="0"/>
          </a:p>
        </p:txBody>
      </p:sp>
      <p:sp>
        <p:nvSpPr>
          <p:cNvPr id="6" name="Slide Number Placeholder 5"/>
          <p:cNvSpPr>
            <a:spLocks noGrp="1"/>
          </p:cNvSpPr>
          <p:nvPr>
            <p:ph type="sldNum" sz="quarter" idx="4"/>
          </p:nvPr>
        </p:nvSpPr>
        <p:spPr>
          <a:xfrm>
            <a:off x="8852352" y="6161443"/>
            <a:ext cx="2844800" cy="365125"/>
          </a:xfrm>
          <a:prstGeom prst="rect">
            <a:avLst/>
          </a:prstGeom>
        </p:spPr>
        <p:txBody>
          <a:bodyPr vert="horz" lIns="91440" tIns="45720" rIns="91440" bIns="45720" rtlCol="0" anchor="ctr"/>
          <a:lstStyle>
            <a:lvl1pPr algn="r">
              <a:defRPr sz="1200">
                <a:solidFill>
                  <a:schemeClr val="tx2"/>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76943585"/>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70" r:id="rId5"/>
    <p:sldLayoutId id="2147483671" r:id="rId6"/>
    <p:sldLayoutId id="2147483672" r:id="rId7"/>
    <p:sldLayoutId id="2147483673" r:id="rId8"/>
    <p:sldLayoutId id="2147483674" r:id="rId9"/>
    <p:sldLayoutId id="2147483675" r:id="rId10"/>
    <p:sldLayoutId id="2147483676" r:id="rId11"/>
  </p:sldLayoutIdLst>
  <p:txStyles>
    <p:titleStyle>
      <a:lvl1pPr algn="ctr" defTabSz="914400" rtl="0" eaLnBrk="1" latinLnBrk="0" hangingPunct="1">
        <a:spcBef>
          <a:spcPct val="0"/>
        </a:spcBef>
        <a:buNone/>
        <a:defRPr sz="540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65760" indent="-365760" algn="l" defTabSz="914400" rtl="0" eaLnBrk="1" latinLnBrk="0" hangingPunct="1">
        <a:spcBef>
          <a:spcPct val="20000"/>
        </a:spcBef>
        <a:buClr>
          <a:schemeClr val="accent1"/>
        </a:buClr>
        <a:buFont typeface="Wingdings" pitchFamily="2" charset="2"/>
        <a:buChar char=""/>
        <a:defRPr sz="2400" kern="1200">
          <a:solidFill>
            <a:schemeClr val="tx1">
              <a:lumMod val="85000"/>
              <a:lumOff val="15000"/>
            </a:schemeClr>
          </a:solidFill>
          <a:latin typeface="+mn-lt"/>
          <a:ea typeface="+mn-ea"/>
          <a:cs typeface="+mn-cs"/>
        </a:defRPr>
      </a:lvl1pPr>
      <a:lvl2pPr marL="777240" indent="-365760" algn="l" defTabSz="914400" rtl="0" eaLnBrk="1" latinLnBrk="0" hangingPunct="1">
        <a:spcBef>
          <a:spcPct val="20000"/>
        </a:spcBef>
        <a:buClr>
          <a:schemeClr val="accent1"/>
        </a:buClr>
        <a:buFont typeface="Wingdings" pitchFamily="2" charset="2"/>
        <a:buChar char=""/>
        <a:defRPr sz="2200" kern="1200">
          <a:solidFill>
            <a:schemeClr val="tx1">
              <a:lumMod val="85000"/>
              <a:lumOff val="15000"/>
            </a:schemeClr>
          </a:solidFill>
          <a:latin typeface="+mn-lt"/>
          <a:ea typeface="+mn-ea"/>
          <a:cs typeface="+mn-cs"/>
        </a:defRPr>
      </a:lvl2pPr>
      <a:lvl3pPr marL="1143000" indent="-365760" algn="l" defTabSz="914400" rtl="0" eaLnBrk="1" latinLnBrk="0" hangingPunct="1">
        <a:spcBef>
          <a:spcPct val="20000"/>
        </a:spcBef>
        <a:buClr>
          <a:schemeClr val="accent1"/>
        </a:buClr>
        <a:buFont typeface="Wingdings" pitchFamily="2" charset="2"/>
        <a:buChar char=""/>
        <a:defRPr sz="2000" kern="1200">
          <a:solidFill>
            <a:schemeClr val="tx1">
              <a:lumMod val="85000"/>
              <a:lumOff val="15000"/>
            </a:schemeClr>
          </a:solidFill>
          <a:latin typeface="+mn-lt"/>
          <a:ea typeface="+mn-ea"/>
          <a:cs typeface="+mn-cs"/>
        </a:defRPr>
      </a:lvl3pPr>
      <a:lvl4pPr marL="1508760" indent="-320040" algn="l" defTabSz="914400" rtl="0" eaLnBrk="1" latinLnBrk="0" hangingPunct="1">
        <a:spcBef>
          <a:spcPct val="20000"/>
        </a:spcBef>
        <a:buClr>
          <a:schemeClr val="accent1"/>
        </a:buClr>
        <a:buFont typeface="Wingdings" pitchFamily="2" charset="2"/>
        <a:buChar char=""/>
        <a:defRPr sz="1800" kern="1200">
          <a:solidFill>
            <a:schemeClr val="tx1">
              <a:lumMod val="85000"/>
              <a:lumOff val="15000"/>
            </a:schemeClr>
          </a:solidFill>
          <a:latin typeface="+mn-lt"/>
          <a:ea typeface="+mn-ea"/>
          <a:cs typeface="+mn-cs"/>
        </a:defRPr>
      </a:lvl4pPr>
      <a:lvl5pPr marL="1828800" indent="-320040" algn="l" defTabSz="914400" rtl="0" eaLnBrk="1" latinLnBrk="0" hangingPunct="1">
        <a:spcBef>
          <a:spcPct val="20000"/>
        </a:spcBef>
        <a:buClr>
          <a:schemeClr val="accent1"/>
        </a:buClr>
        <a:buFont typeface="Wingdings" pitchFamily="2" charset="2"/>
        <a:buChar char=""/>
        <a:defRPr sz="1600" kern="1200">
          <a:solidFill>
            <a:schemeClr val="tx1">
              <a:lumMod val="85000"/>
              <a:lumOff val="15000"/>
            </a:schemeClr>
          </a:solidFill>
          <a:latin typeface="+mn-lt"/>
          <a:ea typeface="+mn-ea"/>
          <a:cs typeface="+mn-cs"/>
        </a:defRPr>
      </a:lvl5pPr>
      <a:lvl6pPr marL="214884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6pPr>
      <a:lvl7pPr marL="246888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7pPr>
      <a:lvl8pPr marL="278892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8pPr>
      <a:lvl9pPr marL="310896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Management In Practice</a:t>
            </a:r>
            <a:endParaRPr lang="en-GB" dirty="0"/>
          </a:p>
        </p:txBody>
      </p:sp>
      <p:sp>
        <p:nvSpPr>
          <p:cNvPr id="3" name="Subtitle 2"/>
          <p:cNvSpPr>
            <a:spLocks noGrp="1"/>
          </p:cNvSpPr>
          <p:nvPr>
            <p:ph type="subTitle" idx="1"/>
          </p:nvPr>
        </p:nvSpPr>
        <p:spPr/>
        <p:txBody>
          <a:bodyPr>
            <a:normAutofit/>
          </a:bodyPr>
          <a:lstStyle/>
          <a:p>
            <a:r>
              <a:rPr lang="en-GB" sz="4400"/>
              <a:t>Key </a:t>
            </a:r>
            <a:r>
              <a:rPr lang="en-GB" sz="4400" smtClean="0"/>
              <a:t>Performance </a:t>
            </a:r>
            <a:r>
              <a:rPr lang="en-GB" sz="4400" dirty="0" smtClean="0"/>
              <a:t>I</a:t>
            </a:r>
            <a:r>
              <a:rPr lang="en-GB" sz="4400" smtClean="0"/>
              <a:t>ndicators</a:t>
            </a:r>
            <a:endParaRPr lang="en-GB" sz="4400" dirty="0"/>
          </a:p>
        </p:txBody>
      </p:sp>
    </p:spTree>
    <p:extLst>
      <p:ext uri="{BB962C8B-B14F-4D97-AF65-F5344CB8AC3E}">
        <p14:creationId xmlns:p14="http://schemas.microsoft.com/office/powerpoint/2010/main" val="8212518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Introduced the concept of Economics and internal/external impacts upon the organisation</a:t>
            </a:r>
          </a:p>
          <a:p>
            <a:r>
              <a:rPr lang="en-GB" dirty="0" smtClean="0"/>
              <a:t>Human Resources in the Organisation</a:t>
            </a:r>
          </a:p>
          <a:p>
            <a:r>
              <a:rPr lang="en-GB" dirty="0" smtClean="0"/>
              <a:t>Accounting Terms</a:t>
            </a:r>
          </a:p>
          <a:p>
            <a:r>
              <a:rPr lang="en-GB" dirty="0" smtClean="0"/>
              <a:t>The Financial Statements</a:t>
            </a:r>
          </a:p>
          <a:p>
            <a:endParaRPr lang="en-GB" dirty="0" smtClean="0"/>
          </a:p>
          <a:p>
            <a:endParaRPr lang="en-GB" dirty="0"/>
          </a:p>
        </p:txBody>
      </p:sp>
      <p:sp>
        <p:nvSpPr>
          <p:cNvPr id="2" name="Title 1"/>
          <p:cNvSpPr>
            <a:spLocks noGrp="1"/>
          </p:cNvSpPr>
          <p:nvPr>
            <p:ph type="title"/>
          </p:nvPr>
        </p:nvSpPr>
        <p:spPr/>
        <p:txBody>
          <a:bodyPr/>
          <a:lstStyle/>
          <a:p>
            <a:r>
              <a:rPr lang="en-GB" dirty="0" smtClean="0"/>
              <a:t>Previously we……</a:t>
            </a:r>
            <a:endParaRPr lang="en-GB" dirty="0"/>
          </a:p>
        </p:txBody>
      </p:sp>
    </p:spTree>
    <p:extLst>
      <p:ext uri="{BB962C8B-B14F-4D97-AF65-F5344CB8AC3E}">
        <p14:creationId xmlns:p14="http://schemas.microsoft.com/office/powerpoint/2010/main" val="32881012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buNone/>
            </a:pPr>
            <a:r>
              <a:rPr lang="en-GB" dirty="0" smtClean="0"/>
              <a:t>Introduce Key Performance Indicators from a:</a:t>
            </a:r>
          </a:p>
          <a:p>
            <a:r>
              <a:rPr lang="en-GB" dirty="0" smtClean="0"/>
              <a:t>Financial perspective</a:t>
            </a:r>
          </a:p>
          <a:p>
            <a:r>
              <a:rPr lang="en-GB" dirty="0" smtClean="0"/>
              <a:t>Customer perspective</a:t>
            </a:r>
          </a:p>
          <a:p>
            <a:r>
              <a:rPr lang="en-GB" dirty="0" smtClean="0"/>
              <a:t>Marketing and sales perspective</a:t>
            </a:r>
          </a:p>
          <a:p>
            <a:r>
              <a:rPr lang="en-GB" dirty="0" smtClean="0"/>
              <a:t>Supply chain perspective</a:t>
            </a:r>
          </a:p>
          <a:p>
            <a:r>
              <a:rPr lang="en-GB" dirty="0" smtClean="0"/>
              <a:t>Employee perspective</a:t>
            </a:r>
          </a:p>
          <a:p>
            <a:r>
              <a:rPr lang="en-GB" dirty="0" smtClean="0"/>
              <a:t>Corporate social responsibility perspective</a:t>
            </a:r>
          </a:p>
          <a:p>
            <a:endParaRPr lang="en-GB" dirty="0" smtClean="0"/>
          </a:p>
          <a:p>
            <a:endParaRPr lang="en-GB" dirty="0"/>
          </a:p>
        </p:txBody>
      </p:sp>
      <p:sp>
        <p:nvSpPr>
          <p:cNvPr id="2" name="Title 1"/>
          <p:cNvSpPr>
            <a:spLocks noGrp="1"/>
          </p:cNvSpPr>
          <p:nvPr>
            <p:ph type="title"/>
          </p:nvPr>
        </p:nvSpPr>
        <p:spPr/>
        <p:txBody>
          <a:bodyPr/>
          <a:lstStyle/>
          <a:p>
            <a:r>
              <a:rPr lang="en-GB" dirty="0" smtClean="0"/>
              <a:t>Today we will……</a:t>
            </a:r>
            <a:endParaRPr lang="en-GB" dirty="0"/>
          </a:p>
        </p:txBody>
      </p:sp>
    </p:spTree>
    <p:extLst>
      <p:ext uri="{BB962C8B-B14F-4D97-AF65-F5344CB8AC3E}">
        <p14:creationId xmlns:p14="http://schemas.microsoft.com/office/powerpoint/2010/main" val="16486308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Organisations are constantly surveying the internal and external environment, looking for trends and changes.</a:t>
            </a:r>
          </a:p>
          <a:p>
            <a:endParaRPr lang="en-GB" dirty="0" smtClean="0"/>
          </a:p>
          <a:p>
            <a:r>
              <a:rPr lang="en-GB" dirty="0" smtClean="0"/>
              <a:t>There are a number of methods available support this process, including </a:t>
            </a:r>
            <a:r>
              <a:rPr lang="en-GB" dirty="0"/>
              <a:t>Key Performance </a:t>
            </a:r>
            <a:r>
              <a:rPr lang="en-GB" dirty="0" smtClean="0"/>
              <a:t>Indicators, PESTLE and SWOT Analysis</a:t>
            </a:r>
          </a:p>
        </p:txBody>
      </p:sp>
      <p:sp>
        <p:nvSpPr>
          <p:cNvPr id="3" name="Title 2"/>
          <p:cNvSpPr>
            <a:spLocks noGrp="1"/>
          </p:cNvSpPr>
          <p:nvPr>
            <p:ph type="title"/>
          </p:nvPr>
        </p:nvSpPr>
        <p:spPr/>
        <p:txBody>
          <a:bodyPr/>
          <a:lstStyle/>
          <a:p>
            <a:r>
              <a:rPr lang="en-GB" dirty="0" smtClean="0"/>
              <a:t>The Organisation</a:t>
            </a:r>
            <a:endParaRPr lang="en-GB" dirty="0"/>
          </a:p>
        </p:txBody>
      </p:sp>
    </p:spTree>
    <p:extLst>
      <p:ext uri="{BB962C8B-B14F-4D97-AF65-F5344CB8AC3E}">
        <p14:creationId xmlns:p14="http://schemas.microsoft.com/office/powerpoint/2010/main" val="12140693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Key Performance Indicators</a:t>
            </a:r>
            <a:endParaRPr lang="en-GB" dirty="0"/>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2130502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32330" y="2248348"/>
            <a:ext cx="10327340" cy="4609652"/>
          </a:xfrm>
        </p:spPr>
        <p:txBody>
          <a:bodyPr>
            <a:normAutofit/>
          </a:bodyPr>
          <a:lstStyle/>
          <a:p>
            <a:r>
              <a:rPr lang="en-GB" dirty="0" smtClean="0"/>
              <a:t>We looked at </a:t>
            </a:r>
            <a:r>
              <a:rPr lang="en-GB" dirty="0" smtClean="0"/>
              <a:t>the financial statements </a:t>
            </a:r>
            <a:r>
              <a:rPr lang="en-GB" dirty="0" smtClean="0"/>
              <a:t>last </a:t>
            </a:r>
            <a:r>
              <a:rPr lang="en-GB" dirty="0" smtClean="0"/>
              <a:t>week.  </a:t>
            </a:r>
            <a:r>
              <a:rPr lang="en-GB" dirty="0" smtClean="0"/>
              <a:t>The information contained within the statements enable management to undertake analysis. </a:t>
            </a:r>
          </a:p>
          <a:p>
            <a:r>
              <a:rPr lang="en-GB" dirty="0" smtClean="0"/>
              <a:t>Ratio analysis is a Key Performance Indicator used to determine the financial status of the organisation. </a:t>
            </a:r>
          </a:p>
          <a:p>
            <a:endParaRPr lang="en-GB" dirty="0"/>
          </a:p>
        </p:txBody>
      </p:sp>
      <p:sp>
        <p:nvSpPr>
          <p:cNvPr id="2" name="Title 1"/>
          <p:cNvSpPr>
            <a:spLocks noGrp="1"/>
          </p:cNvSpPr>
          <p:nvPr>
            <p:ph type="title"/>
          </p:nvPr>
        </p:nvSpPr>
        <p:spPr/>
        <p:txBody>
          <a:bodyPr/>
          <a:lstStyle/>
          <a:p>
            <a:r>
              <a:rPr lang="en-GB" dirty="0" smtClean="0"/>
              <a:t>The </a:t>
            </a:r>
            <a:r>
              <a:rPr lang="en-GB" dirty="0" smtClean="0"/>
              <a:t>Financial </a:t>
            </a:r>
            <a:r>
              <a:rPr lang="en-GB" dirty="0" smtClean="0"/>
              <a:t>P</a:t>
            </a:r>
            <a:r>
              <a:rPr lang="en-GB" dirty="0" smtClean="0"/>
              <a:t>erspective</a:t>
            </a:r>
            <a:endParaRPr lang="en-GB" dirty="0"/>
          </a:p>
        </p:txBody>
      </p:sp>
    </p:spTree>
    <p:extLst>
      <p:ext uri="{BB962C8B-B14F-4D97-AF65-F5344CB8AC3E}">
        <p14:creationId xmlns:p14="http://schemas.microsoft.com/office/powerpoint/2010/main" val="39461684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32330" y="2248348"/>
            <a:ext cx="10327340" cy="4609652"/>
          </a:xfrm>
        </p:spPr>
        <p:txBody>
          <a:bodyPr>
            <a:normAutofit lnSpcReduction="10000"/>
          </a:bodyPr>
          <a:lstStyle/>
          <a:p>
            <a:r>
              <a:rPr lang="en-GB" dirty="0" smtClean="0"/>
              <a:t>The information required for the undertaking of ratio analysis is contained within the financial reports, and therefore there is little or no cost associated with the collection of the information.  </a:t>
            </a:r>
          </a:p>
          <a:p>
            <a:r>
              <a:rPr lang="en-GB" dirty="0" smtClean="0"/>
              <a:t>As most companies hold the information in existing accounting systems, it is just a matter of adding a calculation routine to the existing system. </a:t>
            </a:r>
            <a:endParaRPr lang="en-GB" dirty="0" smtClean="0"/>
          </a:p>
          <a:p>
            <a:endParaRPr lang="en-GB" dirty="0"/>
          </a:p>
          <a:p>
            <a:r>
              <a:rPr lang="en-GB" dirty="0"/>
              <a:t>However, you should consider that conventional accounting metrics  could give a distorted view of an organisations value-creation capabilities and underlying performance.</a:t>
            </a:r>
          </a:p>
          <a:p>
            <a:endParaRPr lang="en-GB" dirty="0"/>
          </a:p>
          <a:p>
            <a:r>
              <a:rPr lang="en-GB" dirty="0"/>
              <a:t>Which is why management look at other KPI’s to get a better picture of the organisations performance </a:t>
            </a:r>
          </a:p>
          <a:p>
            <a:endParaRPr lang="en-GB" dirty="0"/>
          </a:p>
        </p:txBody>
      </p:sp>
      <p:sp>
        <p:nvSpPr>
          <p:cNvPr id="2" name="Title 1"/>
          <p:cNvSpPr>
            <a:spLocks noGrp="1"/>
          </p:cNvSpPr>
          <p:nvPr>
            <p:ph type="title"/>
          </p:nvPr>
        </p:nvSpPr>
        <p:spPr/>
        <p:txBody>
          <a:bodyPr/>
          <a:lstStyle/>
          <a:p>
            <a:r>
              <a:rPr lang="en-GB" dirty="0" smtClean="0"/>
              <a:t>Benefits of ratio analysis</a:t>
            </a:r>
            <a:endParaRPr lang="en-GB" dirty="0"/>
          </a:p>
        </p:txBody>
      </p:sp>
    </p:spTree>
    <p:extLst>
      <p:ext uri="{BB962C8B-B14F-4D97-AF65-F5344CB8AC3E}">
        <p14:creationId xmlns:p14="http://schemas.microsoft.com/office/powerpoint/2010/main" val="24820185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The information used to analyse the ratios is derived from historical costs.  </a:t>
            </a:r>
            <a:endParaRPr lang="en-GB" dirty="0"/>
          </a:p>
          <a:p>
            <a:r>
              <a:rPr lang="en-GB" dirty="0" smtClean="0"/>
              <a:t>If the rate of inflation has changed during the periods under review, this could mean that the numbers are not comparable across periods</a:t>
            </a:r>
          </a:p>
          <a:p>
            <a:r>
              <a:rPr lang="en-GB" dirty="0" smtClean="0"/>
              <a:t>Company strategies.  It can be dangerous to conduct a ratio analysis comparison between two companies that implement different operational strategies e.g. compare Morgan’s to Travelodge, as one focuses on a high customer service strategy where prices are higher</a:t>
            </a:r>
            <a:endParaRPr lang="en-GB" dirty="0"/>
          </a:p>
        </p:txBody>
      </p:sp>
      <p:sp>
        <p:nvSpPr>
          <p:cNvPr id="2" name="Title 1"/>
          <p:cNvSpPr>
            <a:spLocks noGrp="1"/>
          </p:cNvSpPr>
          <p:nvPr>
            <p:ph type="title"/>
          </p:nvPr>
        </p:nvSpPr>
        <p:spPr/>
        <p:txBody>
          <a:bodyPr/>
          <a:lstStyle/>
          <a:p>
            <a:r>
              <a:rPr lang="en-GB" dirty="0" smtClean="0"/>
              <a:t>Limitations of ratio analysis</a:t>
            </a:r>
            <a:endParaRPr lang="en-GB" dirty="0"/>
          </a:p>
        </p:txBody>
      </p:sp>
    </p:spTree>
    <p:extLst>
      <p:ext uri="{BB962C8B-B14F-4D97-AF65-F5344CB8AC3E}">
        <p14:creationId xmlns:p14="http://schemas.microsoft.com/office/powerpoint/2010/main" val="37023138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Ratios are only a part of the key performance indicators for business</a:t>
            </a:r>
          </a:p>
          <a:p>
            <a:r>
              <a:rPr lang="en-GB" dirty="0" smtClean="0"/>
              <a:t>Yet, they are not the only KPI that can subsequently show how actions affect finance</a:t>
            </a:r>
            <a:endParaRPr lang="en-GB" dirty="0"/>
          </a:p>
        </p:txBody>
      </p:sp>
      <p:sp>
        <p:nvSpPr>
          <p:cNvPr id="2" name="Title 1"/>
          <p:cNvSpPr>
            <a:spLocks noGrp="1"/>
          </p:cNvSpPr>
          <p:nvPr>
            <p:ph type="title"/>
          </p:nvPr>
        </p:nvSpPr>
        <p:spPr/>
        <p:txBody>
          <a:bodyPr/>
          <a:lstStyle/>
          <a:p>
            <a:r>
              <a:rPr lang="en-GB" dirty="0" smtClean="0"/>
              <a:t>Key Performance Indicators</a:t>
            </a:r>
            <a:endParaRPr lang="en-GB" dirty="0"/>
          </a:p>
        </p:txBody>
      </p:sp>
    </p:spTree>
    <p:extLst>
      <p:ext uri="{BB962C8B-B14F-4D97-AF65-F5344CB8AC3E}">
        <p14:creationId xmlns:p14="http://schemas.microsoft.com/office/powerpoint/2010/main" val="24155080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10000"/>
          </a:bodyPr>
          <a:lstStyle/>
          <a:p>
            <a:r>
              <a:rPr lang="en-GB" dirty="0" smtClean="0"/>
              <a:t>Within an organisation, every action incurs an associated cost</a:t>
            </a:r>
          </a:p>
          <a:p>
            <a:r>
              <a:rPr lang="en-GB" dirty="0" smtClean="0"/>
              <a:t>The costs and effort vary according to the data capturing mechanism being deployed</a:t>
            </a:r>
          </a:p>
          <a:p>
            <a:r>
              <a:rPr lang="en-GB" dirty="0" smtClean="0"/>
              <a:t>With regard to customer feedback surveys, simple surveys at the point of experience are inexpensive and require little effort</a:t>
            </a:r>
          </a:p>
          <a:p>
            <a:r>
              <a:rPr lang="en-GB" dirty="0" smtClean="0"/>
              <a:t>Larger scale surveys (especially when conducted by an external consultancy – and normally as part of a broader satisfaction/engagement survey) can be expensive but will require little input from the organisation</a:t>
            </a:r>
          </a:p>
          <a:p>
            <a:r>
              <a:rPr lang="en-GB" dirty="0" smtClean="0"/>
              <a:t>Setting up a customer services department (which will capture and act upon customer complaints) brings with it typical resource costs (people, equipment </a:t>
            </a:r>
            <a:r>
              <a:rPr lang="en-GB" dirty="0" err="1" smtClean="0"/>
              <a:t>etc</a:t>
            </a:r>
            <a:r>
              <a:rPr lang="en-GB" dirty="0" smtClean="0"/>
              <a:t>).</a:t>
            </a:r>
            <a:endParaRPr lang="en-GB" dirty="0"/>
          </a:p>
        </p:txBody>
      </p:sp>
      <p:sp>
        <p:nvSpPr>
          <p:cNvPr id="2" name="Title 1"/>
          <p:cNvSpPr>
            <a:spLocks noGrp="1"/>
          </p:cNvSpPr>
          <p:nvPr>
            <p:ph type="title"/>
          </p:nvPr>
        </p:nvSpPr>
        <p:spPr/>
        <p:txBody>
          <a:bodyPr/>
          <a:lstStyle/>
          <a:p>
            <a:r>
              <a:rPr lang="en-GB" dirty="0" smtClean="0"/>
              <a:t>Customer experience data collection</a:t>
            </a:r>
            <a:endParaRPr lang="en-GB" dirty="0"/>
          </a:p>
        </p:txBody>
      </p:sp>
    </p:spTree>
    <p:extLst>
      <p:ext uri="{BB962C8B-B14F-4D97-AF65-F5344CB8AC3E}">
        <p14:creationId xmlns:p14="http://schemas.microsoft.com/office/powerpoint/2010/main" val="40655765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Do customers return?  Retention of customers is important.  </a:t>
            </a:r>
          </a:p>
          <a:p>
            <a:r>
              <a:rPr lang="en-GB" dirty="0" smtClean="0"/>
              <a:t>If we are a chain, do the customers use one of our hotels in different regions or countries?</a:t>
            </a:r>
          </a:p>
          <a:p>
            <a:r>
              <a:rPr lang="en-GB" dirty="0" smtClean="0"/>
              <a:t>Reputation is key, and bad reputations will affect customer retention and ultimately the organisations finances</a:t>
            </a:r>
          </a:p>
          <a:p>
            <a:endParaRPr lang="en-GB" dirty="0"/>
          </a:p>
        </p:txBody>
      </p:sp>
      <p:sp>
        <p:nvSpPr>
          <p:cNvPr id="2" name="Title 1"/>
          <p:cNvSpPr>
            <a:spLocks noGrp="1"/>
          </p:cNvSpPr>
          <p:nvPr>
            <p:ph type="title"/>
          </p:nvPr>
        </p:nvSpPr>
        <p:spPr/>
        <p:txBody>
          <a:bodyPr/>
          <a:lstStyle/>
          <a:p>
            <a:r>
              <a:rPr lang="en-GB" dirty="0" smtClean="0"/>
              <a:t>Customer Experience data collection</a:t>
            </a:r>
            <a:endParaRPr lang="en-GB" dirty="0"/>
          </a:p>
        </p:txBody>
      </p:sp>
    </p:spTree>
    <p:extLst>
      <p:ext uri="{BB962C8B-B14F-4D97-AF65-F5344CB8AC3E}">
        <p14:creationId xmlns:p14="http://schemas.microsoft.com/office/powerpoint/2010/main" val="41430556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r>
              <a:rPr lang="en-GB" dirty="0" smtClean="0"/>
              <a:t>How well are we developing our market share in comparison to our competitors?</a:t>
            </a:r>
          </a:p>
          <a:p>
            <a:r>
              <a:rPr lang="en-GB" dirty="0" smtClean="0"/>
              <a:t>Calculating the relative market share enables managers to compare market positions</a:t>
            </a:r>
          </a:p>
          <a:p>
            <a:r>
              <a:rPr lang="en-GB" dirty="0" smtClean="0"/>
              <a:t>Studies by the Boston Consulting Group suggest that major players in a market tend to be more profitable than their competitors</a:t>
            </a:r>
          </a:p>
          <a:p>
            <a:r>
              <a:rPr lang="en-GB" dirty="0" smtClean="0"/>
              <a:t>Relative market share indicates likely cash generation, because the higher the share, the more cash that will be generate</a:t>
            </a:r>
          </a:p>
          <a:p>
            <a:r>
              <a:rPr lang="en-GB" dirty="0" smtClean="0"/>
              <a:t>However, this is not an exact science, as sales do not always translate into profit, as the expenses of the organisation can have an impact</a:t>
            </a:r>
            <a:endParaRPr lang="en-GB" dirty="0"/>
          </a:p>
        </p:txBody>
      </p:sp>
      <p:sp>
        <p:nvSpPr>
          <p:cNvPr id="2" name="Title 1"/>
          <p:cNvSpPr>
            <a:spLocks noGrp="1"/>
          </p:cNvSpPr>
          <p:nvPr>
            <p:ph type="title"/>
          </p:nvPr>
        </p:nvSpPr>
        <p:spPr/>
        <p:txBody>
          <a:bodyPr/>
          <a:lstStyle/>
          <a:p>
            <a:r>
              <a:rPr lang="en-GB" dirty="0" smtClean="0"/>
              <a:t>Relative market share</a:t>
            </a:r>
            <a:endParaRPr lang="en-GB" dirty="0"/>
          </a:p>
        </p:txBody>
      </p:sp>
    </p:spTree>
    <p:extLst>
      <p:ext uri="{BB962C8B-B14F-4D97-AF65-F5344CB8AC3E}">
        <p14:creationId xmlns:p14="http://schemas.microsoft.com/office/powerpoint/2010/main" val="31760092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r>
              <a:rPr lang="en-GB" dirty="0" smtClean="0"/>
              <a:t>In many businesses, employees are not only the most important assets and key enablers of future success but often the biggest success</a:t>
            </a:r>
          </a:p>
          <a:p>
            <a:endParaRPr lang="en-GB" dirty="0"/>
          </a:p>
          <a:p>
            <a:r>
              <a:rPr lang="en-GB" dirty="0" smtClean="0"/>
              <a:t>Employees are often a missing ingredient in accounting and finance (except as an expense), although with a little effort we can calculate the effects of people on financial performance</a:t>
            </a:r>
          </a:p>
          <a:p>
            <a:r>
              <a:rPr lang="en-GB" dirty="0" smtClean="0"/>
              <a:t>There is a KPI formula that enables organisations to calculate the effect of people on the organisations performance</a:t>
            </a:r>
          </a:p>
          <a:p>
            <a:pPr marL="457200" lvl="1" indent="0">
              <a:buNone/>
            </a:pPr>
            <a:r>
              <a:rPr lang="en-GB" b="1" dirty="0" smtClean="0"/>
              <a:t>Revenue – </a:t>
            </a:r>
            <a:r>
              <a:rPr lang="en-GB" b="1" u="sng" dirty="0" smtClean="0"/>
              <a:t>Total costs – employment cost)</a:t>
            </a:r>
            <a:endParaRPr lang="en-GB" b="1" dirty="0" smtClean="0"/>
          </a:p>
          <a:p>
            <a:pPr marL="457200" lvl="1" indent="0">
              <a:buNone/>
            </a:pPr>
            <a:r>
              <a:rPr lang="en-GB" b="1" dirty="0" smtClean="0"/>
              <a:t>                                number of employees</a:t>
            </a:r>
            <a:endParaRPr lang="en-GB" b="1" dirty="0"/>
          </a:p>
        </p:txBody>
      </p:sp>
      <p:sp>
        <p:nvSpPr>
          <p:cNvPr id="2" name="Title 1"/>
          <p:cNvSpPr>
            <a:spLocks noGrp="1"/>
          </p:cNvSpPr>
          <p:nvPr>
            <p:ph type="title"/>
          </p:nvPr>
        </p:nvSpPr>
        <p:spPr/>
        <p:txBody>
          <a:bodyPr/>
          <a:lstStyle/>
          <a:p>
            <a:r>
              <a:rPr lang="en-GB" dirty="0" smtClean="0"/>
              <a:t>Human Capital Value</a:t>
            </a:r>
            <a:endParaRPr lang="en-GB" dirty="0"/>
          </a:p>
        </p:txBody>
      </p:sp>
    </p:spTree>
    <p:extLst>
      <p:ext uri="{BB962C8B-B14F-4D97-AF65-F5344CB8AC3E}">
        <p14:creationId xmlns:p14="http://schemas.microsoft.com/office/powerpoint/2010/main" val="24595441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You need to also consider the costs associated with absenteeism.</a:t>
            </a:r>
          </a:p>
          <a:p>
            <a:r>
              <a:rPr lang="en-GB" dirty="0" smtClean="0"/>
              <a:t>There are different types of absenteeism, which basically determine whether it is permitted absence or unpermitted absence.  </a:t>
            </a:r>
          </a:p>
          <a:p>
            <a:endParaRPr lang="en-GB" dirty="0"/>
          </a:p>
        </p:txBody>
      </p:sp>
      <p:sp>
        <p:nvSpPr>
          <p:cNvPr id="2" name="Title 1"/>
          <p:cNvSpPr>
            <a:spLocks noGrp="1"/>
          </p:cNvSpPr>
          <p:nvPr>
            <p:ph type="title"/>
          </p:nvPr>
        </p:nvSpPr>
        <p:spPr/>
        <p:txBody>
          <a:bodyPr/>
          <a:lstStyle/>
          <a:p>
            <a:r>
              <a:rPr lang="en-GB" dirty="0" smtClean="0"/>
              <a:t>Employees</a:t>
            </a:r>
            <a:endParaRPr lang="en-GB" dirty="0"/>
          </a:p>
        </p:txBody>
      </p:sp>
    </p:spTree>
    <p:extLst>
      <p:ext uri="{BB962C8B-B14F-4D97-AF65-F5344CB8AC3E}">
        <p14:creationId xmlns:p14="http://schemas.microsoft.com/office/powerpoint/2010/main" val="39775650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What is the supply chain?</a:t>
            </a:r>
          </a:p>
          <a:p>
            <a:r>
              <a:rPr lang="en-GB" dirty="0" smtClean="0"/>
              <a:t>Do our </a:t>
            </a:r>
            <a:r>
              <a:rPr lang="en-GB" dirty="0" smtClean="0"/>
              <a:t>organisation’s </a:t>
            </a:r>
            <a:r>
              <a:rPr lang="en-GB" dirty="0" smtClean="0"/>
              <a:t>action have an effect upon the supply chain?</a:t>
            </a:r>
            <a:endParaRPr lang="en-GB" dirty="0"/>
          </a:p>
        </p:txBody>
      </p:sp>
      <p:sp>
        <p:nvSpPr>
          <p:cNvPr id="2" name="Title 1"/>
          <p:cNvSpPr>
            <a:spLocks noGrp="1"/>
          </p:cNvSpPr>
          <p:nvPr>
            <p:ph type="title"/>
          </p:nvPr>
        </p:nvSpPr>
        <p:spPr/>
        <p:txBody>
          <a:bodyPr/>
          <a:lstStyle/>
          <a:p>
            <a:r>
              <a:rPr lang="en-GB" dirty="0"/>
              <a:t>Supply chain perspective</a:t>
            </a:r>
            <a:br>
              <a:rPr lang="en-GB" dirty="0"/>
            </a:br>
            <a:endParaRPr lang="en-GB" dirty="0"/>
          </a:p>
        </p:txBody>
      </p:sp>
    </p:spTree>
    <p:extLst>
      <p:ext uri="{BB962C8B-B14F-4D97-AF65-F5344CB8AC3E}">
        <p14:creationId xmlns:p14="http://schemas.microsoft.com/office/powerpoint/2010/main" val="9566791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lgn="ctr">
              <a:buNone/>
            </a:pPr>
            <a:r>
              <a:rPr lang="en-GB" dirty="0"/>
              <a:t>“Corporate social responsibility is the commitment of businesses to contribute to sustainable economic development by working with employees, their families, the local community and society at large, to improve their lives in ways that are good for business and for development.”</a:t>
            </a:r>
          </a:p>
          <a:p>
            <a:endParaRPr lang="en-GB" sz="1100" dirty="0"/>
          </a:p>
          <a:p>
            <a:pPr marL="0" indent="0">
              <a:buNone/>
            </a:pPr>
            <a:r>
              <a:rPr lang="en-GB" sz="1100" dirty="0"/>
              <a:t>The Challenges of Social Corporate Social Responsibility: Facts for You, May 2013, pp. 38-39 </a:t>
            </a:r>
          </a:p>
        </p:txBody>
      </p:sp>
      <p:sp>
        <p:nvSpPr>
          <p:cNvPr id="2" name="Title 1"/>
          <p:cNvSpPr>
            <a:spLocks noGrp="1"/>
          </p:cNvSpPr>
          <p:nvPr>
            <p:ph type="title"/>
          </p:nvPr>
        </p:nvSpPr>
        <p:spPr/>
        <p:txBody>
          <a:bodyPr/>
          <a:lstStyle/>
          <a:p>
            <a:r>
              <a:rPr lang="en-GB" dirty="0" smtClean="0"/>
              <a:t>CSR</a:t>
            </a:r>
            <a:endParaRPr lang="en-GB" dirty="0"/>
          </a:p>
        </p:txBody>
      </p:sp>
    </p:spTree>
    <p:extLst>
      <p:ext uri="{BB962C8B-B14F-4D97-AF65-F5344CB8AC3E}">
        <p14:creationId xmlns:p14="http://schemas.microsoft.com/office/powerpoint/2010/main" val="13195214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How do businesses/organisations set about the complex task of integrating CSR ?  </a:t>
            </a:r>
            <a:endParaRPr lang="en-GB" dirty="0"/>
          </a:p>
        </p:txBody>
      </p:sp>
      <p:sp>
        <p:nvSpPr>
          <p:cNvPr id="2" name="Title 1"/>
          <p:cNvSpPr>
            <a:spLocks noGrp="1"/>
          </p:cNvSpPr>
          <p:nvPr>
            <p:ph type="title"/>
          </p:nvPr>
        </p:nvSpPr>
        <p:spPr/>
        <p:txBody>
          <a:bodyPr/>
          <a:lstStyle/>
          <a:p>
            <a:endParaRPr lang="en-GB"/>
          </a:p>
        </p:txBody>
      </p:sp>
    </p:spTree>
    <p:extLst>
      <p:ext uri="{BB962C8B-B14F-4D97-AF65-F5344CB8AC3E}">
        <p14:creationId xmlns:p14="http://schemas.microsoft.com/office/powerpoint/2010/main" val="34911738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91977" y="2224216"/>
            <a:ext cx="10268465" cy="4157112"/>
          </a:xfrm>
        </p:spPr>
        <p:txBody>
          <a:bodyPr>
            <a:normAutofit/>
          </a:bodyPr>
          <a:lstStyle/>
          <a:p>
            <a:endParaRPr lang="en-GB" dirty="0"/>
          </a:p>
          <a:p>
            <a:r>
              <a:rPr lang="en-GB" b="1" dirty="0" smtClean="0"/>
              <a:t>Core elements to consider </a:t>
            </a:r>
          </a:p>
          <a:p>
            <a:r>
              <a:rPr lang="en-GB" dirty="0" smtClean="0"/>
              <a:t>Taken into account  are :</a:t>
            </a:r>
            <a:endParaRPr lang="en-GB" dirty="0"/>
          </a:p>
          <a:p>
            <a:r>
              <a:rPr lang="en-GB" dirty="0" smtClean="0"/>
              <a:t> </a:t>
            </a:r>
            <a:r>
              <a:rPr lang="en-GB" dirty="0"/>
              <a:t>the governance challenges faced in our </a:t>
            </a:r>
            <a:r>
              <a:rPr lang="en-GB" dirty="0" smtClean="0"/>
              <a:t>country </a:t>
            </a:r>
          </a:p>
          <a:p>
            <a:r>
              <a:rPr lang="en-GB" dirty="0" smtClean="0"/>
              <a:t>expectations </a:t>
            </a:r>
            <a:r>
              <a:rPr lang="en-GB" dirty="0"/>
              <a:t>of the society. </a:t>
            </a:r>
            <a:endParaRPr lang="en-GB" dirty="0" smtClean="0"/>
          </a:p>
          <a:p>
            <a:r>
              <a:rPr lang="en-GB" dirty="0" smtClean="0"/>
              <a:t> </a:t>
            </a:r>
            <a:r>
              <a:rPr lang="en-GB" dirty="0"/>
              <a:t>suggestions received from trade and industry </a:t>
            </a:r>
            <a:r>
              <a:rPr lang="en-GB" dirty="0" smtClean="0"/>
              <a:t> </a:t>
            </a:r>
            <a:r>
              <a:rPr lang="en-GB" dirty="0"/>
              <a:t>experts </a:t>
            </a:r>
            <a:endParaRPr lang="en-GB" dirty="0" smtClean="0"/>
          </a:p>
          <a:p>
            <a:r>
              <a:rPr lang="en-GB" dirty="0" smtClean="0"/>
              <a:t>other stakeholders</a:t>
            </a:r>
          </a:p>
          <a:p>
            <a:r>
              <a:rPr lang="en-GB" dirty="0" smtClean="0"/>
              <a:t>National/international </a:t>
            </a:r>
            <a:r>
              <a:rPr lang="en-GB" dirty="0"/>
              <a:t>practiced guidelines, norms and standards in the area of Corporate Social Responsibility </a:t>
            </a:r>
            <a:r>
              <a:rPr lang="en-GB" dirty="0" smtClean="0"/>
              <a:t> - </a:t>
            </a:r>
            <a:r>
              <a:rPr lang="en-GB" dirty="0" err="1" smtClean="0"/>
              <a:t>eg</a:t>
            </a:r>
            <a:r>
              <a:rPr lang="en-GB" dirty="0" smtClean="0"/>
              <a:t> best practice .</a:t>
            </a:r>
            <a:endParaRPr lang="en-GB" dirty="0"/>
          </a:p>
        </p:txBody>
      </p:sp>
    </p:spTree>
    <p:extLst>
      <p:ext uri="{BB962C8B-B14F-4D97-AF65-F5344CB8AC3E}">
        <p14:creationId xmlns:p14="http://schemas.microsoft.com/office/powerpoint/2010/main" val="31568975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29049" y="2360141"/>
            <a:ext cx="9481751" cy="3766023"/>
          </a:xfrm>
        </p:spPr>
        <p:txBody>
          <a:bodyPr>
            <a:normAutofit/>
          </a:bodyPr>
          <a:lstStyle/>
          <a:p>
            <a:r>
              <a:rPr lang="en-GB" b="1" dirty="0"/>
              <a:t>Fundamental Principle: </a:t>
            </a:r>
            <a:endParaRPr lang="en-GB" b="1" dirty="0" smtClean="0"/>
          </a:p>
          <a:p>
            <a:endParaRPr lang="en-GB" b="1" dirty="0"/>
          </a:p>
          <a:p>
            <a:r>
              <a:rPr lang="en-GB" dirty="0" smtClean="0"/>
              <a:t>To</a:t>
            </a:r>
            <a:r>
              <a:rPr lang="en-GB" b="1" dirty="0" smtClean="0"/>
              <a:t> </a:t>
            </a:r>
            <a:r>
              <a:rPr lang="en-GB" dirty="0" smtClean="0"/>
              <a:t>formulate </a:t>
            </a:r>
            <a:r>
              <a:rPr lang="en-GB" dirty="0"/>
              <a:t>a CSR policy to guide its strategic planning and </a:t>
            </a:r>
            <a:r>
              <a:rPr lang="en-GB" dirty="0" smtClean="0"/>
              <a:t>to provide </a:t>
            </a:r>
            <a:r>
              <a:rPr lang="en-GB" dirty="0"/>
              <a:t>a </a:t>
            </a:r>
            <a:r>
              <a:rPr lang="en-GB" dirty="0" smtClean="0"/>
              <a:t>guide for its </a:t>
            </a:r>
            <a:r>
              <a:rPr lang="en-GB" dirty="0"/>
              <a:t>CSR </a:t>
            </a:r>
            <a:r>
              <a:rPr lang="en-GB" dirty="0" smtClean="0"/>
              <a:t>initiatives.</a:t>
            </a:r>
          </a:p>
          <a:p>
            <a:r>
              <a:rPr lang="en-GB" dirty="0" smtClean="0"/>
              <a:t>This should to be an integral </a:t>
            </a:r>
            <a:r>
              <a:rPr lang="en-GB" dirty="0"/>
              <a:t>part of overall </a:t>
            </a:r>
            <a:r>
              <a:rPr lang="en-GB" dirty="0" smtClean="0"/>
              <a:t>business/organisation  </a:t>
            </a:r>
            <a:r>
              <a:rPr lang="en-GB" dirty="0"/>
              <a:t>policy and </a:t>
            </a:r>
            <a:r>
              <a:rPr lang="en-GB" dirty="0" smtClean="0"/>
              <a:t>match with the stated business </a:t>
            </a:r>
            <a:r>
              <a:rPr lang="en-GB" dirty="0"/>
              <a:t>goals. </a:t>
            </a:r>
          </a:p>
        </p:txBody>
      </p:sp>
    </p:spTree>
    <p:extLst>
      <p:ext uri="{BB962C8B-B14F-4D97-AF65-F5344CB8AC3E}">
        <p14:creationId xmlns:p14="http://schemas.microsoft.com/office/powerpoint/2010/main" val="2138439555"/>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Hardcover">
  <a:themeElements>
    <a:clrScheme name="Hardcover">
      <a:dk1>
        <a:sysClr val="windowText" lastClr="000000"/>
      </a:dk1>
      <a:lt1>
        <a:sysClr val="window" lastClr="FFFFFF"/>
      </a:lt1>
      <a:dk2>
        <a:srgbClr val="895D1D"/>
      </a:dk2>
      <a:lt2>
        <a:srgbClr val="ECE9C6"/>
      </a:lt2>
      <a:accent1>
        <a:srgbClr val="873624"/>
      </a:accent1>
      <a:accent2>
        <a:srgbClr val="D6862D"/>
      </a:accent2>
      <a:accent3>
        <a:srgbClr val="D0BE40"/>
      </a:accent3>
      <a:accent4>
        <a:srgbClr val="877F6C"/>
      </a:accent4>
      <a:accent5>
        <a:srgbClr val="972109"/>
      </a:accent5>
      <a:accent6>
        <a:srgbClr val="AEB795"/>
      </a:accent6>
      <a:hlink>
        <a:srgbClr val="CC9900"/>
      </a:hlink>
      <a:folHlink>
        <a:srgbClr val="B2B2B2"/>
      </a:folHlink>
    </a:clrScheme>
    <a:fontScheme name="Hardcover">
      <a:majorFont>
        <a:latin typeface="Book Antiqua"/>
        <a:ea typeface=""/>
        <a:cs typeface=""/>
        <a:font script="Grek" typeface="Times New Roman"/>
        <a:font script="Cyrl" typeface="Times New Roman"/>
        <a:font script="Jpan" typeface="HGS明朝E"/>
        <a:font script="Hang" typeface="궁서"/>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Book Antiqua"/>
        <a:ea typeface=""/>
        <a:cs typeface=""/>
        <a:font script="Grek" typeface="Times New Roman"/>
        <a:font script="Cyrl" typeface="Times New Roman"/>
        <a:font script="Jpan" typeface="HGS明朝E"/>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Hardcover">
      <a:fillStyleLst>
        <a:solidFill>
          <a:schemeClr val="phClr"/>
        </a:solidFill>
        <a:solidFill>
          <a:schemeClr val="phClr">
            <a:tint val="68000"/>
            <a:shade val="94000"/>
            <a:satMod val="300000"/>
            <a:lumMod val="110000"/>
          </a:schemeClr>
        </a:solidFill>
        <a:gradFill rotWithShape="1">
          <a:gsLst>
            <a:gs pos="0">
              <a:schemeClr val="phClr">
                <a:tint val="94000"/>
                <a:satMod val="180000"/>
                <a:lumMod val="98000"/>
              </a:schemeClr>
            </a:gs>
            <a:gs pos="100000">
              <a:schemeClr val="phClr">
                <a:satMod val="130000"/>
              </a:schemeClr>
            </a:gs>
          </a:gsLst>
          <a:lin ang="5160000" scaled="0"/>
        </a:gradFill>
      </a:fillStyleLst>
      <a:lnStyleLst>
        <a:ln w="12700" cap="flat" cmpd="sng" algn="ctr">
          <a:solidFill>
            <a:schemeClr val="phClr">
              <a:shade val="90000"/>
              <a:lumMod val="90000"/>
            </a:schemeClr>
          </a:solidFill>
          <a:prstDash val="solid"/>
        </a:ln>
        <a:ln w="19050" cap="flat" cmpd="sng" algn="ctr">
          <a:solidFill>
            <a:schemeClr val="phClr">
              <a:shade val="75000"/>
              <a:lumMod val="90000"/>
            </a:schemeClr>
          </a:solidFill>
          <a:prstDash val="solid"/>
        </a:ln>
        <a:ln w="25400" cap="flat" cmpd="sng" algn="ctr">
          <a:solidFill>
            <a:schemeClr val="phClr"/>
          </a:solidFill>
          <a:prstDash val="solid"/>
        </a:ln>
      </a:lnStyleLst>
      <a:effectStyleLst>
        <a:effectStyle>
          <a:effectLst>
            <a:outerShdw blurRad="38100" dist="12700" dir="5400000" rotWithShape="0">
              <a:srgbClr val="000000">
                <a:alpha val="15000"/>
              </a:srgbClr>
            </a:outerShdw>
          </a:effectLst>
        </a:effectStyle>
        <a:effectStyle>
          <a:effectLst>
            <a:outerShdw blurRad="50800" dist="25400" dir="5400000" rotWithShape="0">
              <a:srgbClr val="000000">
                <a:alpha val="46000"/>
              </a:srgbClr>
            </a:outerShdw>
          </a:effectLst>
        </a:effectStyle>
        <a:effectStyle>
          <a:effectLst>
            <a:outerShdw blurRad="50800" dist="25400" dir="5400000" rotWithShape="0">
              <a:srgbClr val="000000">
                <a:alpha val="48000"/>
              </a:srgbClr>
            </a:outerShdw>
          </a:effectLst>
          <a:scene3d>
            <a:camera prst="orthographicFront">
              <a:rot lat="0" lon="0" rev="0"/>
            </a:camera>
            <a:lightRig rig="threePt" dir="tl">
              <a:rot lat="0" lon="0" rev="2400000"/>
            </a:lightRig>
          </a:scene3d>
          <a:sp3d>
            <a:bevelT w="25400" h="25400"/>
          </a:sp3d>
        </a:effectStyle>
      </a:effectStyleLst>
      <a:bgFillStyleLst>
        <a:solidFill>
          <a:schemeClr val="phClr">
            <a:tint val="96000"/>
            <a:lumMod val="110000"/>
          </a:schemeClr>
        </a:solidFill>
        <a:blipFill rotWithShape="1">
          <a:blip xmlns:r="http://schemas.openxmlformats.org/officeDocument/2006/relationships" r:embed="rId1">
            <a:duotone>
              <a:schemeClr val="phClr">
                <a:tint val="93000"/>
                <a:shade val="20000"/>
              </a:schemeClr>
              <a:schemeClr val="phClr">
                <a:tint val="90000"/>
                <a:shade val="85000"/>
                <a:satMod val="115000"/>
              </a:schemeClr>
            </a:duotone>
          </a:blip>
          <a:tile tx="0" ty="0" sx="60000" sy="60000" flip="none" algn="tl"/>
        </a:blipFill>
        <a:blipFill rotWithShape="1">
          <a:blip xmlns:r="http://schemas.openxmlformats.org/officeDocument/2006/relationships" r:embed="rId2">
            <a:duotone>
              <a:schemeClr val="phClr">
                <a:shade val="50000"/>
                <a:satMod val="340000"/>
                <a:lumMod val="40000"/>
              </a:schemeClr>
              <a:schemeClr val="phClr">
                <a:tint val="92000"/>
                <a:shade val="94000"/>
                <a:hueMod val="110000"/>
                <a:satMod val="236000"/>
                <a:lumMod val="120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interpretation of the financial statements</Template>
  <TotalTime>268</TotalTime>
  <Words>937</Words>
  <Application>Microsoft Office PowerPoint</Application>
  <PresentationFormat>Widescreen</PresentationFormat>
  <Paragraphs>100</Paragraphs>
  <Slides>19</Slides>
  <Notes>17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Book Antiqua</vt:lpstr>
      <vt:lpstr>Calibri</vt:lpstr>
      <vt:lpstr>Wingdings</vt:lpstr>
      <vt:lpstr>Hardcover</vt:lpstr>
      <vt:lpstr>Management In Practice</vt:lpstr>
      <vt:lpstr>Previously we……</vt:lpstr>
      <vt:lpstr>Today we will……</vt:lpstr>
      <vt:lpstr>The Organisation</vt:lpstr>
      <vt:lpstr>Key Performance Indicators</vt:lpstr>
      <vt:lpstr>The Financial Perspective</vt:lpstr>
      <vt:lpstr>Benefits of ratio analysis</vt:lpstr>
      <vt:lpstr>Limitations of ratio analysis</vt:lpstr>
      <vt:lpstr>Key Performance Indicators</vt:lpstr>
      <vt:lpstr>Customer experience data collection</vt:lpstr>
      <vt:lpstr>Customer Experience data collection</vt:lpstr>
      <vt:lpstr>Relative market share</vt:lpstr>
      <vt:lpstr>Human Capital Value</vt:lpstr>
      <vt:lpstr>Employees</vt:lpstr>
      <vt:lpstr>Supply chain perspective </vt:lpstr>
      <vt:lpstr>CSR</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Key performance indicators</dc:title>
  <dc:creator>Marie Pitson</dc:creator>
  <cp:lastModifiedBy>Marie Pitson</cp:lastModifiedBy>
  <cp:revision>6</cp:revision>
  <dcterms:created xsi:type="dcterms:W3CDTF">2016-10-10T11:27:28Z</dcterms:created>
  <dcterms:modified xsi:type="dcterms:W3CDTF">2020-02-10T08:05:26Z</dcterms:modified>
</cp:coreProperties>
</file>