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</p:sldMasterIdLst>
  <p:notesMasterIdLst>
    <p:notesMasterId r:id="rId14"/>
  </p:notesMasterIdLst>
  <p:sldIdLst>
    <p:sldId id="256" r:id="rId2"/>
    <p:sldId id="259" r:id="rId3"/>
    <p:sldId id="257" r:id="rId4"/>
    <p:sldId id="263" r:id="rId5"/>
    <p:sldId id="260" r:id="rId6"/>
    <p:sldId id="262" r:id="rId7"/>
    <p:sldId id="265" r:id="rId8"/>
    <p:sldId id="266" r:id="rId9"/>
    <p:sldId id="267" r:id="rId10"/>
    <p:sldId id="258" r:id="rId11"/>
    <p:sldId id="261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AB685B-CEA3-409D-AEF6-2B02DB075D28}" type="datetimeFigureOut">
              <a:rPr lang="en-GB" smtClean="0"/>
              <a:t>12/12/2022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BFE89-1EA9-4349-96B0-3A4F78C8D7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26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3BFE89-1EA9-4349-96B0-3A4F78C8D7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518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789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694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495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654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093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924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30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946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271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21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39411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9611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43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407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9478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47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2230A-C252-422F-8BB3-2AC8AA9613B1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B3841-AD49-4A33-9DF4-FA6061A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8407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hyperlink" Target="http://lifencanvas.blogspot.com/2012_08_01_archive.html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orporatefinanceinstitute.com/resources/management/smart-goal/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templates.office.com/en-gb/Student-schedule-TM03107665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hyperlink" Target="https://www.crunchbase.com/organization/clockify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microsoft.com/office/2017/06/relationships/model3d" Target="../media/model3d1.glb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microsoft.com/office/2017/06/relationships/model3d" Target="../media/model3d3.glb"/><Relationship Id="rId5" Type="http://schemas.openxmlformats.org/officeDocument/2006/relationships/image" Target="../media/image10.png"/><Relationship Id="rId4" Type="http://schemas.microsoft.com/office/2017/06/relationships/model3d" Target="../media/model3d2.glb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microsoft.com/office/2017/06/relationships/model3d" Target="../media/model3d5.glb"/><Relationship Id="rId5" Type="http://schemas.openxmlformats.org/officeDocument/2006/relationships/image" Target="../media/image12.png"/><Relationship Id="rId4" Type="http://schemas.microsoft.com/office/2017/06/relationships/model3d" Target="../media/model3d4.glb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puniversities.com/blog/7-time-management-tips-students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ed.ac.uk/reflection/reflectors-toolkit/producing-reflections/academic-reflections/general-tips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holstee.com/blogs/mindful-matter/three-ways-reflection-can-influence-your-goals" TargetMode="External"/><Relationship Id="rId5" Type="http://schemas.openxmlformats.org/officeDocument/2006/relationships/hyperlink" Target="https://gradepowerlearning.com/10-time-management-tips-students/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s://www.verywellmind.com/the-psychology-of-procrastination-2795944" TargetMode="External"/><Relationship Id="rId9" Type="http://schemas.openxmlformats.org/officeDocument/2006/relationships/hyperlink" Target="https://www.uopeople.edu/blog/10-best-time-management-tips-for-student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7EC9-DFBA-AC9F-3477-F3FCF9FF9C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2520" y="413688"/>
            <a:ext cx="9966960" cy="2160407"/>
          </a:xfrm>
        </p:spPr>
        <p:txBody>
          <a:bodyPr/>
          <a:lstStyle/>
          <a:p>
            <a:r>
              <a:rPr lang="en-GB" dirty="0" err="1">
                <a:latin typeface="Britannic Bold" panose="020B0903060703020204" pitchFamily="34" charset="0"/>
              </a:rPr>
              <a:t>Sgiliau</a:t>
            </a:r>
            <a:r>
              <a:rPr lang="en-GB" dirty="0">
                <a:latin typeface="Britannic Bold" panose="020B0903060703020204" pitchFamily="34" charset="0"/>
              </a:rPr>
              <a:t> </a:t>
            </a:r>
            <a:r>
              <a:rPr lang="en-GB" dirty="0" err="1">
                <a:latin typeface="Britannic Bold" panose="020B0903060703020204" pitchFamily="34" charset="0"/>
              </a:rPr>
              <a:t>astudio</a:t>
            </a:r>
            <a:endParaRPr lang="en-GB" dirty="0">
              <a:latin typeface="Britannic Bold" panose="020B0903060703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BB0AC4-C3E8-4B2C-A605-093DDDAF2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5090" y="2592893"/>
            <a:ext cx="8767860" cy="138816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Britannic Bold" panose="020B0903060703020204" pitchFamily="34" charset="0"/>
              </a:rPr>
              <a:t>ECGE4005P/C</a:t>
            </a:r>
          </a:p>
          <a:p>
            <a:r>
              <a:rPr lang="en-GB" dirty="0">
                <a:latin typeface="Britannic Bold" panose="020B0903060703020204" pitchFamily="34" charset="0"/>
              </a:rPr>
              <a:t>Nia Griffiths</a:t>
            </a:r>
          </a:p>
          <a:p>
            <a:r>
              <a:rPr lang="en-GB" dirty="0" err="1">
                <a:latin typeface="Britannic Bold" panose="020B0903060703020204" pitchFamily="34" charset="0"/>
              </a:rPr>
              <a:t>Rhif</a:t>
            </a:r>
            <a:r>
              <a:rPr lang="en-GB" dirty="0">
                <a:latin typeface="Britannic Bold" panose="020B0903060703020204" pitchFamily="34" charset="0"/>
              </a:rPr>
              <a:t> </a:t>
            </a:r>
            <a:r>
              <a:rPr lang="en-GB" dirty="0" err="1">
                <a:latin typeface="Britannic Bold" panose="020B0903060703020204" pitchFamily="34" charset="0"/>
              </a:rPr>
              <a:t>Myfyriwr</a:t>
            </a:r>
            <a:r>
              <a:rPr lang="en-GB" dirty="0">
                <a:latin typeface="Britannic Bold" panose="020B0903060703020204" pitchFamily="34" charset="0"/>
              </a:rPr>
              <a:t>: 1304090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F4041E7-461A-19AE-00FC-297C37A7B9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841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02"/>
    </mc:Choice>
    <mc:Fallback>
      <p:transition spd="slow" advTm="7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CAECB-9414-3096-3DD5-B53C7EFEB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19196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6000" dirty="0" err="1">
                <a:latin typeface="Britannic Bold" panose="020B0903060703020204" pitchFamily="34" charset="0"/>
              </a:rPr>
              <a:t>Sgiliau</a:t>
            </a:r>
            <a:r>
              <a:rPr lang="en-GB" sz="6000" dirty="0">
                <a:latin typeface="Britannic Bold" panose="020B0903060703020204" pitchFamily="34" charset="0"/>
              </a:rPr>
              <a:t> </a:t>
            </a:r>
            <a:r>
              <a:rPr lang="en-GB" sz="6000" dirty="0" err="1">
                <a:latin typeface="Britannic Bold" panose="020B0903060703020204" pitchFamily="34" charset="0"/>
              </a:rPr>
              <a:t>Astudio</a:t>
            </a:r>
            <a:endParaRPr lang="en-GB" sz="6000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5E685-6D56-C39F-7E7B-44A1147F7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en-GB" sz="5400" dirty="0" err="1">
                <a:latin typeface="Britannic Bold" panose="020B0903060703020204" pitchFamily="34" charset="0"/>
              </a:rPr>
              <a:t>Rheoli</a:t>
            </a:r>
            <a:r>
              <a:rPr lang="en-GB" sz="5400" dirty="0">
                <a:latin typeface="Britannic Bold" panose="020B0903060703020204" pitchFamily="34" charset="0"/>
              </a:rPr>
              <a:t> </a:t>
            </a:r>
            <a:r>
              <a:rPr lang="en-GB" sz="5400" dirty="0" err="1">
                <a:latin typeface="Britannic Bold" panose="020B0903060703020204" pitchFamily="34" charset="0"/>
              </a:rPr>
              <a:t>Amser</a:t>
            </a:r>
            <a:endParaRPr lang="en-GB" sz="5400" dirty="0">
              <a:latin typeface="Britannic Bold" panose="020B0903060703020204" pitchFamily="34" charset="0"/>
            </a:endParaRPr>
          </a:p>
          <a:p>
            <a:pPr marL="45720" indent="0" algn="ctr">
              <a:buNone/>
            </a:pPr>
            <a:r>
              <a:rPr lang="en-GB" sz="2800" dirty="0">
                <a:latin typeface="Britannic Bold" panose="020B0903060703020204" pitchFamily="34" charset="0"/>
              </a:rPr>
              <a:t>Sut </a:t>
            </a:r>
            <a:r>
              <a:rPr lang="en-GB" sz="2800" dirty="0" err="1">
                <a:latin typeface="Britannic Bold" panose="020B0903060703020204" pitchFamily="34" charset="0"/>
              </a:rPr>
              <a:t>alla</a:t>
            </a:r>
            <a:r>
              <a:rPr lang="en-GB" sz="2800" dirty="0">
                <a:latin typeface="Britannic Bold" panose="020B0903060703020204" pitchFamily="34" charset="0"/>
              </a:rPr>
              <a:t> </a:t>
            </a:r>
            <a:r>
              <a:rPr lang="en-GB" sz="2800" dirty="0" err="1">
                <a:latin typeface="Britannic Bold" panose="020B0903060703020204" pitchFamily="34" charset="0"/>
              </a:rPr>
              <a:t>i</a:t>
            </a:r>
            <a:r>
              <a:rPr lang="en-GB" sz="2800" dirty="0">
                <a:latin typeface="Britannic Bold" panose="020B0903060703020204" pitchFamily="34" charset="0"/>
              </a:rPr>
              <a:t> </a:t>
            </a:r>
            <a:r>
              <a:rPr lang="en-GB" sz="2800" dirty="0" err="1">
                <a:latin typeface="Britannic Bold" panose="020B0903060703020204" pitchFamily="34" charset="0"/>
              </a:rPr>
              <a:t>ddefnyddio</a:t>
            </a:r>
            <a:r>
              <a:rPr lang="en-GB" sz="2800" dirty="0">
                <a:latin typeface="Britannic Bold" panose="020B0903060703020204" pitchFamily="34" charset="0"/>
              </a:rPr>
              <a:t> </a:t>
            </a:r>
            <a:r>
              <a:rPr lang="en-GB" sz="2800" dirty="0" err="1">
                <a:latin typeface="Britannic Bold" panose="020B0903060703020204" pitchFamily="34" charset="0"/>
              </a:rPr>
              <a:t>fy</a:t>
            </a:r>
            <a:r>
              <a:rPr lang="en-GB" sz="2800" dirty="0">
                <a:latin typeface="Britannic Bold" panose="020B0903060703020204" pitchFamily="34" charset="0"/>
              </a:rPr>
              <a:t> </a:t>
            </a:r>
            <a:r>
              <a:rPr lang="en-GB" sz="2800" dirty="0" err="1">
                <a:latin typeface="Britannic Bold" panose="020B0903060703020204" pitchFamily="34" charset="0"/>
              </a:rPr>
              <a:t>amser</a:t>
            </a:r>
            <a:r>
              <a:rPr lang="en-GB" sz="2800" dirty="0">
                <a:latin typeface="Britannic Bold" panose="020B0903060703020204" pitchFamily="34" charset="0"/>
              </a:rPr>
              <a:t> </a:t>
            </a:r>
            <a:r>
              <a:rPr lang="en-GB" sz="2800" dirty="0" err="1">
                <a:latin typeface="Britannic Bold" panose="020B0903060703020204" pitchFamily="34" charset="0"/>
              </a:rPr>
              <a:t>yn</a:t>
            </a:r>
            <a:r>
              <a:rPr lang="en-GB" sz="2800" dirty="0">
                <a:latin typeface="Britannic Bold" panose="020B0903060703020204" pitchFamily="34" charset="0"/>
              </a:rPr>
              <a:t> </a:t>
            </a:r>
            <a:r>
              <a:rPr lang="en-GB" sz="2800" dirty="0" err="1">
                <a:latin typeface="Britannic Bold" panose="020B0903060703020204" pitchFamily="34" charset="0"/>
              </a:rPr>
              <a:t>effeithiol</a:t>
            </a:r>
            <a:r>
              <a:rPr lang="en-GB" sz="2800" dirty="0">
                <a:latin typeface="Britannic Bold" panose="020B0903060703020204" pitchFamily="34" charset="0"/>
              </a:rPr>
              <a:t>?</a:t>
            </a:r>
          </a:p>
          <a:p>
            <a:pPr marL="45720" indent="0" algn="ctr">
              <a:buNone/>
            </a:pPr>
            <a:r>
              <a:rPr lang="en-GB" sz="5400" dirty="0" err="1">
                <a:latin typeface="Britannic Bold" panose="020B0903060703020204" pitchFamily="34" charset="0"/>
              </a:rPr>
              <a:t>Adfyfyrio</a:t>
            </a:r>
            <a:endParaRPr lang="en-GB" sz="5400" dirty="0">
              <a:latin typeface="Britannic Bold" panose="020B0903060703020204" pitchFamily="34" charset="0"/>
            </a:endParaRPr>
          </a:p>
          <a:p>
            <a:pPr marL="45720" indent="0" algn="ctr">
              <a:buNone/>
            </a:pPr>
            <a:r>
              <a:rPr lang="en-GB" sz="2800" dirty="0">
                <a:latin typeface="Britannic Bold" panose="020B0903060703020204" pitchFamily="34" charset="0"/>
              </a:rPr>
              <a:t>Sut </a:t>
            </a:r>
            <a:r>
              <a:rPr lang="en-GB" sz="2800" dirty="0" err="1">
                <a:latin typeface="Britannic Bold" panose="020B0903060703020204" pitchFamily="34" charset="0"/>
              </a:rPr>
              <a:t>allwn</a:t>
            </a:r>
            <a:r>
              <a:rPr lang="en-GB" sz="2800" dirty="0">
                <a:latin typeface="Britannic Bold" panose="020B0903060703020204" pitchFamily="34" charset="0"/>
              </a:rPr>
              <a:t> </a:t>
            </a:r>
            <a:r>
              <a:rPr lang="en-GB" sz="2800" dirty="0" err="1">
                <a:latin typeface="Britannic Bold" panose="020B0903060703020204" pitchFamily="34" charset="0"/>
              </a:rPr>
              <a:t>wella</a:t>
            </a:r>
            <a:r>
              <a:rPr lang="en-GB" sz="2800" dirty="0">
                <a:latin typeface="Britannic Bold" panose="020B0903060703020204" pitchFamily="34" charset="0"/>
              </a:rPr>
              <a:t> am y </a:t>
            </a:r>
            <a:r>
              <a:rPr lang="en-GB" sz="2800" dirty="0" err="1">
                <a:latin typeface="Britannic Bold" panose="020B0903060703020204" pitchFamily="34" charset="0"/>
              </a:rPr>
              <a:t>tro</a:t>
            </a:r>
            <a:r>
              <a:rPr lang="en-GB" sz="2800" dirty="0">
                <a:latin typeface="Britannic Bold" panose="020B0903060703020204" pitchFamily="34" charset="0"/>
              </a:rPr>
              <a:t> </a:t>
            </a:r>
            <a:r>
              <a:rPr lang="en-GB" sz="2800" dirty="0" err="1">
                <a:latin typeface="Britannic Bold" panose="020B0903060703020204" pitchFamily="34" charset="0"/>
              </a:rPr>
              <a:t>nesaf</a:t>
            </a:r>
            <a:r>
              <a:rPr lang="en-GB" sz="2800" dirty="0">
                <a:latin typeface="Britannic Bold" panose="020B0903060703020204" pitchFamily="34" charset="0"/>
              </a:rPr>
              <a:t>? 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14C848C7-867E-CE71-4075-50B6626A1F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030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11"/>
    </mc:Choice>
    <mc:Fallback>
      <p:transition spd="slow" advTm="11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3F67B-6995-BBC2-169C-A60BD3D20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419196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7200" dirty="0" err="1">
                <a:latin typeface="Britannic Bold" panose="020B0903060703020204" pitchFamily="34" charset="0"/>
              </a:rPr>
              <a:t>Rheoli</a:t>
            </a:r>
            <a:r>
              <a:rPr lang="en-GB" sz="7200" dirty="0">
                <a:latin typeface="Britannic Bold" panose="020B0903060703020204" pitchFamily="34" charset="0"/>
              </a:rPr>
              <a:t> </a:t>
            </a:r>
            <a:r>
              <a:rPr lang="en-GB" sz="7200" dirty="0" err="1">
                <a:latin typeface="Britannic Bold" panose="020B0903060703020204" pitchFamily="34" charset="0"/>
              </a:rPr>
              <a:t>Amser</a:t>
            </a:r>
            <a:endParaRPr lang="en-GB" sz="7200" dirty="0">
              <a:latin typeface="Britannic Bold" panose="020B0903060703020204" pitchFamily="34" charset="0"/>
            </a:endParaRPr>
          </a:p>
        </p:txBody>
      </p:sp>
      <p:pic>
        <p:nvPicPr>
          <p:cNvPr id="5" name="Graphic 4" descr="Alarm Ringing with solid fill">
            <a:extLst>
              <a:ext uri="{FF2B5EF4-FFF2-40B4-BE49-F238E27FC236}">
                <a16:creationId xmlns:a16="http://schemas.microsoft.com/office/drawing/2014/main" id="{1DA3AF2E-7AE6-37ED-B071-592DD0D059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51778" y="2126297"/>
            <a:ext cx="4312507" cy="4312507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E2BAD56-E523-89CE-3487-C8BAD32820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232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64"/>
    </mc:Choice>
    <mc:Fallback>
      <p:transition spd="slow" advTm="115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C65626B-9370-2ED6-F944-B8F3EE6D7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500" dirty="0">
                <a:latin typeface="Britannic Bold" panose="020B0903060703020204" pitchFamily="34" charset="0"/>
              </a:rPr>
              <a:t>Beth </a:t>
            </a:r>
            <a:r>
              <a:rPr lang="en-GB" sz="6500" dirty="0" err="1">
                <a:latin typeface="Britannic Bold" panose="020B0903060703020204" pitchFamily="34" charset="0"/>
              </a:rPr>
              <a:t>yw</a:t>
            </a:r>
            <a:r>
              <a:rPr lang="en-GB" sz="6500" dirty="0">
                <a:latin typeface="Britannic Bold" panose="020B0903060703020204" pitchFamily="34" charset="0"/>
              </a:rPr>
              <a:t> </a:t>
            </a:r>
            <a:r>
              <a:rPr lang="en-GB" sz="6500" dirty="0" err="1">
                <a:latin typeface="Britannic Bold" panose="020B0903060703020204" pitchFamily="34" charset="0"/>
              </a:rPr>
              <a:t>oedi</a:t>
            </a:r>
            <a:r>
              <a:rPr lang="en-GB" sz="6500" dirty="0">
                <a:latin typeface="Britannic Bold" panose="020B0903060703020204" pitchFamily="34" charset="0"/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6F6E207-41E2-27CC-06F3-00BB42C12C49}"/>
              </a:ext>
            </a:extLst>
          </p:cNvPr>
          <p:cNvSpPr/>
          <p:nvPr/>
        </p:nvSpPr>
        <p:spPr>
          <a:xfrm>
            <a:off x="0" y="2358516"/>
            <a:ext cx="5271635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30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  <a:p>
            <a:pPr algn="ctr"/>
            <a:endParaRPr lang="en-US" sz="3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509FCD6-CC3B-E8E6-9A57-8CF6C4262D52}"/>
              </a:ext>
            </a:extLst>
          </p:cNvPr>
          <p:cNvSpPr/>
          <p:nvPr/>
        </p:nvSpPr>
        <p:spPr>
          <a:xfrm>
            <a:off x="1188098" y="2718706"/>
            <a:ext cx="5271635" cy="332398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Goramcangyfrif</a:t>
            </a:r>
            <a:r>
              <a:rPr lang="en-US" sz="3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faint o </a:t>
            </a:r>
            <a:r>
              <a:rPr lang="en-US" sz="3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amser</a:t>
            </a:r>
            <a:r>
              <a:rPr lang="en-US" sz="3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.</a:t>
            </a:r>
          </a:p>
          <a:p>
            <a:endParaRPr lang="en-US" sz="3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Goramcangyfrif</a:t>
            </a:r>
            <a:r>
              <a:rPr lang="en-US" sz="3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3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cymhelliant</a:t>
            </a:r>
            <a:r>
              <a:rPr lang="en-US" sz="3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.</a:t>
            </a:r>
          </a:p>
          <a:p>
            <a:pPr algn="ctr"/>
            <a:endParaRPr lang="en-US" sz="3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  <a:p>
            <a:pPr algn="ctr"/>
            <a:endParaRPr lang="en-US" sz="3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</p:txBody>
      </p:sp>
      <p:pic>
        <p:nvPicPr>
          <p:cNvPr id="4098" name="Picture 2" descr="I'll stop procrastinating tomorrow cartoon">
            <a:extLst>
              <a:ext uri="{FF2B5EF4-FFF2-40B4-BE49-F238E27FC236}">
                <a16:creationId xmlns:a16="http://schemas.microsoft.com/office/drawing/2014/main" id="{0569D3A7-78F8-D65A-B3AA-4B2F70874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077" y="2781883"/>
            <a:ext cx="381000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DE119C-0754-2986-95EB-E7CB2508B583}"/>
              </a:ext>
            </a:extLst>
          </p:cNvPr>
          <p:cNvSpPr txBox="1"/>
          <p:nvPr/>
        </p:nvSpPr>
        <p:spPr>
          <a:xfrm>
            <a:off x="8339236" y="5467933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5"/>
              </a:rPr>
              <a:t>August 2012 | Life N Canvas</a:t>
            </a:r>
            <a:endParaRPr lang="en-GB" sz="1800" dirty="0"/>
          </a:p>
        </p:txBody>
      </p:sp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ABC48C2D-800D-3084-5759-45E5515425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302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00"/>
    </mc:Choice>
    <mc:Fallback>
      <p:transition spd="slow" advTm="2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D09DA-8944-EEFB-A465-4D9239662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500" dirty="0" err="1">
                <a:latin typeface="Britannic Bold" panose="020B0903060703020204" pitchFamily="34" charset="0"/>
              </a:rPr>
              <a:t>Rheoli</a:t>
            </a:r>
            <a:r>
              <a:rPr lang="en-GB" sz="6500" dirty="0">
                <a:latin typeface="Britannic Bold" panose="020B0903060703020204" pitchFamily="34" charset="0"/>
              </a:rPr>
              <a:t> </a:t>
            </a:r>
            <a:r>
              <a:rPr lang="en-GB" sz="6500" dirty="0" err="1">
                <a:latin typeface="Britannic Bold" panose="020B0903060703020204" pitchFamily="34" charset="0"/>
              </a:rPr>
              <a:t>Amser</a:t>
            </a:r>
            <a:endParaRPr lang="en-GB" sz="6500" dirty="0">
              <a:latin typeface="Britannic Bold" panose="020B0903060703020204" pitchFamily="34" charset="0"/>
            </a:endParaRPr>
          </a:p>
        </p:txBody>
      </p:sp>
      <p:pic>
        <p:nvPicPr>
          <p:cNvPr id="3080" name="Picture 8" descr="Smart Goal">
            <a:extLst>
              <a:ext uri="{FF2B5EF4-FFF2-40B4-BE49-F238E27FC236}">
                <a16:creationId xmlns:a16="http://schemas.microsoft.com/office/drawing/2014/main" id="{6417A848-6EA0-3129-A590-228134C44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109" y="3651692"/>
            <a:ext cx="3463420" cy="230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tudent schedule">
            <a:extLst>
              <a:ext uri="{FF2B5EF4-FFF2-40B4-BE49-F238E27FC236}">
                <a16:creationId xmlns:a16="http://schemas.microsoft.com/office/drawing/2014/main" id="{C7AB2C96-D8F5-5A10-5B1E-AD70863B6F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653" y="3595706"/>
            <a:ext cx="3684238" cy="2441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90AD50F-66F0-FC23-597D-0A9C32FEB8AD}"/>
              </a:ext>
            </a:extLst>
          </p:cNvPr>
          <p:cNvSpPr/>
          <p:nvPr/>
        </p:nvSpPr>
        <p:spPr>
          <a:xfrm>
            <a:off x="709288" y="2489145"/>
            <a:ext cx="5271635" cy="5539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Creu </a:t>
            </a:r>
            <a:r>
              <a:rPr lang="en-US" sz="3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Cyrchnodau</a:t>
            </a:r>
            <a:endParaRPr lang="en-US" sz="3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86B562-D1E5-901D-5FD6-7064FABD23ED}"/>
              </a:ext>
            </a:extLst>
          </p:cNvPr>
          <p:cNvSpPr/>
          <p:nvPr/>
        </p:nvSpPr>
        <p:spPr>
          <a:xfrm>
            <a:off x="6033953" y="2449884"/>
            <a:ext cx="5271635" cy="5539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Creu </a:t>
            </a:r>
            <a:r>
              <a:rPr lang="en-US" sz="3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Amserlen</a:t>
            </a:r>
            <a:endParaRPr lang="en-US" sz="3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E57BD0-7628-0C99-DDAD-25DDAB45DFEE}"/>
              </a:ext>
            </a:extLst>
          </p:cNvPr>
          <p:cNvSpPr txBox="1"/>
          <p:nvPr/>
        </p:nvSpPr>
        <p:spPr>
          <a:xfrm>
            <a:off x="8966718" y="6037240"/>
            <a:ext cx="610222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hlinkClick r:id="rId6"/>
              </a:rPr>
              <a:t>Student schedule (office.com)</a:t>
            </a:r>
            <a:endParaRPr lang="en-GB" sz="9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8E1E246-F194-F918-F8E4-B8347C005D86}"/>
              </a:ext>
            </a:extLst>
          </p:cNvPr>
          <p:cNvSpPr txBox="1"/>
          <p:nvPr/>
        </p:nvSpPr>
        <p:spPr>
          <a:xfrm>
            <a:off x="802433" y="5960639"/>
            <a:ext cx="610222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>
                <a:hlinkClick r:id="rId7"/>
              </a:rPr>
              <a:t>SMART Goal - Definition, Guide, and Importance of Goal Setting (corporatefinanceinstitute.com)</a:t>
            </a:r>
            <a:endParaRPr lang="en-GB" sz="900" dirty="0"/>
          </a:p>
        </p:txBody>
      </p:sp>
      <p:pic>
        <p:nvPicPr>
          <p:cNvPr id="3081" name="Audio 3080">
            <a:hlinkClick r:id="" action="ppaction://media"/>
            <a:extLst>
              <a:ext uri="{FF2B5EF4-FFF2-40B4-BE49-F238E27FC236}">
                <a16:creationId xmlns:a16="http://schemas.microsoft.com/office/drawing/2014/main" id="{2B6D6032-B27A-64F2-87A7-08194C1747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299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211"/>
    </mc:Choice>
    <mc:Fallback>
      <p:transition spd="slow" advTm="362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8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8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1E7CC5E-B4D3-4DCD-096F-581D6027D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500" dirty="0" err="1">
                <a:latin typeface="Britannic Bold" panose="020B0903060703020204" pitchFamily="34" charset="0"/>
              </a:rPr>
              <a:t>Rheoli</a:t>
            </a:r>
            <a:r>
              <a:rPr lang="en-GB" sz="6500" dirty="0">
                <a:latin typeface="Britannic Bold" panose="020B0903060703020204" pitchFamily="34" charset="0"/>
              </a:rPr>
              <a:t> </a:t>
            </a:r>
            <a:r>
              <a:rPr lang="en-GB" sz="6500" dirty="0" err="1">
                <a:latin typeface="Britannic Bold" panose="020B0903060703020204" pitchFamily="34" charset="0"/>
              </a:rPr>
              <a:t>Amser</a:t>
            </a:r>
            <a:endParaRPr lang="en-GB" sz="6500" dirty="0">
              <a:latin typeface="Britannic Bold" panose="020B0903060703020204" pitchFamily="34" charset="0"/>
            </a:endParaRPr>
          </a:p>
        </p:txBody>
      </p:sp>
      <p:sp>
        <p:nvSpPr>
          <p:cNvPr id="6" name="AutoShape 4" descr="Time Management App - Clockify™">
            <a:extLst>
              <a:ext uri="{FF2B5EF4-FFF2-40B4-BE49-F238E27FC236}">
                <a16:creationId xmlns:a16="http://schemas.microsoft.com/office/drawing/2014/main" id="{CC10E230-D538-76FC-2730-37C71ACADC9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Time Management App - Clockify™">
            <a:extLst>
              <a:ext uri="{FF2B5EF4-FFF2-40B4-BE49-F238E27FC236}">
                <a16:creationId xmlns:a16="http://schemas.microsoft.com/office/drawing/2014/main" id="{608BBAF1-29EF-1969-BFB6-51B4233982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233F713-B181-F5CB-3FD8-32459DE55BE7}"/>
              </a:ext>
            </a:extLst>
          </p:cNvPr>
          <p:cNvSpPr/>
          <p:nvPr/>
        </p:nvSpPr>
        <p:spPr>
          <a:xfrm>
            <a:off x="2331284" y="2220886"/>
            <a:ext cx="22669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Appiau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0FCF69-36AB-53A8-8C1D-43DE622E1A7D}"/>
              </a:ext>
            </a:extLst>
          </p:cNvPr>
          <p:cNvSpPr/>
          <p:nvPr/>
        </p:nvSpPr>
        <p:spPr>
          <a:xfrm>
            <a:off x="7536064" y="2220886"/>
            <a:ext cx="32656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Gwobrwyo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1" name="3D Model 10" descr="Trophy">
                <a:extLst>
                  <a:ext uri="{FF2B5EF4-FFF2-40B4-BE49-F238E27FC236}">
                    <a16:creationId xmlns:a16="http://schemas.microsoft.com/office/drawing/2014/main" id="{70DF8F81-2861-2A44-00F6-746F8B4DC37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452151962"/>
                  </p:ext>
                </p:extLst>
              </p:nvPr>
            </p:nvGraphicFramePr>
            <p:xfrm>
              <a:off x="7996946" y="3144217"/>
              <a:ext cx="2509324" cy="2575012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509324" cy="2575012"/>
                    </a:xfrm>
                    <a:prstGeom prst="rect">
                      <a:avLst/>
                    </a:prstGeom>
                  </am3d:spPr>
                  <am3d:camera>
                    <am3d:pos x="0" y="0" z="7259124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481211" d="1000000"/>
                    <am3d:preTrans dx="0" dy="-17921674" dz="3"/>
                    <am3d:scale>
                      <am3d:sx n="1000000" d="1000000"/>
                      <am3d:sy n="1000000" d="1000000"/>
                      <am3d:sz n="1000000" d="1000000"/>
                    </am3d:scale>
                    <am3d:rot ax="1863715" ay="1253424" az="727310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66545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1" name="3D Model 10" descr="Trophy">
                <a:extLst>
                  <a:ext uri="{FF2B5EF4-FFF2-40B4-BE49-F238E27FC236}">
                    <a16:creationId xmlns:a16="http://schemas.microsoft.com/office/drawing/2014/main" id="{70DF8F81-2861-2A44-00F6-746F8B4DC37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996946" y="3144217"/>
                <a:ext cx="2509324" cy="2575012"/>
              </a:xfrm>
              <a:prstGeom prst="rect">
                <a:avLst/>
              </a:prstGeom>
            </p:spPr>
          </p:pic>
        </mc:Fallback>
      </mc:AlternateContent>
      <p:pic>
        <p:nvPicPr>
          <p:cNvPr id="5128" name="Picture 8" descr="All images">
            <a:extLst>
              <a:ext uri="{FF2B5EF4-FFF2-40B4-BE49-F238E27FC236}">
                <a16:creationId xmlns:a16="http://schemas.microsoft.com/office/drawing/2014/main" id="{3C2D733E-1567-3657-CE1D-FB7E903C8C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887" y="3209905"/>
            <a:ext cx="2509324" cy="2509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77C348A-C650-3588-A0F3-8EFFCFA0F99B}"/>
              </a:ext>
            </a:extLst>
          </p:cNvPr>
          <p:cNvSpPr txBox="1"/>
          <p:nvPr/>
        </p:nvSpPr>
        <p:spPr>
          <a:xfrm>
            <a:off x="1251858" y="5719229"/>
            <a:ext cx="499654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 err="1">
                <a:hlinkClick r:id="rId7"/>
              </a:rPr>
              <a:t>Clockify</a:t>
            </a:r>
            <a:r>
              <a:rPr lang="en-US" sz="1200" dirty="0">
                <a:hlinkClick r:id="rId7"/>
              </a:rPr>
              <a:t> - Crunchbase Company Profile &amp; Funding</a:t>
            </a:r>
            <a:endParaRPr lang="en-GB" sz="1200" dirty="0"/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E65484FD-0AB5-1ED0-9AAF-3A3F50A381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578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26"/>
    </mc:Choice>
    <mc:Fallback>
      <p:transition spd="slow" advTm="27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28CDB19-88C1-FDE8-DE74-D48A81FD5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500" dirty="0" err="1">
                <a:latin typeface="Britannic Bold" panose="020B0903060703020204" pitchFamily="34" charset="0"/>
              </a:rPr>
              <a:t>Adfyfyrio</a:t>
            </a:r>
            <a:endParaRPr lang="en-GB" sz="6500" dirty="0">
              <a:latin typeface="Britannic Bold" panose="020B0903060703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6EA34C6-312E-DD30-5CED-A70B70350852}"/>
              </a:ext>
            </a:extLst>
          </p:cNvPr>
          <p:cNvSpPr/>
          <p:nvPr/>
        </p:nvSpPr>
        <p:spPr>
          <a:xfrm>
            <a:off x="546267" y="2367260"/>
            <a:ext cx="11099513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“Don’t focus on the negatives, 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instead put your attention 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towards the progress and 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small digestible milestones”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																		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(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Holstee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, dim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dyddiad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)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27902846-A25C-5B8B-B0DF-80C2AEEFFB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821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540"/>
    </mc:Choice>
    <mc:Fallback>
      <p:transition spd="slow" advTm="19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FE6345A-A5D1-8D1E-DB64-65795AB02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500" dirty="0" err="1">
                <a:latin typeface="Britannic Bold" panose="020B0903060703020204" pitchFamily="34" charset="0"/>
              </a:rPr>
              <a:t>Adfyfyrio</a:t>
            </a:r>
            <a:endParaRPr lang="en-GB" sz="6500" dirty="0">
              <a:latin typeface="Britannic Bold" panose="020B0903060703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D0215B-7816-91DE-75EC-4775DF3E1E30}"/>
              </a:ext>
            </a:extLst>
          </p:cNvPr>
          <p:cNvSpPr/>
          <p:nvPr/>
        </p:nvSpPr>
        <p:spPr>
          <a:xfrm>
            <a:off x="-5554852" y="2523716"/>
            <a:ext cx="1745221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Beth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aeth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yn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dda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?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													Beth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oedd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ddim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mor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dda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?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																										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   S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ut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allwn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wella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?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5" name="3D Model 4" descr="Happy Face">
                <a:extLst>
                  <a:ext uri="{FF2B5EF4-FFF2-40B4-BE49-F238E27FC236}">
                    <a16:creationId xmlns:a16="http://schemas.microsoft.com/office/drawing/2014/main" id="{CF15778D-31F2-EB34-81D3-CE9580618D2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156474019"/>
                  </p:ext>
                </p:extLst>
              </p:nvPr>
            </p:nvGraphicFramePr>
            <p:xfrm>
              <a:off x="8216570" y="1542050"/>
              <a:ext cx="1756873" cy="1757443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756873" cy="1757443"/>
                    </a:xfrm>
                    <a:prstGeom prst="rect">
                      <a:avLst/>
                    </a:prstGeom>
                  </am3d:spPr>
                  <am3d:camera>
                    <am3d:pos x="0" y="0" z="8115446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1035753" d="1000000"/>
                    <am3d:preTrans dx="285" dy="0" dz="997314"/>
                    <am3d:scale>
                      <am3d:sx n="1000000" d="1000000"/>
                      <am3d:sy n="1000000" d="1000000"/>
                      <am3d:sz n="1000000" d="1000000"/>
                    </am3d:scale>
                    <am3d:rot ax="708319" ay="-705124" az="-146259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08639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5" name="3D Model 4" descr="Happy Face">
                <a:extLst>
                  <a:ext uri="{FF2B5EF4-FFF2-40B4-BE49-F238E27FC236}">
                    <a16:creationId xmlns:a16="http://schemas.microsoft.com/office/drawing/2014/main" id="{CF15778D-31F2-EB34-81D3-CE9580618D2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216570" y="1542050"/>
                <a:ext cx="1756873" cy="175744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Crying Face">
                <a:extLst>
                  <a:ext uri="{FF2B5EF4-FFF2-40B4-BE49-F238E27FC236}">
                    <a16:creationId xmlns:a16="http://schemas.microsoft.com/office/drawing/2014/main" id="{7099F515-B718-4A63-BF6F-BB49D1C449C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64279264"/>
                  </p:ext>
                </p:extLst>
              </p:nvPr>
            </p:nvGraphicFramePr>
            <p:xfrm>
              <a:off x="2495550" y="4353334"/>
              <a:ext cx="2304064" cy="2269804"/>
            </p:xfrm>
            <a:graphic>
              <a:graphicData uri="http://schemas.microsoft.com/office/drawing/2017/model3d">
                <am3d:model3d r:embed="rId6">
                  <am3d:spPr>
                    <a:xfrm>
                      <a:off x="0" y="0"/>
                      <a:ext cx="2304064" cy="2269804"/>
                    </a:xfrm>
                    <a:prstGeom prst="rect">
                      <a:avLst/>
                    </a:prstGeom>
                  </am3d:spPr>
                  <am3d:camera>
                    <am3d:pos x="0" y="0" z="7718727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6124417" d="1000000"/>
                    <am3d:preTrans dx="-3" dy="34348" dz="-658657"/>
                    <am3d:scale>
                      <am3d:sx n="1000000" d="1000000"/>
                      <am3d:sy n="1000000" d="1000000"/>
                      <am3d:sz n="1000000" d="1000000"/>
                    </am3d:scale>
                    <am3d:rot ax="921658" ay="1449669" az="384928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326337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Crying Face">
                <a:extLst>
                  <a:ext uri="{FF2B5EF4-FFF2-40B4-BE49-F238E27FC236}">
                    <a16:creationId xmlns:a16="http://schemas.microsoft.com/office/drawing/2014/main" id="{7099F515-B718-4A63-BF6F-BB49D1C449C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495550" y="4353334"/>
                <a:ext cx="2304064" cy="2269804"/>
              </a:xfrm>
              <a:prstGeom prst="rect">
                <a:avLst/>
              </a:prstGeom>
            </p:spPr>
          </p:pic>
        </mc:Fallback>
      </mc:AlternateContent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02A587E3-BD03-4C0C-C37D-8F2CE58DF1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478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95"/>
    </mc:Choice>
    <mc:Fallback>
      <p:transition spd="slow" advTm="8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1125D92-2DBE-DC4D-3376-EB887EB84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500" dirty="0" err="1">
                <a:latin typeface="Britannic Bold" panose="020B0903060703020204" pitchFamily="34" charset="0"/>
              </a:rPr>
              <a:t>Adfyfyrio</a:t>
            </a:r>
            <a:endParaRPr lang="en-GB" sz="6500" dirty="0">
              <a:latin typeface="Britannic Bold" panose="020B0903060703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67501AF-E819-69D6-A38D-436E878E0272}"/>
              </a:ext>
            </a:extLst>
          </p:cNvPr>
          <p:cNvSpPr/>
          <p:nvPr/>
        </p:nvSpPr>
        <p:spPr>
          <a:xfrm>
            <a:off x="774956" y="2115523"/>
            <a:ext cx="106314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Beth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allwch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wneud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am y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tro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nesa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?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Books">
                <a:extLst>
                  <a:ext uri="{FF2B5EF4-FFF2-40B4-BE49-F238E27FC236}">
                    <a16:creationId xmlns:a16="http://schemas.microsoft.com/office/drawing/2014/main" id="{91E12CFB-2FC2-31C5-B12A-448EB352D47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47584247"/>
                  </p:ext>
                </p:extLst>
              </p:nvPr>
            </p:nvGraphicFramePr>
            <p:xfrm>
              <a:off x="1257231" y="3218455"/>
              <a:ext cx="3500670" cy="3006011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3500670" cy="3006011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1353586" ay="-3118733" az="-1087309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30808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Books">
                <a:extLst>
                  <a:ext uri="{FF2B5EF4-FFF2-40B4-BE49-F238E27FC236}">
                    <a16:creationId xmlns:a16="http://schemas.microsoft.com/office/drawing/2014/main" id="{91E12CFB-2FC2-31C5-B12A-448EB352D47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57231" y="3218455"/>
                <a:ext cx="3500670" cy="300601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7" name="3D Model 6" descr="Office Notebook">
                <a:extLst>
                  <a:ext uri="{FF2B5EF4-FFF2-40B4-BE49-F238E27FC236}">
                    <a16:creationId xmlns:a16="http://schemas.microsoft.com/office/drawing/2014/main" id="{48B1696B-95ED-FDB4-8E0E-3CD1BBAA2DC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514343654"/>
                  </p:ext>
                </p:extLst>
              </p:nvPr>
            </p:nvGraphicFramePr>
            <p:xfrm>
              <a:off x="7434101" y="3056654"/>
              <a:ext cx="2314228" cy="3191746"/>
            </p:xfrm>
            <a:graphic>
              <a:graphicData uri="http://schemas.microsoft.com/office/drawing/2017/model3d">
                <am3d:model3d r:embed="rId6">
                  <am3d:spPr>
                    <a:xfrm>
                      <a:off x="0" y="0"/>
                      <a:ext cx="2314228" cy="3191746"/>
                    </a:xfrm>
                    <a:prstGeom prst="rect">
                      <a:avLst/>
                    </a:prstGeom>
                  </am3d:spPr>
                  <am3d:camera>
                    <am3d:pos x="0" y="0" z="5993670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6563541" d="1000000"/>
                    <am3d:preTrans dx="-2" dy="-17615269" dz="38394"/>
                    <am3d:scale>
                      <am3d:sx n="1000000" d="1000000"/>
                      <am3d:sy n="1000000" d="1000000"/>
                      <am3d:sz n="1000000" d="1000000"/>
                    </am3d:scale>
                    <am3d:rot ax="78014" ay="-1245675" az="-27663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390102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3D Model 6" descr="Office Notebook">
                <a:extLst>
                  <a:ext uri="{FF2B5EF4-FFF2-40B4-BE49-F238E27FC236}">
                    <a16:creationId xmlns:a16="http://schemas.microsoft.com/office/drawing/2014/main" id="{48B1696B-95ED-FDB4-8E0E-3CD1BBAA2DC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434101" y="3056654"/>
                <a:ext cx="2314228" cy="3191746"/>
              </a:xfrm>
              <a:prstGeom prst="rect">
                <a:avLst/>
              </a:prstGeom>
            </p:spPr>
          </p:pic>
        </mc:Fallback>
      </mc:AlternateContent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B00D52F3-85C7-FE68-18CC-21089BFE29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819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773"/>
    </mc:Choice>
    <mc:Fallback>
      <p:transition spd="slow" advTm="18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955D8-0C12-40FA-2972-BE600EE5D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AE17880-8D93-DE5C-4C9A-D747E9C581CF}"/>
              </a:ext>
            </a:extLst>
          </p:cNvPr>
          <p:cNvSpPr txBox="1">
            <a:spLocks/>
          </p:cNvSpPr>
          <p:nvPr/>
        </p:nvSpPr>
        <p:spPr>
          <a:xfrm>
            <a:off x="1295400" y="342121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7200" dirty="0" err="1">
                <a:solidFill>
                  <a:schemeClr val="tx1"/>
                </a:solidFill>
                <a:latin typeface="Britannic Bold" panose="020B0903060703020204" pitchFamily="34" charset="0"/>
              </a:rPr>
              <a:t>Crynodeb</a:t>
            </a:r>
            <a:endParaRPr lang="en-GB" sz="7200" dirty="0">
              <a:solidFill>
                <a:schemeClr val="tx1"/>
              </a:solidFill>
              <a:latin typeface="Britannic Bold" panose="020B0903060703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B8BF70-C5E5-6498-E344-9C5C31993900}"/>
              </a:ext>
            </a:extLst>
          </p:cNvPr>
          <p:cNvSpPr/>
          <p:nvPr/>
        </p:nvSpPr>
        <p:spPr>
          <a:xfrm>
            <a:off x="1560781" y="2551837"/>
            <a:ext cx="9059788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Rheoli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amser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+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Adfyfyrio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= </a:t>
            </a:r>
          </a:p>
          <a:p>
            <a:pPr algn="ctr"/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Llwyddiant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yn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y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Prifysgol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.</a:t>
            </a:r>
          </a:p>
          <a:p>
            <a:pPr algn="r"/>
            <a:endParaRPr lang="en-US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ritannic Bold" panose="020B0903060703020204" pitchFamily="34" charset="0"/>
            </a:endParaRPr>
          </a:p>
          <a:p>
            <a:pPr algn="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ritannic Bold" panose="020B0903060703020204" pitchFamily="34" charset="0"/>
              </a:rPr>
              <a:t> </a:t>
            </a:r>
          </a:p>
        </p:txBody>
      </p:sp>
      <p:pic>
        <p:nvPicPr>
          <p:cNvPr id="45" name="Audio 44">
            <a:hlinkClick r:id="" action="ppaction://media"/>
            <a:extLst>
              <a:ext uri="{FF2B5EF4-FFF2-40B4-BE49-F238E27FC236}">
                <a16:creationId xmlns:a16="http://schemas.microsoft.com/office/drawing/2014/main" id="{58E83B40-336B-5F27-A744-64678DE452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066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03"/>
    </mc:Choice>
    <mc:Fallback>
      <p:transition spd="slow" advTm="9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8FFE1-D786-5E28-1BE1-5B74BA2E5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Britannic Bold" panose="020B0903060703020204" pitchFamily="34" charset="0"/>
              </a:rPr>
              <a:t>Rhestr</a:t>
            </a:r>
            <a:r>
              <a:rPr lang="en-GB" dirty="0">
                <a:latin typeface="Britannic Bold" panose="020B0903060703020204" pitchFamily="34" charset="0"/>
              </a:rPr>
              <a:t> </a:t>
            </a:r>
            <a:r>
              <a:rPr lang="en-GB" dirty="0" err="1">
                <a:latin typeface="Britannic Bold" panose="020B0903060703020204" pitchFamily="34" charset="0"/>
              </a:rPr>
              <a:t>Cyfeirnodi</a:t>
            </a:r>
            <a:endParaRPr lang="en-GB" dirty="0">
              <a:latin typeface="Britannic Bold" panose="020B0903060703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66F708D-18FE-A08B-D9FA-383AEA54A351}"/>
              </a:ext>
            </a:extLst>
          </p:cNvPr>
          <p:cNvSpPr txBox="1"/>
          <p:nvPr/>
        </p:nvSpPr>
        <p:spPr>
          <a:xfrm>
            <a:off x="412998" y="2095837"/>
            <a:ext cx="11523306" cy="4078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GB" sz="1100" dirty="0"/>
              <a:t>Cherry. K, (2022) </a:t>
            </a:r>
            <a:r>
              <a:rPr lang="en-US" sz="1100" b="0" i="1" dirty="0">
                <a:effectLst/>
              </a:rPr>
              <a:t>What Is Procrastination? Putting off tasks we don't enjoy is common, despite the consequences. </a:t>
            </a:r>
            <a:r>
              <a:rPr lang="en-US" sz="1100" b="0" dirty="0" err="1">
                <a:effectLst/>
              </a:rPr>
              <a:t>Ar</a:t>
            </a:r>
            <a:r>
              <a:rPr lang="en-US" sz="1100" b="0" dirty="0">
                <a:effectLst/>
              </a:rPr>
              <a:t> </a:t>
            </a:r>
            <a:r>
              <a:rPr lang="en-US" sz="1100" b="0" dirty="0" err="1">
                <a:effectLst/>
              </a:rPr>
              <a:t>gael</a:t>
            </a:r>
            <a:r>
              <a:rPr lang="en-US" sz="1100" b="0" dirty="0">
                <a:effectLst/>
              </a:rPr>
              <a:t> </a:t>
            </a:r>
            <a:r>
              <a:rPr lang="en-US" sz="1100" b="0" dirty="0" err="1">
                <a:effectLst/>
              </a:rPr>
              <a:t>yn</a:t>
            </a:r>
            <a:r>
              <a:rPr lang="en-US" sz="1100" b="0" dirty="0">
                <a:effectLst/>
              </a:rPr>
              <a:t>:  </a:t>
            </a:r>
            <a:r>
              <a:rPr lang="en-US" sz="1100" dirty="0">
                <a:hlinkClick r:id="rId4"/>
              </a:rPr>
              <a:t>Procrastination: Why It Happens and How to Overcome It (verywellmind.com)</a:t>
            </a:r>
            <a:r>
              <a:rPr lang="en-US" sz="1100" dirty="0"/>
              <a:t> (Cyrchwyd:12/12/2022)</a:t>
            </a:r>
            <a:endParaRPr lang="en-US" sz="1100" b="0" i="1" dirty="0">
              <a:effectLst/>
            </a:endParaRPr>
          </a:p>
          <a:p>
            <a:endParaRPr lang="en-GB" sz="1100" dirty="0"/>
          </a:p>
          <a:p>
            <a:r>
              <a:rPr lang="en-GB" sz="1100" dirty="0"/>
              <a:t>Grade Power Learning, (2018) </a:t>
            </a:r>
            <a:r>
              <a:rPr lang="en-GB" sz="1100" i="1" dirty="0"/>
              <a:t>10 Ways to Improve Time Management for Students.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: </a:t>
            </a:r>
            <a:r>
              <a:rPr lang="en-GB" sz="1100" dirty="0">
                <a:hlinkClick r:id="rId5"/>
              </a:rPr>
              <a:t>h</a:t>
            </a:r>
            <a:r>
              <a:rPr lang="en-GB" sz="1100" dirty="0">
                <a:hlinkClick r:id="rId5"/>
              </a:rPr>
              <a:t>ttps://gradepowerlearning.com/10-time-management-tips-students/</a:t>
            </a:r>
            <a:r>
              <a:rPr lang="en-GB" sz="1100" dirty="0"/>
              <a:t> (</a:t>
            </a:r>
            <a:r>
              <a:rPr lang="en-GB" sz="1100" dirty="0" err="1"/>
              <a:t>Cyrchwyd</a:t>
            </a:r>
            <a:r>
              <a:rPr lang="en-GB" sz="1100" dirty="0"/>
              <a:t>: 10/12/2022)</a:t>
            </a:r>
          </a:p>
          <a:p>
            <a:endParaRPr lang="en-GB" sz="1100" dirty="0"/>
          </a:p>
          <a:p>
            <a:r>
              <a:rPr lang="en-GB" sz="1100" dirty="0" err="1"/>
              <a:t>Holstee</a:t>
            </a:r>
            <a:r>
              <a:rPr lang="en-GB" sz="1100" dirty="0"/>
              <a:t>, (no date) </a:t>
            </a:r>
            <a:r>
              <a:rPr lang="en-GB" sz="1100" i="1" dirty="0"/>
              <a:t>3 Ways Reflection Can Influence Your Goals.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: </a:t>
            </a:r>
            <a:r>
              <a:rPr lang="en-GB" sz="1100" dirty="0">
                <a:hlinkClick r:id="rId6"/>
              </a:rPr>
              <a:t>https://www.holstee.com/blogs/mindful-matter/three-ways-reflection-can-influence-your-goals</a:t>
            </a:r>
            <a:r>
              <a:rPr lang="en-GB" sz="1100" dirty="0"/>
              <a:t> (Cyrchwyd:10/12/2022)</a:t>
            </a:r>
          </a:p>
          <a:p>
            <a:endParaRPr lang="en-GB" sz="1100" dirty="0"/>
          </a:p>
          <a:p>
            <a:r>
              <a:rPr lang="en-GB" sz="1100" dirty="0"/>
              <a:t>The University of Edinburgh, (2020) </a:t>
            </a:r>
            <a:r>
              <a:rPr lang="en-GB" sz="1100" i="1" dirty="0"/>
              <a:t>General Tips for Academic Reflection.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: </a:t>
            </a:r>
            <a:r>
              <a:rPr lang="en-GB" sz="1100" dirty="0">
                <a:hlinkClick r:id="rId7"/>
              </a:rPr>
              <a:t>https://www.ed.ac.uk/reflection/reflectors-toolkit/producing-reflections/academic-reflections/general-tips</a:t>
            </a:r>
            <a:r>
              <a:rPr lang="en-GB" sz="1100" dirty="0"/>
              <a:t> (</a:t>
            </a:r>
            <a:r>
              <a:rPr lang="en-GB" sz="1100" dirty="0" err="1"/>
              <a:t>Cyrchwyd</a:t>
            </a:r>
            <a:r>
              <a:rPr lang="en-GB" sz="1100" dirty="0"/>
              <a:t>: 10/12/2022)</a:t>
            </a:r>
          </a:p>
          <a:p>
            <a:endParaRPr lang="en-GB" sz="1100" dirty="0"/>
          </a:p>
          <a:p>
            <a:r>
              <a:rPr lang="en-GB" sz="1100" dirty="0"/>
              <a:t>Top Universities, (2022) </a:t>
            </a:r>
            <a:r>
              <a:rPr lang="en-GB" sz="1100" i="1" dirty="0"/>
              <a:t>7 Time Management Tips for Students.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: </a:t>
            </a:r>
            <a:r>
              <a:rPr lang="en-GB" sz="1100" dirty="0">
                <a:hlinkClick r:id="rId8"/>
              </a:rPr>
              <a:t>https://www.topuniversities.com/blog/7-time-management-tips-students</a:t>
            </a:r>
            <a:r>
              <a:rPr lang="en-GB" sz="1100" dirty="0"/>
              <a:t> (</a:t>
            </a:r>
            <a:r>
              <a:rPr lang="en-GB" sz="1100" dirty="0" err="1"/>
              <a:t>Cyrchwyd</a:t>
            </a:r>
            <a:r>
              <a:rPr lang="en-GB" sz="1100" dirty="0"/>
              <a:t> 10/12/2022)</a:t>
            </a:r>
          </a:p>
          <a:p>
            <a:endParaRPr lang="en-GB" sz="1100" dirty="0"/>
          </a:p>
          <a:p>
            <a:r>
              <a:rPr lang="en-GB" sz="1100" dirty="0"/>
              <a:t>University of the People, (no date) </a:t>
            </a:r>
            <a:r>
              <a:rPr lang="en-GB" sz="1100" i="1" dirty="0"/>
              <a:t>What Are the Best Time Management for College Students?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: </a:t>
            </a:r>
            <a:r>
              <a:rPr lang="en-GB" sz="1100" dirty="0">
                <a:hlinkClick r:id="rId9"/>
              </a:rPr>
              <a:t>https://www.uopeople.edu/blog/10-best-time-management-tips-for-students/</a:t>
            </a:r>
            <a:r>
              <a:rPr lang="en-GB" sz="1100" dirty="0"/>
              <a:t> (</a:t>
            </a:r>
            <a:r>
              <a:rPr lang="en-GB" sz="1100" dirty="0" err="1"/>
              <a:t>Cyrchwyd</a:t>
            </a:r>
            <a:r>
              <a:rPr lang="en-GB" sz="1100" dirty="0"/>
              <a:t>: 10/12/2022)</a:t>
            </a:r>
          </a:p>
          <a:p>
            <a:endParaRPr lang="en-GB" sz="11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5" name="Audio 54">
            <a:hlinkClick r:id="" action="ppaction://media"/>
            <a:extLst>
              <a:ext uri="{FF2B5EF4-FFF2-40B4-BE49-F238E27FC236}">
                <a16:creationId xmlns:a16="http://schemas.microsoft.com/office/drawing/2014/main" id="{EE9AB805-4174-C4A9-3C3C-AF636E6914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374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27"/>
    </mc:Choice>
    <mc:Fallback>
      <p:transition spd="slow" advTm="2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6AC982E-CFF6-0F75-8290-E9F0A56CC6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812" y="666510"/>
            <a:ext cx="9876376" cy="5524979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54B4A26C-36E6-04F2-BE0D-F492BBB026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1947" t="-125896" r="-261947" b="-125896"/>
          <a:stretch>
            <a:fillRect/>
          </a:stretch>
        </p:blipFill>
        <p:spPr>
          <a:xfrm>
            <a:off x="9147683" y="5143500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558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58"/>
    </mc:Choice>
    <mc:Fallback>
      <p:transition spd="slow" advTm="23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10013</TotalTime>
  <Words>450</Words>
  <Application>Microsoft Office PowerPoint</Application>
  <PresentationFormat>Widescreen</PresentationFormat>
  <Paragraphs>58</Paragraphs>
  <Slides>12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Bookman Old Style</vt:lpstr>
      <vt:lpstr>Britannic Bold</vt:lpstr>
      <vt:lpstr>Calibri</vt:lpstr>
      <vt:lpstr>Rockwell</vt:lpstr>
      <vt:lpstr>Damask</vt:lpstr>
      <vt:lpstr>Sgiliau astudio</vt:lpstr>
      <vt:lpstr>Sgiliau Astudio</vt:lpstr>
      <vt:lpstr>Rheoli Amser</vt:lpstr>
      <vt:lpstr>Beth yw oedi?</vt:lpstr>
      <vt:lpstr>Rheoli Amser</vt:lpstr>
      <vt:lpstr>Rheoli Amser</vt:lpstr>
      <vt:lpstr>Adfyfyrio</vt:lpstr>
      <vt:lpstr>Adfyfyrio</vt:lpstr>
      <vt:lpstr>Adfyfyrio</vt:lpstr>
      <vt:lpstr> </vt:lpstr>
      <vt:lpstr>Rhestr Cyfeirnodi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Griffiths</dc:creator>
  <cp:lastModifiedBy>Nia Griffiths</cp:lastModifiedBy>
  <cp:revision>28</cp:revision>
  <dcterms:created xsi:type="dcterms:W3CDTF">2022-11-28T14:29:18Z</dcterms:created>
  <dcterms:modified xsi:type="dcterms:W3CDTF">2022-12-12T19:09:18Z</dcterms:modified>
</cp:coreProperties>
</file>