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3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echi Ibeabuchi (1404189)" userId="9bf172e4-f06b-43f4-b960-74a671096dde" providerId="ADAL" clId="{BC386513-CC3A-4419-B8B4-75F614020BC0}"/>
    <pc:docChg chg="undo custSel modSld">
      <pc:chgData name="Kelechi Ibeabuchi (1404189)" userId="9bf172e4-f06b-43f4-b960-74a671096dde" providerId="ADAL" clId="{BC386513-CC3A-4419-B8B4-75F614020BC0}" dt="2026-04-16T08:10:07.380" v="814" actId="20577"/>
      <pc:docMkLst>
        <pc:docMk/>
      </pc:docMkLst>
      <pc:sldChg chg="modSp mod">
        <pc:chgData name="Kelechi Ibeabuchi (1404189)" userId="9bf172e4-f06b-43f4-b960-74a671096dde" providerId="ADAL" clId="{BC386513-CC3A-4419-B8B4-75F614020BC0}" dt="2026-04-16T06:17:56.267" v="319" actId="20577"/>
        <pc:sldMkLst>
          <pc:docMk/>
          <pc:sldMk cId="0" sldId="256"/>
        </pc:sldMkLst>
        <pc:spChg chg="mod">
          <ac:chgData name="Kelechi Ibeabuchi (1404189)" userId="9bf172e4-f06b-43f4-b960-74a671096dde" providerId="ADAL" clId="{BC386513-CC3A-4419-B8B4-75F614020BC0}" dt="2026-04-16T06:17:56.267" v="319" actId="20577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Kelechi Ibeabuchi (1404189)" userId="9bf172e4-f06b-43f4-b960-74a671096dde" providerId="ADAL" clId="{BC386513-CC3A-4419-B8B4-75F614020BC0}" dt="2026-04-16T08:02:54.583" v="599" actId="20577"/>
        <pc:sldMkLst>
          <pc:docMk/>
          <pc:sldMk cId="0" sldId="257"/>
        </pc:sldMkLst>
        <pc:spChg chg="mod">
          <ac:chgData name="Kelechi Ibeabuchi (1404189)" userId="9bf172e4-f06b-43f4-b960-74a671096dde" providerId="ADAL" clId="{BC386513-CC3A-4419-B8B4-75F614020BC0}" dt="2026-04-16T08:02:54.583" v="599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Kelechi Ibeabuchi (1404189)" userId="9bf172e4-f06b-43f4-b960-74a671096dde" providerId="ADAL" clId="{BC386513-CC3A-4419-B8B4-75F614020BC0}" dt="2026-04-16T08:04:44.763" v="665" actId="20577"/>
        <pc:sldMkLst>
          <pc:docMk/>
          <pc:sldMk cId="0" sldId="258"/>
        </pc:sldMkLst>
        <pc:spChg chg="mod">
          <ac:chgData name="Kelechi Ibeabuchi (1404189)" userId="9bf172e4-f06b-43f4-b960-74a671096dde" providerId="ADAL" clId="{BC386513-CC3A-4419-B8B4-75F614020BC0}" dt="2026-04-16T08:04:44.763" v="665" actId="20577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Kelechi Ibeabuchi (1404189)" userId="9bf172e4-f06b-43f4-b960-74a671096dde" providerId="ADAL" clId="{BC386513-CC3A-4419-B8B4-75F614020BC0}" dt="2026-04-16T08:05:39.336" v="683" actId="20577"/>
        <pc:sldMkLst>
          <pc:docMk/>
          <pc:sldMk cId="0" sldId="259"/>
        </pc:sldMkLst>
        <pc:spChg chg="mod">
          <ac:chgData name="Kelechi Ibeabuchi (1404189)" userId="9bf172e4-f06b-43f4-b960-74a671096dde" providerId="ADAL" clId="{BC386513-CC3A-4419-B8B4-75F614020BC0}" dt="2026-04-16T08:05:39.336" v="683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Kelechi Ibeabuchi (1404189)" userId="9bf172e4-f06b-43f4-b960-74a671096dde" providerId="ADAL" clId="{BC386513-CC3A-4419-B8B4-75F614020BC0}" dt="2026-04-15T05:00:02.224" v="264" actId="20577"/>
        <pc:sldMkLst>
          <pc:docMk/>
          <pc:sldMk cId="0" sldId="260"/>
        </pc:sldMkLst>
        <pc:spChg chg="mod">
          <ac:chgData name="Kelechi Ibeabuchi (1404189)" userId="9bf172e4-f06b-43f4-b960-74a671096dde" providerId="ADAL" clId="{BC386513-CC3A-4419-B8B4-75F614020BC0}" dt="2026-04-15T04:53:23.702" v="204" actId="1076"/>
          <ac:spMkLst>
            <pc:docMk/>
            <pc:sldMk cId="0" sldId="260"/>
            <ac:spMk id="2" creationId="{00000000-0000-0000-0000-000000000000}"/>
          </ac:spMkLst>
        </pc:spChg>
        <pc:spChg chg="mod">
          <ac:chgData name="Kelechi Ibeabuchi (1404189)" userId="9bf172e4-f06b-43f4-b960-74a671096dde" providerId="ADAL" clId="{BC386513-CC3A-4419-B8B4-75F614020BC0}" dt="2026-04-15T05:00:02.224" v="264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Kelechi Ibeabuchi (1404189)" userId="9bf172e4-f06b-43f4-b960-74a671096dde" providerId="ADAL" clId="{BC386513-CC3A-4419-B8B4-75F614020BC0}" dt="2026-04-16T06:48:11.517" v="575" actId="20577"/>
        <pc:sldMkLst>
          <pc:docMk/>
          <pc:sldMk cId="0" sldId="261"/>
        </pc:sldMkLst>
        <pc:spChg chg="mod">
          <ac:chgData name="Kelechi Ibeabuchi (1404189)" userId="9bf172e4-f06b-43f4-b960-74a671096dde" providerId="ADAL" clId="{BC386513-CC3A-4419-B8B4-75F614020BC0}" dt="2026-04-16T06:48:11.517" v="575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Kelechi Ibeabuchi (1404189)" userId="9bf172e4-f06b-43f4-b960-74a671096dde" providerId="ADAL" clId="{BC386513-CC3A-4419-B8B4-75F614020BC0}" dt="2026-04-16T08:07:04.962" v="715" actId="20577"/>
        <pc:sldMkLst>
          <pc:docMk/>
          <pc:sldMk cId="0" sldId="262"/>
        </pc:sldMkLst>
        <pc:spChg chg="mod">
          <ac:chgData name="Kelechi Ibeabuchi (1404189)" userId="9bf172e4-f06b-43f4-b960-74a671096dde" providerId="ADAL" clId="{BC386513-CC3A-4419-B8B4-75F614020BC0}" dt="2026-04-16T08:07:04.962" v="715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Kelechi Ibeabuchi (1404189)" userId="9bf172e4-f06b-43f4-b960-74a671096dde" providerId="ADAL" clId="{BC386513-CC3A-4419-B8B4-75F614020BC0}" dt="2026-04-16T08:10:07.380" v="814" actId="20577"/>
        <pc:sldMkLst>
          <pc:docMk/>
          <pc:sldMk cId="0" sldId="263"/>
        </pc:sldMkLst>
        <pc:spChg chg="mod">
          <ac:chgData name="Kelechi Ibeabuchi (1404189)" userId="9bf172e4-f06b-43f4-b960-74a671096dde" providerId="ADAL" clId="{BC386513-CC3A-4419-B8B4-75F614020BC0}" dt="2026-04-16T08:10:07.380" v="814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Kelechi Ibeabuchi (1404189)" userId="9bf172e4-f06b-43f4-b960-74a671096dde" providerId="ADAL" clId="{BC386513-CC3A-4419-B8B4-75F614020BC0}" dt="2026-04-16T06:25:21.493" v="489" actId="20577"/>
        <pc:sldMkLst>
          <pc:docMk/>
          <pc:sldMk cId="0" sldId="264"/>
        </pc:sldMkLst>
        <pc:spChg chg="mod">
          <ac:chgData name="Kelechi Ibeabuchi (1404189)" userId="9bf172e4-f06b-43f4-b960-74a671096dde" providerId="ADAL" clId="{BC386513-CC3A-4419-B8B4-75F614020BC0}" dt="2026-04-16T06:25:21.493" v="489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Kelechi Ibeabuchi (1404189)" userId="9bf172e4-f06b-43f4-b960-74a671096dde" providerId="ADAL" clId="{BC386513-CC3A-4419-B8B4-75F614020BC0}" dt="2026-04-16T06:26:10.299" v="496" actId="20577"/>
        <pc:sldMkLst>
          <pc:docMk/>
          <pc:sldMk cId="0" sldId="265"/>
        </pc:sldMkLst>
        <pc:spChg chg="mod">
          <ac:chgData name="Kelechi Ibeabuchi (1404189)" userId="9bf172e4-f06b-43f4-b960-74a671096dde" providerId="ADAL" clId="{BC386513-CC3A-4419-B8B4-75F614020BC0}" dt="2026-04-16T06:26:10.299" v="496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Kelechi Ibeabuchi (1404189)" userId="9bf172e4-f06b-43f4-b960-74a671096dde" providerId="ADAL" clId="{BC386513-CC3A-4419-B8B4-75F614020BC0}" dt="2026-04-16T06:40:35.056" v="566" actId="20577"/>
        <pc:sldMkLst>
          <pc:docMk/>
          <pc:sldMk cId="0" sldId="266"/>
        </pc:sldMkLst>
        <pc:spChg chg="mod">
          <ac:chgData name="Kelechi Ibeabuchi (1404189)" userId="9bf172e4-f06b-43f4-b960-74a671096dde" providerId="ADAL" clId="{BC386513-CC3A-4419-B8B4-75F614020BC0}" dt="2026-04-16T06:40:35.056" v="566" actId="20577"/>
          <ac:spMkLst>
            <pc:docMk/>
            <pc:sldMk cId="0" sldId="26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journal/19416520" TargetMode="External"/><Relationship Id="rId2" Type="http://schemas.openxmlformats.org/officeDocument/2006/relationships/hyperlink" Target="https://www.cipd.org/uk/knowledge/reports/health-well-being-wo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times.co.uk/article/85-percent-workforce-burnout-mental-health-reed-pvcqwt3l3" TargetMode="External"/><Relationship Id="rId5" Type="http://schemas.openxmlformats.org/officeDocument/2006/relationships/hyperlink" Target="https://www.england.nhs.uk/long-read/looking-after-your-teams-health-and-wellbeing-guide" TargetMode="External"/><Relationship Id="rId4" Type="http://schemas.openxmlformats.org/officeDocument/2006/relationships/hyperlink" Target="https://www.nhsemployers.org/publications/nhs-health-and-wellbeing-framewor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Developing a Wellbeing Strategy to Improve Performance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 err="1"/>
              <a:t>Havencares</a:t>
            </a:r>
            <a:r>
              <a:rPr dirty="0"/>
              <a:t> Insurance (Cardiff)</a:t>
            </a:r>
          </a:p>
          <a:p>
            <a:r>
              <a:rPr dirty="0"/>
              <a:t>Kelechi Ibeabuchi</a:t>
            </a:r>
            <a:endParaRPr lang="en-US" dirty="0"/>
          </a:p>
          <a:p>
            <a:r>
              <a:rPr lang="en-US" dirty="0"/>
              <a:t>Student number: 1404189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1887200" cy="64008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solidFill>
                  <a:srgbClr val="FFFFFF"/>
                </a:solidFill>
              </a:rP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dirty="0">
                <a:solidFill>
                  <a:srgbClr val="FFFFFF"/>
                </a:solidFill>
              </a:rPr>
              <a:t>Case study: </a:t>
            </a:r>
            <a:r>
              <a:rPr dirty="0" err="1">
                <a:solidFill>
                  <a:srgbClr val="FFFFFF"/>
                </a:solidFill>
              </a:rPr>
              <a:t>Havencares</a:t>
            </a:r>
            <a:r>
              <a:rPr dirty="0">
                <a:solidFill>
                  <a:srgbClr val="FFFFFF"/>
                </a:solidFill>
              </a:rPr>
              <a:t> Insurance (Cardiff)</a:t>
            </a:r>
          </a:p>
          <a:p>
            <a:r>
              <a:rPr dirty="0">
                <a:solidFill>
                  <a:srgbClr val="FFFFFF"/>
                </a:solidFill>
              </a:rPr>
              <a:t>Leadership analysis</a:t>
            </a:r>
            <a:r>
              <a:rPr lang="en-GB" dirty="0">
                <a:solidFill>
                  <a:srgbClr val="FFFFFF"/>
                </a:solidFill>
              </a:rPr>
              <a:t>: I was recently transferred to a new branch after my effective performance in the Swansea </a:t>
            </a:r>
            <a:r>
              <a:rPr lang="en-US" dirty="0">
                <a:solidFill>
                  <a:srgbClr val="FFFFFF"/>
                </a:solidFill>
              </a:rPr>
              <a:t>branch</a:t>
            </a:r>
          </a:p>
          <a:p>
            <a:r>
              <a:rPr lang="en-US" dirty="0">
                <a:solidFill>
                  <a:srgbClr val="FFFFFF"/>
                </a:solidFill>
              </a:rPr>
              <a:t>Task:  to address employees </a:t>
            </a:r>
            <a:r>
              <a:rPr dirty="0">
                <a:solidFill>
                  <a:srgbClr val="FFFFFF"/>
                </a:solidFill>
              </a:rPr>
              <a:t>wellbeing challenges</a:t>
            </a:r>
          </a:p>
          <a:p>
            <a:r>
              <a:rPr lang="en-US" dirty="0">
                <a:solidFill>
                  <a:srgbClr val="FFFFFF"/>
                </a:solidFill>
              </a:rPr>
              <a:t>Observation </a:t>
            </a:r>
          </a:p>
          <a:p>
            <a:r>
              <a:rPr dirty="0">
                <a:solidFill>
                  <a:srgbClr val="FFFFFF"/>
                </a:solidFill>
              </a:rPr>
              <a:t>Strategic recommendations</a:t>
            </a:r>
          </a:p>
          <a:p>
            <a:r>
              <a:rPr dirty="0">
                <a:solidFill>
                  <a:srgbClr val="FFFFFF"/>
                </a:solidFill>
              </a:rPr>
              <a:t>Conclusion and takeaways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1887200" cy="64008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solidFill>
                  <a:srgbClr val="FFFFFF"/>
                </a:solidFill>
              </a:rPr>
              <a:t>Case Study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case study involves handling over 300+ employees in Cardiff call center</a:t>
            </a:r>
          </a:p>
          <a:p>
            <a:r>
              <a:rPr lang="en-GB" dirty="0">
                <a:solidFill>
                  <a:srgbClr val="FFFFFF"/>
                </a:solidFill>
              </a:rPr>
              <a:t>As a result, in order  to address ways to reduce high absenteeism which potentially is linked to emotional stress</a:t>
            </a:r>
          </a:p>
          <a:p>
            <a:r>
              <a:rPr lang="en-GB" dirty="0">
                <a:solidFill>
                  <a:srgbClr val="FFFFFF"/>
                </a:solidFill>
              </a:rPr>
              <a:t>In this case, HR intervention is required urgently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1887200" cy="64008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solidFill>
                  <a:srgbClr val="FFFFFF"/>
                </a:solidFill>
              </a:rPr>
              <a:t>Problem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FFFF"/>
                </a:solidFill>
              </a:rPr>
              <a:t>Havenscare</a:t>
            </a:r>
            <a:r>
              <a:rPr lang="en-GB" dirty="0">
                <a:solidFill>
                  <a:srgbClr val="FFFFFF"/>
                </a:solidFill>
              </a:rPr>
              <a:t> insurance Cardiff Employee have </a:t>
            </a:r>
            <a:r>
              <a:rPr lang="en-US" dirty="0">
                <a:solidFill>
                  <a:srgbClr val="FFFFFF"/>
                </a:solidFill>
              </a:rPr>
              <a:t>been </a:t>
            </a:r>
            <a:r>
              <a:rPr lang="en-GB" dirty="0">
                <a:solidFill>
                  <a:srgbClr val="FFFFFF"/>
                </a:solidFill>
              </a:rPr>
              <a:t>reported to </a:t>
            </a:r>
            <a:r>
              <a:rPr lang="en-US" dirty="0">
                <a:solidFill>
                  <a:srgbClr val="FFFFFF"/>
                </a:solidFill>
              </a:rPr>
              <a:t>have </a:t>
            </a:r>
            <a:r>
              <a:rPr lang="en-GB" dirty="0">
                <a:solidFill>
                  <a:srgbClr val="FFFFFF"/>
                </a:solidFill>
              </a:rPr>
              <a:t>be</a:t>
            </a:r>
            <a:r>
              <a:rPr lang="en-US" dirty="0">
                <a:solidFill>
                  <a:srgbClr val="FFFFFF"/>
                </a:solidFill>
              </a:rPr>
              <a:t>en</a:t>
            </a:r>
            <a:r>
              <a:rPr lang="en-GB" dirty="0">
                <a:solidFill>
                  <a:srgbClr val="FFFFFF"/>
                </a:solidFill>
              </a:rPr>
              <a:t> experiencing high </a:t>
            </a:r>
            <a:r>
              <a:rPr lang="en-US" dirty="0">
                <a:solidFill>
                  <a:srgbClr val="FFFFFF"/>
                </a:solidFill>
              </a:rPr>
              <a:t>work related</a:t>
            </a:r>
            <a:r>
              <a:rPr dirty="0">
                <a:solidFill>
                  <a:srgbClr val="FFFFFF"/>
                </a:solidFill>
              </a:rPr>
              <a:t> stress</a:t>
            </a:r>
          </a:p>
          <a:p>
            <a:r>
              <a:rPr lang="en-GB" dirty="0">
                <a:solidFill>
                  <a:srgbClr val="FFFFFF"/>
                </a:solidFill>
              </a:rPr>
              <a:t>This have resulted to </a:t>
            </a:r>
            <a:r>
              <a:rPr lang="en-US" dirty="0">
                <a:solidFill>
                  <a:srgbClr val="FFFFFF"/>
                </a:solidFill>
              </a:rPr>
              <a:t>low</a:t>
            </a:r>
            <a:r>
              <a:rPr dirty="0">
                <a:solidFill>
                  <a:srgbClr val="FFFFFF"/>
                </a:solidFill>
              </a:rPr>
              <a:t> productivity</a:t>
            </a:r>
          </a:p>
          <a:p>
            <a:r>
              <a:rPr lang="en-GB" dirty="0">
                <a:solidFill>
                  <a:srgbClr val="FFFFFF"/>
                </a:solidFill>
              </a:rPr>
              <a:t>In addition, there have been issues of w</a:t>
            </a:r>
            <a:r>
              <a:rPr dirty="0" err="1">
                <a:solidFill>
                  <a:srgbClr val="FFFFFF"/>
                </a:solidFill>
              </a:rPr>
              <a:t>eak</a:t>
            </a:r>
            <a:r>
              <a:rPr dirty="0">
                <a:solidFill>
                  <a:srgbClr val="FFFFFF"/>
                </a:solidFill>
              </a:rPr>
              <a:t> relationships</a:t>
            </a:r>
            <a:r>
              <a:rPr lang="en-GB" dirty="0">
                <a:solidFill>
                  <a:srgbClr val="FFFFFF"/>
                </a:solidFill>
              </a:rPr>
              <a:t> between the management and employees </a:t>
            </a:r>
            <a:endParaRPr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In the past, s</a:t>
            </a:r>
            <a:r>
              <a:rPr dirty="0">
                <a:solidFill>
                  <a:srgbClr val="FFFFFF"/>
                </a:solidFill>
              </a:rPr>
              <a:t>tructured wellbeing strategy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1887200" cy="64008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solidFill>
                  <a:srgbClr val="FFFFFF"/>
                </a:solidFill>
              </a:rPr>
              <a:t>Leadership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As a result of my</a:t>
            </a:r>
            <a:r>
              <a:rPr lang="en-US" dirty="0">
                <a:solidFill>
                  <a:srgbClr val="FFFFFF"/>
                </a:solidFill>
              </a:rPr>
              <a:t> previous </a:t>
            </a:r>
            <a:r>
              <a:rPr lang="en-GB" dirty="0">
                <a:solidFill>
                  <a:srgbClr val="FFFFFF"/>
                </a:solidFill>
              </a:rPr>
              <a:t>experience </a:t>
            </a:r>
            <a:r>
              <a:rPr lang="en-US" dirty="0">
                <a:solidFill>
                  <a:srgbClr val="FFFFFF"/>
                </a:solidFill>
              </a:rPr>
              <a:t>in Swansea, I</a:t>
            </a:r>
            <a:r>
              <a:rPr lang="en-GB" dirty="0">
                <a:solidFill>
                  <a:srgbClr val="FFFFFF"/>
                </a:solidFill>
              </a:rPr>
              <a:t> was </a:t>
            </a:r>
            <a:r>
              <a:rPr lang="en-US" dirty="0">
                <a:solidFill>
                  <a:srgbClr val="FFFFFF"/>
                </a:solidFill>
              </a:rPr>
              <a:t>assigned to</a:t>
            </a:r>
            <a:r>
              <a:rPr lang="en-GB" dirty="0">
                <a:solidFill>
                  <a:srgbClr val="FFFFFF"/>
                </a:solidFill>
              </a:rPr>
              <a:t> apply the following concepts</a:t>
            </a:r>
          </a:p>
          <a:p>
            <a:r>
              <a:rPr lang="en-GB" dirty="0">
                <a:solidFill>
                  <a:srgbClr val="FFFFFF"/>
                </a:solidFill>
              </a:rPr>
              <a:t>Employee support focus</a:t>
            </a:r>
          </a:p>
          <a:p>
            <a:r>
              <a:rPr lang="en-GB" dirty="0">
                <a:solidFill>
                  <a:srgbClr val="FFFFFF"/>
                </a:solidFill>
              </a:rPr>
              <a:t>Communication improvement</a:t>
            </a:r>
          </a:p>
          <a:p>
            <a:r>
              <a:rPr dirty="0">
                <a:solidFill>
                  <a:srgbClr val="FFFFFF"/>
                </a:solidFill>
              </a:rPr>
              <a:t>Transformational leadership</a:t>
            </a:r>
          </a:p>
          <a:p>
            <a:r>
              <a:rPr dirty="0">
                <a:solidFill>
                  <a:srgbClr val="FFFFFF"/>
                </a:solidFill>
              </a:rPr>
              <a:t>Employee support focus</a:t>
            </a:r>
          </a:p>
          <a:p>
            <a:r>
              <a:rPr dirty="0">
                <a:solidFill>
                  <a:srgbClr val="FFFFFF"/>
                </a:solidFill>
              </a:rPr>
              <a:t>Trust building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1887200" cy="64008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solidFill>
                  <a:srgbClr val="FFFFFF"/>
                </a:solidFill>
              </a:rPr>
              <a:t>Wellbeing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In other to address the overall concepts</a:t>
            </a:r>
            <a:r>
              <a:rPr lang="en-US" dirty="0">
                <a:solidFill>
                  <a:srgbClr val="FFFFFF"/>
                </a:solidFill>
              </a:rPr>
              <a:t>,</a:t>
            </a:r>
            <a:r>
              <a:rPr lang="en-GB" dirty="0">
                <a:solidFill>
                  <a:srgbClr val="FFFFFF"/>
                </a:solidFill>
              </a:rPr>
              <a:t> I ha</a:t>
            </a:r>
            <a:r>
              <a:rPr lang="en-US" dirty="0" err="1">
                <a:solidFill>
                  <a:srgbClr val="FFFFFF"/>
                </a:solidFill>
              </a:rPr>
              <a:t>ve</a:t>
            </a:r>
            <a:r>
              <a:rPr lang="en-GB" dirty="0">
                <a:solidFill>
                  <a:srgbClr val="FFFFFF"/>
                </a:solidFill>
              </a:rPr>
              <a:t> to critically take into consideration employees </a:t>
            </a:r>
          </a:p>
          <a:p>
            <a:r>
              <a:rPr lang="en-GB" dirty="0">
                <a:solidFill>
                  <a:srgbClr val="FFFFFF"/>
                </a:solidFill>
              </a:rPr>
              <a:t>Physical wellbeing</a:t>
            </a:r>
          </a:p>
          <a:p>
            <a:r>
              <a:rPr lang="en-GB" dirty="0">
                <a:solidFill>
                  <a:srgbClr val="FFFFFF"/>
                </a:solidFill>
              </a:rPr>
              <a:t>Emotional wellbeing</a:t>
            </a:r>
          </a:p>
          <a:p>
            <a:r>
              <a:rPr dirty="0">
                <a:solidFill>
                  <a:srgbClr val="FFFFFF"/>
                </a:solidFill>
              </a:rPr>
              <a:t>Psychological wellbeing</a:t>
            </a:r>
          </a:p>
          <a:p>
            <a:r>
              <a:rPr dirty="0">
                <a:solidFill>
                  <a:srgbClr val="FFFFFF"/>
                </a:solidFill>
              </a:rPr>
              <a:t>Integrated HR strategy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1887200" cy="64008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solidFill>
                  <a:srgbClr val="FFFFFF"/>
                </a:solidFill>
              </a:rPr>
              <a:t>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The overall impacts faced by the employees of  </a:t>
            </a:r>
            <a:r>
              <a:rPr lang="en-GB" dirty="0" err="1">
                <a:solidFill>
                  <a:srgbClr val="FFFFFF"/>
                </a:solidFill>
              </a:rPr>
              <a:t>Havencares</a:t>
            </a:r>
            <a:r>
              <a:rPr lang="en-GB" dirty="0">
                <a:solidFill>
                  <a:srgbClr val="FFFFFF"/>
                </a:solidFill>
              </a:rPr>
              <a:t> Insurance (Cardiff)  are as follows </a:t>
            </a:r>
            <a:r>
              <a:rPr dirty="0">
                <a:solidFill>
                  <a:srgbClr val="FFFFFF"/>
                </a:solidFill>
              </a:rPr>
              <a:t>High stress from workload</a:t>
            </a:r>
            <a:r>
              <a:rPr lang="en-GB" dirty="0">
                <a:solidFill>
                  <a:srgbClr val="FFFFFF"/>
                </a:solidFill>
              </a:rPr>
              <a:t>, </a:t>
            </a:r>
            <a:r>
              <a:rPr dirty="0">
                <a:solidFill>
                  <a:srgbClr val="FFFFFF"/>
                </a:solidFill>
              </a:rPr>
              <a:t>Low autonomy</a:t>
            </a:r>
            <a:r>
              <a:rPr lang="en-GB" dirty="0">
                <a:solidFill>
                  <a:srgbClr val="FFFFFF"/>
                </a:solidFill>
              </a:rPr>
              <a:t>, </a:t>
            </a:r>
            <a:r>
              <a:rPr dirty="0">
                <a:solidFill>
                  <a:srgbClr val="FFFFFF"/>
                </a:solidFill>
              </a:rPr>
              <a:t>Mental health strain</a:t>
            </a:r>
            <a:r>
              <a:rPr lang="en-US" dirty="0">
                <a:solidFill>
                  <a:srgbClr val="FFFFFF"/>
                </a:solidFill>
              </a:rPr>
              <a:t> has resulted to increased </a:t>
            </a:r>
            <a:r>
              <a:rPr dirty="0">
                <a:solidFill>
                  <a:srgbClr val="FFFFFF"/>
                </a:solidFill>
              </a:rPr>
              <a:t>Absenteeism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1887200" cy="64008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solidFill>
                  <a:srgbClr val="FFFFFF"/>
                </a:solidFill>
              </a:rP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Given that, I my recommendations are as follows</a:t>
            </a:r>
            <a:r>
              <a:rPr lang="en-US" dirty="0">
                <a:solidFill>
                  <a:srgbClr val="FFFFFF"/>
                </a:solidFill>
              </a:rPr>
              <a:t>,</a:t>
            </a:r>
            <a:r>
              <a:rPr lang="en-GB" dirty="0">
                <a:solidFill>
                  <a:srgbClr val="FFFFFF"/>
                </a:solidFill>
              </a:rPr>
              <a:t> all employees should be entitled to </a:t>
            </a:r>
          </a:p>
          <a:p>
            <a:r>
              <a:rPr lang="en-GB" dirty="0">
                <a:solidFill>
                  <a:srgbClr val="FFFFFF"/>
                </a:solidFill>
              </a:rPr>
              <a:t>Mental health support were required </a:t>
            </a:r>
          </a:p>
          <a:p>
            <a:r>
              <a:rPr dirty="0">
                <a:solidFill>
                  <a:srgbClr val="FFFFFF"/>
                </a:solidFill>
              </a:rPr>
              <a:t>Flexible work</a:t>
            </a:r>
            <a:r>
              <a:rPr lang="en-GB" dirty="0">
                <a:solidFill>
                  <a:srgbClr val="FFFFFF"/>
                </a:solidFill>
              </a:rPr>
              <a:t>ing hours </a:t>
            </a:r>
            <a:r>
              <a:rPr lang="en-US" dirty="0">
                <a:solidFill>
                  <a:srgbClr val="FFFFFF"/>
                </a:solidFill>
              </a:rPr>
              <a:t>for employees undergoing work related</a:t>
            </a:r>
            <a:r>
              <a:rPr lang="en-GB" dirty="0">
                <a:solidFill>
                  <a:srgbClr val="FFFFFF"/>
                </a:solidFill>
              </a:rPr>
              <a:t> stress </a:t>
            </a:r>
            <a:endParaRPr dirty="0">
              <a:solidFill>
                <a:srgbClr val="FFFFFF"/>
              </a:solidFill>
            </a:endParaRPr>
          </a:p>
          <a:p>
            <a:r>
              <a:rPr dirty="0">
                <a:solidFill>
                  <a:srgbClr val="FFFFFF"/>
                </a:solidFill>
              </a:rPr>
              <a:t>Leadership training</a:t>
            </a:r>
            <a:r>
              <a:rPr lang="en-GB" dirty="0">
                <a:solidFill>
                  <a:srgbClr val="FFFFFF"/>
                </a:solidFill>
              </a:rPr>
              <a:t> should be made compulsory</a:t>
            </a:r>
            <a:r>
              <a:rPr lang="en-US" dirty="0">
                <a:solidFill>
                  <a:srgbClr val="FFFFFF"/>
                </a:solidFill>
              </a:rPr>
              <a:t> for all HR staffs</a:t>
            </a:r>
            <a:endParaRPr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1887200" cy="64008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solidFill>
                  <a:srgbClr val="FFFFFF"/>
                </a:solidFill>
              </a:rPr>
              <a:t>HR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For the HR Strategy</a:t>
            </a:r>
            <a:r>
              <a:rPr lang="en-US" dirty="0">
                <a:solidFill>
                  <a:srgbClr val="FFFFFF"/>
                </a:solidFill>
              </a:rPr>
              <a:t>,</a:t>
            </a:r>
            <a:r>
              <a:rPr lang="en-GB" dirty="0">
                <a:solidFill>
                  <a:srgbClr val="FFFFFF"/>
                </a:solidFill>
              </a:rPr>
              <a:t> I ensured that all this align</a:t>
            </a:r>
            <a:r>
              <a:rPr dirty="0">
                <a:solidFill>
                  <a:srgbClr val="FFFFFF"/>
                </a:solidFill>
              </a:rPr>
              <a:t> with </a:t>
            </a:r>
            <a:r>
              <a:rPr lang="en-GB" dirty="0">
                <a:solidFill>
                  <a:srgbClr val="FFFFFF"/>
                </a:solidFill>
              </a:rPr>
              <a:t>the company's </a:t>
            </a:r>
            <a:r>
              <a:rPr dirty="0">
                <a:solidFill>
                  <a:srgbClr val="FFFFFF"/>
                </a:solidFill>
              </a:rPr>
              <a:t>goals</a:t>
            </a:r>
          </a:p>
          <a:p>
            <a:r>
              <a:rPr lang="en-US" dirty="0">
                <a:solidFill>
                  <a:srgbClr val="FFFFFF"/>
                </a:solidFill>
              </a:rPr>
              <a:t>As a result, constant monitoring </a:t>
            </a:r>
            <a:r>
              <a:rPr lang="en-GB" dirty="0">
                <a:solidFill>
                  <a:srgbClr val="FFFFFF"/>
                </a:solidFill>
              </a:rPr>
              <a:t>and </a:t>
            </a:r>
            <a:r>
              <a:rPr dirty="0">
                <a:solidFill>
                  <a:srgbClr val="FFFFFF"/>
                </a:solidFill>
              </a:rPr>
              <a:t> progress</a:t>
            </a:r>
            <a:r>
              <a:rPr lang="en-GB" dirty="0">
                <a:solidFill>
                  <a:srgbClr val="FFFFFF"/>
                </a:solidFill>
              </a:rPr>
              <a:t> will be conducted</a:t>
            </a:r>
            <a:r>
              <a:rPr lang="en-US" dirty="0">
                <a:solidFill>
                  <a:srgbClr val="FFFFFF"/>
                </a:solidFill>
              </a:rPr>
              <a:t>,</a:t>
            </a:r>
            <a:r>
              <a:rPr lang="en-GB" dirty="0">
                <a:solidFill>
                  <a:srgbClr val="FFFFFF"/>
                </a:solidFill>
              </a:rPr>
              <a:t>  this will aid to a </a:t>
            </a:r>
            <a:r>
              <a:rPr lang="en-US" dirty="0">
                <a:solidFill>
                  <a:srgbClr val="FFFFFF"/>
                </a:solidFill>
              </a:rPr>
              <a:t>positive w</a:t>
            </a:r>
            <a:r>
              <a:rPr lang="en-GB" dirty="0" err="1">
                <a:solidFill>
                  <a:srgbClr val="FFFFFF"/>
                </a:solidFill>
              </a:rPr>
              <a:t>ork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dirty="0">
                <a:solidFill>
                  <a:srgbClr val="FFFFFF"/>
                </a:solidFill>
              </a:rPr>
              <a:t>culture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1887200" cy="64008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Overall </a:t>
            </a:r>
            <a:r>
              <a:rPr dirty="0">
                <a:solidFill>
                  <a:srgbClr val="FFFFFF"/>
                </a:solidFill>
              </a:rPr>
              <a:t>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This will improve the employees </a:t>
            </a:r>
            <a:r>
              <a:rPr dirty="0">
                <a:solidFill>
                  <a:srgbClr val="FFFFFF"/>
                </a:solidFill>
              </a:rPr>
              <a:t>wellbeing</a:t>
            </a:r>
          </a:p>
          <a:p>
            <a:r>
              <a:rPr lang="en-GB" dirty="0">
                <a:solidFill>
                  <a:srgbClr val="FFFFFF"/>
                </a:solidFill>
              </a:rPr>
              <a:t>Aid to reduce </a:t>
            </a:r>
            <a:r>
              <a:rPr dirty="0">
                <a:solidFill>
                  <a:srgbClr val="FFFFFF"/>
                </a:solidFill>
              </a:rPr>
              <a:t>absenteeism</a:t>
            </a:r>
          </a:p>
          <a:p>
            <a:r>
              <a:rPr lang="en-GB" dirty="0">
                <a:solidFill>
                  <a:srgbClr val="FFFFFF"/>
                </a:solidFill>
              </a:rPr>
              <a:t>Improve </a:t>
            </a:r>
            <a:r>
              <a:rPr dirty="0">
                <a:solidFill>
                  <a:srgbClr val="FFFFFF"/>
                </a:solidFill>
              </a:rPr>
              <a:t>productivity</a:t>
            </a:r>
          </a:p>
          <a:p>
            <a:r>
              <a:rPr lang="en-GB" dirty="0">
                <a:solidFill>
                  <a:srgbClr val="FFFFFF"/>
                </a:solidFill>
              </a:rPr>
              <a:t>Finally,</a:t>
            </a:r>
            <a:r>
              <a:rPr lang="en-US" dirty="0">
                <a:solidFill>
                  <a:srgbClr val="FFFFFF"/>
                </a:solidFill>
              </a:rPr>
              <a:t> it</a:t>
            </a:r>
            <a:r>
              <a:rPr lang="en-GB" dirty="0">
                <a:solidFill>
                  <a:srgbClr val="FFFFFF"/>
                </a:solidFill>
              </a:rPr>
              <a:t> is expected to produce </a:t>
            </a:r>
            <a:r>
              <a:rPr lang="en-US" dirty="0">
                <a:solidFill>
                  <a:srgbClr val="FFFFFF"/>
                </a:solidFill>
              </a:rPr>
              <a:t>st</a:t>
            </a:r>
            <a:r>
              <a:rPr dirty="0">
                <a:solidFill>
                  <a:srgbClr val="FFFFFF"/>
                </a:solidFill>
              </a:rPr>
              <a:t>ronger</a:t>
            </a:r>
            <a:r>
              <a:rPr lang="en-US" dirty="0">
                <a:solidFill>
                  <a:srgbClr val="FFFFFF"/>
                </a:solidFill>
              </a:rPr>
              <a:t> work</a:t>
            </a:r>
            <a:r>
              <a:rPr dirty="0">
                <a:solidFill>
                  <a:srgbClr val="FFFFFF"/>
                </a:solidFill>
              </a:rPr>
              <a:t> performance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1887200" cy="64008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In conclusion, employees w</a:t>
            </a:r>
            <a:r>
              <a:rPr dirty="0">
                <a:solidFill>
                  <a:srgbClr val="FFFFFF"/>
                </a:solidFill>
              </a:rPr>
              <a:t>ell</a:t>
            </a:r>
            <a:r>
              <a:rPr lang="en-GB" dirty="0">
                <a:solidFill>
                  <a:srgbClr val="FFFFFF"/>
                </a:solidFill>
              </a:rPr>
              <a:t>-</a:t>
            </a:r>
            <a:r>
              <a:rPr dirty="0">
                <a:solidFill>
                  <a:srgbClr val="FFFFFF"/>
                </a:solidFill>
              </a:rPr>
              <a:t>being drives performance</a:t>
            </a:r>
          </a:p>
          <a:p>
            <a:r>
              <a:rPr lang="en-GB" dirty="0">
                <a:solidFill>
                  <a:srgbClr val="FFFFFF"/>
                </a:solidFill>
              </a:rPr>
              <a:t>Proper </a:t>
            </a:r>
            <a:r>
              <a:rPr dirty="0">
                <a:solidFill>
                  <a:srgbClr val="FFFFFF"/>
                </a:solidFill>
              </a:rPr>
              <a:t>Leadership is </a:t>
            </a:r>
            <a:r>
              <a:rPr lang="en-GB" dirty="0">
                <a:solidFill>
                  <a:srgbClr val="FFFFFF"/>
                </a:solidFill>
              </a:rPr>
              <a:t>the </a:t>
            </a:r>
            <a:r>
              <a:rPr dirty="0">
                <a:solidFill>
                  <a:srgbClr val="FFFFFF"/>
                </a:solidFill>
              </a:rPr>
              <a:t>key</a:t>
            </a:r>
            <a:r>
              <a:rPr lang="en-GB" dirty="0">
                <a:solidFill>
                  <a:srgbClr val="FFFFFF"/>
                </a:solidFill>
              </a:rPr>
              <a:t> to progress </a:t>
            </a:r>
            <a:endParaRPr dirty="0">
              <a:solidFill>
                <a:srgbClr val="FFFFFF"/>
              </a:solidFill>
            </a:endParaRPr>
          </a:p>
          <a:p>
            <a:r>
              <a:rPr dirty="0">
                <a:solidFill>
                  <a:srgbClr val="FFFFFF"/>
                </a:solidFill>
              </a:rPr>
              <a:t>HR strategy </a:t>
            </a:r>
            <a:r>
              <a:rPr lang="en-US" dirty="0">
                <a:solidFill>
                  <a:srgbClr val="FFFFFF"/>
                </a:solidFill>
              </a:rPr>
              <a:t>requires improvement in this context</a:t>
            </a:r>
            <a:endParaRPr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D56DC7-FBB9-8B89-E21D-04F94E253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D21F7A5-BE81-CA06-A087-9488B664231F}"/>
              </a:ext>
            </a:extLst>
          </p:cNvPr>
          <p:cNvSpPr/>
          <p:nvPr/>
        </p:nvSpPr>
        <p:spPr>
          <a:xfrm>
            <a:off x="0" y="0"/>
            <a:ext cx="11887200" cy="64008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79CBB5-F0D5-4F5D-5249-1823A305A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References </a:t>
            </a:r>
            <a:endParaRPr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F3811-0D90-4B45-EB8F-24AE7B9A9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CIPD, 2025. </a:t>
            </a:r>
            <a:r>
              <a:rPr lang="en-GB" i="1" dirty="0"/>
              <a:t>Health and wellbeing at work 2025.</a:t>
            </a:r>
            <a:r>
              <a:rPr lang="en-GB" dirty="0"/>
              <a:t> London: Chartered Institute of Personnel and Development. Available at:</a:t>
            </a:r>
            <a:r>
              <a:rPr lang="en-GB" dirty="0">
                <a:hlinkClick r:id="rId2"/>
              </a:rPr>
              <a:t> </a:t>
            </a:r>
            <a:r>
              <a:rPr lang="en-GB" u="sng" dirty="0">
                <a:hlinkClick r:id="rId2"/>
              </a:rPr>
              <a:t>https://www.cipd.org/uk/knowledge/reports/health-well-being-work</a:t>
            </a:r>
            <a:r>
              <a:rPr lang="en-GB" dirty="0"/>
              <a:t> [Accessed 8 March 2026].</a:t>
            </a:r>
          </a:p>
          <a:p>
            <a:r>
              <a:rPr lang="en-GB" dirty="0"/>
              <a:t>Grant, A.M., Christianson, M.K. and Price, R.H., 2007. Well-being and employee performance: perspectives from positive organizational scholarship. </a:t>
            </a:r>
            <a:r>
              <a:rPr lang="en-GB" i="1" dirty="0"/>
              <a:t>Academy of Management Annals</a:t>
            </a:r>
            <a:r>
              <a:rPr lang="en-GB" dirty="0"/>
              <a:t>, 1(1), pp.317–357. Available at:</a:t>
            </a:r>
            <a:r>
              <a:rPr lang="en-GB" dirty="0">
                <a:hlinkClick r:id="rId3"/>
              </a:rPr>
              <a:t> </a:t>
            </a:r>
            <a:r>
              <a:rPr lang="en-GB" u="sng" dirty="0">
                <a:hlinkClick r:id="rId3"/>
              </a:rPr>
              <a:t>https://onlinelibrary.wiley.com/journal/19416520</a:t>
            </a:r>
            <a:r>
              <a:rPr lang="en-GB" dirty="0"/>
              <a:t> [Accessed 8 March 2026].</a:t>
            </a:r>
          </a:p>
          <a:p>
            <a:r>
              <a:rPr lang="en-GB" dirty="0"/>
              <a:t>MacLeod, D. and Clarke, N., 2023. Engaging for success: enhancing performance through employee engagement. </a:t>
            </a:r>
            <a:r>
              <a:rPr lang="en-GB" i="1" dirty="0"/>
              <a:t>Journal of Organizational Effectiveness: People and Performance</a:t>
            </a:r>
            <a:r>
              <a:rPr lang="en-GB" dirty="0"/>
              <a:t>, 10(2), pp.185–201.</a:t>
            </a:r>
          </a:p>
          <a:p>
            <a:r>
              <a:rPr lang="en-GB" dirty="0"/>
              <a:t>NHS Employers, 2024. </a:t>
            </a:r>
            <a:r>
              <a:rPr lang="en-GB" i="1" dirty="0"/>
              <a:t>NHS Health and Wellbeing Framework.</a:t>
            </a:r>
            <a:r>
              <a:rPr lang="en-GB" dirty="0"/>
              <a:t> Available at:</a:t>
            </a:r>
            <a:r>
              <a:rPr lang="en-GB" dirty="0">
                <a:hlinkClick r:id="rId4"/>
              </a:rPr>
              <a:t> </a:t>
            </a:r>
            <a:r>
              <a:rPr lang="en-GB" u="sng" dirty="0">
                <a:hlinkClick r:id="rId4"/>
              </a:rPr>
              <a:t>https://www.nhsemployers.org/publications/nhs-health-and-wellbeing-framework</a:t>
            </a:r>
            <a:r>
              <a:rPr lang="en-GB" dirty="0"/>
              <a:t> [Accessed 8 March 2026].</a:t>
            </a:r>
          </a:p>
          <a:p>
            <a:r>
              <a:rPr lang="en-GB" dirty="0"/>
              <a:t>NHS England, 2023. </a:t>
            </a:r>
            <a:r>
              <a:rPr lang="en-GB" i="1" dirty="0"/>
              <a:t>Looking after your team’s health and wellbeing guide.</a:t>
            </a:r>
            <a:r>
              <a:rPr lang="en-GB" dirty="0"/>
              <a:t> Available at:</a:t>
            </a:r>
            <a:r>
              <a:rPr lang="en-GB" dirty="0">
                <a:hlinkClick r:id="rId5"/>
              </a:rPr>
              <a:t> </a:t>
            </a:r>
            <a:r>
              <a:rPr lang="en-GB" u="sng" dirty="0">
                <a:hlinkClick r:id="rId5"/>
              </a:rPr>
              <a:t>https://www.england.nhs.uk/long-read/looking-after-your-teams-health-and-wellbeing-guide</a:t>
            </a:r>
            <a:r>
              <a:rPr lang="en-GB" dirty="0"/>
              <a:t> [Accessed 8 March 2026].</a:t>
            </a:r>
          </a:p>
          <a:p>
            <a:r>
              <a:rPr lang="en-GB" dirty="0"/>
              <a:t>Reed, 2025. 85% of workers ‘burnt out and exhausted’. </a:t>
            </a:r>
            <a:r>
              <a:rPr lang="en-GB" i="1" dirty="0"/>
              <a:t>The Times.</a:t>
            </a:r>
            <a:r>
              <a:rPr lang="en-GB" dirty="0"/>
              <a:t> Available at:</a:t>
            </a:r>
            <a:r>
              <a:rPr lang="en-GB" dirty="0">
                <a:hlinkClick r:id="rId6"/>
              </a:rPr>
              <a:t> </a:t>
            </a:r>
            <a:r>
              <a:rPr lang="en-GB" u="sng" dirty="0">
                <a:hlinkClick r:id="rId6"/>
              </a:rPr>
              <a:t>https://www.thetimes.co.uk/article/85-percent-workforce-burnout-mental-health-reed-pvcqwt3l3</a:t>
            </a:r>
            <a:r>
              <a:rPr lang="en-GB" dirty="0"/>
              <a:t> [Accessed 8 March 2026].</a:t>
            </a:r>
          </a:p>
          <a:p>
            <a:br>
              <a:rPr lang="en-GB" dirty="0"/>
            </a:br>
            <a:endParaRPr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90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607</Words>
  <Application>Microsoft Office PowerPoint</Application>
  <PresentationFormat>On-screen Show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Developing a Wellbeing Strategy to Improve Performance</vt:lpstr>
      <vt:lpstr>Presentation Overview</vt:lpstr>
      <vt:lpstr>Case Study Background</vt:lpstr>
      <vt:lpstr>Problem Statement</vt:lpstr>
      <vt:lpstr>Leadership Analysis</vt:lpstr>
      <vt:lpstr>Wellbeing Dimensions</vt:lpstr>
      <vt:lpstr>Impact</vt:lpstr>
      <vt:lpstr>Recommendations</vt:lpstr>
      <vt:lpstr>HR Strategy</vt:lpstr>
      <vt:lpstr>Overall Outcomes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a Wellbeing Strategy to Improve Performance</dc:title>
  <dc:subject/>
  <dc:creator>kelechi ibeabuchi</dc:creator>
  <cp:keywords/>
  <dc:description>generated using python-pptx</dc:description>
  <cp:lastModifiedBy>Kelechi Ibeabuchi (1404189)</cp:lastModifiedBy>
  <cp:revision>20</cp:revision>
  <dcterms:created xsi:type="dcterms:W3CDTF">2013-01-27T09:14:16Z</dcterms:created>
  <dcterms:modified xsi:type="dcterms:W3CDTF">2026-04-16T08:10:16Z</dcterms:modified>
  <cp:category/>
</cp:coreProperties>
</file>