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44" r:id="rId2"/>
  </p:sldMasterIdLst>
  <p:notesMasterIdLst>
    <p:notesMasterId r:id="rId18"/>
  </p:notesMasterIdLst>
  <p:sldIdLst>
    <p:sldId id="256" r:id="rId3"/>
    <p:sldId id="277" r:id="rId4"/>
    <p:sldId id="278" r:id="rId5"/>
    <p:sldId id="257" r:id="rId6"/>
    <p:sldId id="261" r:id="rId7"/>
    <p:sldId id="264" r:id="rId8"/>
    <p:sldId id="276" r:id="rId9"/>
    <p:sldId id="275" r:id="rId10"/>
    <p:sldId id="258" r:id="rId11"/>
    <p:sldId id="259" r:id="rId12"/>
    <p:sldId id="262" r:id="rId13"/>
    <p:sldId id="260" r:id="rId14"/>
    <p:sldId id="266" r:id="rId15"/>
    <p:sldId id="267" r:id="rId16"/>
    <p:sldId id="274" r:id="rId1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815"/>
    <p:restoredTop sz="50000"/>
  </p:normalViewPr>
  <p:slideViewPr>
    <p:cSldViewPr>
      <p:cViewPr>
        <p:scale>
          <a:sx n="118" d="100"/>
          <a:sy n="118" d="100"/>
        </p:scale>
        <p:origin x="3008" y="-106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20" Type="http://schemas.openxmlformats.org/officeDocument/2006/relationships/viewProps" Target="viewProps.xml"/><Relationship Id="rId21" Type="http://schemas.openxmlformats.org/officeDocument/2006/relationships/theme" Target="theme/theme1.xml"/><Relationship Id="rId22" Type="http://schemas.openxmlformats.org/officeDocument/2006/relationships/tableStyles" Target="tableStyles.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slide" Target="slides/slide11.xml"/><Relationship Id="rId14" Type="http://schemas.openxmlformats.org/officeDocument/2006/relationships/slide" Target="slides/slide12.xml"/><Relationship Id="rId15" Type="http://schemas.openxmlformats.org/officeDocument/2006/relationships/slide" Target="slides/slide13.xml"/><Relationship Id="rId16" Type="http://schemas.openxmlformats.org/officeDocument/2006/relationships/slide" Target="slides/slide14.xml"/><Relationship Id="rId17" Type="http://schemas.openxmlformats.org/officeDocument/2006/relationships/slide" Target="slides/slide15.xml"/><Relationship Id="rId18" Type="http://schemas.openxmlformats.org/officeDocument/2006/relationships/notesMaster" Target="notesMasters/notesMaster1.xml"/><Relationship Id="rId19" Type="http://schemas.openxmlformats.org/officeDocument/2006/relationships/presProps" Target="presProps.xml"/><Relationship Id="rId1" Type="http://schemas.openxmlformats.org/officeDocument/2006/relationships/customXml" Target="../customXml/item1.xml"/><Relationship Id="rId2" Type="http://schemas.openxmlformats.org/officeDocument/2006/relationships/slideMaster" Target="slideMasters/slide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FA7A704-9F1C-4FD3-85D1-57AF2D7FD0E8}" type="datetimeFigureOut">
              <a:rPr lang="en-US" smtClean="0"/>
              <a:pPr/>
              <a:t>10/1/19</a:t>
            </a:fld>
            <a:endParaRPr lang="en-US"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F7EBFB8C-BBFF-4397-A51C-1E92596422A9}" type="slidenum">
              <a:rPr lang="en-US" smtClean="0"/>
              <a:pPr/>
              <a:t>‹#›</a:t>
            </a:fld>
            <a:endParaRPr lang="en-US" dirty="0"/>
          </a:p>
        </p:txBody>
      </p:sp>
    </p:spTree>
    <p:extLst>
      <p:ext uri="{BB962C8B-B14F-4D97-AF65-F5344CB8AC3E}">
        <p14:creationId xmlns:p14="http://schemas.microsoft.com/office/powerpoint/2010/main" val="38388889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F7EBFB8C-BBFF-4397-A51C-1E92596422A9}" type="slidenum">
              <a:rPr lang="en-US" smtClean="0"/>
              <a:pPr/>
              <a:t>1</a:t>
            </a:fld>
            <a:endParaRPr lang="en-US"/>
          </a:p>
        </p:txBody>
      </p:sp>
    </p:spTree>
    <p:extLst>
      <p:ext uri="{BB962C8B-B14F-4D97-AF65-F5344CB8AC3E}">
        <p14:creationId xmlns:p14="http://schemas.microsoft.com/office/powerpoint/2010/main" val="8469308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Tip: Add your own speaker notes here.</a:t>
            </a:r>
          </a:p>
        </p:txBody>
      </p:sp>
      <p:sp>
        <p:nvSpPr>
          <p:cNvPr id="4" name="Slide Number Placeholder 3"/>
          <p:cNvSpPr>
            <a:spLocks noGrp="1"/>
          </p:cNvSpPr>
          <p:nvPr>
            <p:ph type="sldNum" sz="quarter" idx="10"/>
          </p:nvPr>
        </p:nvSpPr>
        <p:spPr/>
        <p:txBody>
          <a:bodyPr/>
          <a:lstStyle/>
          <a:p>
            <a:fld id="{F7EBFB8C-BBFF-4397-A51C-1E92596422A9}" type="slidenum">
              <a:rPr lang="en-US" smtClean="0"/>
              <a:pPr/>
              <a:t>4</a:t>
            </a:fld>
            <a:endParaRPr lang="en-US" dirty="0"/>
          </a:p>
        </p:txBody>
      </p:sp>
    </p:spTree>
    <p:extLst>
      <p:ext uri="{BB962C8B-B14F-4D97-AF65-F5344CB8AC3E}">
        <p14:creationId xmlns:p14="http://schemas.microsoft.com/office/powerpoint/2010/main" val="16816927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F7EBFB8C-BBFF-4397-A51C-1E92596422A9}" type="slidenum">
              <a:rPr lang="en-US" smtClean="0"/>
              <a:pPr/>
              <a:t>5</a:t>
            </a:fld>
            <a:endParaRPr lang="en-US"/>
          </a:p>
        </p:txBody>
      </p:sp>
    </p:spTree>
    <p:extLst>
      <p:ext uri="{BB962C8B-B14F-4D97-AF65-F5344CB8AC3E}">
        <p14:creationId xmlns:p14="http://schemas.microsoft.com/office/powerpoint/2010/main" val="17146369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F7EBFB8C-BBFF-4397-A51C-1E92596422A9}" type="slidenum">
              <a:rPr lang="en-US" smtClean="0"/>
              <a:pPr/>
              <a:t>6</a:t>
            </a:fld>
            <a:endParaRPr lang="en-US"/>
          </a:p>
        </p:txBody>
      </p:sp>
    </p:spTree>
    <p:extLst>
      <p:ext uri="{BB962C8B-B14F-4D97-AF65-F5344CB8AC3E}">
        <p14:creationId xmlns:p14="http://schemas.microsoft.com/office/powerpoint/2010/main" val="19577477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F7EBFB8C-BBFF-4397-A51C-1E92596422A9}" type="slidenum">
              <a:rPr lang="en-US" smtClean="0"/>
              <a:pPr/>
              <a:t>9</a:t>
            </a:fld>
            <a:endParaRPr lang="en-US"/>
          </a:p>
        </p:txBody>
      </p:sp>
    </p:spTree>
    <p:extLst>
      <p:ext uri="{BB962C8B-B14F-4D97-AF65-F5344CB8AC3E}">
        <p14:creationId xmlns:p14="http://schemas.microsoft.com/office/powerpoint/2010/main" val="4242383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Tip: Add your own speaker notes here.</a:t>
            </a:r>
          </a:p>
        </p:txBody>
      </p:sp>
      <p:sp>
        <p:nvSpPr>
          <p:cNvPr id="4" name="Slide Number Placeholder 3"/>
          <p:cNvSpPr>
            <a:spLocks noGrp="1"/>
          </p:cNvSpPr>
          <p:nvPr>
            <p:ph type="sldNum" sz="quarter" idx="10"/>
          </p:nvPr>
        </p:nvSpPr>
        <p:spPr/>
        <p:txBody>
          <a:bodyPr/>
          <a:lstStyle/>
          <a:p>
            <a:fld id="{F7EBFB8C-BBFF-4397-A51C-1E92596422A9}" type="slidenum">
              <a:rPr lang="en-US" smtClean="0"/>
              <a:pPr/>
              <a:t>10</a:t>
            </a:fld>
            <a:endParaRPr lang="en-US" dirty="0"/>
          </a:p>
        </p:txBody>
      </p:sp>
    </p:spTree>
    <p:extLst>
      <p:ext uri="{BB962C8B-B14F-4D97-AF65-F5344CB8AC3E}">
        <p14:creationId xmlns:p14="http://schemas.microsoft.com/office/powerpoint/2010/main" val="7198853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Tip: Add your own speaker notes here.</a:t>
            </a:r>
          </a:p>
        </p:txBody>
      </p:sp>
      <p:sp>
        <p:nvSpPr>
          <p:cNvPr id="4" name="Slide Number Placeholder 3"/>
          <p:cNvSpPr>
            <a:spLocks noGrp="1"/>
          </p:cNvSpPr>
          <p:nvPr>
            <p:ph type="sldNum" sz="quarter" idx="10"/>
          </p:nvPr>
        </p:nvSpPr>
        <p:spPr/>
        <p:txBody>
          <a:bodyPr/>
          <a:lstStyle/>
          <a:p>
            <a:fld id="{F7EBFB8C-BBFF-4397-A51C-1E92596422A9}" type="slidenum">
              <a:rPr lang="en-US" smtClean="0"/>
              <a:pPr/>
              <a:t>11</a:t>
            </a:fld>
            <a:endParaRPr lang="en-US" dirty="0"/>
          </a:p>
        </p:txBody>
      </p:sp>
    </p:spTree>
    <p:extLst>
      <p:ext uri="{BB962C8B-B14F-4D97-AF65-F5344CB8AC3E}">
        <p14:creationId xmlns:p14="http://schemas.microsoft.com/office/powerpoint/2010/main" val="16497604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F7EBFB8C-BBFF-4397-A51C-1E92596422A9}" type="slidenum">
              <a:rPr lang="en-US" smtClean="0"/>
              <a:pPr/>
              <a:t>12</a:t>
            </a:fld>
            <a:endParaRPr lang="en-US"/>
          </a:p>
        </p:txBody>
      </p:sp>
    </p:spTree>
    <p:extLst>
      <p:ext uri="{BB962C8B-B14F-4D97-AF65-F5344CB8AC3E}">
        <p14:creationId xmlns:p14="http://schemas.microsoft.com/office/powerpoint/2010/main" val="5965166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F7EBFB8C-BBFF-4397-A51C-1E92596422A9}" type="slidenum">
              <a:rPr lang="en-US" smtClean="0"/>
              <a:pPr/>
              <a:t>13</a:t>
            </a:fld>
            <a:endParaRPr lang="en-US"/>
          </a:p>
        </p:txBody>
      </p:sp>
    </p:spTree>
    <p:extLst>
      <p:ext uri="{BB962C8B-B14F-4D97-AF65-F5344CB8AC3E}">
        <p14:creationId xmlns:p14="http://schemas.microsoft.com/office/powerpoint/2010/main" val="11896414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F7EBFB8C-BBFF-4397-A51C-1E92596422A9}" type="slidenum">
              <a:rPr lang="en-US" smtClean="0"/>
              <a:pPr/>
              <a:t>14</a:t>
            </a:fld>
            <a:endParaRPr lang="en-US"/>
          </a:p>
        </p:txBody>
      </p:sp>
    </p:spTree>
    <p:extLst>
      <p:ext uri="{BB962C8B-B14F-4D97-AF65-F5344CB8AC3E}">
        <p14:creationId xmlns:p14="http://schemas.microsoft.com/office/powerpoint/2010/main" val="10252023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F7EBFB8C-BBFF-4397-A51C-1E92596422A9}" type="slidenum">
              <a:rPr lang="en-US" smtClean="0"/>
              <a:pPr/>
              <a:t>15</a:t>
            </a:fld>
            <a:endParaRPr lang="en-US"/>
          </a:p>
        </p:txBody>
      </p:sp>
    </p:spTree>
    <p:extLst>
      <p:ext uri="{BB962C8B-B14F-4D97-AF65-F5344CB8AC3E}">
        <p14:creationId xmlns:p14="http://schemas.microsoft.com/office/powerpoint/2010/main" val="13504900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5608" y="435936"/>
            <a:ext cx="7406640" cy="1472184"/>
          </a:xfrm>
        </p:spPr>
        <p:txBody>
          <a:bodyPr anchor="b"/>
          <a:lstStyle>
            <a:lvl1pPr algn="l">
              <a:defRPr/>
            </a:lvl1pPr>
            <a:extLst/>
          </a:lstStyle>
          <a:p>
            <a:r>
              <a:rPr lang="en-US" noProof="1" smtClean="0"/>
              <a:t>Click to edit Master title style</a:t>
            </a:r>
            <a:endParaRPr lang="en-US" dirty="0"/>
          </a:p>
        </p:txBody>
      </p:sp>
      <p:sp>
        <p:nvSpPr>
          <p:cNvPr id="22" name="Subtitle 21"/>
          <p:cNvSpPr>
            <a:spLocks noGrp="1"/>
          </p:cNvSpPr>
          <p:nvPr>
            <p:ph type="subTitle" idx="1"/>
          </p:nvPr>
        </p:nvSpPr>
        <p:spPr>
          <a:xfrm>
            <a:off x="1432560" y="1850064"/>
            <a:ext cx="7406640" cy="1752600"/>
          </a:xfrm>
        </p:spPr>
        <p:txBody>
          <a:bodyPr/>
          <a:lstStyle>
            <a:lvl1pPr marL="7315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noProof="1" smtClean="0"/>
              <a:t>Click to edit Master subtitle style</a:t>
            </a:r>
            <a:endParaRPr lang="en-US" dirty="0"/>
          </a:p>
        </p:txBody>
      </p:sp>
      <p:sp>
        <p:nvSpPr>
          <p:cNvPr id="7" name="Date Placeholder 6"/>
          <p:cNvSpPr>
            <a:spLocks noGrp="1"/>
          </p:cNvSpPr>
          <p:nvPr>
            <p:ph type="dt" sz="half" idx="10"/>
          </p:nvPr>
        </p:nvSpPr>
        <p:spPr/>
        <p:txBody>
          <a:bodyPr/>
          <a:lstStyle>
            <a:extLst/>
          </a:lstStyle>
          <a:p>
            <a:fld id="{D80A4771-C6EF-4B99-81F4-D30BE4E017A0}" type="datetimeFigureOut">
              <a:rPr lang="en-US" smtClean="0"/>
              <a:pPr/>
              <a:t>10/1/19</a:t>
            </a:fld>
            <a:endParaRPr lang="en-US"/>
          </a:p>
        </p:txBody>
      </p:sp>
      <p:sp>
        <p:nvSpPr>
          <p:cNvPr id="20" name="Footer Placeholder 19"/>
          <p:cNvSpPr>
            <a:spLocks noGrp="1"/>
          </p:cNvSpPr>
          <p:nvPr>
            <p:ph type="ftr" sz="quarter" idx="11"/>
          </p:nvPr>
        </p:nvSpPr>
        <p:spPr/>
        <p:txBody>
          <a:bodyPr/>
          <a:lstStyle>
            <a:extLst/>
          </a:lstStyle>
          <a:p>
            <a:endParaRPr lang="en-US"/>
          </a:p>
        </p:txBody>
      </p:sp>
      <p:sp>
        <p:nvSpPr>
          <p:cNvPr id="10" name="Slide Number Placeholder 9"/>
          <p:cNvSpPr>
            <a:spLocks noGrp="1"/>
          </p:cNvSpPr>
          <p:nvPr>
            <p:ph type="sldNum" sz="quarter" idx="12"/>
          </p:nvPr>
        </p:nvSpPr>
        <p:spPr/>
        <p:txBody>
          <a:bodyPr/>
          <a:lstStyle>
            <a:extLst/>
          </a:lstStyle>
          <a:p>
            <a:fld id="{990B41CA-569D-40E7-8E58-026C0338B2C8}" type="slidenum">
              <a:rPr lang="en-US" smtClean="0"/>
              <a:pPr/>
              <a:t>‹#›</a:t>
            </a:fld>
            <a:endParaRPr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50000" t="50000" r="100000" b="1250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a:endParaRPr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lang="en-US" smtClean="0"/>
              <a:t>Click to edit Master title style</a:t>
            </a:r>
            <a:endParaRPr lang="en-US"/>
          </a:p>
        </p:txBody>
      </p:sp>
      <p:sp>
        <p:nvSpPr>
          <p:cNvPr id="3" name="Content Placeholder 2"/>
          <p:cNvSpPr>
            <a:spLocks noGrp="1"/>
          </p:cNvSpPr>
          <p:nvPr>
            <p:ph idx="1"/>
          </p:nvPr>
        </p:nvSpPr>
        <p:spPr/>
        <p:txBody>
          <a:bodyPr/>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extLst/>
          </a:lstStyle>
          <a:p>
            <a:fld id="{D80A4771-C6EF-4B99-81F4-D30BE4E017A0}" type="datetimeFigureOut">
              <a:rPr lang="en-US" smtClean="0"/>
              <a:pPr/>
              <a:t>10/1/19</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990B41CA-569D-40E7-8E58-026C0338B2C8}"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a:endParaRPr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lang="en-US" smtClean="0"/>
              <a:t>Click to edit Master title style</a:t>
            </a:r>
            <a:endParaRPr lang="en-US" dirty="0"/>
          </a:p>
        </p:txBody>
      </p:sp>
      <p:sp>
        <p:nvSpPr>
          <p:cNvPr id="3" name="Text Placeholder 2"/>
          <p:cNvSpPr>
            <a:spLocks noGrp="1"/>
          </p:cNvSpPr>
          <p:nvPr>
            <p:ph type="body" idx="1"/>
          </p:nvPr>
        </p:nvSpPr>
        <p:spPr>
          <a:xfrm>
            <a:off x="2578392" y="1100138"/>
            <a:ext cx="6400800" cy="1509712"/>
          </a:xfrm>
        </p:spPr>
        <p:txBody>
          <a:bodyPr anchor="b"/>
          <a:lstStyle>
            <a:lvl1pPr marL="27432"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smtClean="0"/>
              <a:t>Click to edit Master text styles</a:t>
            </a:r>
          </a:p>
        </p:txBody>
      </p:sp>
      <p:sp>
        <p:nvSpPr>
          <p:cNvPr id="4" name="Date Placeholder 3"/>
          <p:cNvSpPr>
            <a:spLocks noGrp="1"/>
          </p:cNvSpPr>
          <p:nvPr>
            <p:ph type="dt" sz="half" idx="10"/>
          </p:nvPr>
        </p:nvSpPr>
        <p:spPr/>
        <p:txBody>
          <a:bodyPr/>
          <a:lstStyle>
            <a:extLst/>
          </a:lstStyle>
          <a:p>
            <a:fld id="{D80A4771-C6EF-4B99-81F4-D30BE4E017A0}" type="datetimeFigureOut">
              <a:rPr lang="en-US" smtClean="0"/>
              <a:pPr/>
              <a:t>10/1/19</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990B41CA-569D-40E7-8E58-026C0338B2C8}" type="slidenum">
              <a:rPr lang="en-US" smtClean="0"/>
              <a:pPr/>
              <a:t>‹#›</a:t>
            </a:fld>
            <a:endParaRPr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a:endParaRPr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50000" t="50000" r="100000" b="1250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a:endParaRPr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9" name="Pie 8"/>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a:endParaRPr lang="en-US"/>
          </a:p>
        </p:txBody>
      </p:sp>
      <p:sp>
        <p:nvSpPr>
          <p:cNvPr id="10" name="Oval 9"/>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a:endParaRPr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85000" t="100000" r="1000000" b="30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a:endParaRPr lang="en-US"/>
          </a:p>
        </p:txBody>
      </p:sp>
      <p:sp>
        <p:nvSpPr>
          <p:cNvPr id="12" name="Rectangle 11"/>
          <p:cNvSpPr/>
          <p:nvPr/>
        </p:nvSpPr>
        <p:spPr>
          <a:xfrm>
            <a:off x="1033974" y="-54"/>
            <a:ext cx="8131127"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a:endParaRPr lang="en-US"/>
          </a:p>
        </p:txBody>
      </p:sp>
      <p:sp>
        <p:nvSpPr>
          <p:cNvPr id="2" name="Title 1"/>
          <p:cNvSpPr>
            <a:spLocks noGrp="1"/>
          </p:cNvSpPr>
          <p:nvPr>
            <p:ph type="title"/>
          </p:nvPr>
        </p:nvSpPr>
        <p:spPr>
          <a:xfrm>
            <a:off x="1435608" y="274320"/>
            <a:ext cx="7498080" cy="1143000"/>
          </a:xfrm>
        </p:spPr>
        <p:txBody>
          <a:bodyPr/>
          <a:lstStyle>
            <a:extLst/>
          </a:lstStyle>
          <a:p>
            <a:r>
              <a:rPr lang="en-US" smtClean="0"/>
              <a:t>Click to edit Master title style</a:t>
            </a:r>
            <a:endParaRPr lang="en-US" dirty="0"/>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extLst/>
          </a:lstStyle>
          <a:p>
            <a:fld id="{D80A4771-C6EF-4B99-81F4-D30BE4E017A0}" type="datetimeFigureOut">
              <a:rPr lang="en-US" smtClean="0"/>
              <a:pPr/>
              <a:t>10/1/19</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990B41CA-569D-40E7-8E58-026C0338B2C8}"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lang="en-US" smtClean="0"/>
              <a:t>Click to edit Master title style</a:t>
            </a:r>
            <a:endParaRPr lang="en-US" dirty="0"/>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283464"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283464"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extLst/>
          </a:lstStyle>
          <a:p>
            <a:fld id="{D80A4771-C6EF-4B99-81F4-D30BE4E017A0}" type="datetimeFigureOut">
              <a:rPr lang="en-US" smtClean="0"/>
              <a:pPr/>
              <a:t>10/1/19</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990B41CA-569D-40E7-8E58-026C0338B2C8}"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extLst/>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extLst/>
          </a:lstStyle>
          <a:p>
            <a:fld id="{D80A4771-C6EF-4B99-81F4-D30BE4E017A0}" type="datetimeFigureOut">
              <a:rPr lang="en-US" smtClean="0"/>
              <a:pPr/>
              <a:t>10/1/19</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990B41CA-569D-40E7-8E58-026C0338B2C8}"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a:endParaRPr lang="en-US"/>
          </a:p>
        </p:txBody>
      </p:sp>
      <p:sp>
        <p:nvSpPr>
          <p:cNvPr id="2" name="Date Placeholder 1"/>
          <p:cNvSpPr>
            <a:spLocks noGrp="1"/>
          </p:cNvSpPr>
          <p:nvPr>
            <p:ph type="dt" sz="half" idx="10"/>
          </p:nvPr>
        </p:nvSpPr>
        <p:spPr/>
        <p:txBody>
          <a:bodyPr/>
          <a:lstStyle>
            <a:extLst/>
          </a:lstStyle>
          <a:p>
            <a:fld id="{D80A4771-C6EF-4B99-81F4-D30BE4E017A0}" type="datetimeFigureOut">
              <a:rPr lang="en-US" smtClean="0"/>
              <a:pPr/>
              <a:t>10/1/19</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990B41CA-569D-40E7-8E58-026C0338B2C8}" type="slidenum">
              <a:rPr lang="en-US" smtClean="0"/>
              <a:pPr/>
              <a:t>‹#›</a:t>
            </a:fld>
            <a:endParaRPr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810000" cy="1162050"/>
          </a:xfrm>
          <a:ln>
            <a:noFill/>
          </a:ln>
        </p:spPr>
        <p:txBody>
          <a:bodyPr anchor="b"/>
          <a:lstStyle>
            <a:lvl1pPr algn="l">
              <a:lnSpc>
                <a:spcPts val="2000"/>
              </a:lnSpc>
              <a:buNone/>
              <a:defRPr sz="2200" b="1" cap="all" baseline="0"/>
            </a:lvl1pPr>
            <a:extLst/>
          </a:lstStyle>
          <a:p>
            <a:r>
              <a:rPr lang="en-US" smtClean="0"/>
              <a:t>Click to edit Master title style</a:t>
            </a:r>
            <a:endParaRPr lang="en-US" dirty="0"/>
          </a:p>
        </p:txBody>
      </p:sp>
      <p:sp>
        <p:nvSpPr>
          <p:cNvPr id="3" name="Text Placeholder 2"/>
          <p:cNvSpPr>
            <a:spLocks noGrp="1"/>
          </p:cNvSpPr>
          <p:nvPr>
            <p:ph type="body" idx="2"/>
          </p:nvPr>
        </p:nvSpPr>
        <p:spPr>
          <a:xfrm>
            <a:off x="457200" y="1435100"/>
            <a:ext cx="3810000" cy="698500"/>
          </a:xfrm>
        </p:spPr>
        <p:txBody>
          <a:bodyPr/>
          <a:lstStyle>
            <a:lvl1pPr marL="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a:r>
              <a:rPr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extLst/>
          </a:lstStyle>
          <a:p>
            <a:fld id="{D80A4771-C6EF-4B99-81F4-D30BE4E017A0}" type="datetimeFigureOut">
              <a:rPr lang="en-US" smtClean="0"/>
              <a:pPr/>
              <a:t>10/1/19</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990B41CA-569D-40E7-8E58-026C0338B2C8}"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lang="en-US" smtClean="0"/>
              <a:t>Click to edit Master title style</a:t>
            </a:r>
            <a:endParaRPr lang="en-US" dirty="0"/>
          </a:p>
        </p:txBody>
      </p:sp>
      <p:sp>
        <p:nvSpPr>
          <p:cNvPr id="5" name="Date Placeholder 4"/>
          <p:cNvSpPr>
            <a:spLocks noGrp="1"/>
          </p:cNvSpPr>
          <p:nvPr>
            <p:ph type="dt" sz="half" idx="10"/>
          </p:nvPr>
        </p:nvSpPr>
        <p:spPr/>
        <p:txBody>
          <a:bodyPr/>
          <a:lstStyle>
            <a:extLst/>
          </a:lstStyle>
          <a:p>
            <a:fld id="{D80A4771-C6EF-4B99-81F4-D30BE4E017A0}" type="datetimeFigureOut">
              <a:rPr lang="en-US" smtClean="0"/>
              <a:pPr/>
              <a:t>10/1/19</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990B41CA-569D-40E7-8E58-026C0338B2C8}" type="slidenum">
              <a:rPr lang="en-US" smtClean="0"/>
              <a:pPr/>
              <a:t>‹#›</a:t>
            </a:fld>
            <a:endParaRPr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0">
            <a:bevelT w="25400" h="19050"/>
            <a:contourClr>
              <a:srgbClr val="969696"/>
            </a:contourClr>
          </a:sp3d>
        </p:spPr>
        <p:txBody>
          <a:bodyPr lIns="91440" tIns="274320" rtlCol="0" anchor="t">
            <a:normAutofit/>
          </a:bodyPr>
          <a:lstStyle>
            <a:extLst/>
          </a:lstStyle>
          <a:p>
            <a:pPr marL="0" indent="-283464" algn="l" rtl="0" latinLnBrk="0">
              <a:lnSpc>
                <a:spcPts val="3000"/>
              </a:lnSpc>
              <a:spcBef>
                <a:spcPts val="600"/>
              </a:spcBef>
              <a:buClr>
                <a:schemeClr val="accent1"/>
              </a:buClr>
              <a:buSzPct val="80000"/>
              <a:buFont typeface="Wingdings 2"/>
              <a:buNone/>
            </a:pPr>
            <a:endParaRPr lang="en-US" sz="3200" kern="1200">
              <a:solidFill>
                <a:schemeClr val="tx1"/>
              </a:solidFill>
              <a:latin typeface="+mn-lt"/>
              <a:ea typeface="+mn-ea"/>
              <a:cs typeface="+mn-cs"/>
            </a:endParaRPr>
          </a:p>
        </p:txBody>
      </p:sp>
      <p:sp>
        <p:nvSpPr>
          <p:cNvPr id="3" name="Shape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a:r>
              <a:rPr lang="en-US" smtClean="0"/>
              <a:t>Click icon to add picture</a:t>
            </a:r>
            <a:endParaRPr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a:endParaRPr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a:endParaRPr lang="en-US" dirty="0"/>
          </a:p>
        </p:txBody>
      </p:sp>
      <p:sp>
        <p:nvSpPr>
          <p:cNvPr id="4" name="Text Placeholder 3"/>
          <p:cNvSpPr>
            <a:spLocks noGrp="1"/>
          </p:cNvSpPr>
          <p:nvPr>
            <p:ph type="body" sz="half" idx="2"/>
          </p:nvPr>
        </p:nvSpPr>
        <p:spPr>
          <a:xfrm>
            <a:off x="838200" y="4800600"/>
            <a:ext cx="4419600" cy="762000"/>
          </a:xfrm>
        </p:spPr>
        <p:txBody>
          <a:bodyP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extLst/>
          </a:lstStyle>
          <a:p>
            <a:fld id="{D80A4771-C6EF-4B99-81F4-D30BE4E017A0}" type="datetimeFigureOut">
              <a:rPr lang="en-US" smtClean="0"/>
              <a:pPr/>
              <a:t>10/1/19</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990B41CA-569D-40E7-8E58-026C0338B2C8}"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extLst/>
          </a:lstStyle>
          <a:p>
            <a:r>
              <a:rPr lang="en-US" smtClean="0"/>
              <a:t>Click to edit Master title style</a:t>
            </a:r>
            <a:endParaRPr lang="en-US"/>
          </a:p>
        </p:txBody>
      </p:sp>
      <p:sp>
        <p:nvSpPr>
          <p:cNvPr id="3" name="Vertical Text Placeholder 2"/>
          <p:cNvSpPr>
            <a:spLocks noGrp="1"/>
          </p:cNvSpPr>
          <p:nvPr>
            <p:ph type="body" orient="vert" idx="1"/>
          </p:nvPr>
        </p:nvSpPr>
        <p:spPr>
          <a:xfrm>
            <a:off x="1143000" y="274640"/>
            <a:ext cx="5562600" cy="5851525"/>
          </a:xfrm>
        </p:spPr>
        <p:txBody>
          <a:bodyPr vert="eaVert"/>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extLst/>
          </a:lstStyle>
          <a:p>
            <a:fld id="{D80A4771-C6EF-4B99-81F4-D30BE4E017A0}" type="datetimeFigureOut">
              <a:rPr lang="en-US" smtClean="0"/>
              <a:pPr/>
              <a:t>10/1/19</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990B41CA-569D-40E7-8E58-026C0338B2C8}"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a:endParaRPr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a:endParaRPr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85000" t="100000" r="1000000" b="30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a:endParaRPr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a:endParaRPr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extLst/>
          </a:lstStyle>
          <a:p>
            <a:r>
              <a:rPr lang="en-US" noProof="1" smtClean="0"/>
              <a:t>Click to edit Master title style</a:t>
            </a:r>
            <a:endParaRPr lang="en-US" dirty="0"/>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extLst/>
          </a:lstStyle>
          <a:p>
            <a:pPr lvl="0"/>
            <a:r>
              <a:rPr lang="en-US" noProof="1" smtClean="0"/>
              <a:t>Click to edit Master text styles</a:t>
            </a:r>
          </a:p>
          <a:p>
            <a:pPr lvl="1"/>
            <a:r>
              <a:rPr lang="en-US" noProof="1" smtClean="0"/>
              <a:t>Second level</a:t>
            </a:r>
          </a:p>
          <a:p>
            <a:pPr lvl="2"/>
            <a:r>
              <a:rPr lang="en-US" noProof="1" smtClean="0"/>
              <a:t>Third level</a:t>
            </a:r>
          </a:p>
          <a:p>
            <a:pPr lvl="3"/>
            <a:r>
              <a:rPr lang="en-US" noProof="1" smtClean="0"/>
              <a:t>Fourth level</a:t>
            </a:r>
          </a:p>
          <a:p>
            <a:pPr lvl="4"/>
            <a:r>
              <a:rPr lang="en-US" noProof="1" smtClean="0"/>
              <a:t>Fifth level</a:t>
            </a:r>
            <a:endParaRPr lang="en-US" dirty="0"/>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a:defRPr sz="1200">
                <a:solidFill>
                  <a:schemeClr val="bg2">
                    <a:shade val="50000"/>
                    <a:satMod val="200000"/>
                  </a:schemeClr>
                </a:solidFill>
              </a:defRPr>
            </a:lvl1pPr>
            <a:extLst/>
          </a:lstStyle>
          <a:p>
            <a:pPr algn="r"/>
            <a:fld id="{D80A4771-C6EF-4B99-81F4-D30BE4E017A0}" type="datetimeFigureOut">
              <a:rPr lang="en-US" smtClean="0"/>
              <a:pPr algn="r"/>
              <a:t>10/1/19</a:t>
            </a:fld>
            <a:endParaRPr lang="en-US" sz="1200">
              <a:solidFill>
                <a:schemeClr val="bg2">
                  <a:shade val="50000"/>
                </a:schemeClr>
              </a:solidFill>
            </a:endParaRPr>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a:defRPr sz="1200">
                <a:solidFill>
                  <a:schemeClr val="bg2">
                    <a:shade val="50000"/>
                    <a:satMod val="200000"/>
                  </a:schemeClr>
                </a:solidFill>
                <a:effectLst/>
              </a:defRPr>
            </a:lvl1pPr>
            <a:extLst/>
          </a:lstStyle>
          <a:p>
            <a:endParaRPr lang="en-US" sz="1200">
              <a:solidFill>
                <a:schemeClr val="bg2">
                  <a:shade val="50000"/>
                </a:schemeClr>
              </a:solidFill>
              <a:effectLst/>
            </a:endParaRPr>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a:defRPr sz="1200">
                <a:solidFill>
                  <a:schemeClr val="bg2">
                    <a:shade val="50000"/>
                    <a:satMod val="200000"/>
                  </a:schemeClr>
                </a:solidFill>
                <a:effectLst/>
              </a:defRPr>
            </a:lvl1pPr>
            <a:extLst/>
          </a:lstStyle>
          <a:p>
            <a:pPr algn="ctr"/>
            <a:fld id="{990B41CA-569D-40E7-8E58-026C0338B2C8}" type="slidenum">
              <a:rPr lang="en-US" smtClean="0"/>
              <a:pPr algn="ctr"/>
              <a:t>‹#›</a:t>
            </a:fld>
            <a:endParaRPr lang="en-US" sz="1200">
              <a:solidFill>
                <a:schemeClr val="bg2">
                  <a:shade val="50000"/>
                </a:schemeClr>
              </a:solidFill>
              <a:effectLst/>
            </a:endParaRPr>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a:endParaRPr lang="en-US"/>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rtl="0" eaLnBrk="1" latinLnBrk="0" hangingPunct="1">
        <a:spcBef>
          <a:spcPct val="0"/>
        </a:spcBef>
        <a:buNone/>
        <a:defRPr sz="44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ts val="3000"/>
        </a:lnSpc>
        <a:spcBef>
          <a:spcPts val="600"/>
        </a:spcBef>
        <a:buClr>
          <a:schemeClr val="accent1"/>
        </a:buClr>
        <a:buSzPct val="80000"/>
        <a:buFont typeface="Wingdings 2"/>
        <a:buChar char=""/>
        <a:defRPr sz="3200" kern="1200">
          <a:solidFill>
            <a:schemeClr val="tx1"/>
          </a:solidFill>
          <a:latin typeface="+mn-lt"/>
          <a:ea typeface="+mn-ea"/>
          <a:cs typeface="+mn-cs"/>
        </a:defRPr>
      </a:lvl1pPr>
      <a:lvl2pPr marL="640080" indent="-237744" algn="l" rtl="0" eaLnBrk="1" latinLnBrk="0" hangingPunct="1">
        <a:lnSpc>
          <a:spcPts val="3000"/>
        </a:lnSpc>
        <a:spcBef>
          <a:spcPts val="550"/>
        </a:spcBef>
        <a:buClr>
          <a:schemeClr val="accent1"/>
        </a:buClr>
        <a:buFont typeface="Verdana"/>
        <a:buChar char="◦"/>
        <a:defRPr sz="2800" kern="1200">
          <a:solidFill>
            <a:schemeClr val="tx1"/>
          </a:solidFill>
          <a:latin typeface="+mn-lt"/>
          <a:ea typeface="+mn-ea"/>
          <a:cs typeface="+mn-cs"/>
        </a:defRPr>
      </a:lvl2pPr>
      <a:lvl3pPr marL="886968" indent="-228600" algn="l" rtl="0" eaLnBrk="1" latinLnBrk="0" hangingPunct="1">
        <a:lnSpc>
          <a:spcPts val="2800"/>
        </a:lnSpc>
        <a:spcBef>
          <a:spcPct val="20000"/>
        </a:spcBef>
        <a:buClr>
          <a:schemeClr val="accent2"/>
        </a:buClr>
        <a:buFont typeface="Wingdings 2"/>
        <a:buChar char=""/>
        <a:defRPr sz="2400" kern="1200">
          <a:solidFill>
            <a:schemeClr val="tx1"/>
          </a:solidFill>
          <a:latin typeface="+mn-lt"/>
          <a:ea typeface="+mn-ea"/>
          <a:cs typeface="+mn-cs"/>
        </a:defRPr>
      </a:lvl3pPr>
      <a:lvl4pPr marL="1097280" indent="-173736" algn="l" rtl="0" eaLnBrk="1" latinLnBrk="0" hangingPunct="1">
        <a:spcBef>
          <a:spcPct val="20000"/>
        </a:spcBef>
        <a:buClr>
          <a:schemeClr val="accent3"/>
        </a:buClr>
        <a:buFont typeface="Wingdings 2"/>
        <a:buChar char=""/>
        <a:defRPr sz="2000" kern="1200">
          <a:solidFill>
            <a:schemeClr val="tx1"/>
          </a:solidFill>
          <a:latin typeface="+mn-lt"/>
          <a:ea typeface="+mn-ea"/>
          <a:cs typeface="+mn-cs"/>
        </a:defRPr>
      </a:lvl4pPr>
      <a:lvl5pPr marL="1298448" indent="-182880" algn="l" rtl="0" eaLnBrk="1" latinLnBrk="0" hangingPunct="1">
        <a:spcBef>
          <a:spcPct val="20000"/>
        </a:spcBef>
        <a:buClr>
          <a:schemeClr val="accent4"/>
        </a:buClr>
        <a:buFont typeface="Wingdings 2"/>
        <a:buChar char=""/>
        <a:defRPr sz="2000" kern="1200">
          <a:solidFill>
            <a:schemeClr val="tx1"/>
          </a:solidFill>
          <a:latin typeface="+mn-lt"/>
          <a:ea typeface="+mn-ea"/>
          <a:cs typeface="+mn-cs"/>
        </a:defRPr>
      </a:lvl5pPr>
      <a:lvl6pPr marL="1508760" indent="-182880" algn="l" rtl="0" eaLnBrk="1" latinLnBrk="0" hangingPunct="1">
        <a:spcBef>
          <a:spcPct val="20000"/>
        </a:spcBef>
        <a:buClr>
          <a:schemeClr val="accent5"/>
        </a:buClr>
        <a:buFont typeface="Wingdings 2"/>
        <a:buChar char=""/>
        <a:defRPr sz="2000" kern="1200">
          <a:solidFill>
            <a:schemeClr val="tx1"/>
          </a:solidFill>
          <a:latin typeface="+mn-lt"/>
          <a:ea typeface="+mn-ea"/>
          <a:cs typeface="+mn-cs"/>
        </a:defRPr>
      </a:lvl6pPr>
      <a:lvl7pPr marL="1719072" indent="-182880" algn="l" rtl="0" eaLnBrk="1" latinLnBrk="0" hangingPunct="1">
        <a:spcBef>
          <a:spcPct val="20000"/>
        </a:spcBef>
        <a:buClr>
          <a:schemeClr val="accent6"/>
        </a:buClr>
        <a:buFont typeface="Wingdings 2"/>
        <a:buChar char=""/>
        <a:defRPr sz="2000" kern="1200">
          <a:solidFill>
            <a:schemeClr val="tx1"/>
          </a:solidFill>
          <a:latin typeface="+mn-lt"/>
          <a:ea typeface="+mn-ea"/>
          <a:cs typeface="+mn-cs"/>
        </a:defRPr>
      </a:lvl7pPr>
      <a:lvl8pPr marL="1920240" indent="-182880" algn="l" rtl="0" eaLnBrk="1" latinLnBrk="0" hangingPunct="1">
        <a:spcBef>
          <a:spcPct val="20000"/>
        </a:spcBef>
        <a:buClr>
          <a:schemeClr val="accent6"/>
        </a:buClr>
        <a:buFont typeface="Wingdings 2"/>
        <a:buChar char=""/>
        <a:defRPr sz="2000" kern="1200">
          <a:solidFill>
            <a:schemeClr val="tx1"/>
          </a:solidFill>
          <a:latin typeface="+mn-lt"/>
          <a:ea typeface="+mn-ea"/>
          <a:cs typeface="+mn-cs"/>
        </a:defRPr>
      </a:lvl8pPr>
      <a:lvl9pPr marL="2130552" indent="-182880" algn="l" rtl="0" eaLnBrk="1" latinLnBrk="0" hangingPunct="1">
        <a:spcBef>
          <a:spcPct val="20000"/>
        </a:spcBef>
        <a:buClr>
          <a:schemeClr val="accent6"/>
        </a:buClr>
        <a:buFont typeface="Wingdings 2"/>
        <a:buChar char=""/>
        <a:defRPr sz="2000" kern="1200">
          <a:solidFill>
            <a:schemeClr val="tx1"/>
          </a:solidFill>
          <a:latin typeface="+mn-lt"/>
          <a:ea typeface="+mn-ea"/>
          <a:cs typeface="+mn-cs"/>
        </a:defRPr>
      </a:lvl9pPr>
      <a:extLst/>
    </p:bodyStyle>
    <p:otherStyle>
      <a:lvl1pPr marL="0" algn="l" rtl="0" eaLnBrk="1" hangingPunct="1">
        <a:defRPr kern="1200">
          <a:solidFill>
            <a:schemeClr val="tx1"/>
          </a:solidFill>
          <a:latin typeface="+mn-lt"/>
          <a:ea typeface="+mn-ea"/>
          <a:cs typeface="+mn-cs"/>
        </a:defRPr>
      </a:lvl1pPr>
      <a:lvl2pPr marL="457200" algn="l" rtl="0" eaLnBrk="1" hangingPunct="1">
        <a:defRPr kern="1200">
          <a:solidFill>
            <a:schemeClr val="tx1"/>
          </a:solidFill>
          <a:latin typeface="+mn-lt"/>
          <a:ea typeface="+mn-ea"/>
          <a:cs typeface="+mn-cs"/>
        </a:defRPr>
      </a:lvl2pPr>
      <a:lvl3pPr marL="914400" algn="l" rtl="0" eaLnBrk="1" hangingPunct="1">
        <a:defRPr kern="1200">
          <a:solidFill>
            <a:schemeClr val="tx1"/>
          </a:solidFill>
          <a:latin typeface="+mn-lt"/>
          <a:ea typeface="+mn-ea"/>
          <a:cs typeface="+mn-cs"/>
        </a:defRPr>
      </a:lvl3pPr>
      <a:lvl4pPr marL="1371600" algn="l" rtl="0" eaLnBrk="1" hangingPunct="1">
        <a:defRPr kern="1200">
          <a:solidFill>
            <a:schemeClr val="tx1"/>
          </a:solidFill>
          <a:latin typeface="+mn-lt"/>
          <a:ea typeface="+mn-ea"/>
          <a:cs typeface="+mn-cs"/>
        </a:defRPr>
      </a:lvl4pPr>
      <a:lvl5pPr marL="1828800" algn="l" rtl="0" eaLnBrk="1" hangingPunct="1">
        <a:defRPr kern="1200">
          <a:solidFill>
            <a:schemeClr val="tx1"/>
          </a:solidFill>
          <a:latin typeface="+mn-lt"/>
          <a:ea typeface="+mn-ea"/>
          <a:cs typeface="+mn-cs"/>
        </a:defRPr>
      </a:lvl5pPr>
      <a:lvl6pPr marL="2286000" algn="l" rtl="0" eaLnBrk="1" hangingPunct="1">
        <a:defRPr kern="1200">
          <a:solidFill>
            <a:schemeClr val="tx1"/>
          </a:solidFill>
          <a:latin typeface="+mn-lt"/>
          <a:ea typeface="+mn-ea"/>
          <a:cs typeface="+mn-cs"/>
        </a:defRPr>
      </a:lvl6pPr>
      <a:lvl7pPr marL="2743200" algn="l" rtl="0" eaLnBrk="1" hangingPunct="1">
        <a:defRPr kern="1200">
          <a:solidFill>
            <a:schemeClr val="tx1"/>
          </a:solidFill>
          <a:latin typeface="+mn-lt"/>
          <a:ea typeface="+mn-ea"/>
          <a:cs typeface="+mn-cs"/>
        </a:defRPr>
      </a:lvl7pPr>
      <a:lvl8pPr marL="3200400" algn="l" rtl="0" eaLnBrk="1" hangingPunct="1">
        <a:defRPr kern="1200">
          <a:solidFill>
            <a:schemeClr val="tx1"/>
          </a:solidFill>
          <a:latin typeface="+mn-lt"/>
          <a:ea typeface="+mn-ea"/>
          <a:cs typeface="+mn-cs"/>
        </a:defRPr>
      </a:lvl8pPr>
      <a:lvl9pPr marL="3657600" algn="l" rtl="0" eaLnBrk="1" hangingPunct="1">
        <a:defRPr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Viva 1- Preparation</a:t>
            </a:r>
            <a:br>
              <a:rPr lang="en-US" dirty="0" smtClean="0"/>
            </a:br>
            <a:r>
              <a:rPr lang="en-US" dirty="0" smtClean="0"/>
              <a:t>Major Project </a:t>
            </a:r>
            <a:r>
              <a:rPr lang="en-US" dirty="0" smtClean="0"/>
              <a:t>Stage 1</a:t>
            </a:r>
            <a:endParaRPr lang="en-US" dirty="0"/>
          </a:p>
        </p:txBody>
      </p:sp>
      <p:sp>
        <p:nvSpPr>
          <p:cNvPr id="3" name="Subtitle 2"/>
          <p:cNvSpPr>
            <a:spLocks noGrp="1"/>
          </p:cNvSpPr>
          <p:nvPr>
            <p:ph type="subTitle" idx="1"/>
          </p:nvPr>
        </p:nvSpPr>
        <p:spPr>
          <a:xfrm>
            <a:off x="1403648" y="2780928"/>
            <a:ext cx="7406640" cy="1752600"/>
          </a:xfrm>
        </p:spPr>
        <p:txBody>
          <a:bodyPr/>
          <a:lstStyle/>
          <a:p>
            <a:r>
              <a:rPr lang="en-US" dirty="0" smtClean="0"/>
              <a:t>MP </a:t>
            </a:r>
            <a:r>
              <a:rPr lang="en-US" dirty="0" smtClean="0"/>
              <a:t>Seminar 1st October 2019</a:t>
            </a:r>
          </a:p>
          <a:p>
            <a:r>
              <a:rPr lang="en-US" dirty="0" smtClean="0"/>
              <a:t>Simon Kilshaw</a:t>
            </a:r>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it?</a:t>
            </a:r>
            <a:endParaRPr lang="en-US" dirty="0"/>
          </a:p>
        </p:txBody>
      </p:sp>
      <p:sp>
        <p:nvSpPr>
          <p:cNvPr id="3" name="Content Placeholder 2"/>
          <p:cNvSpPr>
            <a:spLocks noGrp="1"/>
          </p:cNvSpPr>
          <p:nvPr>
            <p:ph idx="1"/>
          </p:nvPr>
        </p:nvSpPr>
        <p:spPr/>
        <p:txBody>
          <a:bodyPr>
            <a:normAutofit fontScale="92500"/>
          </a:bodyPr>
          <a:lstStyle/>
          <a:p>
            <a:r>
              <a:rPr lang="en-GB" dirty="0"/>
              <a:t>For Stage 1 of the Major Project  you are required to identify and scope out a viable research project which centres around your specific goals and interests. </a:t>
            </a:r>
            <a:endParaRPr lang="en-GB" dirty="0" smtClean="0"/>
          </a:p>
          <a:p>
            <a:endParaRPr lang="en-GB" dirty="0" smtClean="0"/>
          </a:p>
          <a:p>
            <a:r>
              <a:rPr lang="en-GB" dirty="0" smtClean="0"/>
              <a:t>This </a:t>
            </a:r>
            <a:r>
              <a:rPr lang="en-GB" dirty="0"/>
              <a:t>could take many forms from composing/ products /producing  an entire album  to more specifically focusing on an area of the discipline such as diffusion or conducting a series of research ‘studies’ to explore  </a:t>
            </a:r>
            <a:r>
              <a:rPr lang="en-GB" dirty="0" smtClean="0"/>
              <a:t>a </a:t>
            </a:r>
            <a:r>
              <a:rPr lang="en-GB" dirty="0"/>
              <a:t>specific aspect of the craft. </a:t>
            </a:r>
            <a:endParaRPr lang="en-US" dirty="0"/>
          </a:p>
        </p:txBody>
      </p:sp>
    </p:spTree>
    <p:extLst>
      <p:ext uri="{BB962C8B-B14F-4D97-AF65-F5344CB8AC3E}">
        <p14:creationId xmlns:p14="http://schemas.microsoft.com/office/powerpoint/2010/main" val="189125271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Therefore it might be useful to think early on whether it is a ‘breadth’ or ‘depth’ based approach that you want to take and is in line with your own personal goals. </a:t>
            </a:r>
            <a:endParaRPr lang="en-GB" dirty="0" smtClean="0"/>
          </a:p>
          <a:p>
            <a:endParaRPr lang="en-GB" dirty="0" smtClean="0"/>
          </a:p>
          <a:p>
            <a:r>
              <a:rPr lang="en-GB" dirty="0" smtClean="0"/>
              <a:t>It </a:t>
            </a:r>
            <a:r>
              <a:rPr lang="en-GB" dirty="0"/>
              <a:t>is also useful to keep in mind that ‘</a:t>
            </a:r>
            <a:r>
              <a:rPr lang="en-GB" i="1" dirty="0"/>
              <a:t>the process is the project</a:t>
            </a:r>
            <a:r>
              <a:rPr lang="en-GB" dirty="0"/>
              <a:t>’ and that it is also </a:t>
            </a:r>
            <a:r>
              <a:rPr lang="en-GB" dirty="0" smtClean="0"/>
              <a:t>a ‘</a:t>
            </a:r>
            <a:r>
              <a:rPr lang="en-GB" i="1" dirty="0" smtClean="0"/>
              <a:t>creative </a:t>
            </a:r>
            <a:r>
              <a:rPr lang="en-GB" i="1" dirty="0"/>
              <a:t>research</a:t>
            </a:r>
            <a:r>
              <a:rPr lang="en-GB" dirty="0"/>
              <a:t>’ project. </a:t>
            </a:r>
            <a:endParaRPr lang="en-US" dirty="0"/>
          </a:p>
        </p:txBody>
      </p:sp>
    </p:spTree>
    <p:extLst>
      <p:ext uri="{BB962C8B-B14F-4D97-AF65-F5344CB8AC3E}">
        <p14:creationId xmlns:p14="http://schemas.microsoft.com/office/powerpoint/2010/main" val="93148911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Targets for </a:t>
            </a:r>
            <a:r>
              <a:rPr lang="en-US" smtClean="0"/>
              <a:t>this session</a:t>
            </a:r>
            <a:endParaRPr lang="en-US" dirty="0"/>
          </a:p>
        </p:txBody>
      </p:sp>
      <p:sp>
        <p:nvSpPr>
          <p:cNvPr id="3" name="Content Placeholder 2"/>
          <p:cNvSpPr>
            <a:spLocks noGrp="1"/>
          </p:cNvSpPr>
          <p:nvPr>
            <p:ph idx="1"/>
          </p:nvPr>
        </p:nvSpPr>
        <p:spPr/>
        <p:txBody>
          <a:bodyPr/>
          <a:lstStyle/>
          <a:p>
            <a:r>
              <a:rPr lang="en-US" dirty="0" smtClean="0"/>
              <a:t>Scoping </a:t>
            </a:r>
            <a:r>
              <a:rPr lang="en-US" dirty="0" smtClean="0"/>
              <a:t>exercise- towards a project definition.</a:t>
            </a:r>
            <a:endParaRPr lang="en-US" dirty="0" smtClean="0"/>
          </a:p>
          <a:p>
            <a:r>
              <a:rPr lang="en-US" dirty="0" smtClean="0"/>
              <a:t>Typical content of presentation.</a:t>
            </a:r>
          </a:p>
          <a:p>
            <a:r>
              <a:rPr lang="en-US" dirty="0" smtClean="0"/>
              <a:t>Evaluate the assessment criteria.</a:t>
            </a:r>
          </a:p>
        </p:txBody>
      </p:sp>
    </p:spTree>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Stage 1 Learning Aim</a:t>
            </a:r>
            <a:endParaRPr lang="en-US" dirty="0"/>
          </a:p>
        </p:txBody>
      </p:sp>
      <p:sp>
        <p:nvSpPr>
          <p:cNvPr id="3" name="Content Placeholder 2"/>
          <p:cNvSpPr>
            <a:spLocks noGrp="1"/>
          </p:cNvSpPr>
          <p:nvPr>
            <p:ph idx="1"/>
          </p:nvPr>
        </p:nvSpPr>
        <p:spPr/>
        <p:txBody>
          <a:bodyPr>
            <a:normAutofit/>
          </a:bodyPr>
          <a:lstStyle/>
          <a:p>
            <a:r>
              <a:rPr lang="en-GB" dirty="0"/>
              <a:t>Stage 1 of the Major Project offers the student an opportunity to thoroughly research </a:t>
            </a:r>
            <a:r>
              <a:rPr lang="en-GB" dirty="0" smtClean="0"/>
              <a:t>and develop an artefact. </a:t>
            </a:r>
          </a:p>
          <a:p>
            <a:r>
              <a:rPr lang="en-GB" dirty="0" smtClean="0"/>
              <a:t>To </a:t>
            </a:r>
            <a:r>
              <a:rPr lang="en-GB" dirty="0"/>
              <a:t>communicate that information with intended solutions to an audience in a manner that reflects practices and standards found in industry.</a:t>
            </a:r>
          </a:p>
          <a:p>
            <a:r>
              <a:rPr lang="en-GB" dirty="0"/>
              <a:t> </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Stage 1 Learning outcomes</a:t>
            </a:r>
            <a:endParaRPr lang="en-US" dirty="0"/>
          </a:p>
        </p:txBody>
      </p:sp>
      <p:sp>
        <p:nvSpPr>
          <p:cNvPr id="3" name="Content Placeholder 2"/>
          <p:cNvSpPr>
            <a:spLocks noGrp="1"/>
          </p:cNvSpPr>
          <p:nvPr>
            <p:ph idx="1"/>
          </p:nvPr>
        </p:nvSpPr>
        <p:spPr/>
        <p:txBody>
          <a:bodyPr>
            <a:normAutofit/>
          </a:bodyPr>
          <a:lstStyle/>
          <a:p>
            <a:pPr marL="82296" indent="0">
              <a:buNone/>
            </a:pPr>
            <a:r>
              <a:rPr lang="en-GB" dirty="0"/>
              <a:t> </a:t>
            </a:r>
          </a:p>
          <a:p>
            <a:pPr lvl="0"/>
            <a:r>
              <a:rPr lang="en-GB" dirty="0"/>
              <a:t>Identify and critically evaluate an intellectually challenging idea that would be appropriate for their Major Project</a:t>
            </a:r>
            <a:r>
              <a:rPr lang="en-GB" dirty="0" smtClean="0"/>
              <a:t>.</a:t>
            </a:r>
          </a:p>
          <a:p>
            <a:pPr lvl="0"/>
            <a:endParaRPr lang="en-GB" dirty="0"/>
          </a:p>
          <a:p>
            <a:pPr lvl="0"/>
            <a:r>
              <a:rPr lang="en-GB" dirty="0"/>
              <a:t>Communicate effectively the research areas, design solutions, technical requirements, and overall specification relevant to their Major Project idea, using contemporary methods and techniques.</a:t>
            </a:r>
          </a:p>
          <a:p>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03648" y="116632"/>
            <a:ext cx="7498080" cy="4800600"/>
          </a:xfrm>
        </p:spPr>
        <p:txBody>
          <a:bodyPr>
            <a:normAutofit fontScale="70000" lnSpcReduction="20000"/>
          </a:bodyPr>
          <a:lstStyle/>
          <a:p>
            <a:r>
              <a:rPr lang="en-US" dirty="0" smtClean="0"/>
              <a:t>The Task:</a:t>
            </a:r>
            <a:endParaRPr lang="en-US" dirty="0"/>
          </a:p>
          <a:p>
            <a:pPr lvl="0"/>
            <a:r>
              <a:rPr lang="en-GB" dirty="0"/>
              <a:t>Each student presents his/her proposal in a manner that simulates a ‘pitch’ in industry, where the student formally presents the initial research and preparatory work together with a detailed indication of intent for the following stages.  </a:t>
            </a:r>
            <a:br>
              <a:rPr lang="en-GB" dirty="0"/>
            </a:br>
            <a:endParaRPr lang="en-GB" dirty="0"/>
          </a:p>
          <a:p>
            <a:r>
              <a:rPr lang="en-GB" dirty="0"/>
              <a:t>A minimum of two, but normally three lecturers are present for the assessment. The </a:t>
            </a:r>
            <a:r>
              <a:rPr lang="en-GB" dirty="0" smtClean="0"/>
              <a:t>initial presentation </a:t>
            </a:r>
            <a:r>
              <a:rPr lang="en-GB" dirty="0"/>
              <a:t>lasts ten minutes with a further ten minutes to explore the proposal more fully by questions and answers. </a:t>
            </a:r>
          </a:p>
          <a:p>
            <a:endParaRPr lang="en-US" dirty="0"/>
          </a:p>
        </p:txBody>
      </p:sp>
    </p:spTree>
    <p:extLst>
      <p:ext uri="{BB962C8B-B14F-4D97-AF65-F5344CB8AC3E}">
        <p14:creationId xmlns:p14="http://schemas.microsoft.com/office/powerpoint/2010/main" val="3247639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Tuesday 29</a:t>
            </a:r>
            <a:r>
              <a:rPr lang="en-US" baseline="30000" dirty="0" smtClean="0"/>
              <a:t>th</a:t>
            </a:r>
            <a:r>
              <a:rPr lang="en-US" dirty="0" smtClean="0"/>
              <a:t> October room AB203</a:t>
            </a:r>
            <a:br>
              <a:rPr lang="en-US" dirty="0" smtClean="0"/>
            </a:br>
            <a:r>
              <a:rPr lang="en-US" dirty="0" smtClean="0"/>
              <a:t>Presentation assessment schedule</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89947178"/>
              </p:ext>
            </p:extLst>
          </p:nvPr>
        </p:nvGraphicFramePr>
        <p:xfrm>
          <a:off x="2810065" y="2204864"/>
          <a:ext cx="4749165" cy="2375198"/>
        </p:xfrm>
        <a:graphic>
          <a:graphicData uri="http://schemas.openxmlformats.org/drawingml/2006/table">
            <a:tbl>
              <a:tblPr firstRow="1" firstCol="1" bandRow="1"/>
              <a:tblGrid>
                <a:gridCol w="4749165"/>
              </a:tblGrid>
              <a:tr h="501799">
                <a:tc>
                  <a:txBody>
                    <a:bodyPr/>
                    <a:lstStyle/>
                    <a:p>
                      <a:r>
                        <a:rPr lang="en-US" dirty="0">
                          <a:effectLst/>
                        </a:rPr>
                        <a:t>Stephen Thomas </a:t>
                      </a:r>
                      <a:r>
                        <a:rPr lang="en-US" i="1" dirty="0">
                          <a:effectLst/>
                        </a:rPr>
                        <a:t>10am</a:t>
                      </a:r>
                      <a:endParaRPr lang="en-US" dirty="0">
                        <a:effectLst/>
                      </a:endParaRPr>
                    </a:p>
                    <a:p>
                      <a:r>
                        <a:rPr lang="en-US" dirty="0" smtClean="0">
                          <a:effectLst/>
                        </a:rPr>
                        <a:t>Adrienne </a:t>
                      </a:r>
                      <a:r>
                        <a:rPr lang="en-US" dirty="0" err="1">
                          <a:effectLst/>
                        </a:rPr>
                        <a:t>Fuscics</a:t>
                      </a:r>
                      <a:r>
                        <a:rPr lang="en-US" dirty="0">
                          <a:effectLst/>
                        </a:rPr>
                        <a:t> </a:t>
                      </a:r>
                      <a:r>
                        <a:rPr lang="en-US" i="1" dirty="0">
                          <a:effectLst/>
                        </a:rPr>
                        <a:t>10.20am </a:t>
                      </a:r>
                      <a:endParaRPr lang="en-US" dirty="0">
                        <a:effectLs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1003598">
                <a:tc>
                  <a:txBody>
                    <a:bodyPr/>
                    <a:lstStyle/>
                    <a:p>
                      <a:r>
                        <a:rPr lang="en-US" dirty="0">
                          <a:effectLst/>
                        </a:rPr>
                        <a:t>Jacob Daley </a:t>
                      </a:r>
                      <a:r>
                        <a:rPr lang="en-US" i="1" dirty="0">
                          <a:effectLst/>
                        </a:rPr>
                        <a:t> 10.40am</a:t>
                      </a:r>
                      <a:endParaRPr lang="en-US" dirty="0">
                        <a:effectLst/>
                      </a:endParaRPr>
                    </a:p>
                    <a:p>
                      <a:r>
                        <a:rPr lang="en-US" dirty="0">
                          <a:effectLst/>
                        </a:rPr>
                        <a:t>Peter Rees </a:t>
                      </a:r>
                      <a:r>
                        <a:rPr lang="en-US" i="1" dirty="0">
                          <a:effectLst/>
                        </a:rPr>
                        <a:t> 11am</a:t>
                      </a:r>
                      <a:endParaRPr lang="en-US" dirty="0">
                        <a:effectLst/>
                      </a:endParaRPr>
                    </a:p>
                    <a:p>
                      <a:r>
                        <a:rPr lang="en-US" dirty="0">
                          <a:effectLst/>
                        </a:rPr>
                        <a:t>Will Scott </a:t>
                      </a:r>
                      <a:r>
                        <a:rPr lang="en-US" i="1" dirty="0">
                          <a:effectLst/>
                        </a:rPr>
                        <a:t> 11.20am</a:t>
                      </a:r>
                      <a:endParaRPr lang="en-US" dirty="0">
                        <a:effectLs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752698">
                <a:tc>
                  <a:txBody>
                    <a:bodyPr/>
                    <a:lstStyle/>
                    <a:p>
                      <a:r>
                        <a:rPr lang="en-US" dirty="0">
                          <a:effectLst/>
                        </a:rPr>
                        <a:t>James Davies</a:t>
                      </a:r>
                      <a:r>
                        <a:rPr lang="en-US" i="1" dirty="0">
                          <a:effectLst/>
                        </a:rPr>
                        <a:t> 12pm</a:t>
                      </a:r>
                      <a:endParaRPr lang="en-US" dirty="0">
                        <a:effectLst/>
                      </a:endParaRPr>
                    </a:p>
                    <a:p>
                      <a:r>
                        <a:rPr lang="en-US" i="1" dirty="0">
                          <a:effectLst/>
                        </a:rPr>
                        <a:t> Ben </a:t>
                      </a:r>
                      <a:r>
                        <a:rPr lang="en-US" i="1" dirty="0" err="1">
                          <a:effectLst/>
                        </a:rPr>
                        <a:t>Ionut</a:t>
                      </a:r>
                      <a:r>
                        <a:rPr lang="en-US" i="1" dirty="0">
                          <a:effectLst/>
                        </a:rPr>
                        <a:t> 12.20pm</a:t>
                      </a:r>
                      <a:endParaRPr lang="en-US" dirty="0">
                        <a:effectLst/>
                      </a:endParaRPr>
                    </a:p>
                    <a:p>
                      <a:r>
                        <a:rPr lang="en-US" i="1" dirty="0">
                          <a:effectLst/>
                        </a:rPr>
                        <a:t> Zac Basset 12.40pm</a:t>
                      </a:r>
                      <a:endParaRPr lang="en-US" dirty="0">
                        <a:effectLs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bl>
          </a:graphicData>
        </a:graphic>
      </p:graphicFrame>
    </p:spTree>
    <p:extLst>
      <p:ext uri="{BB962C8B-B14F-4D97-AF65-F5344CB8AC3E}">
        <p14:creationId xmlns:p14="http://schemas.microsoft.com/office/powerpoint/2010/main" val="18899471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Typical Viva 1slide content</a:t>
            </a:r>
            <a:endParaRPr lang="en-US" dirty="0"/>
          </a:p>
        </p:txBody>
      </p:sp>
      <p:sp>
        <p:nvSpPr>
          <p:cNvPr id="3" name="Content Placeholder 2"/>
          <p:cNvSpPr>
            <a:spLocks noGrp="1"/>
          </p:cNvSpPr>
          <p:nvPr>
            <p:ph idx="1"/>
          </p:nvPr>
        </p:nvSpPr>
        <p:spPr/>
        <p:txBody>
          <a:bodyPr/>
          <a:lstStyle/>
          <a:p>
            <a:r>
              <a:rPr lang="en-US" dirty="0" smtClean="0"/>
              <a:t>Slide 1: Name, project title</a:t>
            </a:r>
          </a:p>
          <a:p>
            <a:r>
              <a:rPr lang="en-US" dirty="0" smtClean="0"/>
              <a:t>Slide 2: Contents</a:t>
            </a:r>
          </a:p>
          <a:p>
            <a:r>
              <a:rPr lang="en-US" dirty="0"/>
              <a:t>Slide </a:t>
            </a:r>
            <a:r>
              <a:rPr lang="en-US" dirty="0" smtClean="0"/>
              <a:t>3: Project Definition</a:t>
            </a:r>
          </a:p>
          <a:p>
            <a:r>
              <a:rPr lang="en-US" dirty="0"/>
              <a:t>Slide </a:t>
            </a:r>
            <a:r>
              <a:rPr lang="en-US" dirty="0" smtClean="0"/>
              <a:t>4: Project Aims and Objectives</a:t>
            </a:r>
          </a:p>
          <a:p>
            <a:r>
              <a:rPr lang="en-US" dirty="0" smtClean="0"/>
              <a:t>Slide 5: Target Audience</a:t>
            </a:r>
          </a:p>
          <a:p>
            <a:r>
              <a:rPr lang="en-US" dirty="0" smtClean="0"/>
              <a:t>Slide 6: Evidence of Research/Blog</a:t>
            </a:r>
          </a:p>
          <a:p>
            <a:r>
              <a:rPr lang="en-US" dirty="0" smtClean="0"/>
              <a:t>Slide 7: Methodology</a:t>
            </a:r>
          </a:p>
          <a:p>
            <a:r>
              <a:rPr lang="en-US" dirty="0" smtClean="0"/>
              <a:t>Slide 8: Strengths and weaknesses</a:t>
            </a:r>
          </a:p>
          <a:p>
            <a:r>
              <a:rPr lang="en-US" dirty="0" smtClean="0"/>
              <a:t>Slide 9: Process management: GANNT</a:t>
            </a:r>
          </a:p>
          <a:p>
            <a:r>
              <a:rPr lang="en-US" dirty="0" smtClean="0"/>
              <a:t>Slide 10: Sources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Evaluation of assessment criteria</a:t>
            </a:r>
            <a:endParaRPr lang="en-US" dirty="0"/>
          </a:p>
        </p:txBody>
      </p:sp>
      <p:sp>
        <p:nvSpPr>
          <p:cNvPr id="3" name="Content Placeholder 2"/>
          <p:cNvSpPr>
            <a:spLocks noGrp="1"/>
          </p:cNvSpPr>
          <p:nvPr>
            <p:ph idx="1"/>
          </p:nvPr>
        </p:nvSpPr>
        <p:spPr/>
        <p:txBody>
          <a:bodyPr>
            <a:normAutofit fontScale="85000" lnSpcReduction="10000"/>
          </a:bodyPr>
          <a:lstStyle/>
          <a:p>
            <a:pPr lvl="0"/>
            <a:r>
              <a:rPr lang="en-GB" b="1" dirty="0"/>
              <a:t>Project Brief:</a:t>
            </a:r>
            <a:r>
              <a:rPr lang="en-GB" dirty="0"/>
              <a:t> aims, objectives, intentions.</a:t>
            </a:r>
          </a:p>
          <a:p>
            <a:pPr lvl="0"/>
            <a:r>
              <a:rPr lang="en-GB" b="1" dirty="0"/>
              <a:t>Research</a:t>
            </a:r>
            <a:r>
              <a:rPr lang="en-GB" dirty="0"/>
              <a:t>: technical, </a:t>
            </a:r>
            <a:r>
              <a:rPr lang="en-GB" dirty="0" smtClean="0"/>
              <a:t>aesthetic, cultural</a:t>
            </a:r>
            <a:r>
              <a:rPr lang="en-GB" dirty="0"/>
              <a:t>, and social context. Industrial </a:t>
            </a:r>
            <a:r>
              <a:rPr lang="en-GB" dirty="0" smtClean="0"/>
              <a:t>application?</a:t>
            </a:r>
            <a:endParaRPr lang="en-GB" dirty="0"/>
          </a:p>
          <a:p>
            <a:pPr lvl="0"/>
            <a:r>
              <a:rPr lang="en-GB" b="1" dirty="0"/>
              <a:t>Process:</a:t>
            </a:r>
            <a:r>
              <a:rPr lang="en-GB" dirty="0"/>
              <a:t> target audience; project planning; learning journal, blog, production diary, or similar</a:t>
            </a:r>
            <a:r>
              <a:rPr lang="en-GB" dirty="0" smtClean="0"/>
              <a:t>.- development portfolio.</a:t>
            </a:r>
            <a:endParaRPr lang="en-GB" dirty="0"/>
          </a:p>
          <a:p>
            <a:pPr lvl="0"/>
            <a:r>
              <a:rPr lang="en-GB" b="1" dirty="0"/>
              <a:t>Preliminary ideas/proposed solutions</a:t>
            </a:r>
            <a:r>
              <a:rPr lang="en-GB" dirty="0"/>
              <a:t>: test recordings, proof of concept demos, storyboards, etc.</a:t>
            </a:r>
          </a:p>
          <a:p>
            <a:pPr lvl="0"/>
            <a:r>
              <a:rPr lang="en-GB" b="1" dirty="0"/>
              <a:t>Communication</a:t>
            </a:r>
            <a:r>
              <a:rPr lang="en-GB" dirty="0"/>
              <a:t>: presentation techniques, effective response to questions, AV integration.</a:t>
            </a:r>
          </a:p>
          <a:p>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Criteria weightings</a:t>
            </a:r>
            <a:endParaRPr lang="en-US" dirty="0"/>
          </a:p>
        </p:txBody>
      </p:sp>
      <p:sp>
        <p:nvSpPr>
          <p:cNvPr id="8" name="Rectangle 2"/>
          <p:cNvSpPr>
            <a:spLocks noChangeArrowheads="1"/>
          </p:cNvSpPr>
          <p:nvPr/>
        </p:nvSpPr>
        <p:spPr bwMode="auto">
          <a:xfrm>
            <a:off x="2271713" y="260985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fontAlgn="base">
              <a:spcBef>
                <a:spcPct val="0"/>
              </a:spcBef>
              <a:spcAft>
                <a:spcPct val="0"/>
              </a:spcAft>
              <a:tabLst>
                <a:tab pos="457200" algn="r"/>
                <a:tab pos="2636838" algn="ctr"/>
                <a:tab pos="5273675" algn="r"/>
              </a:tabLst>
              <a:defRPr>
                <a:solidFill>
                  <a:schemeClr val="tx1"/>
                </a:solidFill>
                <a:latin typeface="Arial" pitchFamily="34" charset="0"/>
                <a:cs typeface="Arial" pitchFamily="34" charset="0"/>
              </a:defRPr>
            </a:lvl1pPr>
            <a:lvl2pPr fontAlgn="base">
              <a:spcBef>
                <a:spcPct val="0"/>
              </a:spcBef>
              <a:spcAft>
                <a:spcPct val="0"/>
              </a:spcAft>
              <a:tabLst>
                <a:tab pos="457200" algn="r"/>
                <a:tab pos="2636838" algn="ctr"/>
                <a:tab pos="5273675" algn="r"/>
              </a:tabLst>
              <a:defRPr>
                <a:solidFill>
                  <a:schemeClr val="tx1"/>
                </a:solidFill>
                <a:latin typeface="Arial" pitchFamily="34" charset="0"/>
                <a:cs typeface="Arial" pitchFamily="34" charset="0"/>
              </a:defRPr>
            </a:lvl2pPr>
            <a:lvl3pPr fontAlgn="base">
              <a:spcBef>
                <a:spcPct val="0"/>
              </a:spcBef>
              <a:spcAft>
                <a:spcPct val="0"/>
              </a:spcAft>
              <a:tabLst>
                <a:tab pos="457200" algn="r"/>
                <a:tab pos="2636838" algn="ctr"/>
                <a:tab pos="5273675" algn="r"/>
              </a:tabLst>
              <a:defRPr>
                <a:solidFill>
                  <a:schemeClr val="tx1"/>
                </a:solidFill>
                <a:latin typeface="Arial" pitchFamily="34" charset="0"/>
                <a:cs typeface="Arial" pitchFamily="34" charset="0"/>
              </a:defRPr>
            </a:lvl3pPr>
            <a:lvl4pPr fontAlgn="base">
              <a:spcBef>
                <a:spcPct val="0"/>
              </a:spcBef>
              <a:spcAft>
                <a:spcPct val="0"/>
              </a:spcAft>
              <a:tabLst>
                <a:tab pos="457200" algn="r"/>
                <a:tab pos="2636838" algn="ctr"/>
                <a:tab pos="5273675" algn="r"/>
              </a:tabLst>
              <a:defRPr>
                <a:solidFill>
                  <a:schemeClr val="tx1"/>
                </a:solidFill>
                <a:latin typeface="Arial" pitchFamily="34" charset="0"/>
                <a:cs typeface="Arial" pitchFamily="34" charset="0"/>
              </a:defRPr>
            </a:lvl4pPr>
            <a:lvl5pPr fontAlgn="base">
              <a:spcBef>
                <a:spcPct val="0"/>
              </a:spcBef>
              <a:spcAft>
                <a:spcPct val="0"/>
              </a:spcAft>
              <a:tabLst>
                <a:tab pos="457200" algn="r"/>
                <a:tab pos="2636838" algn="ctr"/>
                <a:tab pos="5273675" algn="r"/>
              </a:tabLst>
              <a:defRPr>
                <a:solidFill>
                  <a:schemeClr val="tx1"/>
                </a:solidFill>
                <a:latin typeface="Arial" pitchFamily="34" charset="0"/>
                <a:cs typeface="Arial" pitchFamily="34" charset="0"/>
              </a:defRPr>
            </a:lvl5pPr>
            <a:lvl6pPr fontAlgn="base">
              <a:spcBef>
                <a:spcPct val="0"/>
              </a:spcBef>
              <a:spcAft>
                <a:spcPct val="0"/>
              </a:spcAft>
              <a:tabLst>
                <a:tab pos="457200" algn="r"/>
                <a:tab pos="2636838" algn="ctr"/>
                <a:tab pos="5273675" algn="r"/>
              </a:tabLst>
              <a:defRPr>
                <a:solidFill>
                  <a:schemeClr val="tx1"/>
                </a:solidFill>
                <a:latin typeface="Arial" pitchFamily="34" charset="0"/>
                <a:cs typeface="Arial" pitchFamily="34" charset="0"/>
              </a:defRPr>
            </a:lvl6pPr>
            <a:lvl7pPr fontAlgn="base">
              <a:spcBef>
                <a:spcPct val="0"/>
              </a:spcBef>
              <a:spcAft>
                <a:spcPct val="0"/>
              </a:spcAft>
              <a:tabLst>
                <a:tab pos="457200" algn="r"/>
                <a:tab pos="2636838" algn="ctr"/>
                <a:tab pos="5273675" algn="r"/>
              </a:tabLst>
              <a:defRPr>
                <a:solidFill>
                  <a:schemeClr val="tx1"/>
                </a:solidFill>
                <a:latin typeface="Arial" pitchFamily="34" charset="0"/>
                <a:cs typeface="Arial" pitchFamily="34" charset="0"/>
              </a:defRPr>
            </a:lvl7pPr>
            <a:lvl8pPr fontAlgn="base">
              <a:spcBef>
                <a:spcPct val="0"/>
              </a:spcBef>
              <a:spcAft>
                <a:spcPct val="0"/>
              </a:spcAft>
              <a:tabLst>
                <a:tab pos="457200" algn="r"/>
                <a:tab pos="2636838" algn="ctr"/>
                <a:tab pos="5273675" algn="r"/>
              </a:tabLst>
              <a:defRPr>
                <a:solidFill>
                  <a:schemeClr val="tx1"/>
                </a:solidFill>
                <a:latin typeface="Arial" pitchFamily="34" charset="0"/>
                <a:cs typeface="Arial" pitchFamily="34" charset="0"/>
              </a:defRPr>
            </a:lvl8pPr>
            <a:lvl9pPr fontAlgn="base">
              <a:spcBef>
                <a:spcPct val="0"/>
              </a:spcBef>
              <a:spcAft>
                <a:spcPct val="0"/>
              </a:spcAft>
              <a:tabLst>
                <a:tab pos="457200" algn="r"/>
                <a:tab pos="2636838" algn="ctr"/>
                <a:tab pos="5273675" algn="r"/>
              </a:tabLs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tab pos="457200" algn="r"/>
                <a:tab pos="2636838" algn="ctr"/>
                <a:tab pos="5273675" algn="r"/>
              </a:tabLst>
            </a:pP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9" name="Rectangle 3"/>
          <p:cNvSpPr>
            <a:spLocks noChangeArrowheads="1"/>
          </p:cNvSpPr>
          <p:nvPr/>
        </p:nvSpPr>
        <p:spPr bwMode="auto">
          <a:xfrm>
            <a:off x="2271713" y="3698245"/>
            <a:ext cx="1223412"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fontAlgn="base">
              <a:spcBef>
                <a:spcPct val="0"/>
              </a:spcBef>
              <a:spcAft>
                <a:spcPct val="0"/>
              </a:spcAft>
              <a:tabLst>
                <a:tab pos="2636838" algn="ctr"/>
                <a:tab pos="5273675" algn="r"/>
              </a:tabLst>
              <a:defRPr>
                <a:solidFill>
                  <a:schemeClr val="tx1"/>
                </a:solidFill>
                <a:latin typeface="Arial" pitchFamily="34" charset="0"/>
                <a:cs typeface="Arial" pitchFamily="34" charset="0"/>
              </a:defRPr>
            </a:lvl1pPr>
            <a:lvl2pPr fontAlgn="base">
              <a:spcBef>
                <a:spcPct val="0"/>
              </a:spcBef>
              <a:spcAft>
                <a:spcPct val="0"/>
              </a:spcAft>
              <a:tabLst>
                <a:tab pos="2636838" algn="ctr"/>
                <a:tab pos="5273675" algn="r"/>
              </a:tabLst>
              <a:defRPr>
                <a:solidFill>
                  <a:schemeClr val="tx1"/>
                </a:solidFill>
                <a:latin typeface="Arial" pitchFamily="34" charset="0"/>
                <a:cs typeface="Arial" pitchFamily="34" charset="0"/>
              </a:defRPr>
            </a:lvl2pPr>
            <a:lvl3pPr fontAlgn="base">
              <a:spcBef>
                <a:spcPct val="0"/>
              </a:spcBef>
              <a:spcAft>
                <a:spcPct val="0"/>
              </a:spcAft>
              <a:tabLst>
                <a:tab pos="2636838" algn="ctr"/>
                <a:tab pos="5273675" algn="r"/>
              </a:tabLst>
              <a:defRPr>
                <a:solidFill>
                  <a:schemeClr val="tx1"/>
                </a:solidFill>
                <a:latin typeface="Arial" pitchFamily="34" charset="0"/>
                <a:cs typeface="Arial" pitchFamily="34" charset="0"/>
              </a:defRPr>
            </a:lvl3pPr>
            <a:lvl4pPr fontAlgn="base">
              <a:spcBef>
                <a:spcPct val="0"/>
              </a:spcBef>
              <a:spcAft>
                <a:spcPct val="0"/>
              </a:spcAft>
              <a:tabLst>
                <a:tab pos="2636838" algn="ctr"/>
                <a:tab pos="5273675" algn="r"/>
              </a:tabLst>
              <a:defRPr>
                <a:solidFill>
                  <a:schemeClr val="tx1"/>
                </a:solidFill>
                <a:latin typeface="Arial" pitchFamily="34" charset="0"/>
                <a:cs typeface="Arial" pitchFamily="34" charset="0"/>
              </a:defRPr>
            </a:lvl4pPr>
            <a:lvl5pPr fontAlgn="base">
              <a:spcBef>
                <a:spcPct val="0"/>
              </a:spcBef>
              <a:spcAft>
                <a:spcPct val="0"/>
              </a:spcAft>
              <a:tabLst>
                <a:tab pos="2636838" algn="ctr"/>
                <a:tab pos="5273675" algn="r"/>
              </a:tabLst>
              <a:defRPr>
                <a:solidFill>
                  <a:schemeClr val="tx1"/>
                </a:solidFill>
                <a:latin typeface="Arial" pitchFamily="34" charset="0"/>
                <a:cs typeface="Arial" pitchFamily="34" charset="0"/>
              </a:defRPr>
            </a:lvl5pPr>
            <a:lvl6pPr fontAlgn="base">
              <a:spcBef>
                <a:spcPct val="0"/>
              </a:spcBef>
              <a:spcAft>
                <a:spcPct val="0"/>
              </a:spcAft>
              <a:tabLst>
                <a:tab pos="2636838" algn="ctr"/>
                <a:tab pos="5273675" algn="r"/>
              </a:tabLst>
              <a:defRPr>
                <a:solidFill>
                  <a:schemeClr val="tx1"/>
                </a:solidFill>
                <a:latin typeface="Arial" pitchFamily="34" charset="0"/>
                <a:cs typeface="Arial" pitchFamily="34" charset="0"/>
              </a:defRPr>
            </a:lvl6pPr>
            <a:lvl7pPr fontAlgn="base">
              <a:spcBef>
                <a:spcPct val="0"/>
              </a:spcBef>
              <a:spcAft>
                <a:spcPct val="0"/>
              </a:spcAft>
              <a:tabLst>
                <a:tab pos="2636838" algn="ctr"/>
                <a:tab pos="5273675" algn="r"/>
              </a:tabLst>
              <a:defRPr>
                <a:solidFill>
                  <a:schemeClr val="tx1"/>
                </a:solidFill>
                <a:latin typeface="Arial" pitchFamily="34" charset="0"/>
                <a:cs typeface="Arial" pitchFamily="34" charset="0"/>
              </a:defRPr>
            </a:lvl7pPr>
            <a:lvl8pPr fontAlgn="base">
              <a:spcBef>
                <a:spcPct val="0"/>
              </a:spcBef>
              <a:spcAft>
                <a:spcPct val="0"/>
              </a:spcAft>
              <a:tabLst>
                <a:tab pos="2636838" algn="ctr"/>
                <a:tab pos="5273675" algn="r"/>
              </a:tabLst>
              <a:defRPr>
                <a:solidFill>
                  <a:schemeClr val="tx1"/>
                </a:solidFill>
                <a:latin typeface="Arial" pitchFamily="34" charset="0"/>
                <a:cs typeface="Arial" pitchFamily="34" charset="0"/>
              </a:defRPr>
            </a:lvl8pPr>
            <a:lvl9pPr fontAlgn="base">
              <a:spcBef>
                <a:spcPct val="0"/>
              </a:spcBef>
              <a:spcAft>
                <a:spcPct val="0"/>
              </a:spcAft>
              <a:tabLst>
                <a:tab pos="2636838" algn="ctr"/>
                <a:tab pos="5273675" algn="r"/>
              </a:tabLs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tab pos="2636838" algn="ctr"/>
                <a:tab pos="5273675" algn="r"/>
              </a:tabLst>
            </a:pPr>
            <a:r>
              <a:rPr kumimoji="0" lang="en-GB" altLang="en-US" sz="1100" b="1" i="0" u="none" strike="noStrike" cap="none" normalizeH="0" baseline="0" dirty="0" smtClean="0">
                <a:ln>
                  <a:noFill/>
                </a:ln>
                <a:solidFill>
                  <a:schemeClr val="tx1"/>
                </a:solidFill>
                <a:effectLst/>
                <a:latin typeface="Arial" pitchFamily="34" charset="0"/>
                <a:ea typeface="Times New Roman" pitchFamily="18" charset="0"/>
                <a:cs typeface="Calibri" pitchFamily="34" charset="0"/>
              </a:rPr>
              <a:t>                           </a:t>
            </a:r>
            <a:endParaRPr kumimoji="0" lang="en-GB" altLang="en-US" sz="600" b="0" i="0" u="none" strike="noStrike" cap="none" normalizeH="0" baseline="0" dirty="0" smtClean="0">
              <a:ln>
                <a:noFill/>
              </a:ln>
              <a:solidFill>
                <a:schemeClr val="tx1"/>
              </a:solidFill>
              <a:effectLst/>
              <a:latin typeface="Arial" pitchFamily="34" charset="0"/>
              <a:cs typeface="Arial" pitchFamily="34" charset="0"/>
            </a:endParaRPr>
          </a:p>
        </p:txBody>
      </p:sp>
      <p:sp>
        <p:nvSpPr>
          <p:cNvPr id="3" name="TextBox 2"/>
          <p:cNvSpPr txBox="1"/>
          <p:nvPr/>
        </p:nvSpPr>
        <p:spPr>
          <a:xfrm>
            <a:off x="1691680" y="2132856"/>
            <a:ext cx="6230745" cy="4247317"/>
          </a:xfrm>
          <a:prstGeom prst="rect">
            <a:avLst/>
          </a:prstGeom>
          <a:noFill/>
        </p:spPr>
        <p:txBody>
          <a:bodyPr wrap="none" rtlCol="0">
            <a:spAutoFit/>
          </a:bodyPr>
          <a:lstStyle/>
          <a:p>
            <a:r>
              <a:rPr lang="en-GB" b="1" dirty="0"/>
              <a:t>Engagement with Literature Skills  </a:t>
            </a:r>
            <a:r>
              <a:rPr lang="en-GB" b="1" dirty="0" smtClean="0"/>
              <a:t>20</a:t>
            </a:r>
          </a:p>
          <a:p>
            <a:endParaRPr lang="en-GB" dirty="0"/>
          </a:p>
          <a:p>
            <a:r>
              <a:rPr lang="en-GB" b="1" dirty="0"/>
              <a:t>Knowledge and Understanding Skills</a:t>
            </a:r>
            <a:r>
              <a:rPr lang="en-GB" dirty="0"/>
              <a:t>  </a:t>
            </a:r>
            <a:r>
              <a:rPr lang="en-GB" dirty="0" smtClean="0"/>
              <a:t>20</a:t>
            </a:r>
          </a:p>
          <a:p>
            <a:endParaRPr lang="en-GB" dirty="0"/>
          </a:p>
          <a:p>
            <a:r>
              <a:rPr lang="en-GB" b="1" dirty="0"/>
              <a:t>Cognitive and Intellectual Skills</a:t>
            </a:r>
            <a:r>
              <a:rPr lang="en-GB" dirty="0"/>
              <a:t> </a:t>
            </a:r>
            <a:r>
              <a:rPr lang="en-GB" dirty="0" smtClean="0"/>
              <a:t>20</a:t>
            </a:r>
          </a:p>
          <a:p>
            <a:endParaRPr lang="en-GB" dirty="0"/>
          </a:p>
          <a:p>
            <a:r>
              <a:rPr lang="en-GB" b="1" dirty="0"/>
              <a:t>Practical Application Skills</a:t>
            </a:r>
            <a:r>
              <a:rPr lang="en-GB" dirty="0"/>
              <a:t> </a:t>
            </a:r>
            <a:r>
              <a:rPr lang="en-GB" dirty="0" smtClean="0"/>
              <a:t>20</a:t>
            </a:r>
          </a:p>
          <a:p>
            <a:endParaRPr lang="en-GB" dirty="0"/>
          </a:p>
          <a:p>
            <a:r>
              <a:rPr lang="en-GB" b="1" dirty="0"/>
              <a:t>Transferable Skills for Life and Professional Practice</a:t>
            </a:r>
            <a:r>
              <a:rPr lang="en-GB" dirty="0"/>
              <a:t> </a:t>
            </a:r>
            <a:r>
              <a:rPr lang="en-GB" dirty="0" smtClean="0"/>
              <a:t>20</a:t>
            </a:r>
          </a:p>
          <a:p>
            <a:endParaRPr lang="en-GB" dirty="0"/>
          </a:p>
          <a:p>
            <a:endParaRPr lang="en-GB" dirty="0" smtClean="0"/>
          </a:p>
          <a:p>
            <a:r>
              <a:rPr lang="en-GB" dirty="0" smtClean="0"/>
              <a:t>Total mark: 100%</a:t>
            </a:r>
          </a:p>
          <a:p>
            <a:endParaRPr lang="en-GB" dirty="0"/>
          </a:p>
          <a:p>
            <a:r>
              <a:rPr lang="en-GB" dirty="0" smtClean="0"/>
              <a:t>Refer to the common assessment criteria in the assignment brief</a:t>
            </a:r>
            <a:endParaRPr lang="en-GB" dirty="0"/>
          </a:p>
          <a:p>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Major </a:t>
            </a:r>
            <a:br>
              <a:rPr lang="en-US" dirty="0" smtClean="0"/>
            </a:br>
            <a:r>
              <a:rPr lang="en-US" dirty="0" smtClean="0"/>
              <a:t>Project schedule 2018-2019</a:t>
            </a:r>
            <a:endParaRPr lang="en-US" dirty="0"/>
          </a:p>
        </p:txBody>
      </p:sp>
      <p:graphicFrame>
        <p:nvGraphicFramePr>
          <p:cNvPr id="4" name="Content Placeholder 3"/>
          <p:cNvGraphicFramePr>
            <a:graphicFrameLocks noGrp="1"/>
          </p:cNvGraphicFramePr>
          <p:nvPr>
            <p:ph sz="half" idx="2"/>
            <p:extLst>
              <p:ext uri="{D42A27DB-BD31-4B8C-83A1-F6EECF244321}">
                <p14:modId xmlns:p14="http://schemas.microsoft.com/office/powerpoint/2010/main" val="1411549676"/>
              </p:ext>
            </p:extLst>
          </p:nvPr>
        </p:nvGraphicFramePr>
        <p:xfrm>
          <a:off x="1763689" y="1628801"/>
          <a:ext cx="6624734" cy="4457033"/>
        </p:xfrm>
        <a:graphic>
          <a:graphicData uri="http://schemas.openxmlformats.org/drawingml/2006/table">
            <a:tbl>
              <a:tblPr>
                <a:tableStyleId>{5C22544A-7EE6-4342-B048-85BDC9FD1C3A}</a:tableStyleId>
              </a:tblPr>
              <a:tblGrid>
                <a:gridCol w="1094521"/>
                <a:gridCol w="1440160"/>
                <a:gridCol w="1281742"/>
                <a:gridCol w="1195332"/>
                <a:gridCol w="1612979"/>
              </a:tblGrid>
              <a:tr h="1152128">
                <a:tc>
                  <a:txBody>
                    <a:bodyPr/>
                    <a:lstStyle/>
                    <a:p>
                      <a:pPr>
                        <a:lnSpc>
                          <a:spcPct val="115000"/>
                        </a:lnSpc>
                        <a:spcBef>
                          <a:spcPts val="1000"/>
                        </a:spcBef>
                        <a:spcAft>
                          <a:spcPts val="1000"/>
                        </a:spcAft>
                      </a:pPr>
                      <a:r>
                        <a:rPr lang="en-GB" sz="1600" dirty="0">
                          <a:solidFill>
                            <a:srgbClr val="FF0000"/>
                          </a:solidFill>
                          <a:effectLst/>
                        </a:rPr>
                        <a:t>Stage 1: </a:t>
                      </a:r>
                      <a:r>
                        <a:rPr lang="en-GB" sz="1600" dirty="0" smtClean="0">
                          <a:solidFill>
                            <a:srgbClr val="FF0000"/>
                          </a:solidFill>
                          <a:effectLst/>
                        </a:rPr>
                        <a:t>October 2019</a:t>
                      </a:r>
                    </a:p>
                  </a:txBody>
                  <a:tcPr marL="36212" marR="36212" marT="0" marB="0"/>
                </a:tc>
                <a:tc>
                  <a:txBody>
                    <a:bodyPr/>
                    <a:lstStyle/>
                    <a:p>
                      <a:pPr>
                        <a:lnSpc>
                          <a:spcPct val="115000"/>
                        </a:lnSpc>
                        <a:spcBef>
                          <a:spcPts val="1000"/>
                        </a:spcBef>
                        <a:spcAft>
                          <a:spcPts val="1000"/>
                        </a:spcAft>
                      </a:pPr>
                      <a:r>
                        <a:rPr lang="en-GB" sz="1600" dirty="0">
                          <a:effectLst/>
                        </a:rPr>
                        <a:t>Stage </a:t>
                      </a:r>
                      <a:r>
                        <a:rPr lang="en-GB" sz="1600" dirty="0" smtClean="0">
                          <a:effectLst/>
                        </a:rPr>
                        <a:t>1: January 2020</a:t>
                      </a:r>
                    </a:p>
                    <a:p>
                      <a:pPr>
                        <a:lnSpc>
                          <a:spcPct val="115000"/>
                        </a:lnSpc>
                        <a:spcBef>
                          <a:spcPts val="1000"/>
                        </a:spcBef>
                        <a:spcAft>
                          <a:spcPts val="1000"/>
                        </a:spcAft>
                      </a:pPr>
                      <a:endParaRPr lang="en-GB" sz="1600" dirty="0" smtClean="0">
                        <a:effectLst/>
                        <a:latin typeface="Calibri"/>
                        <a:ea typeface="Times New Roman"/>
                        <a:cs typeface="Times New Roman"/>
                      </a:endParaRPr>
                    </a:p>
                  </a:txBody>
                  <a:tcPr marL="36212" marR="36212" marT="0" marB="0"/>
                </a:tc>
                <a:tc gridSpan="2">
                  <a:txBody>
                    <a:bodyPr/>
                    <a:lstStyle/>
                    <a:p>
                      <a:pPr>
                        <a:lnSpc>
                          <a:spcPct val="115000"/>
                        </a:lnSpc>
                        <a:spcBef>
                          <a:spcPts val="1000"/>
                        </a:spcBef>
                        <a:spcAft>
                          <a:spcPts val="1000"/>
                        </a:spcAft>
                      </a:pPr>
                      <a:r>
                        <a:rPr lang="en-GB" sz="1600" dirty="0" smtClean="0">
                          <a:effectLst/>
                          <a:latin typeface="Calibri"/>
                          <a:ea typeface="Times New Roman"/>
                          <a:cs typeface="Times New Roman"/>
                        </a:rPr>
                        <a:t>Stage 2:Semester 2</a:t>
                      </a:r>
                    </a:p>
                    <a:p>
                      <a:pPr>
                        <a:lnSpc>
                          <a:spcPct val="115000"/>
                        </a:lnSpc>
                        <a:spcBef>
                          <a:spcPts val="1000"/>
                        </a:spcBef>
                        <a:spcAft>
                          <a:spcPts val="1000"/>
                        </a:spcAft>
                      </a:pPr>
                      <a:endParaRPr lang="en-GB" sz="1600" dirty="0">
                        <a:effectLst/>
                        <a:latin typeface="Calibri"/>
                        <a:ea typeface="Times New Roman"/>
                        <a:cs typeface="Times New Roman"/>
                      </a:endParaRPr>
                    </a:p>
                  </a:txBody>
                  <a:tcPr marL="36212" marR="36212" marT="0" marB="0"/>
                </a:tc>
                <a:tc hMerge="1">
                  <a:txBody>
                    <a:bodyPr/>
                    <a:lstStyle/>
                    <a:p>
                      <a:endParaRPr lang="en-GB"/>
                    </a:p>
                  </a:txBody>
                  <a:tcPr/>
                </a:tc>
                <a:tc>
                  <a:txBody>
                    <a:bodyPr/>
                    <a:lstStyle/>
                    <a:p>
                      <a:pPr>
                        <a:lnSpc>
                          <a:spcPct val="115000"/>
                        </a:lnSpc>
                        <a:spcBef>
                          <a:spcPts val="1000"/>
                        </a:spcBef>
                        <a:spcAft>
                          <a:spcPts val="1000"/>
                        </a:spcAft>
                      </a:pPr>
                      <a:endParaRPr lang="en-GB" sz="1600" dirty="0">
                        <a:effectLst/>
                        <a:latin typeface="Calibri"/>
                        <a:ea typeface="Times New Roman"/>
                        <a:cs typeface="Times New Roman"/>
                      </a:endParaRPr>
                    </a:p>
                  </a:txBody>
                  <a:tcPr marL="36212" marR="36212" marT="0" marB="0"/>
                </a:tc>
              </a:tr>
              <a:tr h="966964">
                <a:tc>
                  <a:txBody>
                    <a:bodyPr/>
                    <a:lstStyle/>
                    <a:p>
                      <a:pPr>
                        <a:lnSpc>
                          <a:spcPct val="115000"/>
                        </a:lnSpc>
                        <a:spcBef>
                          <a:spcPts val="1000"/>
                        </a:spcBef>
                        <a:spcAft>
                          <a:spcPts val="1000"/>
                        </a:spcAft>
                      </a:pPr>
                      <a:r>
                        <a:rPr lang="en-GB" sz="1600" dirty="0" smtClean="0">
                          <a:solidFill>
                            <a:srgbClr val="FF0000"/>
                          </a:solidFill>
                          <a:effectLst/>
                        </a:rPr>
                        <a:t>Oral Presentation</a:t>
                      </a:r>
                    </a:p>
                    <a:p>
                      <a:pPr>
                        <a:lnSpc>
                          <a:spcPct val="115000"/>
                        </a:lnSpc>
                        <a:spcBef>
                          <a:spcPts val="1000"/>
                        </a:spcBef>
                        <a:spcAft>
                          <a:spcPts val="1000"/>
                        </a:spcAft>
                      </a:pPr>
                      <a:r>
                        <a:rPr lang="en-GB" sz="1600" dirty="0" smtClean="0">
                          <a:solidFill>
                            <a:srgbClr val="FF0000"/>
                          </a:solidFill>
                          <a:effectLst/>
                        </a:rPr>
                        <a:t>10 </a:t>
                      </a:r>
                      <a:r>
                        <a:rPr lang="en-GB" sz="1600" dirty="0" smtClean="0">
                          <a:solidFill>
                            <a:srgbClr val="FF0000"/>
                          </a:solidFill>
                          <a:effectLst/>
                        </a:rPr>
                        <a:t>minutes</a:t>
                      </a:r>
                    </a:p>
                    <a:p>
                      <a:pPr>
                        <a:lnSpc>
                          <a:spcPct val="115000"/>
                        </a:lnSpc>
                        <a:spcBef>
                          <a:spcPts val="1000"/>
                        </a:spcBef>
                        <a:spcAft>
                          <a:spcPts val="1000"/>
                        </a:spcAft>
                      </a:pPr>
                      <a:r>
                        <a:rPr lang="en-GB" sz="1600" dirty="0" smtClean="0">
                          <a:solidFill>
                            <a:srgbClr val="FF0000"/>
                          </a:solidFill>
                          <a:effectLst/>
                          <a:latin typeface="Calibri"/>
                          <a:ea typeface="Times New Roman"/>
                          <a:cs typeface="Times New Roman"/>
                        </a:rPr>
                        <a:t>--------------------</a:t>
                      </a:r>
                    </a:p>
                  </a:txBody>
                  <a:tcPr marL="36212" marR="36212" marT="0" marB="0">
                    <a:solidFill>
                      <a:schemeClr val="accent2"/>
                    </a:solidFill>
                  </a:tcPr>
                </a:tc>
                <a:tc>
                  <a:txBody>
                    <a:bodyPr/>
                    <a:lstStyle/>
                    <a:p>
                      <a:pPr>
                        <a:lnSpc>
                          <a:spcPct val="115000"/>
                        </a:lnSpc>
                        <a:spcBef>
                          <a:spcPts val="1000"/>
                        </a:spcBef>
                        <a:spcAft>
                          <a:spcPts val="1000"/>
                        </a:spcAft>
                      </a:pPr>
                      <a:r>
                        <a:rPr lang="en-GB" sz="1600" dirty="0" smtClean="0">
                          <a:solidFill>
                            <a:schemeClr val="tx1"/>
                          </a:solidFill>
                          <a:effectLst/>
                        </a:rPr>
                        <a:t>Development Portfolio</a:t>
                      </a:r>
                      <a:r>
                        <a:rPr lang="en-GB" sz="1600" baseline="0" dirty="0" smtClean="0">
                          <a:solidFill>
                            <a:schemeClr val="tx1"/>
                          </a:solidFill>
                          <a:effectLst/>
                        </a:rPr>
                        <a:t> submission</a:t>
                      </a:r>
                      <a:endParaRPr lang="en-GB" sz="1600" dirty="0" smtClean="0">
                        <a:solidFill>
                          <a:schemeClr val="tx1"/>
                        </a:solidFill>
                        <a:effectLst/>
                      </a:endParaRPr>
                    </a:p>
                  </a:txBody>
                  <a:tcPr marL="36212" marR="36212" marT="0" marB="0"/>
                </a:tc>
                <a:tc>
                  <a:txBody>
                    <a:bodyPr/>
                    <a:lstStyle/>
                    <a:p>
                      <a:pPr>
                        <a:lnSpc>
                          <a:spcPct val="115000"/>
                        </a:lnSpc>
                        <a:spcBef>
                          <a:spcPts val="1000"/>
                        </a:spcBef>
                        <a:spcAft>
                          <a:spcPts val="1000"/>
                        </a:spcAft>
                      </a:pPr>
                      <a:r>
                        <a:rPr lang="en-GB" sz="1600" dirty="0">
                          <a:effectLst/>
                        </a:rPr>
                        <a:t>Professional Presentation of the Artefact</a:t>
                      </a:r>
                      <a:endParaRPr lang="en-GB" sz="1600" dirty="0">
                        <a:effectLst/>
                        <a:latin typeface="Calibri"/>
                        <a:ea typeface="Times New Roman"/>
                        <a:cs typeface="Times New Roman"/>
                      </a:endParaRPr>
                    </a:p>
                  </a:txBody>
                  <a:tcPr marL="36212" marR="36212" marT="0" marB="0"/>
                </a:tc>
                <a:tc>
                  <a:txBody>
                    <a:bodyPr/>
                    <a:lstStyle/>
                    <a:p>
                      <a:pPr>
                        <a:lnSpc>
                          <a:spcPct val="115000"/>
                        </a:lnSpc>
                        <a:spcBef>
                          <a:spcPts val="1000"/>
                        </a:spcBef>
                        <a:spcAft>
                          <a:spcPts val="1000"/>
                        </a:spcAft>
                      </a:pPr>
                      <a:r>
                        <a:rPr lang="en-GB" sz="1600" dirty="0" smtClean="0">
                          <a:effectLst/>
                        </a:rPr>
                        <a:t>Learning Journal</a:t>
                      </a:r>
                      <a:r>
                        <a:rPr lang="en-GB" sz="1600" baseline="0" dirty="0" smtClean="0">
                          <a:effectLst/>
                        </a:rPr>
                        <a:t> or Blog</a:t>
                      </a:r>
                      <a:endParaRPr lang="en-GB" sz="1600" dirty="0">
                        <a:effectLst/>
                        <a:latin typeface="Calibri"/>
                        <a:ea typeface="Times New Roman"/>
                        <a:cs typeface="Times New Roman"/>
                      </a:endParaRPr>
                    </a:p>
                  </a:txBody>
                  <a:tcPr marL="36212" marR="36212" marT="0" marB="0"/>
                </a:tc>
                <a:tc>
                  <a:txBody>
                    <a:bodyPr/>
                    <a:lstStyle/>
                    <a:p>
                      <a:pPr>
                        <a:lnSpc>
                          <a:spcPct val="115000"/>
                        </a:lnSpc>
                        <a:spcBef>
                          <a:spcPts val="1000"/>
                        </a:spcBef>
                        <a:spcAft>
                          <a:spcPts val="1000"/>
                        </a:spcAft>
                      </a:pPr>
                      <a:r>
                        <a:rPr lang="en-GB" sz="1600" dirty="0" smtClean="0">
                          <a:effectLst/>
                          <a:latin typeface="Calibri"/>
                          <a:ea typeface="Times New Roman"/>
                          <a:cs typeface="Times New Roman"/>
                        </a:rPr>
                        <a:t>Artefact</a:t>
                      </a:r>
                      <a:endParaRPr lang="en-GB" sz="1600" dirty="0">
                        <a:effectLst/>
                        <a:latin typeface="Calibri"/>
                        <a:ea typeface="Times New Roman"/>
                        <a:cs typeface="Times New Roman"/>
                      </a:endParaRPr>
                    </a:p>
                  </a:txBody>
                  <a:tcPr marL="36212" marR="36212" marT="0" marB="0"/>
                </a:tc>
              </a:tr>
              <a:tr h="1114409">
                <a:tc>
                  <a:txBody>
                    <a:bodyPr/>
                    <a:lstStyle/>
                    <a:p>
                      <a:pPr>
                        <a:lnSpc>
                          <a:spcPct val="115000"/>
                        </a:lnSpc>
                        <a:spcBef>
                          <a:spcPts val="1000"/>
                        </a:spcBef>
                        <a:spcAft>
                          <a:spcPts val="1000"/>
                        </a:spcAft>
                      </a:pPr>
                      <a:r>
                        <a:rPr lang="en-GB" sz="1600" dirty="0" smtClean="0">
                          <a:solidFill>
                            <a:srgbClr val="FF0000"/>
                          </a:solidFill>
                          <a:effectLst/>
                        </a:rPr>
                        <a:t>50% of 20 credits</a:t>
                      </a:r>
                      <a:endParaRPr lang="en-GB" sz="1600" dirty="0">
                        <a:solidFill>
                          <a:srgbClr val="FF0000"/>
                        </a:solidFill>
                        <a:effectLst/>
                        <a:latin typeface="Calibri"/>
                        <a:ea typeface="Times New Roman"/>
                        <a:cs typeface="Times New Roman"/>
                      </a:endParaRPr>
                    </a:p>
                  </a:txBody>
                  <a:tcPr marL="36212" marR="36212" marT="0" marB="0"/>
                </a:tc>
                <a:tc>
                  <a:txBody>
                    <a:bodyPr/>
                    <a:lstStyle/>
                    <a:p>
                      <a:pPr>
                        <a:lnSpc>
                          <a:spcPct val="115000"/>
                        </a:lnSpc>
                        <a:spcBef>
                          <a:spcPts val="1000"/>
                        </a:spcBef>
                        <a:spcAft>
                          <a:spcPts val="1000"/>
                        </a:spcAft>
                      </a:pPr>
                      <a:r>
                        <a:rPr lang="en-GB" sz="1600" dirty="0" smtClean="0">
                          <a:effectLst/>
                        </a:rPr>
                        <a:t>50% </a:t>
                      </a:r>
                      <a:r>
                        <a:rPr lang="en-GB" sz="1600" dirty="0">
                          <a:effectLst/>
                        </a:rPr>
                        <a:t>of </a:t>
                      </a:r>
                      <a:r>
                        <a:rPr lang="en-GB" sz="1600" dirty="0" smtClean="0">
                          <a:effectLst/>
                        </a:rPr>
                        <a:t>20 </a:t>
                      </a:r>
                      <a:r>
                        <a:rPr lang="en-GB" sz="1600" dirty="0">
                          <a:effectLst/>
                        </a:rPr>
                        <a:t>credits</a:t>
                      </a:r>
                      <a:endParaRPr lang="en-GB" sz="1600" dirty="0">
                        <a:effectLst/>
                        <a:latin typeface="Calibri"/>
                        <a:ea typeface="Times New Roman"/>
                        <a:cs typeface="Times New Roman"/>
                      </a:endParaRPr>
                    </a:p>
                  </a:txBody>
                  <a:tcPr marL="36212" marR="36212" marT="0" marB="0"/>
                </a:tc>
                <a:tc>
                  <a:txBody>
                    <a:bodyPr/>
                    <a:lstStyle/>
                    <a:p>
                      <a:pPr>
                        <a:lnSpc>
                          <a:spcPct val="115000"/>
                        </a:lnSpc>
                        <a:spcBef>
                          <a:spcPts val="1000"/>
                        </a:spcBef>
                        <a:spcAft>
                          <a:spcPts val="1000"/>
                        </a:spcAft>
                      </a:pPr>
                      <a:r>
                        <a:rPr lang="en-GB" sz="1600" dirty="0" smtClean="0">
                          <a:effectLst/>
                        </a:rPr>
                        <a:t>20% </a:t>
                      </a:r>
                      <a:r>
                        <a:rPr lang="en-GB" sz="1600" dirty="0">
                          <a:effectLst/>
                        </a:rPr>
                        <a:t>of </a:t>
                      </a:r>
                      <a:r>
                        <a:rPr lang="en-GB" sz="1600" dirty="0" smtClean="0">
                          <a:effectLst/>
                        </a:rPr>
                        <a:t>40 </a:t>
                      </a:r>
                      <a:r>
                        <a:rPr lang="en-GB" sz="1600" dirty="0">
                          <a:effectLst/>
                        </a:rPr>
                        <a:t>credits</a:t>
                      </a:r>
                      <a:endParaRPr lang="en-GB" sz="1600" dirty="0">
                        <a:effectLst/>
                        <a:latin typeface="Calibri"/>
                        <a:ea typeface="Times New Roman"/>
                        <a:cs typeface="Times New Roman"/>
                      </a:endParaRPr>
                    </a:p>
                  </a:txBody>
                  <a:tcPr marL="36212" marR="36212" marT="0" marB="0"/>
                </a:tc>
                <a:tc>
                  <a:txBody>
                    <a:bodyPr/>
                    <a:lstStyle/>
                    <a:p>
                      <a:pPr>
                        <a:lnSpc>
                          <a:spcPct val="115000"/>
                        </a:lnSpc>
                        <a:spcBef>
                          <a:spcPts val="1000"/>
                        </a:spcBef>
                        <a:spcAft>
                          <a:spcPts val="1000"/>
                        </a:spcAft>
                      </a:pPr>
                      <a:r>
                        <a:rPr lang="en-GB" sz="1600" dirty="0" smtClean="0">
                          <a:effectLst/>
                        </a:rPr>
                        <a:t>20% </a:t>
                      </a:r>
                      <a:r>
                        <a:rPr lang="en-GB" sz="1600" dirty="0">
                          <a:effectLst/>
                        </a:rPr>
                        <a:t>of </a:t>
                      </a:r>
                      <a:r>
                        <a:rPr lang="en-GB" sz="1600" dirty="0" smtClean="0">
                          <a:effectLst/>
                        </a:rPr>
                        <a:t>40 </a:t>
                      </a:r>
                      <a:r>
                        <a:rPr lang="en-GB" sz="1600" dirty="0">
                          <a:effectLst/>
                        </a:rPr>
                        <a:t>credits</a:t>
                      </a:r>
                    </a:p>
                    <a:p>
                      <a:pPr>
                        <a:lnSpc>
                          <a:spcPct val="115000"/>
                        </a:lnSpc>
                        <a:spcBef>
                          <a:spcPts val="1000"/>
                        </a:spcBef>
                        <a:spcAft>
                          <a:spcPts val="1000"/>
                        </a:spcAft>
                      </a:pPr>
                      <a:r>
                        <a:rPr lang="en-GB" sz="1600" dirty="0">
                          <a:effectLst/>
                        </a:rPr>
                        <a:t> </a:t>
                      </a:r>
                      <a:endParaRPr lang="en-GB" sz="1600" dirty="0">
                        <a:effectLst/>
                        <a:latin typeface="Calibri"/>
                        <a:ea typeface="Times New Roman"/>
                        <a:cs typeface="Times New Roman"/>
                      </a:endParaRPr>
                    </a:p>
                  </a:txBody>
                  <a:tcPr marL="36212" marR="36212" marT="0" marB="0"/>
                </a:tc>
                <a:tc>
                  <a:txBody>
                    <a:bodyPr/>
                    <a:lstStyle/>
                    <a:p>
                      <a:pPr>
                        <a:lnSpc>
                          <a:spcPct val="115000"/>
                        </a:lnSpc>
                        <a:spcBef>
                          <a:spcPts val="1000"/>
                        </a:spcBef>
                        <a:spcAft>
                          <a:spcPts val="1000"/>
                        </a:spcAft>
                      </a:pPr>
                      <a:r>
                        <a:rPr lang="en-GB" sz="1600" dirty="0" smtClean="0">
                          <a:effectLst/>
                          <a:latin typeface="Calibri"/>
                          <a:ea typeface="Times New Roman"/>
                          <a:cs typeface="Times New Roman"/>
                        </a:rPr>
                        <a:t>60% of 40 credits</a:t>
                      </a:r>
                      <a:endParaRPr lang="en-GB" sz="1600" dirty="0">
                        <a:effectLst/>
                        <a:latin typeface="Calibri"/>
                        <a:ea typeface="Times New Roman"/>
                        <a:cs typeface="Times New Roman"/>
                      </a:endParaRPr>
                    </a:p>
                  </a:txBody>
                  <a:tcPr marL="36212" marR="36212" marT="0" marB="0"/>
                </a:tc>
              </a:tr>
            </a:tbl>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Assessment</a:t>
            </a:r>
            <a:endParaRPr lang="en-US" dirty="0"/>
          </a:p>
        </p:txBody>
      </p:sp>
      <p:sp>
        <p:nvSpPr>
          <p:cNvPr id="4" name="Content Placeholder 3"/>
          <p:cNvSpPr>
            <a:spLocks noGrp="1"/>
          </p:cNvSpPr>
          <p:nvPr>
            <p:ph sz="half" idx="1"/>
          </p:nvPr>
        </p:nvSpPr>
        <p:spPr>
          <a:xfrm>
            <a:off x="1435608" y="1524000"/>
            <a:ext cx="6880808" cy="4663440"/>
          </a:xfrm>
        </p:spPr>
        <p:txBody>
          <a:bodyPr/>
          <a:lstStyle/>
          <a:p>
            <a:r>
              <a:rPr lang="en-GB" dirty="0" smtClean="0"/>
              <a:t>Tuesday 29</a:t>
            </a:r>
            <a:r>
              <a:rPr lang="en-GB" baseline="30000" dirty="0" smtClean="0"/>
              <a:t>th</a:t>
            </a:r>
            <a:r>
              <a:rPr lang="en-GB" dirty="0" smtClean="0"/>
              <a:t> October 2019</a:t>
            </a:r>
          </a:p>
          <a:p>
            <a:r>
              <a:rPr lang="en-GB" dirty="0" smtClean="0">
                <a:solidFill>
                  <a:srgbClr val="FF0000"/>
                </a:solidFill>
              </a:rPr>
              <a:t>BBC Building</a:t>
            </a:r>
            <a:endParaRPr lang="en-GB" dirty="0">
              <a:solidFill>
                <a:srgbClr val="FF0000"/>
              </a:solidFil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620688"/>
            <a:ext cx="7498080" cy="1143000"/>
          </a:xfrm>
        </p:spPr>
        <p:txBody>
          <a:bodyPr>
            <a:normAutofit fontScale="90000"/>
          </a:bodyPr>
          <a:lstStyle/>
          <a:p>
            <a:r>
              <a:rPr lang="en-GB" dirty="0" smtClean="0"/>
              <a:t>The Pitch Viva</a:t>
            </a:r>
            <a:br>
              <a:rPr lang="en-GB" dirty="0" smtClean="0"/>
            </a:br>
            <a:r>
              <a:rPr lang="en-GB" dirty="0" smtClean="0"/>
              <a:t>10 minutes + 10 minutes questions</a:t>
            </a:r>
            <a:br>
              <a:rPr lang="en-GB" dirty="0" smtClean="0"/>
            </a:br>
            <a:endParaRPr lang="en-GB" dirty="0"/>
          </a:p>
        </p:txBody>
      </p:sp>
      <p:sp>
        <p:nvSpPr>
          <p:cNvPr id="3" name="Content Placeholder 2"/>
          <p:cNvSpPr>
            <a:spLocks noGrp="1"/>
          </p:cNvSpPr>
          <p:nvPr>
            <p:ph idx="1"/>
          </p:nvPr>
        </p:nvSpPr>
        <p:spPr>
          <a:xfrm>
            <a:off x="1403648" y="2057400"/>
            <a:ext cx="7498080" cy="4800600"/>
          </a:xfrm>
        </p:spPr>
        <p:txBody>
          <a:bodyPr/>
          <a:lstStyle/>
          <a:p>
            <a:r>
              <a:rPr lang="en-GB" dirty="0"/>
              <a:t>Each student presents his/her proposal in a manner that simulates a ‘pitch’ in industry, where the student formally presents all the research and preparatory work together with a detailed indication of intent for the following stages. </a:t>
            </a:r>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Assessment Component </a:t>
            </a:r>
            <a:r>
              <a:rPr lang="en-GB" dirty="0" smtClean="0"/>
              <a:t>2:</a:t>
            </a:r>
            <a:endParaRPr lang="en-GB" dirty="0"/>
          </a:p>
        </p:txBody>
      </p:sp>
      <p:sp>
        <p:nvSpPr>
          <p:cNvPr id="3" name="Content Placeholder 2"/>
          <p:cNvSpPr>
            <a:spLocks noGrp="1"/>
          </p:cNvSpPr>
          <p:nvPr>
            <p:ph idx="1"/>
          </p:nvPr>
        </p:nvSpPr>
        <p:spPr/>
        <p:txBody>
          <a:bodyPr>
            <a:normAutofit fontScale="47500" lnSpcReduction="20000"/>
          </a:bodyPr>
          <a:lstStyle/>
          <a:p>
            <a:r>
              <a:rPr lang="en-US" dirty="0" smtClean="0"/>
              <a:t>Development portfolio</a:t>
            </a:r>
          </a:p>
          <a:p>
            <a:r>
              <a:rPr lang="en-US" dirty="0" smtClean="0"/>
              <a:t>Deadline  Friday10th January 2020</a:t>
            </a:r>
          </a:p>
          <a:p>
            <a:endParaRPr lang="en-US" dirty="0"/>
          </a:p>
          <a:p>
            <a:endParaRPr lang="en-US" dirty="0" smtClean="0"/>
          </a:p>
          <a:p>
            <a:r>
              <a:rPr lang="en-GB" dirty="0"/>
              <a:t>You are required to electronically submit “a coherent unit of learning” that surrounds the development of your project. associated with the individuals chosen subject or area of interest. This can be presented in many forms, but should be logically presented in a way that evidences your project development in the best possibly way. Consider, project files, listening diary, project specific case studies, recordings, analysis and criticism, literature, creative practice, photographs, evidence of networking studio logs, as applicable. Approx. 3000 words equiv.</a:t>
            </a:r>
          </a:p>
        </p:txBody>
      </p:sp>
    </p:spTree>
    <p:extLst>
      <p:ext uri="{BB962C8B-B14F-4D97-AF65-F5344CB8AC3E}">
        <p14:creationId xmlns:p14="http://schemas.microsoft.com/office/powerpoint/2010/main" val="1701576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rainingPresentation">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100000" t="100000" r="100000" b="10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100000" t="100000" r="100000" b="10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51000" t="-20000" r="2000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60000" r="100000" b="200000"/>
          </a:path>
        </a:gradFill>
        <a:gradFill rotWithShape="1">
          <a:gsLst>
            <a:gs pos="0">
              <a:schemeClr val="phClr">
                <a:tint val="80000"/>
                <a:satMod val="300000"/>
              </a:schemeClr>
            </a:gs>
            <a:gs pos="100000">
              <a:schemeClr val="phClr">
                <a:shade val="30000"/>
                <a:satMod val="200000"/>
              </a:schemeClr>
            </a:gs>
          </a:gsLst>
          <a:path path="circle">
            <a:fillToRect l="100000" t="100000" r="100000" b="10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77C07D1E-A757-4FA5-A73C-0C1FF1AF031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TrainingPresentation</Template>
  <TotalTime>0</TotalTime>
  <Words>714</Words>
  <Application>Microsoft Macintosh PowerPoint</Application>
  <PresentationFormat>On-screen Show (4:3)</PresentationFormat>
  <Paragraphs>110</Paragraphs>
  <Slides>15</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Calibri</vt:lpstr>
      <vt:lpstr>Gill Sans MT</vt:lpstr>
      <vt:lpstr>Times New Roman</vt:lpstr>
      <vt:lpstr>Verdana</vt:lpstr>
      <vt:lpstr>Wingdings 2</vt:lpstr>
      <vt:lpstr>Arial</vt:lpstr>
      <vt:lpstr>TrainingPresentation</vt:lpstr>
      <vt:lpstr>Viva 1- Preparation Major Project Stage 1</vt:lpstr>
      <vt:lpstr>What is it?</vt:lpstr>
      <vt:lpstr>PowerPoint Presentation</vt:lpstr>
      <vt:lpstr>Targets for this session</vt:lpstr>
      <vt:lpstr>Stage 1 Learning Aim</vt:lpstr>
      <vt:lpstr>Stage 1 Learning outcomes</vt:lpstr>
      <vt:lpstr>PowerPoint Presentation</vt:lpstr>
      <vt:lpstr>Tuesday 29th October room AB203 Presentation assessment schedule</vt:lpstr>
      <vt:lpstr>Typical Viva 1slide content</vt:lpstr>
      <vt:lpstr>Evaluation of assessment criteria</vt:lpstr>
      <vt:lpstr>Criteria weightings</vt:lpstr>
      <vt:lpstr>Major  Project schedule 2018-2019</vt:lpstr>
      <vt:lpstr>Assessment</vt:lpstr>
      <vt:lpstr>The Pitch Viva 10 minutes + 10 minutes questions </vt:lpstr>
      <vt:lpstr>Assessment Component 2:</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2014-10-27T09:14:38Z</dcterms:created>
  <dcterms:modified xsi:type="dcterms:W3CDTF">2019-10-01T05:32:25Z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TC100822959990</vt:lpwstr>
  </property>
</Properties>
</file>