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7" r:id="rId2"/>
    <p:sldId id="258" r:id="rId3"/>
    <p:sldId id="259" r:id="rId4"/>
    <p:sldId id="269" r:id="rId5"/>
    <p:sldId id="260" r:id="rId6"/>
    <p:sldId id="261" r:id="rId7"/>
    <p:sldId id="262" r:id="rId8"/>
    <p:sldId id="263" r:id="rId9"/>
    <p:sldId id="264" r:id="rId10"/>
    <p:sldId id="265" r:id="rId11"/>
    <p:sldId id="266" r:id="rId12"/>
    <p:sldId id="267" r:id="rId13"/>
    <p:sldId id="268" r:id="rId14"/>
    <p:sldId id="270" r:id="rId15"/>
    <p:sldId id="271" r:id="rId16"/>
    <p:sldId id="272"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5" d="100"/>
          <a:sy n="85" d="100"/>
        </p:scale>
        <p:origin x="115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6E7901-D113-C24D-B492-48D3C8929D18}" type="datetimeFigureOut">
              <a:rPr lang="en-US" smtClean="0"/>
              <a:t>16-Feb-20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98E1DB-748D-B14D-817B-CA31783DF69A}" type="slidenum">
              <a:rPr lang="en-US" smtClean="0"/>
              <a:t>‹#›</a:t>
            </a:fld>
            <a:endParaRPr lang="en-US"/>
          </a:p>
        </p:txBody>
      </p:sp>
    </p:spTree>
    <p:extLst>
      <p:ext uri="{BB962C8B-B14F-4D97-AF65-F5344CB8AC3E}">
        <p14:creationId xmlns:p14="http://schemas.microsoft.com/office/powerpoint/2010/main" val="93934436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a:defRPr/>
            </a:pPr>
            <a:r>
              <a:rPr lang="en-US" dirty="0">
                <a:latin typeface="+mn-lt"/>
              </a:rPr>
              <a:t>In the past, technique has often been over-emphasised within practice sessions. While technique is an important part of the overall skill, it has often been taught in isolation, without requiring players to think and apply the techniques to the situations required in the game. By using a game sense approach, players are challenged to think about what they are actually doing, and why. Players are taught to use the appropriate technique at the right time and place in the pressure situations of a game.</a:t>
            </a:r>
            <a:endParaRPr lang="en-GB" dirty="0">
              <a:latin typeface="+mn-lt"/>
            </a:endParaRPr>
          </a:p>
          <a:p>
            <a:pPr>
              <a:defRPr/>
            </a:pPr>
            <a:r>
              <a:rPr lang="en-US" dirty="0">
                <a:latin typeface="+mn-lt"/>
              </a:rPr>
              <a:t>Game Sense has been shown to result in improved learning outcomes for students.</a:t>
            </a:r>
            <a:endParaRPr lang="en-GB" dirty="0">
              <a:latin typeface="+mn-lt"/>
            </a:endParaRPr>
          </a:p>
          <a:p>
            <a:pPr>
              <a:defRPr/>
            </a:pPr>
            <a:r>
              <a:rPr lang="en-GB" dirty="0">
                <a:latin typeface="+mn-lt"/>
              </a:rPr>
              <a:t> </a:t>
            </a:r>
          </a:p>
          <a:p>
            <a:pPr>
              <a:defRPr/>
            </a:pPr>
            <a:r>
              <a:rPr lang="en-US" dirty="0">
                <a:latin typeface="+mn-lt"/>
              </a:rPr>
              <a:t>Game Sense places an emphasis on the play, where tactical and strategic problems are posed in a modified game environment, ultimately drawing upon players to make decisions.</a:t>
            </a:r>
          </a:p>
          <a:p>
            <a:pPr>
              <a:defRPr/>
            </a:pPr>
            <a:r>
              <a:rPr lang="en-US" dirty="0">
                <a:latin typeface="+mn-lt"/>
              </a:rPr>
              <a:t>It places the focus of a lesson on the student in a game situation where cognitive skills such as ‘tactics, decision-making and problem solving are critical...with isolated technique development utilised only when the player recognises the need for it’).</a:t>
            </a:r>
            <a:endParaRPr lang="en-GB" dirty="0">
              <a:latin typeface="+mn-lt"/>
            </a:endParaRPr>
          </a:p>
          <a:p>
            <a:pPr>
              <a:defRPr/>
            </a:pPr>
            <a:r>
              <a:rPr lang="en-US" dirty="0">
                <a:latin typeface="+mn-lt"/>
              </a:rPr>
              <a:t> </a:t>
            </a:r>
            <a:endParaRPr lang="en-GB" dirty="0">
              <a:latin typeface="+mn-lt"/>
            </a:endParaRPr>
          </a:p>
          <a:p>
            <a:pPr>
              <a:defRPr/>
            </a:pPr>
            <a:r>
              <a:rPr lang="en-US" dirty="0">
                <a:latin typeface="+mn-lt"/>
              </a:rPr>
              <a:t> </a:t>
            </a:r>
            <a:endParaRPr lang="en-GB" dirty="0">
              <a:latin typeface="+mn-lt"/>
            </a:endParaRPr>
          </a:p>
          <a:p>
            <a:pPr>
              <a:defRPr/>
            </a:pPr>
            <a:endParaRPr lang="en-GB" dirty="0"/>
          </a:p>
        </p:txBody>
      </p:sp>
      <p:sp>
        <p:nvSpPr>
          <p:cNvPr id="190468" name="Slide Number Placeholder 3"/>
          <p:cNvSpPr>
            <a:spLocks noGrp="1"/>
          </p:cNvSpPr>
          <p:nvPr>
            <p:ph type="sldNum" sz="quarter" idx="5"/>
          </p:nvPr>
        </p:nvSpPr>
        <p:spPr>
          <a:noFill/>
        </p:spPr>
        <p:txBody>
          <a:bodyPr/>
          <a:lstStyle/>
          <a:p>
            <a:fld id="{330EDF76-DD7C-46EC-9D36-B67B31FB5628}" type="slidenum">
              <a:rPr lang="en-GB" smtClean="0"/>
              <a:pPr/>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04489D-582B-4798-A49E-83ACC056A2E4}" type="slidenum">
              <a:rPr lang="en-GB" altLang="en-GB"/>
              <a:pPr/>
              <a:t>5</a:t>
            </a:fld>
            <a:endParaRPr lang="en-GB" altLang="en-GB"/>
          </a:p>
        </p:txBody>
      </p:sp>
      <p:sp>
        <p:nvSpPr>
          <p:cNvPr id="721922" name="Rectangle 2"/>
          <p:cNvSpPr>
            <a:spLocks noGrp="1" noRot="1" noChangeAspect="1" noChangeArrowheads="1" noTextEdit="1"/>
          </p:cNvSpPr>
          <p:nvPr>
            <p:ph type="sldImg"/>
          </p:nvPr>
        </p:nvSpPr>
        <p:spPr>
          <a:ln/>
        </p:spPr>
      </p:sp>
      <p:sp>
        <p:nvSpPr>
          <p:cNvPr id="721923" name="Rectangle 3"/>
          <p:cNvSpPr>
            <a:spLocks noGrp="1" noChangeArrowheads="1"/>
          </p:cNvSpPr>
          <p:nvPr>
            <p:ph type="body" idx="1"/>
          </p:nvPr>
        </p:nvSpPr>
        <p:spPr/>
        <p:txBody>
          <a:bodyPr/>
          <a:lstStyle/>
          <a:p>
            <a:r>
              <a:rPr lang="en-GB" b="1" dirty="0"/>
              <a:t>Talk through the learning cycle</a:t>
            </a:r>
          </a:p>
          <a:p>
            <a:r>
              <a:rPr lang="en-GB" b="1" dirty="0"/>
              <a:t>“Do” is play the game, solving problems</a:t>
            </a:r>
            <a:r>
              <a:rPr lang="en-GB" b="1" baseline="0" dirty="0"/>
              <a:t> set by the coach through the conditions within the game</a:t>
            </a:r>
          </a:p>
          <a:p>
            <a:r>
              <a:rPr lang="en-GB" b="1" baseline="0" dirty="0"/>
              <a:t>“Review” is prompted by coaches questioning players, raising awareness</a:t>
            </a:r>
          </a:p>
          <a:p>
            <a:r>
              <a:rPr lang="en-GB" b="1" baseline="0" dirty="0"/>
              <a:t>“Plan” is part of players recognising they have solve the problem and adapting for the next play</a:t>
            </a:r>
            <a:endParaRPr lang="en-GB" b="1"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a:defRPr/>
            </a:pPr>
            <a:r>
              <a:rPr lang="en-US" dirty="0">
                <a:latin typeface="+mn-lt"/>
              </a:rPr>
              <a:t>Coaching Through Small Sided</a:t>
            </a:r>
            <a:r>
              <a:rPr lang="en-US" baseline="0" dirty="0">
                <a:latin typeface="+mn-lt"/>
              </a:rPr>
              <a:t> Games (or </a:t>
            </a:r>
            <a:r>
              <a:rPr lang="en-US" dirty="0">
                <a:latin typeface="+mn-lt"/>
              </a:rPr>
              <a:t>Game Sense) is an approach to teaching that makes very effective use of active learning in that the students are learning though playing the games. In addition to this, ‘questioning is a powerful method of encouraging players to </a:t>
            </a:r>
            <a:r>
              <a:rPr lang="en-US" dirty="0" err="1">
                <a:latin typeface="+mn-lt"/>
              </a:rPr>
              <a:t>analyse</a:t>
            </a:r>
            <a:r>
              <a:rPr lang="en-US" dirty="0">
                <a:latin typeface="+mn-lt"/>
              </a:rPr>
              <a:t> their actions, both individually, and as a team’ (Goodman, 2001, p.7). Questions will generally relate to a particular tactical aspect.  </a:t>
            </a:r>
            <a:endParaRPr lang="en-GB" dirty="0">
              <a:latin typeface="+mn-lt"/>
            </a:endParaRPr>
          </a:p>
          <a:p>
            <a:pPr>
              <a:defRPr/>
            </a:pPr>
            <a:r>
              <a:rPr lang="en-US" dirty="0">
                <a:latin typeface="+mn-lt"/>
              </a:rPr>
              <a:t>Effective phrasing of questions can also help to guide the player to an answer, in the event that they are struggling with an activity. Age, experience and ability level of the players will affect the complexity of the questions used </a:t>
            </a:r>
            <a:endParaRPr lang="en-GB" dirty="0"/>
          </a:p>
        </p:txBody>
      </p:sp>
      <p:sp>
        <p:nvSpPr>
          <p:cNvPr id="191492" name="Slide Number Placeholder 3"/>
          <p:cNvSpPr>
            <a:spLocks noGrp="1"/>
          </p:cNvSpPr>
          <p:nvPr>
            <p:ph type="sldNum" sz="quarter" idx="5"/>
          </p:nvPr>
        </p:nvSpPr>
        <p:spPr>
          <a:noFill/>
        </p:spPr>
        <p:txBody>
          <a:bodyPr/>
          <a:lstStyle/>
          <a:p>
            <a:fld id="{21A034D8-F6C9-497E-A9D3-5C9E15FAD778}" type="slidenum">
              <a:rPr lang="en-GB" smtClean="0"/>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normAutofit/>
          </a:bodyPr>
          <a:lstStyle/>
          <a:p>
            <a:pPr defTabSz="457200" eaLnBrk="1" fontAlgn="auto" hangingPunct="1">
              <a:spcBef>
                <a:spcPts val="0"/>
              </a:spcBef>
              <a:spcAft>
                <a:spcPts val="0"/>
              </a:spcAft>
              <a:defRPr/>
            </a:pPr>
            <a:r>
              <a:rPr lang="en-US" dirty="0">
                <a:latin typeface="+mn-lt"/>
              </a:rPr>
              <a:t>Games can be modified depending on the number of players, equipment available, training area, specific skills needing practice, level of pressure and fitness levels.</a:t>
            </a:r>
            <a:endParaRPr lang="en-GB" dirty="0">
              <a:latin typeface="+mn-lt"/>
            </a:endParaRPr>
          </a:p>
        </p:txBody>
      </p:sp>
      <p:sp>
        <p:nvSpPr>
          <p:cNvPr id="192516" name="Slide Number Placeholder 3"/>
          <p:cNvSpPr>
            <a:spLocks noGrp="1"/>
          </p:cNvSpPr>
          <p:nvPr>
            <p:ph type="sldNum" sz="quarter" idx="5"/>
          </p:nvPr>
        </p:nvSpPr>
        <p:spPr>
          <a:noFill/>
        </p:spPr>
        <p:txBody>
          <a:bodyPr/>
          <a:lstStyle/>
          <a:p>
            <a:fld id="{84A533EB-53CD-4EBF-896E-63C264C3423E}" type="slidenum">
              <a:rPr lang="en-GB" smtClean="0"/>
              <a:pPr/>
              <a:t>7</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ln/>
        </p:spPr>
        <p:txBody>
          <a:bodyPr/>
          <a:lstStyle/>
          <a:p>
            <a:r>
              <a:rPr lang="en-GB"/>
              <a:t> if a coach sets the same task for a group of 15 players, at what level  does s/he aim: the top, middle or lower level? By dividing a group of 15 into three groups of five or even five groups of three, based on similarity of need, the task becomes much less difficult. In a small group, with an appropriate task, participates can be challenged appropriately so they achieve a good level of success. If the coach teaches players how to change the task, they are then able to adjust it themselves, leaving the coach freed to give feedback.</a:t>
            </a:r>
          </a:p>
        </p:txBody>
      </p:sp>
      <p:sp>
        <p:nvSpPr>
          <p:cNvPr id="193540" name="Slide Number Placeholder 3"/>
          <p:cNvSpPr>
            <a:spLocks noGrp="1"/>
          </p:cNvSpPr>
          <p:nvPr>
            <p:ph type="sldNum" sz="quarter" idx="5"/>
          </p:nvPr>
        </p:nvSpPr>
        <p:spPr>
          <a:noFill/>
        </p:spPr>
        <p:txBody>
          <a:bodyPr/>
          <a:lstStyle/>
          <a:p>
            <a:fld id="{8B8B0354-A64D-4F01-BCF0-4DD07D3D2AC4}" type="slidenum">
              <a:rPr lang="en-GB" smtClean="0"/>
              <a:pPr/>
              <a:t>9</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r>
              <a:rPr lang="en-GB">
                <a:latin typeface="Times New Roman" charset="0"/>
              </a:rPr>
              <a:t>These slides should summarise the flip chart previously put together.</a:t>
            </a: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fld id="{FA72255A-72D4-A743-9E00-922B380758ED}" type="slidenum">
              <a:rPr lang="en-US">
                <a:latin typeface="Times New Roman" charset="0"/>
              </a:rPr>
              <a:pPr/>
              <a:t>13</a:t>
            </a:fld>
            <a:endParaRPr lang="en-US">
              <a:latin typeface="Times New Roman"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spcBef>
                <a:spcPct val="0"/>
              </a:spcBef>
            </a:pPr>
            <a:endParaRPr lang="en-GB" dirty="0">
              <a:latin typeface="Times New Roman"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fld id="{FA72255A-72D4-A743-9E00-922B380758ED}" type="slidenum">
              <a:rPr lang="en-US">
                <a:latin typeface="Times New Roman" charset="0"/>
              </a:rPr>
              <a:pPr/>
              <a:t>14</a:t>
            </a:fld>
            <a:endParaRPr lang="en-US">
              <a:latin typeface="Times New Roman" charset="0"/>
            </a:endParaRPr>
          </a:p>
        </p:txBody>
      </p:sp>
    </p:spTree>
    <p:extLst>
      <p:ext uri="{BB962C8B-B14F-4D97-AF65-F5344CB8AC3E}">
        <p14:creationId xmlns:p14="http://schemas.microsoft.com/office/powerpoint/2010/main" val="2956241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ED9AD0A-2C7B-1F45-8C14-1EDB02BE99DA}" type="datetimeFigureOut">
              <a:rPr lang="en-US" smtClean="0"/>
              <a:t>16-Feb-20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1775491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ED9AD0A-2C7B-1F45-8C14-1EDB02BE99DA}" type="datetimeFigureOut">
              <a:rPr lang="en-US" smtClean="0"/>
              <a:t>16-Feb-20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2739720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D9AD0A-2C7B-1F45-8C14-1EDB02BE99DA}" type="datetimeFigureOut">
              <a:rPr lang="en-US" smtClean="0"/>
              <a:t>16-Feb-20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3240650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ED9AD0A-2C7B-1F45-8C14-1EDB02BE99DA}" type="datetimeFigureOut">
              <a:rPr lang="en-US" smtClean="0"/>
              <a:t>16-Feb-20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1643844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ED9AD0A-2C7B-1F45-8C14-1EDB02BE99DA}" type="datetimeFigureOut">
              <a:rPr lang="en-US" smtClean="0"/>
              <a:t>16-Feb-20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2502455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ED9AD0A-2C7B-1F45-8C14-1EDB02BE99DA}" type="datetimeFigureOut">
              <a:rPr lang="en-US" smtClean="0"/>
              <a:t>16-Feb-20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1099303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D9AD0A-2C7B-1F45-8C14-1EDB02BE99DA}" type="datetimeFigureOut">
              <a:rPr lang="en-US" smtClean="0"/>
              <a:t>16-Feb-20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4240187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ED9AD0A-2C7B-1F45-8C14-1EDB02BE99DA}" type="datetimeFigureOut">
              <a:rPr lang="en-US" smtClean="0"/>
              <a:t>16-Feb-20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494778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ED9AD0A-2C7B-1F45-8C14-1EDB02BE99DA}" type="datetimeFigureOut">
              <a:rPr lang="en-US" smtClean="0"/>
              <a:t>16-Feb-20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3856394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ED9AD0A-2C7B-1F45-8C14-1EDB02BE99DA}" type="datetimeFigureOut">
              <a:rPr lang="en-US" smtClean="0"/>
              <a:t>16-Feb-20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2321040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ED9AD0A-2C7B-1F45-8C14-1EDB02BE99DA}" type="datetimeFigureOut">
              <a:rPr lang="en-US" smtClean="0"/>
              <a:t>16-Feb-20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1D0115-1EFD-0345-9338-B61F94EB5215}" type="slidenum">
              <a:rPr lang="en-US" smtClean="0"/>
              <a:t>‹#›</a:t>
            </a:fld>
            <a:endParaRPr lang="en-US"/>
          </a:p>
        </p:txBody>
      </p:sp>
    </p:spTree>
    <p:extLst>
      <p:ext uri="{BB962C8B-B14F-4D97-AF65-F5344CB8AC3E}">
        <p14:creationId xmlns:p14="http://schemas.microsoft.com/office/powerpoint/2010/main" val="351539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D9AD0A-2C7B-1F45-8C14-1EDB02BE99DA}" type="datetimeFigureOut">
              <a:rPr lang="en-US" smtClean="0"/>
              <a:t>16-Feb-20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1D0115-1EFD-0345-9338-B61F94EB5215}" type="slidenum">
              <a:rPr lang="en-US" smtClean="0"/>
              <a:t>‹#›</a:t>
            </a:fld>
            <a:endParaRPr lang="en-US"/>
          </a:p>
        </p:txBody>
      </p:sp>
      <p:pic>
        <p:nvPicPr>
          <p:cNvPr id="7"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6126162"/>
            <a:ext cx="1979613" cy="7318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Text Box 14"/>
          <p:cNvSpPr txBox="1">
            <a:spLocks noChangeArrowheads="1"/>
          </p:cNvSpPr>
          <p:nvPr/>
        </p:nvSpPr>
        <p:spPr bwMode="auto">
          <a:xfrm>
            <a:off x="2205789" y="6356350"/>
            <a:ext cx="5856706"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eaLnBrk="1" hangingPunct="1">
              <a:spcBef>
                <a:spcPct val="50000"/>
              </a:spcBef>
              <a:defRPr/>
            </a:pPr>
            <a:r>
              <a:rPr lang="en-GB" sz="1400" kern="1200" dirty="0" err="1">
                <a:solidFill>
                  <a:srgbClr val="0000FF"/>
                </a:solidFill>
                <a:latin typeface="Verdana" charset="0"/>
              </a:rPr>
              <a:t>UKCC</a:t>
            </a:r>
            <a:r>
              <a:rPr lang="en-GB" sz="1400" kern="1200" dirty="0">
                <a:solidFill>
                  <a:srgbClr val="0000FF"/>
                </a:solidFill>
                <a:latin typeface="Verdana" charset="0"/>
              </a:rPr>
              <a:t> Level 2  Certificate in Coaching Rugby Union</a:t>
            </a:r>
          </a:p>
        </p:txBody>
      </p:sp>
    </p:spTree>
    <p:extLst>
      <p:ext uri="{BB962C8B-B14F-4D97-AF65-F5344CB8AC3E}">
        <p14:creationId xmlns:p14="http://schemas.microsoft.com/office/powerpoint/2010/main" val="1599768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5456683"/>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br>
              <a:rPr lang="en-GB"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GB"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GB" sz="6000" b="1" spc="50" dirty="0">
                <a:ln w="11430"/>
                <a:solidFill>
                  <a:srgbClr val="000090"/>
                </a:solidFill>
                <a:effectLst>
                  <a:outerShdw blurRad="76200" dist="50800" dir="5400000" algn="tl" rotWithShape="0">
                    <a:srgbClr val="000000">
                      <a:alpha val="65000"/>
                    </a:srgbClr>
                  </a:outerShdw>
                </a:effectLst>
              </a:rPr>
              <a:t>Coaching </a:t>
            </a:r>
            <a:br>
              <a:rPr lang="en-GB" sz="6000" b="1" spc="50" dirty="0">
                <a:ln w="11430"/>
                <a:solidFill>
                  <a:srgbClr val="000090"/>
                </a:solidFill>
                <a:effectLst>
                  <a:outerShdw blurRad="76200" dist="50800" dir="5400000" algn="tl" rotWithShape="0">
                    <a:srgbClr val="000000">
                      <a:alpha val="65000"/>
                    </a:srgbClr>
                  </a:outerShdw>
                </a:effectLst>
              </a:rPr>
            </a:br>
            <a:r>
              <a:rPr lang="en-GB" sz="6000" b="1" spc="50" dirty="0">
                <a:ln w="11430"/>
                <a:solidFill>
                  <a:srgbClr val="000090"/>
                </a:solidFill>
                <a:effectLst>
                  <a:outerShdw blurRad="76200" dist="50800" dir="5400000" algn="tl" rotWithShape="0">
                    <a:srgbClr val="000000">
                      <a:alpha val="65000"/>
                    </a:srgbClr>
                  </a:outerShdw>
                </a:effectLst>
              </a:rPr>
              <a:t>Through </a:t>
            </a:r>
            <a:br>
              <a:rPr lang="en-GB" sz="6000" b="1" spc="50" dirty="0">
                <a:ln w="11430"/>
                <a:solidFill>
                  <a:srgbClr val="000090"/>
                </a:solidFill>
                <a:effectLst>
                  <a:outerShdw blurRad="76200" dist="50800" dir="5400000" algn="tl" rotWithShape="0">
                    <a:srgbClr val="000000">
                      <a:alpha val="65000"/>
                    </a:srgbClr>
                  </a:outerShdw>
                </a:effectLst>
              </a:rPr>
            </a:br>
            <a:r>
              <a:rPr lang="en-GB" sz="6000" b="1" spc="50" dirty="0">
                <a:ln w="11430"/>
                <a:solidFill>
                  <a:srgbClr val="000090"/>
                </a:solidFill>
                <a:effectLst>
                  <a:outerShdw blurRad="76200" dist="50800" dir="5400000" algn="tl" rotWithShape="0">
                    <a:srgbClr val="000000">
                      <a:alpha val="65000"/>
                    </a:srgbClr>
                  </a:outerShdw>
                </a:effectLst>
              </a:rPr>
              <a:t>Small Sided Games</a:t>
            </a:r>
            <a:br>
              <a:rPr lang="en-GB" sz="6000" b="1" spc="50" dirty="0">
                <a:ln w="11430"/>
                <a:solidFill>
                  <a:srgbClr val="000090"/>
                </a:solidFill>
                <a:effectLst>
                  <a:outerShdw blurRad="76200" dist="50800" dir="5400000" algn="tl" rotWithShape="0">
                    <a:srgbClr val="000000">
                      <a:alpha val="65000"/>
                    </a:srgbClr>
                  </a:outerShdw>
                </a:effectLst>
              </a:rPr>
            </a:br>
            <a:r>
              <a:rPr lang="en-GB" sz="6000" b="1" spc="50" dirty="0">
                <a:ln w="11430"/>
                <a:solidFill>
                  <a:srgbClr val="008000"/>
                </a:solidFill>
                <a:effectLst>
                  <a:outerShdw blurRad="76200" dist="50800" dir="5400000" algn="tl" rotWithShape="0">
                    <a:srgbClr val="000000">
                      <a:alpha val="65000"/>
                    </a:srgbClr>
                  </a:outerShdw>
                </a:effectLst>
              </a:rPr>
              <a:t> </a:t>
            </a:r>
          </a:p>
        </p:txBody>
      </p:sp>
    </p:spTree>
    <p:extLst>
      <p:ext uri="{BB962C8B-B14F-4D97-AF65-F5344CB8AC3E}">
        <p14:creationId xmlns:p14="http://schemas.microsoft.com/office/powerpoint/2010/main" val="4639517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Number Placeholder 3"/>
          <p:cNvSpPr>
            <a:spLocks noGrp="1"/>
          </p:cNvSpPr>
          <p:nvPr>
            <p:ph type="sldNum" sz="quarter" idx="10"/>
          </p:nvPr>
        </p:nvSpPr>
        <p:spPr>
          <a:xfrm>
            <a:off x="457200" y="6356350"/>
            <a:ext cx="2133600" cy="365125"/>
          </a:xfrm>
          <a:noFill/>
        </p:spPr>
        <p:txBody>
          <a:bodyPr anchor="ctr"/>
          <a:lstStyle/>
          <a:p>
            <a:fld id="{135E3364-367D-45FB-B6D4-187396E06788}" type="slidenum">
              <a:rPr lang="en-GB" sz="1200" smtClean="0">
                <a:solidFill>
                  <a:srgbClr val="898989"/>
                </a:solidFill>
              </a:rPr>
              <a:pPr/>
              <a:t>2</a:t>
            </a:fld>
            <a:endParaRPr lang="en-GB" sz="1200">
              <a:solidFill>
                <a:srgbClr val="898989"/>
              </a:solidFill>
            </a:endParaRPr>
          </a:p>
        </p:txBody>
      </p:sp>
      <p:sp>
        <p:nvSpPr>
          <p:cNvPr id="48131" name="Rectangle 2"/>
          <p:cNvSpPr>
            <a:spLocks noGrp="1" noChangeArrowheads="1"/>
          </p:cNvSpPr>
          <p:nvPr>
            <p:ph type="title"/>
          </p:nvPr>
        </p:nvSpPr>
        <p:spPr>
          <a:xfrm>
            <a:off x="0" y="115888"/>
            <a:ext cx="9144000" cy="504825"/>
          </a:xfrm>
        </p:spPr>
        <p:txBody>
          <a:bodyPr>
            <a:normAutofit fontScale="90000"/>
          </a:bodyPr>
          <a:lstStyle/>
          <a:p>
            <a:pPr algn="ctr" eaLnBrk="1" fontAlgn="auto" hangingPunct="1">
              <a:spcAft>
                <a:spcPts val="0"/>
              </a:spcAft>
              <a:defRPr/>
            </a:pPr>
            <a:r>
              <a:rPr lang="en-GB" sz="4000" dirty="0">
                <a:solidFill>
                  <a:srgbClr val="339933"/>
                </a:solidFill>
              </a:rPr>
              <a:t>APES</a:t>
            </a:r>
            <a:endParaRPr lang="en-GB" dirty="0">
              <a:solidFill>
                <a:srgbClr val="339933"/>
              </a:solidFill>
            </a:endParaRPr>
          </a:p>
        </p:txBody>
      </p:sp>
      <p:sp>
        <p:nvSpPr>
          <p:cNvPr id="268291" name="Rectangle 3"/>
          <p:cNvSpPr>
            <a:spLocks noGrp="1" noChangeArrowheads="1"/>
          </p:cNvSpPr>
          <p:nvPr>
            <p:ph type="body" idx="1"/>
          </p:nvPr>
        </p:nvSpPr>
        <p:spPr>
          <a:xfrm>
            <a:off x="468313" y="1196975"/>
            <a:ext cx="8229600" cy="5073650"/>
          </a:xfrm>
        </p:spPr>
        <p:txBody>
          <a:bodyPr/>
          <a:lstStyle/>
          <a:p>
            <a:pPr eaLnBrk="1" hangingPunct="1">
              <a:buFontTx/>
              <a:buNone/>
            </a:pPr>
            <a:r>
              <a:rPr lang="en-GB"/>
              <a:t>Each coaching session should be:</a:t>
            </a:r>
          </a:p>
          <a:p>
            <a:pPr eaLnBrk="1" hangingPunct="1">
              <a:buFontTx/>
              <a:buNone/>
            </a:pPr>
            <a:endParaRPr lang="en-GB"/>
          </a:p>
          <a:p>
            <a:pPr eaLnBrk="1" hangingPunct="1"/>
            <a:r>
              <a:rPr lang="en-GB" b="1"/>
              <a:t>A</a:t>
            </a:r>
            <a:r>
              <a:rPr lang="en-GB">
                <a:solidFill>
                  <a:srgbClr val="7030A0"/>
                </a:solidFill>
              </a:rPr>
              <a:t>ctive.</a:t>
            </a:r>
          </a:p>
          <a:p>
            <a:pPr eaLnBrk="1" hangingPunct="1"/>
            <a:r>
              <a:rPr lang="en-GB" b="1"/>
              <a:t>P</a:t>
            </a:r>
            <a:r>
              <a:rPr lang="en-GB">
                <a:solidFill>
                  <a:srgbClr val="7030A0"/>
                </a:solidFill>
              </a:rPr>
              <a:t>urposeful.</a:t>
            </a:r>
          </a:p>
          <a:p>
            <a:pPr eaLnBrk="1" hangingPunct="1"/>
            <a:r>
              <a:rPr lang="en-GB" b="1"/>
              <a:t>E</a:t>
            </a:r>
            <a:r>
              <a:rPr lang="en-GB">
                <a:solidFill>
                  <a:srgbClr val="7030A0"/>
                </a:solidFill>
              </a:rPr>
              <a:t>njoyable.</a:t>
            </a:r>
          </a:p>
          <a:p>
            <a:pPr eaLnBrk="1" hangingPunct="1"/>
            <a:r>
              <a:rPr lang="en-GB" b="1"/>
              <a:t>S</a:t>
            </a:r>
            <a:r>
              <a:rPr lang="en-GB">
                <a:solidFill>
                  <a:srgbClr val="7030A0"/>
                </a:solidFill>
              </a:rPr>
              <a:t>afe.</a:t>
            </a:r>
          </a:p>
        </p:txBody>
      </p:sp>
      <p:pic>
        <p:nvPicPr>
          <p:cNvPr id="1026" name="Picture 2" descr="F:\RFU Files September 2011\RFU Files\Stills Library\Players\Trojan's  continuum\IMG_5344.jpg"/>
          <p:cNvPicPr>
            <a:picLocks noChangeAspect="1" noChangeArrowheads="1"/>
          </p:cNvPicPr>
          <p:nvPr/>
        </p:nvPicPr>
        <p:blipFill>
          <a:blip r:embed="rId2" cstate="print"/>
          <a:srcRect/>
          <a:stretch>
            <a:fillRect/>
          </a:stretch>
        </p:blipFill>
        <p:spPr bwMode="auto">
          <a:xfrm>
            <a:off x="5724128" y="3068960"/>
            <a:ext cx="3177150" cy="3052815"/>
          </a:xfrm>
          <a:prstGeom prst="rect">
            <a:avLst/>
          </a:prstGeom>
          <a:noFill/>
        </p:spPr>
      </p:pic>
    </p:spTree>
    <p:extLst>
      <p:ext uri="{BB962C8B-B14F-4D97-AF65-F5344CB8AC3E}">
        <p14:creationId xmlns:p14="http://schemas.microsoft.com/office/powerpoint/2010/main" val="3598362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829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829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829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829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08720"/>
          </a:xfrm>
        </p:spPr>
        <p:txBody>
          <a:bodyPr>
            <a:normAutofit/>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algn="ctr">
              <a:defRPr/>
            </a:pPr>
            <a:r>
              <a:rPr lang="en-GB" dirty="0">
                <a:solidFill>
                  <a:srgbClr val="339933"/>
                </a:solidFill>
              </a:rPr>
              <a:t>Why Use Small Sided Games?</a:t>
            </a:r>
          </a:p>
        </p:txBody>
      </p:sp>
      <p:sp>
        <p:nvSpPr>
          <p:cNvPr id="3" name="Content Placeholder 2"/>
          <p:cNvSpPr>
            <a:spLocks noGrp="1"/>
          </p:cNvSpPr>
          <p:nvPr>
            <p:ph idx="1"/>
          </p:nvPr>
        </p:nvSpPr>
        <p:spPr>
          <a:xfrm>
            <a:off x="457200" y="1270000"/>
            <a:ext cx="8229600" cy="4802188"/>
          </a:xfrm>
        </p:spPr>
        <p:txBody>
          <a:bodyPr>
            <a:normAutofit fontScale="92500" lnSpcReduction="10000"/>
          </a:bodyPr>
          <a:lstStyle/>
          <a:p>
            <a:pPr marL="581025" indent="-301625">
              <a:spcBef>
                <a:spcPct val="50000"/>
              </a:spcBef>
              <a:buFontTx/>
              <a:buNone/>
              <a:defRPr/>
            </a:pPr>
            <a:r>
              <a:rPr lang="en-US" sz="3429" b="1" dirty="0"/>
              <a:t>They are a coaching tool to:</a:t>
            </a:r>
          </a:p>
          <a:p>
            <a:pPr marL="581025" indent="-301625">
              <a:spcBef>
                <a:spcPct val="50000"/>
              </a:spcBef>
              <a:defRPr/>
            </a:pPr>
            <a:r>
              <a:rPr lang="en-US" dirty="0"/>
              <a:t>guide players to discover and develop the game</a:t>
            </a:r>
          </a:p>
          <a:p>
            <a:pPr marL="581025" indent="-301625">
              <a:spcBef>
                <a:spcPct val="50000"/>
              </a:spcBef>
              <a:defRPr/>
            </a:pPr>
            <a:r>
              <a:rPr lang="en-US" dirty="0">
                <a:solidFill>
                  <a:srgbClr val="7030A0"/>
                </a:solidFill>
              </a:rPr>
              <a:t>increase motivation and more enjoyable for children</a:t>
            </a:r>
          </a:p>
          <a:p>
            <a:pPr marL="581025" indent="-301625">
              <a:spcBef>
                <a:spcPct val="50000"/>
              </a:spcBef>
              <a:defRPr/>
            </a:pPr>
            <a:r>
              <a:rPr lang="en-US" dirty="0"/>
              <a:t>develop tactical awareness</a:t>
            </a:r>
          </a:p>
          <a:p>
            <a:pPr marL="581025" indent="-301625">
              <a:spcBef>
                <a:spcPct val="50000"/>
              </a:spcBef>
              <a:defRPr/>
            </a:pPr>
            <a:r>
              <a:rPr lang="en-US" dirty="0">
                <a:solidFill>
                  <a:srgbClr val="7030A0"/>
                </a:solidFill>
              </a:rPr>
              <a:t>improve individual skills</a:t>
            </a:r>
          </a:p>
          <a:p>
            <a:pPr marL="581025" indent="-301625">
              <a:spcBef>
                <a:spcPct val="50000"/>
              </a:spcBef>
              <a:defRPr/>
            </a:pPr>
            <a:r>
              <a:rPr lang="en-US" dirty="0"/>
              <a:t>Develop Competence, Confidence, Connection, Character and Creativity!</a:t>
            </a:r>
          </a:p>
          <a:p>
            <a:pPr marL="581025" indent="-301625">
              <a:spcBef>
                <a:spcPct val="50000"/>
              </a:spcBef>
              <a:buNone/>
              <a:defRPr/>
            </a:pPr>
            <a:endParaRPr lang="en-US" dirty="0">
              <a:solidFill>
                <a:srgbClr val="7030A0"/>
              </a:solidFill>
            </a:endParaRPr>
          </a:p>
          <a:p>
            <a:pPr marL="581025" indent="-301625">
              <a:spcBef>
                <a:spcPct val="50000"/>
              </a:spcBef>
              <a:buNone/>
              <a:defRPr/>
            </a:pPr>
            <a:endParaRPr lang="en-US" dirty="0"/>
          </a:p>
          <a:p>
            <a:pPr>
              <a:buFontTx/>
              <a:buNone/>
              <a:defRPr/>
            </a:pPr>
            <a:endParaRPr lang="en-US" dirty="0"/>
          </a:p>
          <a:p>
            <a:pPr>
              <a:defRPr/>
            </a:pPr>
            <a:endParaRPr lang="en-GB" dirty="0"/>
          </a:p>
          <a:p>
            <a:pPr>
              <a:defRPr/>
            </a:pPr>
            <a:endParaRPr lang="en-GB" dirty="0"/>
          </a:p>
        </p:txBody>
      </p:sp>
    </p:spTree>
    <p:extLst>
      <p:ext uri="{BB962C8B-B14F-4D97-AF65-F5344CB8AC3E}">
        <p14:creationId xmlns:p14="http://schemas.microsoft.com/office/powerpoint/2010/main" val="3280146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817F7-ABC8-41EC-B764-29664DB7C6C5}"/>
              </a:ext>
            </a:extLst>
          </p:cNvPr>
          <p:cNvSpPr>
            <a:spLocks noGrp="1"/>
          </p:cNvSpPr>
          <p:nvPr>
            <p:ph type="title"/>
          </p:nvPr>
        </p:nvSpPr>
        <p:spPr/>
        <p:txBody>
          <a:bodyPr/>
          <a:lstStyle/>
          <a:p>
            <a:r>
              <a:rPr lang="en-US" dirty="0">
                <a:solidFill>
                  <a:srgbClr val="92D050"/>
                </a:solidFill>
              </a:rPr>
              <a:t>Critical Discussion</a:t>
            </a:r>
          </a:p>
        </p:txBody>
      </p:sp>
      <p:sp>
        <p:nvSpPr>
          <p:cNvPr id="3" name="Content Placeholder 2">
            <a:extLst>
              <a:ext uri="{FF2B5EF4-FFF2-40B4-BE49-F238E27FC236}">
                <a16:creationId xmlns:a16="http://schemas.microsoft.com/office/drawing/2014/main" id="{ED21CA53-4794-4719-9612-51C996F3E42A}"/>
              </a:ext>
            </a:extLst>
          </p:cNvPr>
          <p:cNvSpPr>
            <a:spLocks noGrp="1"/>
          </p:cNvSpPr>
          <p:nvPr>
            <p:ph idx="1"/>
          </p:nvPr>
        </p:nvSpPr>
        <p:spPr>
          <a:xfrm>
            <a:off x="457200" y="1600201"/>
            <a:ext cx="8229600" cy="4134556"/>
          </a:xfrm>
        </p:spPr>
        <p:txBody>
          <a:bodyPr>
            <a:normAutofit fontScale="47500" lnSpcReduction="20000"/>
          </a:bodyPr>
          <a:lstStyle/>
          <a:p>
            <a:pPr>
              <a:defRPr/>
            </a:pPr>
            <a:r>
              <a:rPr lang="en-US" sz="3400" dirty="0"/>
              <a:t>In the past, technique has often been over-</a:t>
            </a:r>
            <a:r>
              <a:rPr lang="en-US" sz="3400" dirty="0" err="1"/>
              <a:t>emphasised</a:t>
            </a:r>
            <a:r>
              <a:rPr lang="en-US" sz="3400" dirty="0"/>
              <a:t> within practice sessions. </a:t>
            </a:r>
          </a:p>
          <a:p>
            <a:pPr>
              <a:defRPr/>
            </a:pPr>
            <a:endParaRPr lang="en-US" sz="3400" dirty="0"/>
          </a:p>
          <a:p>
            <a:pPr>
              <a:defRPr/>
            </a:pPr>
            <a:r>
              <a:rPr lang="en-US" sz="3400" dirty="0"/>
              <a:t>While technique is an important part of the overall skill, it has often been taught in isolation, without requiring players to think and apply the techniques to the situations required in the game.</a:t>
            </a:r>
          </a:p>
          <a:p>
            <a:pPr>
              <a:defRPr/>
            </a:pPr>
            <a:endParaRPr lang="en-US" sz="3400" dirty="0"/>
          </a:p>
          <a:p>
            <a:pPr>
              <a:defRPr/>
            </a:pPr>
            <a:r>
              <a:rPr lang="en-US" sz="3400" dirty="0"/>
              <a:t>By using a game sense approach, players are challenged to think about what they are actually doing, and why. Players are taught to use the appropriate technique at the right time and place in the pressure situations of a game.</a:t>
            </a:r>
          </a:p>
          <a:p>
            <a:pPr>
              <a:defRPr/>
            </a:pPr>
            <a:endParaRPr lang="en-GB" sz="3400" dirty="0"/>
          </a:p>
          <a:p>
            <a:pPr>
              <a:defRPr/>
            </a:pPr>
            <a:r>
              <a:rPr lang="en-US" sz="3400" dirty="0"/>
              <a:t>Game Sense has been shown to result in improved learning outcomes for students.</a:t>
            </a:r>
            <a:endParaRPr lang="en-GB" sz="3400" dirty="0"/>
          </a:p>
          <a:p>
            <a:pPr marL="0" indent="0">
              <a:buNone/>
              <a:defRPr/>
            </a:pPr>
            <a:endParaRPr lang="en-GB" sz="3400" dirty="0"/>
          </a:p>
          <a:p>
            <a:pPr>
              <a:defRPr/>
            </a:pPr>
            <a:r>
              <a:rPr lang="en-US" sz="3400" dirty="0"/>
              <a:t>Game Sense places an emphasis on the play, where tactical and strategic problems are posed in a modified game environment, ultimately drawing upon players to make decisions.</a:t>
            </a:r>
          </a:p>
          <a:p>
            <a:pPr marL="0" indent="0">
              <a:buNone/>
              <a:defRPr/>
            </a:pPr>
            <a:endParaRPr lang="en-US" sz="3400" dirty="0"/>
          </a:p>
          <a:p>
            <a:pPr>
              <a:defRPr/>
            </a:pPr>
            <a:r>
              <a:rPr lang="en-US" sz="3400" dirty="0"/>
              <a:t>It places the focus of a lesson on the student in a game situation where cognitive skills such as ‘tactics, decision-making and problem solving are critical...with isolated technique development utilized only when the player recognizes the need for it.</a:t>
            </a:r>
            <a:endParaRPr lang="en-GB" sz="3400" dirty="0"/>
          </a:p>
          <a:p>
            <a:pPr>
              <a:defRPr/>
            </a:pPr>
            <a:endParaRPr lang="en-GB" dirty="0"/>
          </a:p>
          <a:p>
            <a:pPr>
              <a:defRPr/>
            </a:pPr>
            <a:endParaRPr lang="en-GB" dirty="0"/>
          </a:p>
          <a:p>
            <a:endParaRPr lang="en-US" dirty="0"/>
          </a:p>
        </p:txBody>
      </p:sp>
    </p:spTree>
    <p:extLst>
      <p:ext uri="{BB962C8B-B14F-4D97-AF65-F5344CB8AC3E}">
        <p14:creationId xmlns:p14="http://schemas.microsoft.com/office/powerpoint/2010/main" val="1296231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lide Number Placeholder 2"/>
          <p:cNvSpPr>
            <a:spLocks noGrp="1"/>
          </p:cNvSpPr>
          <p:nvPr>
            <p:ph type="sldNum" sz="quarter" idx="10"/>
          </p:nvPr>
        </p:nvSpPr>
        <p:spPr/>
        <p:txBody>
          <a:bodyPr/>
          <a:lstStyle/>
          <a:p>
            <a:fld id="{12D9CE76-6723-4B19-885B-CE5A9F14BEC0}" type="slidenum">
              <a:rPr lang="en-GB"/>
              <a:pPr/>
              <a:t>5</a:t>
            </a:fld>
            <a:endParaRPr lang="en-GB"/>
          </a:p>
        </p:txBody>
      </p:sp>
      <p:sp>
        <p:nvSpPr>
          <p:cNvPr id="654338" name="Rectangle 2"/>
          <p:cNvSpPr>
            <a:spLocks noGrp="1" noChangeArrowheads="1"/>
          </p:cNvSpPr>
          <p:nvPr>
            <p:ph type="title"/>
          </p:nvPr>
        </p:nvSpPr>
        <p:spPr/>
        <p:txBody>
          <a:bodyPr/>
          <a:lstStyle/>
          <a:p>
            <a:r>
              <a:rPr lang="en-GB" sz="3200">
                <a:solidFill>
                  <a:schemeClr val="tx1"/>
                </a:solidFill>
                <a:effectLst>
                  <a:outerShdw blurRad="38100" dist="38100" dir="2700000" algn="tl">
                    <a:srgbClr val="C0C0C0"/>
                  </a:outerShdw>
                </a:effectLst>
                <a:latin typeface="Calibri" pitchFamily="34" charset="0"/>
              </a:rPr>
              <a:t>Learning Process</a:t>
            </a:r>
          </a:p>
        </p:txBody>
      </p:sp>
      <p:sp>
        <p:nvSpPr>
          <p:cNvPr id="654339" name="Cloud"/>
          <p:cNvSpPr>
            <a:spLocks noChangeAspect="1" noEditPoints="1" noChangeArrowheads="1"/>
          </p:cNvSpPr>
          <p:nvPr/>
        </p:nvSpPr>
        <p:spPr bwMode="auto">
          <a:xfrm>
            <a:off x="4495800" y="1981200"/>
            <a:ext cx="2362200" cy="205740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0000"/>
          </a:solidFill>
          <a:ln w="9525">
            <a:solidFill>
              <a:srgbClr val="000000"/>
            </a:solidFill>
            <a:miter lim="800000"/>
            <a:headEnd/>
            <a:tailEnd/>
          </a:ln>
          <a:effectLst>
            <a:outerShdw dist="107763" dir="2700000" algn="ctr" rotWithShape="0">
              <a:srgbClr val="808080"/>
            </a:outerShdw>
          </a:effectLst>
        </p:spPr>
        <p:txBody>
          <a:bodyPr/>
          <a:lstStyle/>
          <a:p>
            <a:endParaRPr lang="en-GB"/>
          </a:p>
        </p:txBody>
      </p:sp>
      <p:sp>
        <p:nvSpPr>
          <p:cNvPr id="654340" name="Cloud"/>
          <p:cNvSpPr>
            <a:spLocks noChangeAspect="1" noEditPoints="1" noChangeArrowheads="1"/>
          </p:cNvSpPr>
          <p:nvPr/>
        </p:nvSpPr>
        <p:spPr bwMode="auto">
          <a:xfrm>
            <a:off x="4572000" y="3962400"/>
            <a:ext cx="2362200" cy="205740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9900"/>
          </a:solidFill>
          <a:ln w="9525">
            <a:solidFill>
              <a:srgbClr val="000000"/>
            </a:solidFill>
            <a:miter lim="800000"/>
            <a:headEnd/>
            <a:tailEnd/>
          </a:ln>
          <a:effectLst>
            <a:outerShdw dist="107763" dir="2700000" algn="ctr" rotWithShape="0">
              <a:srgbClr val="808080"/>
            </a:outerShdw>
          </a:effectLst>
        </p:spPr>
        <p:txBody>
          <a:bodyPr/>
          <a:lstStyle/>
          <a:p>
            <a:endParaRPr lang="en-GB"/>
          </a:p>
        </p:txBody>
      </p:sp>
      <p:sp>
        <p:nvSpPr>
          <p:cNvPr id="654342" name="Cloud"/>
          <p:cNvSpPr>
            <a:spLocks noChangeAspect="1" noEditPoints="1" noChangeArrowheads="1"/>
          </p:cNvSpPr>
          <p:nvPr/>
        </p:nvSpPr>
        <p:spPr bwMode="auto">
          <a:xfrm>
            <a:off x="2057400" y="1752600"/>
            <a:ext cx="2362200" cy="2057400"/>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3333FF"/>
          </a:solidFill>
          <a:ln w="9525">
            <a:solidFill>
              <a:srgbClr val="000000"/>
            </a:solidFill>
            <a:miter lim="800000"/>
            <a:headEnd/>
            <a:tailEnd/>
          </a:ln>
          <a:effectLst>
            <a:outerShdw dist="107763" dir="2700000" algn="ctr" rotWithShape="0">
              <a:srgbClr val="808080"/>
            </a:outerShdw>
          </a:effectLst>
        </p:spPr>
        <p:txBody>
          <a:bodyPr/>
          <a:lstStyle/>
          <a:p>
            <a:endParaRPr lang="en-GB"/>
          </a:p>
        </p:txBody>
      </p:sp>
      <p:sp>
        <p:nvSpPr>
          <p:cNvPr id="654343" name="Text Box 7"/>
          <p:cNvSpPr txBox="1">
            <a:spLocks noChangeArrowheads="1"/>
          </p:cNvSpPr>
          <p:nvPr/>
        </p:nvSpPr>
        <p:spPr bwMode="auto">
          <a:xfrm>
            <a:off x="5181600" y="2611438"/>
            <a:ext cx="1143000" cy="457200"/>
          </a:xfrm>
          <a:prstGeom prst="rect">
            <a:avLst/>
          </a:prstGeom>
          <a:noFill/>
          <a:ln w="9525">
            <a:noFill/>
            <a:miter lim="800000"/>
            <a:headEnd/>
            <a:tailEnd/>
          </a:ln>
          <a:effectLst/>
        </p:spPr>
        <p:txBody>
          <a:bodyPr>
            <a:spAutoFit/>
          </a:bodyPr>
          <a:lstStyle/>
          <a:p>
            <a:pPr algn="ctr">
              <a:spcBef>
                <a:spcPct val="50000"/>
              </a:spcBef>
            </a:pPr>
            <a:r>
              <a:rPr lang="en-GB" sz="2400" b="1">
                <a:solidFill>
                  <a:schemeClr val="bg1"/>
                </a:solidFill>
                <a:effectLst>
                  <a:outerShdw blurRad="38100" dist="38100" dir="2700000" algn="tl">
                    <a:srgbClr val="C0C0C0"/>
                  </a:outerShdw>
                </a:effectLst>
                <a:latin typeface="Times New Roman" pitchFamily="18" charset="0"/>
              </a:rPr>
              <a:t>DO</a:t>
            </a:r>
          </a:p>
        </p:txBody>
      </p:sp>
      <p:sp>
        <p:nvSpPr>
          <p:cNvPr id="654344" name="Text Box 8"/>
          <p:cNvSpPr txBox="1">
            <a:spLocks noChangeArrowheads="1"/>
          </p:cNvSpPr>
          <p:nvPr/>
        </p:nvSpPr>
        <p:spPr bwMode="auto">
          <a:xfrm>
            <a:off x="4859338" y="4149725"/>
            <a:ext cx="1874837" cy="822325"/>
          </a:xfrm>
          <a:prstGeom prst="rect">
            <a:avLst/>
          </a:prstGeom>
          <a:noFill/>
          <a:ln w="9525">
            <a:noFill/>
            <a:miter lim="800000"/>
            <a:headEnd/>
            <a:tailEnd/>
          </a:ln>
          <a:effectLst/>
        </p:spPr>
        <p:txBody>
          <a:bodyPr>
            <a:spAutoFit/>
          </a:bodyPr>
          <a:lstStyle/>
          <a:p>
            <a:pPr algn="ctr">
              <a:spcBef>
                <a:spcPct val="50000"/>
              </a:spcBef>
            </a:pPr>
            <a:r>
              <a:rPr lang="en-GB" sz="2400" b="1">
                <a:solidFill>
                  <a:schemeClr val="bg1"/>
                </a:solidFill>
                <a:effectLst>
                  <a:outerShdw blurRad="38100" dist="38100" dir="2700000" algn="tl">
                    <a:srgbClr val="C0C0C0"/>
                  </a:outerShdw>
                </a:effectLst>
                <a:latin typeface="Times New Roman" pitchFamily="18" charset="0"/>
              </a:rPr>
              <a:t>               REVIEW</a:t>
            </a:r>
          </a:p>
        </p:txBody>
      </p:sp>
      <p:sp>
        <p:nvSpPr>
          <p:cNvPr id="654346" name="Text Box 10"/>
          <p:cNvSpPr txBox="1">
            <a:spLocks noChangeArrowheads="1"/>
          </p:cNvSpPr>
          <p:nvPr/>
        </p:nvSpPr>
        <p:spPr bwMode="auto">
          <a:xfrm>
            <a:off x="1828800" y="2209800"/>
            <a:ext cx="2971800" cy="822325"/>
          </a:xfrm>
          <a:prstGeom prst="rect">
            <a:avLst/>
          </a:prstGeom>
          <a:noFill/>
          <a:ln w="9525">
            <a:noFill/>
            <a:miter lim="800000"/>
            <a:headEnd/>
            <a:tailEnd/>
          </a:ln>
          <a:effectLst/>
        </p:spPr>
        <p:txBody>
          <a:bodyPr>
            <a:spAutoFit/>
          </a:bodyPr>
          <a:lstStyle/>
          <a:p>
            <a:pPr algn="ctr">
              <a:spcBef>
                <a:spcPct val="50000"/>
              </a:spcBef>
            </a:pPr>
            <a:r>
              <a:rPr lang="en-GB" sz="2400" b="1">
                <a:solidFill>
                  <a:schemeClr val="bg1"/>
                </a:solidFill>
                <a:effectLst>
                  <a:outerShdw blurRad="38100" dist="38100" dir="2700000" algn="tl">
                    <a:srgbClr val="C0C0C0"/>
                  </a:outerShdw>
                </a:effectLst>
                <a:latin typeface="Times New Roman" pitchFamily="18" charset="0"/>
              </a:rPr>
              <a:t>                          PLAN</a:t>
            </a:r>
          </a:p>
        </p:txBody>
      </p:sp>
      <p:sp>
        <p:nvSpPr>
          <p:cNvPr id="654347" name="AutoShape 11"/>
          <p:cNvSpPr>
            <a:spLocks noChangeArrowheads="1"/>
          </p:cNvSpPr>
          <p:nvPr/>
        </p:nvSpPr>
        <p:spPr bwMode="auto">
          <a:xfrm rot="3047012">
            <a:off x="6477000" y="2667000"/>
            <a:ext cx="838200" cy="1905000"/>
          </a:xfrm>
          <a:custGeom>
            <a:avLst/>
            <a:gdLst>
              <a:gd name="G0" fmla="+- 0 0 0"/>
              <a:gd name="G1" fmla="+- -9215699 0 0"/>
              <a:gd name="G2" fmla="+- 0 0 -9215699"/>
              <a:gd name="G3" fmla="+- 10800 0 0"/>
              <a:gd name="G4" fmla="+- 0 0 0"/>
              <a:gd name="T0" fmla="*/ 360 256 1"/>
              <a:gd name="T1" fmla="*/ 0 256 1"/>
              <a:gd name="G5" fmla="+- G2 T0 T1"/>
              <a:gd name="G6" fmla="?: G2 G2 G5"/>
              <a:gd name="G7" fmla="+- 0 0 G6"/>
              <a:gd name="G8" fmla="+- 5400 0 0"/>
              <a:gd name="G9" fmla="+- 0 0 -9215699"/>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9215699"/>
              <a:gd name="G36" fmla="sin G34 -9215699"/>
              <a:gd name="G37" fmla="+/ -9215699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4438 w 21600"/>
              <a:gd name="T5" fmla="*/ 631 h 21600"/>
              <a:gd name="T6" fmla="*/ 4539 w 21600"/>
              <a:gd name="T7" fmla="*/ 5660 h 21600"/>
              <a:gd name="T8" fmla="*/ 12619 w 21600"/>
              <a:gd name="T9" fmla="*/ 5715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9183" y="5399"/>
                  <a:pt x="7651" y="6124"/>
                  <a:pt x="6626" y="7373"/>
                </a:cubicBezTo>
                <a:lnTo>
                  <a:pt x="2452" y="3947"/>
                </a:lnTo>
                <a:cubicBezTo>
                  <a:pt x="4503" y="1448"/>
                  <a:pt x="7566"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0000"/>
          </a:solidFill>
          <a:ln w="9525">
            <a:solidFill>
              <a:schemeClr val="tx1"/>
            </a:solidFill>
            <a:miter lim="800000"/>
            <a:headEnd/>
            <a:tailEnd/>
          </a:ln>
          <a:effectLst/>
        </p:spPr>
        <p:txBody>
          <a:bodyPr wrap="none" anchor="ctr"/>
          <a:lstStyle/>
          <a:p>
            <a:endParaRPr lang="en-GB"/>
          </a:p>
        </p:txBody>
      </p:sp>
      <p:sp>
        <p:nvSpPr>
          <p:cNvPr id="654348" name="AutoShape 12"/>
          <p:cNvSpPr>
            <a:spLocks noChangeArrowheads="1"/>
          </p:cNvSpPr>
          <p:nvPr/>
        </p:nvSpPr>
        <p:spPr bwMode="auto">
          <a:xfrm rot="9391742">
            <a:off x="3419475" y="3429000"/>
            <a:ext cx="838200" cy="1905000"/>
          </a:xfrm>
          <a:custGeom>
            <a:avLst/>
            <a:gdLst>
              <a:gd name="G0" fmla="+- 0 0 0"/>
              <a:gd name="G1" fmla="+- -9215699 0 0"/>
              <a:gd name="G2" fmla="+- 0 0 -9215699"/>
              <a:gd name="G3" fmla="+- 10800 0 0"/>
              <a:gd name="G4" fmla="+- 0 0 0"/>
              <a:gd name="T0" fmla="*/ 360 256 1"/>
              <a:gd name="T1" fmla="*/ 0 256 1"/>
              <a:gd name="G5" fmla="+- G2 T0 T1"/>
              <a:gd name="G6" fmla="?: G2 G2 G5"/>
              <a:gd name="G7" fmla="+- 0 0 G6"/>
              <a:gd name="G8" fmla="+- 5400 0 0"/>
              <a:gd name="G9" fmla="+- 0 0 -9215699"/>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9215699"/>
              <a:gd name="G36" fmla="sin G34 -9215699"/>
              <a:gd name="G37" fmla="+/ -9215699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4438 w 21600"/>
              <a:gd name="T5" fmla="*/ 631 h 21600"/>
              <a:gd name="T6" fmla="*/ 4539 w 21600"/>
              <a:gd name="T7" fmla="*/ 5660 h 21600"/>
              <a:gd name="T8" fmla="*/ 12619 w 21600"/>
              <a:gd name="T9" fmla="*/ 5715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9183" y="5399"/>
                  <a:pt x="7651" y="6124"/>
                  <a:pt x="6626" y="7373"/>
                </a:cubicBezTo>
                <a:lnTo>
                  <a:pt x="2452" y="3947"/>
                </a:lnTo>
                <a:cubicBezTo>
                  <a:pt x="4503" y="1448"/>
                  <a:pt x="7566"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9900"/>
          </a:solidFill>
          <a:ln w="9525">
            <a:solidFill>
              <a:schemeClr val="tx1"/>
            </a:solidFill>
            <a:miter lim="800000"/>
            <a:headEnd/>
            <a:tailEnd/>
          </a:ln>
          <a:effectLst/>
        </p:spPr>
        <p:txBody>
          <a:bodyPr wrap="none" anchor="ctr"/>
          <a:lstStyle/>
          <a:p>
            <a:endParaRPr lang="en-GB"/>
          </a:p>
        </p:txBody>
      </p:sp>
      <p:sp>
        <p:nvSpPr>
          <p:cNvPr id="654349" name="AutoShape 13"/>
          <p:cNvSpPr>
            <a:spLocks noChangeArrowheads="1"/>
          </p:cNvSpPr>
          <p:nvPr/>
        </p:nvSpPr>
        <p:spPr bwMode="auto">
          <a:xfrm rot="18848892">
            <a:off x="4267200" y="990600"/>
            <a:ext cx="838200" cy="1905000"/>
          </a:xfrm>
          <a:custGeom>
            <a:avLst/>
            <a:gdLst>
              <a:gd name="G0" fmla="+- 0 0 0"/>
              <a:gd name="G1" fmla="+- -9215699 0 0"/>
              <a:gd name="G2" fmla="+- 0 0 -9215699"/>
              <a:gd name="G3" fmla="+- 10800 0 0"/>
              <a:gd name="G4" fmla="+- 0 0 0"/>
              <a:gd name="T0" fmla="*/ 360 256 1"/>
              <a:gd name="T1" fmla="*/ 0 256 1"/>
              <a:gd name="G5" fmla="+- G2 T0 T1"/>
              <a:gd name="G6" fmla="?: G2 G2 G5"/>
              <a:gd name="G7" fmla="+- 0 0 G6"/>
              <a:gd name="G8" fmla="+- 5400 0 0"/>
              <a:gd name="G9" fmla="+- 0 0 -9215699"/>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9215699"/>
              <a:gd name="G36" fmla="sin G34 -9215699"/>
              <a:gd name="G37" fmla="+/ -9215699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4438 w 21600"/>
              <a:gd name="T5" fmla="*/ 631 h 21600"/>
              <a:gd name="T6" fmla="*/ 4539 w 21600"/>
              <a:gd name="T7" fmla="*/ 5660 h 21600"/>
              <a:gd name="T8" fmla="*/ 12619 w 21600"/>
              <a:gd name="T9" fmla="*/ 5715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9183" y="5399"/>
                  <a:pt x="7651" y="6124"/>
                  <a:pt x="6626" y="7373"/>
                </a:cubicBezTo>
                <a:lnTo>
                  <a:pt x="2452" y="3947"/>
                </a:lnTo>
                <a:cubicBezTo>
                  <a:pt x="4503" y="1448"/>
                  <a:pt x="7566"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333FF"/>
          </a:solidFill>
          <a:ln w="9525">
            <a:solidFill>
              <a:schemeClr val="tx1"/>
            </a:solidFill>
            <a:miter lim="800000"/>
            <a:headEnd/>
            <a:tailEnd/>
          </a:ln>
          <a:effectLst/>
        </p:spPr>
        <p:txBody>
          <a:bodyPr wrap="none" anchor="ctr"/>
          <a:lstStyle/>
          <a:p>
            <a:endParaRPr lang="en-GB"/>
          </a:p>
        </p:txBody>
      </p:sp>
      <p:sp>
        <p:nvSpPr>
          <p:cNvPr id="654351" name="AutoShape 15"/>
          <p:cNvSpPr>
            <a:spLocks noChangeArrowheads="1"/>
          </p:cNvSpPr>
          <p:nvPr/>
        </p:nvSpPr>
        <p:spPr bwMode="auto">
          <a:xfrm>
            <a:off x="6858000" y="762000"/>
            <a:ext cx="1905000" cy="1219200"/>
          </a:xfrm>
          <a:prstGeom prst="wedgeEllipseCallout">
            <a:avLst>
              <a:gd name="adj1" fmla="val -76500"/>
              <a:gd name="adj2" fmla="val 70315"/>
            </a:avLst>
          </a:prstGeom>
          <a:solidFill>
            <a:srgbClr val="FF0000"/>
          </a:solidFill>
          <a:ln w="12700">
            <a:solidFill>
              <a:schemeClr val="tx1"/>
            </a:solidFill>
            <a:miter lim="800000"/>
            <a:headEnd type="none" w="sm" len="sm"/>
            <a:tailEnd type="none" w="sm" len="sm"/>
          </a:ln>
          <a:effectLst/>
        </p:spPr>
        <p:txBody>
          <a:bodyPr/>
          <a:lstStyle/>
          <a:p>
            <a:pPr algn="ctr" eaLnBrk="0" hangingPunct="0"/>
            <a:endParaRPr lang="en-GB" sz="2400" b="1">
              <a:solidFill>
                <a:schemeClr val="bg1"/>
              </a:solidFill>
              <a:effectLst>
                <a:outerShdw blurRad="38100" dist="38100" dir="2700000" algn="tl">
                  <a:srgbClr val="000000"/>
                </a:outerShdw>
              </a:effectLst>
              <a:latin typeface="Times New Roman" pitchFamily="18" charset="0"/>
            </a:endParaRPr>
          </a:p>
        </p:txBody>
      </p:sp>
      <p:sp>
        <p:nvSpPr>
          <p:cNvPr id="654352" name="Text Box 16"/>
          <p:cNvSpPr txBox="1">
            <a:spLocks noChangeArrowheads="1"/>
          </p:cNvSpPr>
          <p:nvPr/>
        </p:nvSpPr>
        <p:spPr bwMode="auto">
          <a:xfrm>
            <a:off x="7086600" y="898525"/>
            <a:ext cx="1524000" cy="701675"/>
          </a:xfrm>
          <a:prstGeom prst="rect">
            <a:avLst/>
          </a:prstGeom>
          <a:noFill/>
          <a:ln w="12700">
            <a:noFill/>
            <a:miter lim="800000"/>
            <a:headEnd type="none" w="sm" len="sm"/>
            <a:tailEnd type="none" w="sm" len="sm"/>
          </a:ln>
          <a:effectLst/>
        </p:spPr>
        <p:txBody>
          <a:bodyPr>
            <a:spAutoFit/>
          </a:bodyPr>
          <a:lstStyle/>
          <a:p>
            <a:pPr algn="ctr" eaLnBrk="0" hangingPunct="0">
              <a:spcBef>
                <a:spcPct val="50000"/>
              </a:spcBef>
            </a:pPr>
            <a:r>
              <a:rPr lang="en-GB" sz="2000" b="1">
                <a:solidFill>
                  <a:schemeClr val="bg1"/>
                </a:solidFill>
                <a:latin typeface="Times New Roman" pitchFamily="18" charset="0"/>
              </a:rPr>
              <a:t>Have an experience</a:t>
            </a:r>
          </a:p>
        </p:txBody>
      </p:sp>
      <p:sp>
        <p:nvSpPr>
          <p:cNvPr id="654353" name="AutoShape 17"/>
          <p:cNvSpPr>
            <a:spLocks noChangeArrowheads="1"/>
          </p:cNvSpPr>
          <p:nvPr/>
        </p:nvSpPr>
        <p:spPr bwMode="auto">
          <a:xfrm>
            <a:off x="6781800" y="5486400"/>
            <a:ext cx="2057400" cy="1219200"/>
          </a:xfrm>
          <a:prstGeom prst="wedgeEllipseCallout">
            <a:avLst>
              <a:gd name="adj1" fmla="val -65972"/>
              <a:gd name="adj2" fmla="val -65106"/>
            </a:avLst>
          </a:prstGeom>
          <a:solidFill>
            <a:srgbClr val="FF9900"/>
          </a:solidFill>
          <a:ln w="12700">
            <a:solidFill>
              <a:schemeClr val="tx1"/>
            </a:solidFill>
            <a:miter lim="800000"/>
            <a:headEnd type="none" w="sm" len="sm"/>
            <a:tailEnd type="none" w="sm" len="sm"/>
          </a:ln>
          <a:effectLst/>
        </p:spPr>
        <p:txBody>
          <a:bodyPr/>
          <a:lstStyle/>
          <a:p>
            <a:pPr algn="ctr" eaLnBrk="0" hangingPunct="0"/>
            <a:endParaRPr lang="en-GB" sz="2400" b="1">
              <a:solidFill>
                <a:schemeClr val="bg1"/>
              </a:solidFill>
              <a:effectLst>
                <a:outerShdw blurRad="38100" dist="38100" dir="2700000" algn="tl">
                  <a:srgbClr val="000000"/>
                </a:outerShdw>
              </a:effectLst>
              <a:latin typeface="Times New Roman" pitchFamily="18" charset="0"/>
            </a:endParaRPr>
          </a:p>
        </p:txBody>
      </p:sp>
      <p:sp>
        <p:nvSpPr>
          <p:cNvPr id="654354" name="Text Box 18"/>
          <p:cNvSpPr txBox="1">
            <a:spLocks noChangeArrowheads="1"/>
          </p:cNvSpPr>
          <p:nvPr/>
        </p:nvSpPr>
        <p:spPr bwMode="auto">
          <a:xfrm>
            <a:off x="7086600" y="5715000"/>
            <a:ext cx="1524000" cy="701675"/>
          </a:xfrm>
          <a:prstGeom prst="rect">
            <a:avLst/>
          </a:prstGeom>
          <a:noFill/>
          <a:ln w="12700">
            <a:noFill/>
            <a:miter lim="800000"/>
            <a:headEnd type="none" w="sm" len="sm"/>
            <a:tailEnd type="none" w="sm" len="sm"/>
          </a:ln>
          <a:effectLst/>
        </p:spPr>
        <p:txBody>
          <a:bodyPr>
            <a:spAutoFit/>
          </a:bodyPr>
          <a:lstStyle/>
          <a:p>
            <a:pPr algn="ctr" eaLnBrk="0" hangingPunct="0">
              <a:spcBef>
                <a:spcPct val="50000"/>
              </a:spcBef>
            </a:pPr>
            <a:r>
              <a:rPr lang="en-GB" sz="2000" b="1">
                <a:solidFill>
                  <a:schemeClr val="bg1"/>
                </a:solidFill>
                <a:latin typeface="Times New Roman" pitchFamily="18" charset="0"/>
              </a:rPr>
              <a:t>Analyse and reflect on it</a:t>
            </a:r>
          </a:p>
        </p:txBody>
      </p:sp>
      <p:sp>
        <p:nvSpPr>
          <p:cNvPr id="654357" name="AutoShape 21"/>
          <p:cNvSpPr>
            <a:spLocks noChangeArrowheads="1"/>
          </p:cNvSpPr>
          <p:nvPr/>
        </p:nvSpPr>
        <p:spPr bwMode="auto">
          <a:xfrm>
            <a:off x="323850" y="620713"/>
            <a:ext cx="2266950" cy="1436687"/>
          </a:xfrm>
          <a:prstGeom prst="wedgeEllipseCallout">
            <a:avLst>
              <a:gd name="adj1" fmla="val 66384"/>
              <a:gd name="adj2" fmla="val 60389"/>
            </a:avLst>
          </a:prstGeom>
          <a:solidFill>
            <a:srgbClr val="0033CC"/>
          </a:solidFill>
          <a:ln w="12700">
            <a:solidFill>
              <a:schemeClr val="tx1"/>
            </a:solidFill>
            <a:miter lim="800000"/>
            <a:headEnd type="none" w="sm" len="sm"/>
            <a:tailEnd type="none" w="sm" len="sm"/>
          </a:ln>
          <a:effectLst/>
        </p:spPr>
        <p:txBody>
          <a:bodyPr/>
          <a:lstStyle/>
          <a:p>
            <a:pPr algn="ctr" eaLnBrk="0" hangingPunct="0"/>
            <a:endParaRPr lang="en-GB" sz="2400" b="1">
              <a:solidFill>
                <a:schemeClr val="bg1"/>
              </a:solidFill>
              <a:effectLst>
                <a:outerShdw blurRad="38100" dist="38100" dir="2700000" algn="tl">
                  <a:srgbClr val="000000"/>
                </a:outerShdw>
              </a:effectLst>
              <a:latin typeface="Times New Roman" pitchFamily="18" charset="0"/>
            </a:endParaRPr>
          </a:p>
        </p:txBody>
      </p:sp>
      <p:sp>
        <p:nvSpPr>
          <p:cNvPr id="654358" name="Text Box 22"/>
          <p:cNvSpPr txBox="1">
            <a:spLocks noChangeArrowheads="1"/>
          </p:cNvSpPr>
          <p:nvPr/>
        </p:nvSpPr>
        <p:spPr bwMode="auto">
          <a:xfrm>
            <a:off x="519113" y="692150"/>
            <a:ext cx="1919287" cy="1311275"/>
          </a:xfrm>
          <a:prstGeom prst="rect">
            <a:avLst/>
          </a:prstGeom>
          <a:noFill/>
          <a:ln w="12700">
            <a:noFill/>
            <a:miter lim="800000"/>
            <a:headEnd type="none" w="sm" len="sm"/>
            <a:tailEnd type="none" w="sm" len="sm"/>
          </a:ln>
          <a:effectLst/>
        </p:spPr>
        <p:txBody>
          <a:bodyPr>
            <a:spAutoFit/>
          </a:bodyPr>
          <a:lstStyle/>
          <a:p>
            <a:pPr algn="ctr" eaLnBrk="0" hangingPunct="0">
              <a:spcBef>
                <a:spcPct val="50000"/>
              </a:spcBef>
            </a:pPr>
            <a:r>
              <a:rPr lang="en-GB" sz="2000" b="1">
                <a:solidFill>
                  <a:schemeClr val="bg1"/>
                </a:solidFill>
                <a:latin typeface="Times New Roman" pitchFamily="18" charset="0"/>
              </a:rPr>
              <a:t>Interpret and apply what learnt to next experience</a:t>
            </a:r>
          </a:p>
        </p:txBody>
      </p:sp>
    </p:spTree>
    <p:extLst>
      <p:ext uri="{BB962C8B-B14F-4D97-AF65-F5344CB8AC3E}">
        <p14:creationId xmlns:p14="http://schemas.microsoft.com/office/powerpoint/2010/main" val="267019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54343"/>
                                        </p:tgtEl>
                                        <p:attrNameLst>
                                          <p:attrName>style.visibility</p:attrName>
                                        </p:attrNameLst>
                                      </p:cBhvr>
                                      <p:to>
                                        <p:strVal val="visible"/>
                                      </p:to>
                                    </p:set>
                                    <p:anim calcmode="lin" valueType="num">
                                      <p:cBhvr>
                                        <p:cTn id="7" dur="500" fill="hold"/>
                                        <p:tgtEl>
                                          <p:spTgt spid="654343"/>
                                        </p:tgtEl>
                                        <p:attrNameLst>
                                          <p:attrName>ppt_w</p:attrName>
                                        </p:attrNameLst>
                                      </p:cBhvr>
                                      <p:tavLst>
                                        <p:tav tm="0">
                                          <p:val>
                                            <p:fltVal val="0"/>
                                          </p:val>
                                        </p:tav>
                                        <p:tav tm="100000">
                                          <p:val>
                                            <p:strVal val="#ppt_w"/>
                                          </p:val>
                                        </p:tav>
                                      </p:tavLst>
                                    </p:anim>
                                    <p:anim calcmode="lin" valueType="num">
                                      <p:cBhvr>
                                        <p:cTn id="8" dur="500" fill="hold"/>
                                        <p:tgtEl>
                                          <p:spTgt spid="65434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654351"/>
                                        </p:tgtEl>
                                        <p:attrNameLst>
                                          <p:attrName>style.visibility</p:attrName>
                                        </p:attrNameLst>
                                      </p:cBhvr>
                                      <p:to>
                                        <p:strVal val="visible"/>
                                      </p:to>
                                    </p:set>
                                    <p:anim calcmode="lin" valueType="num">
                                      <p:cBhvr additive="base">
                                        <p:cTn id="13" dur="500" fill="hold"/>
                                        <p:tgtEl>
                                          <p:spTgt spid="654351"/>
                                        </p:tgtEl>
                                        <p:attrNameLst>
                                          <p:attrName>ppt_x</p:attrName>
                                        </p:attrNameLst>
                                      </p:cBhvr>
                                      <p:tavLst>
                                        <p:tav tm="0">
                                          <p:val>
                                            <p:strVal val="1+#ppt_w/2"/>
                                          </p:val>
                                        </p:tav>
                                        <p:tav tm="100000">
                                          <p:val>
                                            <p:strVal val="#ppt_x"/>
                                          </p:val>
                                        </p:tav>
                                      </p:tavLst>
                                    </p:anim>
                                    <p:anim calcmode="lin" valueType="num">
                                      <p:cBhvr additive="base">
                                        <p:cTn id="14" dur="500" fill="hold"/>
                                        <p:tgtEl>
                                          <p:spTgt spid="654351"/>
                                        </p:tgtEl>
                                        <p:attrNameLst>
                                          <p:attrName>ppt_y</p:attrName>
                                        </p:attrNameLst>
                                      </p:cBhvr>
                                      <p:tavLst>
                                        <p:tav tm="0">
                                          <p:val>
                                            <p:strVal val="0-#ppt_h/2"/>
                                          </p:val>
                                        </p:tav>
                                        <p:tav tm="100000">
                                          <p:val>
                                            <p:strVal val="#ppt_y"/>
                                          </p:val>
                                        </p:tav>
                                      </p:tavLst>
                                    </p:anim>
                                  </p:childTnLst>
                                </p:cTn>
                              </p:par>
                            </p:childTnLst>
                          </p:cTn>
                        </p:par>
                        <p:par>
                          <p:cTn id="15" fill="hold">
                            <p:stCondLst>
                              <p:cond delay="500"/>
                            </p:stCondLst>
                            <p:childTnLst>
                              <p:par>
                                <p:cTn id="16" presetID="9" presetClass="entr" presetSubtype="0" fill="hold" grpId="0" nodeType="afterEffect">
                                  <p:stCondLst>
                                    <p:cond delay="0"/>
                                  </p:stCondLst>
                                  <p:childTnLst>
                                    <p:set>
                                      <p:cBhvr>
                                        <p:cTn id="17" dur="1" fill="hold">
                                          <p:stCondLst>
                                            <p:cond delay="0"/>
                                          </p:stCondLst>
                                        </p:cTn>
                                        <p:tgtEl>
                                          <p:spTgt spid="654352"/>
                                        </p:tgtEl>
                                        <p:attrNameLst>
                                          <p:attrName>style.visibility</p:attrName>
                                        </p:attrNameLst>
                                      </p:cBhvr>
                                      <p:to>
                                        <p:strVal val="visible"/>
                                      </p:to>
                                    </p:set>
                                    <p:animEffect transition="in" filter="dissolve">
                                      <p:cBhvr>
                                        <p:cTn id="18" dur="500"/>
                                        <p:tgtEl>
                                          <p:spTgt spid="654352"/>
                                        </p:tgtEl>
                                      </p:cBhvr>
                                    </p:animEffect>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654344"/>
                                        </p:tgtEl>
                                        <p:attrNameLst>
                                          <p:attrName>style.visibility</p:attrName>
                                        </p:attrNameLst>
                                      </p:cBhvr>
                                      <p:to>
                                        <p:strVal val="visible"/>
                                      </p:to>
                                    </p:set>
                                    <p:anim calcmode="lin" valueType="num">
                                      <p:cBhvr>
                                        <p:cTn id="23" dur="500" fill="hold"/>
                                        <p:tgtEl>
                                          <p:spTgt spid="654344"/>
                                        </p:tgtEl>
                                        <p:attrNameLst>
                                          <p:attrName>ppt_w</p:attrName>
                                        </p:attrNameLst>
                                      </p:cBhvr>
                                      <p:tavLst>
                                        <p:tav tm="0">
                                          <p:val>
                                            <p:fltVal val="0"/>
                                          </p:val>
                                        </p:tav>
                                        <p:tav tm="100000">
                                          <p:val>
                                            <p:strVal val="#ppt_w"/>
                                          </p:val>
                                        </p:tav>
                                      </p:tavLst>
                                    </p:anim>
                                    <p:anim calcmode="lin" valueType="num">
                                      <p:cBhvr>
                                        <p:cTn id="24" dur="500" fill="hold"/>
                                        <p:tgtEl>
                                          <p:spTgt spid="654344"/>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grpId="0" nodeType="clickEffect">
                                  <p:stCondLst>
                                    <p:cond delay="0"/>
                                  </p:stCondLst>
                                  <p:childTnLst>
                                    <p:set>
                                      <p:cBhvr>
                                        <p:cTn id="28" dur="1" fill="hold">
                                          <p:stCondLst>
                                            <p:cond delay="0"/>
                                          </p:stCondLst>
                                        </p:cTn>
                                        <p:tgtEl>
                                          <p:spTgt spid="654353"/>
                                        </p:tgtEl>
                                        <p:attrNameLst>
                                          <p:attrName>style.visibility</p:attrName>
                                        </p:attrNameLst>
                                      </p:cBhvr>
                                      <p:to>
                                        <p:strVal val="visible"/>
                                      </p:to>
                                    </p:set>
                                    <p:anim calcmode="lin" valueType="num">
                                      <p:cBhvr additive="base">
                                        <p:cTn id="29" dur="500" fill="hold"/>
                                        <p:tgtEl>
                                          <p:spTgt spid="654353"/>
                                        </p:tgtEl>
                                        <p:attrNameLst>
                                          <p:attrName>ppt_x</p:attrName>
                                        </p:attrNameLst>
                                      </p:cBhvr>
                                      <p:tavLst>
                                        <p:tav tm="0">
                                          <p:val>
                                            <p:strVal val="1+#ppt_w/2"/>
                                          </p:val>
                                        </p:tav>
                                        <p:tav tm="100000">
                                          <p:val>
                                            <p:strVal val="#ppt_x"/>
                                          </p:val>
                                        </p:tav>
                                      </p:tavLst>
                                    </p:anim>
                                    <p:anim calcmode="lin" valueType="num">
                                      <p:cBhvr additive="base">
                                        <p:cTn id="30" dur="500" fill="hold"/>
                                        <p:tgtEl>
                                          <p:spTgt spid="654353"/>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9" presetClass="entr" presetSubtype="0" fill="hold" grpId="0" nodeType="afterEffect">
                                  <p:stCondLst>
                                    <p:cond delay="0"/>
                                  </p:stCondLst>
                                  <p:childTnLst>
                                    <p:set>
                                      <p:cBhvr>
                                        <p:cTn id="33" dur="1" fill="hold">
                                          <p:stCondLst>
                                            <p:cond delay="0"/>
                                          </p:stCondLst>
                                        </p:cTn>
                                        <p:tgtEl>
                                          <p:spTgt spid="654354"/>
                                        </p:tgtEl>
                                        <p:attrNameLst>
                                          <p:attrName>style.visibility</p:attrName>
                                        </p:attrNameLst>
                                      </p:cBhvr>
                                      <p:to>
                                        <p:strVal val="visible"/>
                                      </p:to>
                                    </p:set>
                                    <p:animEffect transition="in" filter="dissolve">
                                      <p:cBhvr>
                                        <p:cTn id="34" dur="500"/>
                                        <p:tgtEl>
                                          <p:spTgt spid="654354"/>
                                        </p:tgtEl>
                                      </p:cBhvr>
                                    </p:animEffect>
                                  </p:childTnLst>
                                </p:cTn>
                              </p:par>
                            </p:childTnLst>
                          </p:cTn>
                        </p:par>
                      </p:childTnLst>
                    </p:cTn>
                  </p:par>
                  <p:par>
                    <p:cTn id="35" fill="hold">
                      <p:stCondLst>
                        <p:cond delay="indefinite"/>
                      </p:stCondLst>
                      <p:childTnLst>
                        <p:par>
                          <p:cTn id="36" fill="hold">
                            <p:stCondLst>
                              <p:cond delay="0"/>
                            </p:stCondLst>
                            <p:childTnLst>
                              <p:par>
                                <p:cTn id="37" presetID="23" presetClass="entr" presetSubtype="16" fill="hold" grpId="0" nodeType="clickEffect">
                                  <p:stCondLst>
                                    <p:cond delay="0"/>
                                  </p:stCondLst>
                                  <p:childTnLst>
                                    <p:set>
                                      <p:cBhvr>
                                        <p:cTn id="38" dur="1" fill="hold">
                                          <p:stCondLst>
                                            <p:cond delay="0"/>
                                          </p:stCondLst>
                                        </p:cTn>
                                        <p:tgtEl>
                                          <p:spTgt spid="654346"/>
                                        </p:tgtEl>
                                        <p:attrNameLst>
                                          <p:attrName>style.visibility</p:attrName>
                                        </p:attrNameLst>
                                      </p:cBhvr>
                                      <p:to>
                                        <p:strVal val="visible"/>
                                      </p:to>
                                    </p:set>
                                    <p:anim calcmode="lin" valueType="num">
                                      <p:cBhvr>
                                        <p:cTn id="39" dur="500" fill="hold"/>
                                        <p:tgtEl>
                                          <p:spTgt spid="654346"/>
                                        </p:tgtEl>
                                        <p:attrNameLst>
                                          <p:attrName>ppt_w</p:attrName>
                                        </p:attrNameLst>
                                      </p:cBhvr>
                                      <p:tavLst>
                                        <p:tav tm="0">
                                          <p:val>
                                            <p:fltVal val="0"/>
                                          </p:val>
                                        </p:tav>
                                        <p:tav tm="100000">
                                          <p:val>
                                            <p:strVal val="#ppt_w"/>
                                          </p:val>
                                        </p:tav>
                                      </p:tavLst>
                                    </p:anim>
                                    <p:anim calcmode="lin" valueType="num">
                                      <p:cBhvr>
                                        <p:cTn id="40" dur="500" fill="hold"/>
                                        <p:tgtEl>
                                          <p:spTgt spid="654346"/>
                                        </p:tgtEl>
                                        <p:attrNameLst>
                                          <p:attrName>ppt_h</p:attrName>
                                        </p:attrNameLst>
                                      </p:cBhvr>
                                      <p:tavLst>
                                        <p:tav tm="0">
                                          <p:val>
                                            <p:fltVal val="0"/>
                                          </p:val>
                                        </p:tav>
                                        <p:tav tm="100000">
                                          <p:val>
                                            <p:strVal val="#ppt_h"/>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9" fill="hold" grpId="0" nodeType="clickEffect">
                                  <p:stCondLst>
                                    <p:cond delay="0"/>
                                  </p:stCondLst>
                                  <p:childTnLst>
                                    <p:set>
                                      <p:cBhvr>
                                        <p:cTn id="44" dur="1" fill="hold">
                                          <p:stCondLst>
                                            <p:cond delay="0"/>
                                          </p:stCondLst>
                                        </p:cTn>
                                        <p:tgtEl>
                                          <p:spTgt spid="654357"/>
                                        </p:tgtEl>
                                        <p:attrNameLst>
                                          <p:attrName>style.visibility</p:attrName>
                                        </p:attrNameLst>
                                      </p:cBhvr>
                                      <p:to>
                                        <p:strVal val="visible"/>
                                      </p:to>
                                    </p:set>
                                    <p:anim calcmode="lin" valueType="num">
                                      <p:cBhvr additive="base">
                                        <p:cTn id="45" dur="500" fill="hold"/>
                                        <p:tgtEl>
                                          <p:spTgt spid="654357"/>
                                        </p:tgtEl>
                                        <p:attrNameLst>
                                          <p:attrName>ppt_x</p:attrName>
                                        </p:attrNameLst>
                                      </p:cBhvr>
                                      <p:tavLst>
                                        <p:tav tm="0">
                                          <p:val>
                                            <p:strVal val="0-#ppt_w/2"/>
                                          </p:val>
                                        </p:tav>
                                        <p:tav tm="100000">
                                          <p:val>
                                            <p:strVal val="#ppt_x"/>
                                          </p:val>
                                        </p:tav>
                                      </p:tavLst>
                                    </p:anim>
                                    <p:anim calcmode="lin" valueType="num">
                                      <p:cBhvr additive="base">
                                        <p:cTn id="46" dur="500" fill="hold"/>
                                        <p:tgtEl>
                                          <p:spTgt spid="654357"/>
                                        </p:tgtEl>
                                        <p:attrNameLst>
                                          <p:attrName>ppt_y</p:attrName>
                                        </p:attrNameLst>
                                      </p:cBhvr>
                                      <p:tavLst>
                                        <p:tav tm="0">
                                          <p:val>
                                            <p:strVal val="0-#ppt_h/2"/>
                                          </p:val>
                                        </p:tav>
                                        <p:tav tm="100000">
                                          <p:val>
                                            <p:strVal val="#ppt_y"/>
                                          </p:val>
                                        </p:tav>
                                      </p:tavLst>
                                    </p:anim>
                                  </p:childTnLst>
                                </p:cTn>
                              </p:par>
                            </p:childTnLst>
                          </p:cTn>
                        </p:par>
                        <p:par>
                          <p:cTn id="47" fill="hold">
                            <p:stCondLst>
                              <p:cond delay="500"/>
                            </p:stCondLst>
                            <p:childTnLst>
                              <p:par>
                                <p:cTn id="48" presetID="9" presetClass="entr" presetSubtype="0" fill="hold" grpId="0" nodeType="afterEffect">
                                  <p:stCondLst>
                                    <p:cond delay="0"/>
                                  </p:stCondLst>
                                  <p:childTnLst>
                                    <p:set>
                                      <p:cBhvr>
                                        <p:cTn id="49" dur="1" fill="hold">
                                          <p:stCondLst>
                                            <p:cond delay="0"/>
                                          </p:stCondLst>
                                        </p:cTn>
                                        <p:tgtEl>
                                          <p:spTgt spid="654358"/>
                                        </p:tgtEl>
                                        <p:attrNameLst>
                                          <p:attrName>style.visibility</p:attrName>
                                        </p:attrNameLst>
                                      </p:cBhvr>
                                      <p:to>
                                        <p:strVal val="visible"/>
                                      </p:to>
                                    </p:set>
                                    <p:animEffect transition="in" filter="dissolve">
                                      <p:cBhvr>
                                        <p:cTn id="50" dur="500"/>
                                        <p:tgtEl>
                                          <p:spTgt spid="654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43" grpId="0" autoUpdateAnimBg="0"/>
      <p:bldP spid="654344" grpId="0" autoUpdateAnimBg="0"/>
      <p:bldP spid="654346" grpId="0" autoUpdateAnimBg="0"/>
      <p:bldP spid="654351" grpId="0" animBg="1" autoUpdateAnimBg="0"/>
      <p:bldP spid="654352" grpId="0" autoUpdateAnimBg="0"/>
      <p:bldP spid="654353" grpId="0" animBg="1" autoUpdateAnimBg="0"/>
      <p:bldP spid="654354" grpId="0" autoUpdateAnimBg="0"/>
      <p:bldP spid="654357" grpId="0" animBg="1" autoUpdateAnimBg="0"/>
      <p:bldP spid="654358"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6632"/>
            <a:ext cx="9144000" cy="634082"/>
          </a:xfrm>
        </p:spPr>
        <p:txBody>
          <a:bodyPr>
            <a:normAutofit fontScale="90000"/>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algn="ctr">
              <a:defRPr/>
            </a:pPr>
            <a:r>
              <a:rPr lang="en-US" dirty="0">
                <a:solidFill>
                  <a:srgbClr val="339933"/>
                </a:solidFill>
              </a:rPr>
              <a:t>The “Games For Learning” Sequence</a:t>
            </a:r>
            <a:endParaRPr lang="en-GB" dirty="0">
              <a:solidFill>
                <a:srgbClr val="339933"/>
              </a:solidFill>
            </a:endParaRPr>
          </a:p>
        </p:txBody>
      </p:sp>
      <p:pic>
        <p:nvPicPr>
          <p:cNvPr id="115716" name="Picture 4"/>
          <p:cNvPicPr>
            <a:picLocks noChangeAspect="1" noChangeArrowheads="1"/>
          </p:cNvPicPr>
          <p:nvPr/>
        </p:nvPicPr>
        <p:blipFill>
          <a:blip r:embed="rId3" cstate="print"/>
          <a:srcRect/>
          <a:stretch>
            <a:fillRect/>
          </a:stretch>
        </p:blipFill>
        <p:spPr bwMode="auto">
          <a:xfrm>
            <a:off x="1187450" y="1412875"/>
            <a:ext cx="6481763" cy="4246563"/>
          </a:xfrm>
          <a:prstGeom prst="rect">
            <a:avLst/>
          </a:prstGeom>
          <a:noFill/>
          <a:ln w="9525">
            <a:noFill/>
            <a:miter lim="800000"/>
            <a:headEnd/>
            <a:tailEnd/>
          </a:ln>
        </p:spPr>
      </p:pic>
      <p:sp>
        <p:nvSpPr>
          <p:cNvPr id="8" name="Rounded Rectangle 7"/>
          <p:cNvSpPr/>
          <p:nvPr/>
        </p:nvSpPr>
        <p:spPr>
          <a:xfrm>
            <a:off x="3995738" y="1125538"/>
            <a:ext cx="1187450" cy="9144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dirty="0">
                <a:solidFill>
                  <a:srgbClr val="002060"/>
                </a:solidFill>
              </a:rPr>
              <a:t>Warm Up</a:t>
            </a:r>
          </a:p>
        </p:txBody>
      </p:sp>
      <p:sp>
        <p:nvSpPr>
          <p:cNvPr id="13" name="Rounded Rectangle 12"/>
          <p:cNvSpPr/>
          <p:nvPr/>
        </p:nvSpPr>
        <p:spPr>
          <a:xfrm>
            <a:off x="6011863" y="4941888"/>
            <a:ext cx="1692275" cy="10509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dirty="0">
                <a:solidFill>
                  <a:srgbClr val="002060"/>
                </a:solidFill>
              </a:rPr>
              <a:t>Challenges</a:t>
            </a:r>
          </a:p>
          <a:p>
            <a:pPr algn="ctr">
              <a:defRPr/>
            </a:pPr>
            <a:r>
              <a:rPr lang="en-GB" dirty="0">
                <a:solidFill>
                  <a:srgbClr val="002060"/>
                </a:solidFill>
              </a:rPr>
              <a:t>and</a:t>
            </a:r>
          </a:p>
          <a:p>
            <a:pPr algn="ctr">
              <a:defRPr/>
            </a:pPr>
            <a:r>
              <a:rPr lang="en-GB" dirty="0">
                <a:solidFill>
                  <a:srgbClr val="002060"/>
                </a:solidFill>
              </a:rPr>
              <a:t> Questioning</a:t>
            </a:r>
          </a:p>
        </p:txBody>
      </p:sp>
      <p:sp>
        <p:nvSpPr>
          <p:cNvPr id="14" name="Rounded Rectangle 13"/>
          <p:cNvSpPr/>
          <p:nvPr/>
        </p:nvSpPr>
        <p:spPr>
          <a:xfrm>
            <a:off x="3635375" y="4941888"/>
            <a:ext cx="1684338" cy="10509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dirty="0">
                <a:solidFill>
                  <a:srgbClr val="002060"/>
                </a:solidFill>
              </a:rPr>
              <a:t>Game Modification</a:t>
            </a:r>
          </a:p>
        </p:txBody>
      </p:sp>
      <p:sp>
        <p:nvSpPr>
          <p:cNvPr id="15" name="Rounded Rectangle 14"/>
          <p:cNvSpPr/>
          <p:nvPr/>
        </p:nvSpPr>
        <p:spPr>
          <a:xfrm>
            <a:off x="1187450" y="1484313"/>
            <a:ext cx="2108200" cy="1030287"/>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sz="1600" dirty="0">
                <a:solidFill>
                  <a:srgbClr val="002060"/>
                </a:solidFill>
              </a:rPr>
              <a:t>Game modification for skill development, </a:t>
            </a:r>
          </a:p>
          <a:p>
            <a:pPr algn="ctr">
              <a:defRPr/>
            </a:pPr>
            <a:r>
              <a:rPr lang="en-GB" sz="1600" dirty="0">
                <a:solidFill>
                  <a:srgbClr val="002060"/>
                </a:solidFill>
              </a:rPr>
              <a:t>when neede</a:t>
            </a:r>
            <a:r>
              <a:rPr lang="en-GB" dirty="0">
                <a:solidFill>
                  <a:srgbClr val="002060"/>
                </a:solidFill>
              </a:rPr>
              <a:t>d</a:t>
            </a:r>
          </a:p>
        </p:txBody>
      </p:sp>
      <p:sp>
        <p:nvSpPr>
          <p:cNvPr id="16" name="Rounded Rectangle 15"/>
          <p:cNvSpPr/>
          <p:nvPr/>
        </p:nvSpPr>
        <p:spPr>
          <a:xfrm>
            <a:off x="1187450" y="4941888"/>
            <a:ext cx="1714500" cy="105092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dirty="0">
                <a:solidFill>
                  <a:srgbClr val="002060"/>
                </a:solidFill>
              </a:rPr>
              <a:t>Challenges</a:t>
            </a:r>
          </a:p>
          <a:p>
            <a:pPr algn="ctr">
              <a:defRPr/>
            </a:pPr>
            <a:r>
              <a:rPr lang="en-GB" dirty="0">
                <a:solidFill>
                  <a:srgbClr val="002060"/>
                </a:solidFill>
              </a:rPr>
              <a:t>and</a:t>
            </a:r>
          </a:p>
          <a:p>
            <a:pPr algn="ctr">
              <a:defRPr/>
            </a:pPr>
            <a:r>
              <a:rPr lang="en-GB" dirty="0">
                <a:solidFill>
                  <a:srgbClr val="002060"/>
                </a:solidFill>
              </a:rPr>
              <a:t> Questioning</a:t>
            </a:r>
          </a:p>
        </p:txBody>
      </p:sp>
      <p:sp>
        <p:nvSpPr>
          <p:cNvPr id="17" name="Curved Left Arrow 16"/>
          <p:cNvSpPr/>
          <p:nvPr/>
        </p:nvSpPr>
        <p:spPr>
          <a:xfrm>
            <a:off x="7710488" y="1773238"/>
            <a:ext cx="806450" cy="3959225"/>
          </a:xfrm>
          <a:prstGeom prst="curved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18" name="Curved Right Arrow 17"/>
          <p:cNvSpPr/>
          <p:nvPr/>
        </p:nvSpPr>
        <p:spPr>
          <a:xfrm flipV="1">
            <a:off x="457200" y="1916113"/>
            <a:ext cx="731838" cy="3744912"/>
          </a:xfrm>
          <a:prstGeom prst="curvedRigh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solidFill>
                <a:schemeClr val="tx1"/>
              </a:solidFill>
            </a:endParaRPr>
          </a:p>
        </p:txBody>
      </p:sp>
      <p:sp>
        <p:nvSpPr>
          <p:cNvPr id="19" name="Left Arrow 18"/>
          <p:cNvSpPr/>
          <p:nvPr/>
        </p:nvSpPr>
        <p:spPr>
          <a:xfrm>
            <a:off x="5364163" y="5373688"/>
            <a:ext cx="576262" cy="271462"/>
          </a:xfrm>
          <a:prstGeom prst="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0" name="Left Arrow 19"/>
          <p:cNvSpPr/>
          <p:nvPr/>
        </p:nvSpPr>
        <p:spPr>
          <a:xfrm>
            <a:off x="2987675" y="5373688"/>
            <a:ext cx="576263" cy="271462"/>
          </a:xfrm>
          <a:prstGeom prst="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1" name="Right Arrow 20"/>
          <p:cNvSpPr/>
          <p:nvPr/>
        </p:nvSpPr>
        <p:spPr>
          <a:xfrm>
            <a:off x="5364163" y="1628775"/>
            <a:ext cx="863600" cy="341313"/>
          </a:xfrm>
          <a:prstGeom prst="righ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2" name="Rounded Rectangle 21"/>
          <p:cNvSpPr/>
          <p:nvPr/>
        </p:nvSpPr>
        <p:spPr>
          <a:xfrm>
            <a:off x="6443663" y="1484313"/>
            <a:ext cx="1187450" cy="914400"/>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GB" dirty="0">
                <a:solidFill>
                  <a:srgbClr val="002060"/>
                </a:solidFill>
              </a:rPr>
              <a:t>Game</a:t>
            </a:r>
          </a:p>
        </p:txBody>
      </p:sp>
    </p:spTree>
    <p:extLst>
      <p:ext uri="{BB962C8B-B14F-4D97-AF65-F5344CB8AC3E}">
        <p14:creationId xmlns:p14="http://schemas.microsoft.com/office/powerpoint/2010/main" val="311337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5888"/>
            <a:ext cx="9144000" cy="504825"/>
          </a:xfrm>
        </p:spPr>
        <p:txBody>
          <a:bodyPr>
            <a:normAutofit fontScale="90000"/>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algn="ctr">
              <a:defRPr/>
            </a:pPr>
            <a:r>
              <a:rPr lang="en-GB" dirty="0">
                <a:solidFill>
                  <a:srgbClr val="339933"/>
                </a:solidFill>
              </a:rPr>
              <a:t>Games Can Be ‘Modified’ By:</a:t>
            </a:r>
          </a:p>
        </p:txBody>
      </p:sp>
      <p:sp>
        <p:nvSpPr>
          <p:cNvPr id="3" name="Content Placeholder 2"/>
          <p:cNvSpPr>
            <a:spLocks noGrp="1"/>
          </p:cNvSpPr>
          <p:nvPr>
            <p:ph idx="1"/>
          </p:nvPr>
        </p:nvSpPr>
        <p:spPr>
          <a:xfrm>
            <a:off x="468313" y="1196975"/>
            <a:ext cx="8229600" cy="4708525"/>
          </a:xfrm>
        </p:spPr>
        <p:txBody>
          <a:bodyPr>
            <a:normAutofit fontScale="62500" lnSpcReduction="20000"/>
          </a:bodyPr>
          <a:lstStyle/>
          <a:p>
            <a:pPr>
              <a:defRPr/>
            </a:pPr>
            <a:r>
              <a:rPr lang="en-GB" b="1" dirty="0"/>
              <a:t>Varying the playing area</a:t>
            </a:r>
            <a:r>
              <a:rPr lang="en-GB" dirty="0"/>
              <a:t> in which the game takes place. Longer or shorter, narrower or wider, shape –e.g. funnel</a:t>
            </a:r>
          </a:p>
          <a:p>
            <a:pPr>
              <a:defRPr/>
            </a:pPr>
            <a:endParaRPr lang="en-GB" sz="1800" dirty="0"/>
          </a:p>
          <a:p>
            <a:pPr>
              <a:defRPr/>
            </a:pPr>
            <a:r>
              <a:rPr lang="en-GB" b="1" dirty="0">
                <a:solidFill>
                  <a:srgbClr val="0000FF"/>
                </a:solidFill>
              </a:rPr>
              <a:t>Changing the starting space </a:t>
            </a:r>
            <a:r>
              <a:rPr lang="en-GB" dirty="0">
                <a:solidFill>
                  <a:srgbClr val="0000FF"/>
                </a:solidFill>
              </a:rPr>
              <a:t>between attack and defence, closer, further away, wider</a:t>
            </a:r>
          </a:p>
          <a:p>
            <a:pPr>
              <a:defRPr/>
            </a:pPr>
            <a:endParaRPr lang="en-GB" sz="1800" dirty="0">
              <a:solidFill>
                <a:srgbClr val="4514A1"/>
              </a:solidFill>
            </a:endParaRPr>
          </a:p>
          <a:p>
            <a:pPr>
              <a:defRPr/>
            </a:pPr>
            <a:r>
              <a:rPr lang="en-GB" b="1" dirty="0"/>
              <a:t>Varying the shape/positioning </a:t>
            </a:r>
            <a:r>
              <a:rPr lang="en-GB" dirty="0"/>
              <a:t>of the attack and defence, bunched, spread, single file, various groupings (2s, 3s, 4s)</a:t>
            </a:r>
          </a:p>
          <a:p>
            <a:pPr>
              <a:defRPr/>
            </a:pPr>
            <a:endParaRPr lang="en-GB" sz="1800" dirty="0"/>
          </a:p>
          <a:p>
            <a:pPr>
              <a:defRPr/>
            </a:pPr>
            <a:r>
              <a:rPr lang="en-GB" b="1" dirty="0">
                <a:solidFill>
                  <a:srgbClr val="0000FF"/>
                </a:solidFill>
              </a:rPr>
              <a:t>Different starting positions – </a:t>
            </a:r>
            <a:r>
              <a:rPr lang="en-GB" dirty="0">
                <a:solidFill>
                  <a:srgbClr val="0000FF"/>
                </a:solidFill>
              </a:rPr>
              <a:t>contesting the ball, sprint starts, lying down, back turned, kneeling, tackling</a:t>
            </a:r>
          </a:p>
          <a:p>
            <a:pPr>
              <a:defRPr/>
            </a:pPr>
            <a:endParaRPr lang="en-GB" sz="1800" dirty="0">
              <a:solidFill>
                <a:srgbClr val="4514A1"/>
              </a:solidFill>
            </a:endParaRPr>
          </a:p>
          <a:p>
            <a:pPr>
              <a:defRPr/>
            </a:pPr>
            <a:r>
              <a:rPr lang="en-GB" b="1" dirty="0"/>
              <a:t>Introducing the ball </a:t>
            </a:r>
            <a:r>
              <a:rPr lang="en-GB" dirty="0"/>
              <a:t>in a variety of ways, pass, high ball, kick, roll, bounce</a:t>
            </a:r>
          </a:p>
          <a:p>
            <a:pPr>
              <a:defRPr/>
            </a:pPr>
            <a:endParaRPr lang="en-GB" sz="1800" dirty="0"/>
          </a:p>
          <a:p>
            <a:pPr>
              <a:defRPr/>
            </a:pPr>
            <a:r>
              <a:rPr lang="en-GB" b="1" dirty="0">
                <a:solidFill>
                  <a:srgbClr val="0000FF"/>
                </a:solidFill>
              </a:rPr>
              <a:t>Dynamic starts (moving) </a:t>
            </a:r>
            <a:r>
              <a:rPr lang="en-GB" dirty="0">
                <a:solidFill>
                  <a:srgbClr val="0000FF"/>
                </a:solidFill>
              </a:rPr>
              <a:t>to the game, no static situations, always moving</a:t>
            </a:r>
          </a:p>
          <a:p>
            <a:pPr>
              <a:buFontTx/>
              <a:buNone/>
              <a:defRPr/>
            </a:pPr>
            <a:endParaRPr lang="en-GB" sz="1800" dirty="0">
              <a:solidFill>
                <a:srgbClr val="4514A1"/>
              </a:solidFill>
            </a:endParaRPr>
          </a:p>
          <a:p>
            <a:pPr>
              <a:defRPr/>
            </a:pPr>
            <a:r>
              <a:rPr lang="en-GB" b="1" dirty="0"/>
              <a:t>Varying the numbers playing </a:t>
            </a:r>
            <a:r>
              <a:rPr lang="en-GB" dirty="0"/>
              <a:t>– 7v5, 4v2, 3v2, 1v1, 2v2 etc.</a:t>
            </a:r>
          </a:p>
          <a:p>
            <a:pPr>
              <a:defRPr/>
            </a:pPr>
            <a:endParaRPr lang="en-GB" dirty="0"/>
          </a:p>
        </p:txBody>
      </p:sp>
    </p:spTree>
    <p:extLst>
      <p:ext uri="{BB962C8B-B14F-4D97-AF65-F5344CB8AC3E}">
        <p14:creationId xmlns:p14="http://schemas.microsoft.com/office/powerpoint/2010/main" val="889773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359465"/>
          </a:xfrm>
        </p:spPr>
        <p:txBody>
          <a:bodyPr>
            <a:normAutofit fontScale="90000"/>
            <a:scene3d>
              <a:camera prst="orthographicFront">
                <a:rot lat="0" lon="0" rev="0"/>
              </a:camera>
              <a:lightRig rig="contrasting" dir="t">
                <a:rot lat="0" lon="0" rev="4500000"/>
              </a:lightRig>
            </a:scene3d>
            <a:sp3d contourW="6350" prstMaterial="metal">
              <a:contourClr>
                <a:schemeClr val="accent1">
                  <a:shade val="75000"/>
                </a:schemeClr>
              </a:contourClr>
            </a:sp3d>
          </a:bodyPr>
          <a:lstStyle/>
          <a:p>
            <a:pPr>
              <a:defRPr/>
            </a:pPr>
            <a:r>
              <a:rPr lang="en-GB" sz="3200" dirty="0">
                <a:solidFill>
                  <a:srgbClr val="008000"/>
                </a:solidFill>
              </a:rPr>
              <a:t>Developing Modified Games</a:t>
            </a:r>
          </a:p>
        </p:txBody>
      </p:sp>
      <p:sp>
        <p:nvSpPr>
          <p:cNvPr id="3" name="Content Placeholder 2"/>
          <p:cNvSpPr>
            <a:spLocks noGrp="1"/>
          </p:cNvSpPr>
          <p:nvPr>
            <p:ph idx="1"/>
          </p:nvPr>
        </p:nvSpPr>
        <p:spPr>
          <a:xfrm>
            <a:off x="213894" y="693464"/>
            <a:ext cx="8676105" cy="5710009"/>
          </a:xfrm>
        </p:spPr>
        <p:txBody>
          <a:bodyPr>
            <a:normAutofit fontScale="92500" lnSpcReduction="20000"/>
          </a:bodyPr>
          <a:lstStyle/>
          <a:p>
            <a:pPr marL="355600" indent="-355600">
              <a:defRPr/>
            </a:pPr>
            <a:r>
              <a:rPr lang="en-US" sz="1900" dirty="0">
                <a:solidFill>
                  <a:srgbClr val="0000FF"/>
                </a:solidFill>
              </a:rPr>
              <a:t>What tactics and skills do you want to develop within the game?</a:t>
            </a:r>
          </a:p>
          <a:p>
            <a:pPr marL="355600" indent="-355600">
              <a:defRPr/>
            </a:pPr>
            <a:endParaRPr lang="en-US" sz="1900" dirty="0">
              <a:solidFill>
                <a:srgbClr val="5943DF"/>
              </a:solidFill>
            </a:endParaRPr>
          </a:p>
          <a:p>
            <a:pPr marL="355600" indent="-355600">
              <a:defRPr/>
            </a:pPr>
            <a:r>
              <a:rPr lang="en-US" sz="1900" dirty="0"/>
              <a:t>What modifications/exaggerations can you make to </a:t>
            </a:r>
            <a:r>
              <a:rPr lang="en-GB" sz="1900" dirty="0"/>
              <a:t>emphasise</a:t>
            </a:r>
            <a:r>
              <a:rPr lang="en-US" sz="1900" dirty="0"/>
              <a:t> these tactics and skills?</a:t>
            </a:r>
          </a:p>
          <a:p>
            <a:pPr marL="355600" indent="-355600">
              <a:defRPr/>
            </a:pPr>
            <a:endParaRPr lang="en-US" sz="1900" dirty="0"/>
          </a:p>
          <a:p>
            <a:pPr marL="355600" indent="-355600">
              <a:defRPr/>
            </a:pPr>
            <a:r>
              <a:rPr lang="en-US" sz="1900" dirty="0">
                <a:solidFill>
                  <a:srgbClr val="0000FF"/>
                </a:solidFill>
              </a:rPr>
              <a:t>What will be the main problem for the players to solve?</a:t>
            </a:r>
          </a:p>
          <a:p>
            <a:pPr marL="355600" indent="-355600">
              <a:defRPr/>
            </a:pPr>
            <a:endParaRPr lang="en-US" sz="1900" dirty="0">
              <a:solidFill>
                <a:srgbClr val="5943DF"/>
              </a:solidFill>
            </a:endParaRPr>
          </a:p>
          <a:p>
            <a:pPr marL="355600" indent="-355600">
              <a:defRPr/>
            </a:pPr>
            <a:r>
              <a:rPr lang="en-US" sz="1900" dirty="0"/>
              <a:t>What are the boundaries and safety rules?</a:t>
            </a:r>
          </a:p>
          <a:p>
            <a:pPr marL="355600" indent="-355600">
              <a:defRPr/>
            </a:pPr>
            <a:endParaRPr lang="en-US" sz="1900" dirty="0"/>
          </a:p>
          <a:p>
            <a:pPr marL="355600" indent="-355600">
              <a:defRPr/>
            </a:pPr>
            <a:r>
              <a:rPr lang="en-US" sz="1900" dirty="0">
                <a:solidFill>
                  <a:srgbClr val="0000FF"/>
                </a:solidFill>
              </a:rPr>
              <a:t>What is the scoring system?</a:t>
            </a:r>
          </a:p>
          <a:p>
            <a:pPr marL="355600" indent="-355600">
              <a:defRPr/>
            </a:pPr>
            <a:endParaRPr lang="en-US" sz="1900" dirty="0">
              <a:solidFill>
                <a:srgbClr val="5943DF"/>
              </a:solidFill>
            </a:endParaRPr>
          </a:p>
          <a:p>
            <a:pPr marL="355600" indent="-355600">
              <a:defRPr/>
            </a:pPr>
            <a:r>
              <a:rPr lang="en-US" sz="1900" dirty="0"/>
              <a:t>How do the players / ball(s) move?</a:t>
            </a:r>
          </a:p>
          <a:p>
            <a:pPr marL="355600" indent="-355600">
              <a:defRPr/>
            </a:pPr>
            <a:endParaRPr lang="en-US" sz="1900" dirty="0"/>
          </a:p>
          <a:p>
            <a:pPr marL="355600" indent="-355600">
              <a:defRPr/>
            </a:pPr>
            <a:r>
              <a:rPr lang="en-US" sz="1900" dirty="0">
                <a:solidFill>
                  <a:srgbClr val="0000FF"/>
                </a:solidFill>
              </a:rPr>
              <a:t>How will the game restart after a tackle or after scoring?</a:t>
            </a:r>
          </a:p>
          <a:p>
            <a:pPr marL="355600" indent="-355600">
              <a:defRPr/>
            </a:pPr>
            <a:endParaRPr lang="en-US" sz="1900" dirty="0">
              <a:solidFill>
                <a:srgbClr val="5943DF"/>
              </a:solidFill>
            </a:endParaRPr>
          </a:p>
          <a:p>
            <a:pPr marL="355600" indent="-355600">
              <a:defRPr/>
            </a:pPr>
            <a:r>
              <a:rPr lang="en-US" sz="1900" dirty="0"/>
              <a:t>What are some key questions you can ask to </a:t>
            </a:r>
            <a:r>
              <a:rPr lang="en-GB" sz="1900" dirty="0"/>
              <a:t>emphasise</a:t>
            </a:r>
            <a:r>
              <a:rPr lang="en-US" sz="1900" dirty="0"/>
              <a:t> tactical aspects?</a:t>
            </a:r>
          </a:p>
          <a:p>
            <a:pPr marL="355600" indent="-355600">
              <a:defRPr/>
            </a:pPr>
            <a:endParaRPr lang="en-US" sz="1900" dirty="0"/>
          </a:p>
          <a:p>
            <a:pPr marL="355600" indent="-355600">
              <a:defRPr/>
            </a:pPr>
            <a:r>
              <a:rPr lang="en-US" sz="1900" dirty="0">
                <a:solidFill>
                  <a:srgbClr val="0000FF"/>
                </a:solidFill>
              </a:rPr>
              <a:t>What progressions can you make?</a:t>
            </a:r>
          </a:p>
          <a:p>
            <a:pPr marL="355600" indent="-355600">
              <a:defRPr/>
            </a:pPr>
            <a:endParaRPr lang="en-US" sz="1900" dirty="0">
              <a:solidFill>
                <a:srgbClr val="0000FF"/>
              </a:solidFill>
            </a:endParaRPr>
          </a:p>
          <a:p>
            <a:pPr marL="355600" indent="-355600">
              <a:defRPr/>
            </a:pPr>
            <a:r>
              <a:rPr lang="en-US" sz="1900" dirty="0"/>
              <a:t>Can I use two rugby balls to keep the continuity and tempo?</a:t>
            </a:r>
          </a:p>
          <a:p>
            <a:pPr marL="1168400" lvl="1">
              <a:defRPr/>
            </a:pPr>
            <a:endParaRPr lang="en-GB" sz="1800" dirty="0">
              <a:solidFill>
                <a:srgbClr val="5943DF"/>
              </a:solidFill>
            </a:endParaRPr>
          </a:p>
          <a:p>
            <a:pPr marL="355600" indent="-355600">
              <a:spcBef>
                <a:spcPct val="50000"/>
              </a:spcBef>
              <a:defRPr/>
            </a:pPr>
            <a:endParaRPr lang="en-GB" sz="1800" dirty="0">
              <a:solidFill>
                <a:srgbClr val="5943DF"/>
              </a:solidFill>
            </a:endParaRPr>
          </a:p>
          <a:p>
            <a:pPr>
              <a:buFontTx/>
              <a:buNone/>
              <a:defRPr/>
            </a:pPr>
            <a:endParaRPr lang="en-GB" sz="2800" dirty="0"/>
          </a:p>
        </p:txBody>
      </p:sp>
    </p:spTree>
    <p:extLst>
      <p:ext uri="{BB962C8B-B14F-4D97-AF65-F5344CB8AC3E}">
        <p14:creationId xmlns:p14="http://schemas.microsoft.com/office/powerpoint/2010/main" val="3962983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490538"/>
          </a:xfrm>
        </p:spPr>
        <p:txBody>
          <a:bodyPr>
            <a:normAutofit fontScale="90000"/>
          </a:bodyPr>
          <a:lstStyle/>
          <a:p>
            <a:pPr algn="ctr">
              <a:defRPr/>
            </a:pPr>
            <a:br>
              <a:rPr lang="en-GB" dirty="0"/>
            </a:br>
            <a:r>
              <a:rPr lang="en-GB" dirty="0">
                <a:solidFill>
                  <a:srgbClr val="339933"/>
                </a:solidFill>
              </a:rPr>
              <a:t>Using Differentiation In Small Sided Games</a:t>
            </a:r>
          </a:p>
        </p:txBody>
      </p:sp>
      <p:sp>
        <p:nvSpPr>
          <p:cNvPr id="3" name="Content Placeholder 2"/>
          <p:cNvSpPr>
            <a:spLocks noGrp="1"/>
          </p:cNvSpPr>
          <p:nvPr>
            <p:ph idx="1"/>
          </p:nvPr>
        </p:nvSpPr>
        <p:spPr/>
        <p:txBody>
          <a:bodyPr>
            <a:normAutofit fontScale="77500" lnSpcReduction="20000"/>
          </a:bodyPr>
          <a:lstStyle/>
          <a:p>
            <a:pPr>
              <a:defRPr/>
            </a:pPr>
            <a:r>
              <a:rPr lang="en-GB" dirty="0"/>
              <a:t>Giving each child an appropriate task or goal  (within a game) tailored to their individual needs</a:t>
            </a:r>
          </a:p>
          <a:p>
            <a:pPr>
              <a:defRPr/>
            </a:pPr>
            <a:endParaRPr lang="en-GB" sz="2800" dirty="0"/>
          </a:p>
          <a:p>
            <a:pPr>
              <a:defRPr/>
            </a:pPr>
            <a:r>
              <a:rPr lang="en-GB" dirty="0">
                <a:solidFill>
                  <a:srgbClr val="7030A0"/>
                </a:solidFill>
              </a:rPr>
              <a:t>Careful planning and grouping of children</a:t>
            </a:r>
          </a:p>
          <a:p>
            <a:pPr>
              <a:defRPr/>
            </a:pPr>
            <a:endParaRPr lang="en-GB" sz="2800" dirty="0">
              <a:solidFill>
                <a:srgbClr val="7030A0"/>
              </a:solidFill>
            </a:endParaRPr>
          </a:p>
          <a:p>
            <a:pPr>
              <a:defRPr/>
            </a:pPr>
            <a:r>
              <a:rPr lang="en-GB" dirty="0"/>
              <a:t>Providing additional support (another coach working in the development area)</a:t>
            </a:r>
          </a:p>
          <a:p>
            <a:pPr>
              <a:defRPr/>
            </a:pPr>
            <a:endParaRPr lang="en-GB" sz="2800" dirty="0"/>
          </a:p>
          <a:p>
            <a:pPr>
              <a:defRPr/>
            </a:pPr>
            <a:r>
              <a:rPr lang="en-GB" dirty="0">
                <a:solidFill>
                  <a:srgbClr val="7030A0"/>
                </a:solidFill>
              </a:rPr>
              <a:t>Divide players into small groups of players with similar needs</a:t>
            </a:r>
          </a:p>
          <a:p>
            <a:pPr>
              <a:buFontTx/>
              <a:buNone/>
              <a:defRPr/>
            </a:pPr>
            <a:endParaRPr lang="en-GB" sz="2800" dirty="0">
              <a:solidFill>
                <a:srgbClr val="7030A0"/>
              </a:solidFill>
            </a:endParaRPr>
          </a:p>
          <a:p>
            <a:pPr>
              <a:defRPr/>
            </a:pPr>
            <a:r>
              <a:rPr lang="en-GB" dirty="0"/>
              <a:t>Players can be challenged appropriately so they achieve a good level of success</a:t>
            </a:r>
          </a:p>
        </p:txBody>
      </p:sp>
    </p:spTree>
    <p:extLst>
      <p:ext uri="{BB962C8B-B14F-4D97-AF65-F5344CB8AC3E}">
        <p14:creationId xmlns:p14="http://schemas.microsoft.com/office/powerpoint/2010/main" val="3855483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79424"/>
            <a:ext cx="9036050" cy="504825"/>
          </a:xfrm>
        </p:spPr>
        <p:txBody>
          <a:bodyPr>
            <a:normAutofit fontScale="90000"/>
          </a:bodyPr>
          <a:lstStyle/>
          <a:p>
            <a:pPr algn="ctr">
              <a:defRPr/>
            </a:pPr>
            <a:r>
              <a:rPr lang="en-GB" dirty="0">
                <a:solidFill>
                  <a:srgbClr val="339933"/>
                </a:solidFill>
              </a:rPr>
              <a:t>Coaching Process In Small Sided Games</a:t>
            </a:r>
          </a:p>
        </p:txBody>
      </p:sp>
      <p:sp>
        <p:nvSpPr>
          <p:cNvPr id="120835" name="Content Placeholder 2"/>
          <p:cNvSpPr>
            <a:spLocks noGrp="1"/>
          </p:cNvSpPr>
          <p:nvPr>
            <p:ph idx="1"/>
          </p:nvPr>
        </p:nvSpPr>
        <p:spPr>
          <a:xfrm>
            <a:off x="558800" y="1448240"/>
            <a:ext cx="8229600" cy="4525963"/>
          </a:xfrm>
        </p:spPr>
        <p:txBody>
          <a:bodyPr/>
          <a:lstStyle/>
          <a:p>
            <a:r>
              <a:rPr lang="en-GB" dirty="0"/>
              <a:t>Observation and Analysis</a:t>
            </a:r>
          </a:p>
          <a:p>
            <a:r>
              <a:rPr lang="en-GB" dirty="0"/>
              <a:t>Feedback</a:t>
            </a:r>
          </a:p>
          <a:p>
            <a:r>
              <a:rPr lang="en-GB" dirty="0"/>
              <a:t>Listening</a:t>
            </a:r>
          </a:p>
          <a:p>
            <a:r>
              <a:rPr lang="en-GB" dirty="0"/>
              <a:t>Demonstrations</a:t>
            </a:r>
          </a:p>
          <a:p>
            <a:r>
              <a:rPr lang="en-GB" dirty="0"/>
              <a:t>Recreation</a:t>
            </a:r>
          </a:p>
          <a:p>
            <a:r>
              <a:rPr lang="en-GB" dirty="0"/>
              <a:t>Play Live</a:t>
            </a:r>
          </a:p>
          <a:p>
            <a:endParaRPr lang="en-GB" dirty="0"/>
          </a:p>
          <a:p>
            <a:endParaRPr lang="en-GB" dirty="0"/>
          </a:p>
        </p:txBody>
      </p:sp>
    </p:spTree>
    <p:extLst>
      <p:ext uri="{BB962C8B-B14F-4D97-AF65-F5344CB8AC3E}">
        <p14:creationId xmlns:p14="http://schemas.microsoft.com/office/powerpoint/2010/main" val="589690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5" descr="IMG_583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981075"/>
            <a:ext cx="3328987" cy="50847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0723"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23E64D36-60EB-094A-97BB-432F5A688E12}" type="slidenum">
              <a:rPr lang="en-GB" sz="1200">
                <a:solidFill>
                  <a:srgbClr val="898989"/>
                </a:solidFill>
              </a:rPr>
              <a:pPr eaLnBrk="1" hangingPunct="1"/>
              <a:t>11</a:t>
            </a:fld>
            <a:endParaRPr lang="en-GB" sz="1200">
              <a:solidFill>
                <a:srgbClr val="898989"/>
              </a:solidFill>
            </a:endParaRPr>
          </a:p>
        </p:txBody>
      </p:sp>
      <p:sp>
        <p:nvSpPr>
          <p:cNvPr id="30724" name="Text Box 2"/>
          <p:cNvSpPr txBox="1">
            <a:spLocks noChangeArrowheads="1"/>
          </p:cNvSpPr>
          <p:nvPr/>
        </p:nvSpPr>
        <p:spPr bwMode="auto">
          <a:xfrm>
            <a:off x="2411413" y="188913"/>
            <a:ext cx="6516687"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GB" sz="2400" b="1">
                <a:solidFill>
                  <a:srgbClr val="339933"/>
                </a:solidFill>
                <a:latin typeface="Calibri" charset="0"/>
              </a:rPr>
              <a:t>Key factors in </a:t>
            </a:r>
            <a:r>
              <a:rPr lang="en-GB" sz="2400" b="1">
                <a:solidFill>
                  <a:srgbClr val="FF0000"/>
                </a:solidFill>
                <a:latin typeface="Calibri" charset="0"/>
              </a:rPr>
              <a:t>Observation</a:t>
            </a:r>
            <a:r>
              <a:rPr lang="en-GB" sz="2400" b="1">
                <a:solidFill>
                  <a:srgbClr val="339933"/>
                </a:solidFill>
                <a:latin typeface="Calibri" charset="0"/>
              </a:rPr>
              <a:t> and </a:t>
            </a:r>
            <a:r>
              <a:rPr lang="en-GB" sz="2400" b="1">
                <a:solidFill>
                  <a:srgbClr val="FF0000"/>
                </a:solidFill>
                <a:latin typeface="Calibri" charset="0"/>
              </a:rPr>
              <a:t>Analysis</a:t>
            </a:r>
          </a:p>
        </p:txBody>
      </p:sp>
      <p:sp>
        <p:nvSpPr>
          <p:cNvPr id="17" name="TextBox 11"/>
          <p:cNvSpPr txBox="1">
            <a:spLocks noChangeArrowheads="1"/>
          </p:cNvSpPr>
          <p:nvPr/>
        </p:nvSpPr>
        <p:spPr bwMode="auto">
          <a:xfrm>
            <a:off x="251520" y="908720"/>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1. Focus on each key factor at a time</a:t>
            </a:r>
          </a:p>
        </p:txBody>
      </p:sp>
      <p:sp>
        <p:nvSpPr>
          <p:cNvPr id="18" name="TextBox 11"/>
          <p:cNvSpPr txBox="1">
            <a:spLocks noChangeArrowheads="1"/>
          </p:cNvSpPr>
          <p:nvPr/>
        </p:nvSpPr>
        <p:spPr bwMode="auto">
          <a:xfrm>
            <a:off x="5759748" y="1077993"/>
            <a:ext cx="3168352"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2. Observe action several times from different positions</a:t>
            </a:r>
          </a:p>
        </p:txBody>
      </p:sp>
      <p:sp>
        <p:nvSpPr>
          <p:cNvPr id="19" name="TextBox 11"/>
          <p:cNvSpPr txBox="1">
            <a:spLocks noChangeArrowheads="1"/>
          </p:cNvSpPr>
          <p:nvPr/>
        </p:nvSpPr>
        <p:spPr bwMode="auto">
          <a:xfrm>
            <a:off x="251520" y="4564754"/>
            <a:ext cx="2880320" cy="1323439"/>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Compare observation with correct template to find matches and mismatches</a:t>
            </a:r>
          </a:p>
        </p:txBody>
      </p:sp>
      <p:sp>
        <p:nvSpPr>
          <p:cNvPr id="20" name="TextBox 11"/>
          <p:cNvSpPr txBox="1">
            <a:spLocks noChangeArrowheads="1"/>
          </p:cNvSpPr>
          <p:nvPr/>
        </p:nvSpPr>
        <p:spPr bwMode="auto">
          <a:xfrm>
            <a:off x="6012160" y="4356885"/>
            <a:ext cx="2880320" cy="1323439"/>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4. Determine action:</a:t>
            </a:r>
          </a:p>
          <a:p>
            <a:pPr marL="342900" indent="-342900" algn="ctr">
              <a:defRPr/>
            </a:pPr>
            <a:r>
              <a:rPr lang="en-GB" sz="2000" dirty="0">
                <a:latin typeface="Calibri" charset="0"/>
              </a:rPr>
              <a:t>Build on strengths, correct error or do nothing</a:t>
            </a:r>
          </a:p>
        </p:txBody>
      </p:sp>
      <p:pic>
        <p:nvPicPr>
          <p:cNvPr id="21" name="Picture 20" descr="IMG_0649.jpg"/>
          <p:cNvPicPr>
            <a:picLocks noChangeAspect="1"/>
          </p:cNvPicPr>
          <p:nvPr/>
        </p:nvPicPr>
        <p:blipFill>
          <a:blip r:embed="rId3" cstate="print"/>
          <a:stretch>
            <a:fillRect/>
          </a:stretch>
        </p:blipFill>
        <p:spPr>
          <a:xfrm>
            <a:off x="1115616" y="2060848"/>
            <a:ext cx="942421" cy="2420888"/>
          </a:xfrm>
          <a:prstGeom prst="rect">
            <a:avLst/>
          </a:prstGeom>
          <a:effectLst>
            <a:softEdge rad="127000"/>
          </a:effectLst>
        </p:spPr>
      </p:pic>
    </p:spTree>
    <p:extLst>
      <p:ext uri="{BB962C8B-B14F-4D97-AF65-F5344CB8AC3E}">
        <p14:creationId xmlns:p14="http://schemas.microsoft.com/office/powerpoint/2010/main" val="1346722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5" descr="IMG_594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981075"/>
            <a:ext cx="5905500" cy="4914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1747"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3D060FC-C0CE-124D-A0AA-E26C86F772E7}" type="slidenum">
              <a:rPr lang="en-GB" sz="1200">
                <a:solidFill>
                  <a:srgbClr val="898989"/>
                </a:solidFill>
              </a:rPr>
              <a:pPr eaLnBrk="1" hangingPunct="1"/>
              <a:t>12</a:t>
            </a:fld>
            <a:endParaRPr lang="en-GB" sz="1200">
              <a:solidFill>
                <a:srgbClr val="898989"/>
              </a:solidFill>
            </a:endParaRPr>
          </a:p>
        </p:txBody>
      </p:sp>
      <p:sp>
        <p:nvSpPr>
          <p:cNvPr id="324610" name="Text Box 2"/>
          <p:cNvSpPr txBox="1">
            <a:spLocks noChangeArrowheads="1"/>
          </p:cNvSpPr>
          <p:nvPr/>
        </p:nvSpPr>
        <p:spPr bwMode="auto">
          <a:xfrm>
            <a:off x="4067175" y="188913"/>
            <a:ext cx="4860925" cy="45720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GB" sz="2400" b="1" dirty="0">
                <a:solidFill>
                  <a:srgbClr val="339933"/>
                </a:solidFill>
                <a:effectLst>
                  <a:outerShdw blurRad="38100" dist="38100" dir="2700000" algn="tl">
                    <a:srgbClr val="DDDDDD"/>
                  </a:outerShdw>
                </a:effectLst>
                <a:latin typeface="Calibri" charset="0"/>
              </a:rPr>
              <a:t>Key Factors - Providing Feedback</a:t>
            </a:r>
          </a:p>
        </p:txBody>
      </p:sp>
      <p:sp>
        <p:nvSpPr>
          <p:cNvPr id="18" name="TextBox 11"/>
          <p:cNvSpPr txBox="1">
            <a:spLocks noChangeArrowheads="1"/>
          </p:cNvSpPr>
          <p:nvPr/>
        </p:nvSpPr>
        <p:spPr bwMode="auto">
          <a:xfrm>
            <a:off x="539552" y="980728"/>
            <a:ext cx="3168352"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square">
            <a:spAutoFit/>
          </a:bodyPr>
          <a:lstStyle/>
          <a:p>
            <a:pPr marL="342900" indent="-342900" algn="ctr">
              <a:defRPr/>
            </a:pPr>
            <a:r>
              <a:rPr lang="en-GB" sz="2000" dirty="0">
                <a:latin typeface="Calibri" charset="0"/>
              </a:rPr>
              <a:t>1. Ask questions to generate self-feedback</a:t>
            </a:r>
          </a:p>
        </p:txBody>
      </p:sp>
      <p:sp>
        <p:nvSpPr>
          <p:cNvPr id="19" name="TextBox 11"/>
          <p:cNvSpPr txBox="1">
            <a:spLocks noChangeArrowheads="1"/>
          </p:cNvSpPr>
          <p:nvPr/>
        </p:nvSpPr>
        <p:spPr bwMode="auto">
          <a:xfrm>
            <a:off x="5580112" y="980728"/>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a:solidFill>
                  <a:srgbClr val="000000"/>
                </a:solidFill>
                <a:latin typeface="Calibri" charset="0"/>
              </a:rPr>
              <a:t>2. Limit information to </a:t>
            </a:r>
          </a:p>
          <a:p>
            <a:pPr algn="ctr" eaLnBrk="1" hangingPunct="1"/>
            <a:r>
              <a:rPr lang="en-GB" sz="2000">
                <a:solidFill>
                  <a:srgbClr val="000000"/>
                </a:solidFill>
                <a:latin typeface="Calibri" charset="0"/>
              </a:rPr>
              <a:t>1 – 2 key points</a:t>
            </a:r>
          </a:p>
        </p:txBody>
      </p:sp>
      <p:sp>
        <p:nvSpPr>
          <p:cNvPr id="20" name="TextBox 11"/>
          <p:cNvSpPr txBox="1">
            <a:spLocks noChangeArrowheads="1"/>
          </p:cNvSpPr>
          <p:nvPr/>
        </p:nvSpPr>
        <p:spPr bwMode="auto">
          <a:xfrm>
            <a:off x="683568" y="5229200"/>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Give specific and simple information</a:t>
            </a:r>
          </a:p>
        </p:txBody>
      </p:sp>
      <p:sp>
        <p:nvSpPr>
          <p:cNvPr id="21" name="TextBox 11"/>
          <p:cNvSpPr txBox="1">
            <a:spLocks noChangeArrowheads="1"/>
          </p:cNvSpPr>
          <p:nvPr/>
        </p:nvSpPr>
        <p:spPr bwMode="auto">
          <a:xfrm>
            <a:off x="5652120" y="5589240"/>
            <a:ext cx="2880320" cy="400110"/>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4. Keep it positive</a:t>
            </a:r>
          </a:p>
        </p:txBody>
      </p:sp>
    </p:spTree>
    <p:extLst>
      <p:ext uri="{BB962C8B-B14F-4D97-AF65-F5344CB8AC3E}">
        <p14:creationId xmlns:p14="http://schemas.microsoft.com/office/powerpoint/2010/main" val="544558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6" descr="IMG_592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7813" y="1125538"/>
            <a:ext cx="5976937" cy="4778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1"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91C56DEE-6D8D-764A-BA57-1155CBAFD41F}" type="slidenum">
              <a:rPr lang="en-GB" sz="1200">
                <a:solidFill>
                  <a:srgbClr val="898989"/>
                </a:solidFill>
              </a:rPr>
              <a:pPr eaLnBrk="1" hangingPunct="1"/>
              <a:t>13</a:t>
            </a:fld>
            <a:endParaRPr lang="en-GB" sz="1200">
              <a:solidFill>
                <a:srgbClr val="898989"/>
              </a:solidFill>
            </a:endParaRPr>
          </a:p>
        </p:txBody>
      </p:sp>
      <p:sp>
        <p:nvSpPr>
          <p:cNvPr id="32772" name="Text Box 2"/>
          <p:cNvSpPr txBox="1">
            <a:spLocks noChangeArrowheads="1"/>
          </p:cNvSpPr>
          <p:nvPr/>
        </p:nvSpPr>
        <p:spPr bwMode="auto">
          <a:xfrm>
            <a:off x="4755797" y="204999"/>
            <a:ext cx="4860925" cy="396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solidFill>
                  <a:srgbClr val="339933"/>
                </a:solidFill>
                <a:latin typeface="Calibri" charset="0"/>
              </a:rPr>
              <a:t>KEY FACTORS - Listening</a:t>
            </a:r>
          </a:p>
        </p:txBody>
      </p:sp>
      <p:sp>
        <p:nvSpPr>
          <p:cNvPr id="18" name="TextBox 11"/>
          <p:cNvSpPr txBox="1">
            <a:spLocks noChangeArrowheads="1"/>
          </p:cNvSpPr>
          <p:nvPr/>
        </p:nvSpPr>
        <p:spPr bwMode="auto">
          <a:xfrm>
            <a:off x="395536" y="601874"/>
            <a:ext cx="2880320" cy="1323439"/>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a:solidFill>
                  <a:srgbClr val="000000"/>
                </a:solidFill>
                <a:latin typeface="Calibri" charset="0"/>
              </a:rPr>
              <a:t>1. Give 100% attention to the speaker, do not think about what you</a:t>
            </a:r>
            <a:r>
              <a:rPr lang="ja-JP" altLang="en-GB" sz="2000">
                <a:solidFill>
                  <a:srgbClr val="000000"/>
                </a:solidFill>
                <a:latin typeface="Calibri" charset="0"/>
              </a:rPr>
              <a:t>’</a:t>
            </a:r>
            <a:r>
              <a:rPr lang="en-GB" sz="2000">
                <a:solidFill>
                  <a:srgbClr val="000000"/>
                </a:solidFill>
                <a:latin typeface="Calibri" charset="0"/>
              </a:rPr>
              <a:t>ll do next</a:t>
            </a:r>
          </a:p>
        </p:txBody>
      </p:sp>
      <p:sp>
        <p:nvSpPr>
          <p:cNvPr id="19" name="TextBox 11"/>
          <p:cNvSpPr txBox="1">
            <a:spLocks noChangeArrowheads="1"/>
          </p:cNvSpPr>
          <p:nvPr/>
        </p:nvSpPr>
        <p:spPr bwMode="auto">
          <a:xfrm>
            <a:off x="5508104" y="908720"/>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2. Give and maintain eye contact</a:t>
            </a:r>
          </a:p>
        </p:txBody>
      </p:sp>
      <p:sp>
        <p:nvSpPr>
          <p:cNvPr id="20" name="TextBox 11"/>
          <p:cNvSpPr txBox="1">
            <a:spLocks noChangeArrowheads="1"/>
          </p:cNvSpPr>
          <p:nvPr/>
        </p:nvSpPr>
        <p:spPr bwMode="auto">
          <a:xfrm>
            <a:off x="467544" y="4986717"/>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Reinforce your interest through your body language</a:t>
            </a:r>
          </a:p>
        </p:txBody>
      </p:sp>
      <p:sp>
        <p:nvSpPr>
          <p:cNvPr id="21" name="TextBox 11"/>
          <p:cNvSpPr txBox="1">
            <a:spLocks noChangeArrowheads="1"/>
          </p:cNvSpPr>
          <p:nvPr/>
        </p:nvSpPr>
        <p:spPr bwMode="auto">
          <a:xfrm>
            <a:off x="5652120" y="5085184"/>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a:solidFill>
                  <a:srgbClr val="000000"/>
                </a:solidFill>
                <a:latin typeface="Calibri" charset="0"/>
              </a:rPr>
              <a:t>4. Never interrupt or finish someone</a:t>
            </a:r>
            <a:r>
              <a:rPr lang="ja-JP" altLang="en-GB" sz="2000">
                <a:solidFill>
                  <a:srgbClr val="000000"/>
                </a:solidFill>
                <a:latin typeface="Calibri" charset="0"/>
              </a:rPr>
              <a:t>’</a:t>
            </a:r>
            <a:r>
              <a:rPr lang="en-GB" sz="2000">
                <a:solidFill>
                  <a:srgbClr val="000000"/>
                </a:solidFill>
                <a:latin typeface="Calibri" charset="0"/>
              </a:rPr>
              <a:t>s sentence for them</a:t>
            </a:r>
          </a:p>
        </p:txBody>
      </p:sp>
    </p:spTree>
    <p:extLst>
      <p:ext uri="{BB962C8B-B14F-4D97-AF65-F5344CB8AC3E}">
        <p14:creationId xmlns:p14="http://schemas.microsoft.com/office/powerpoint/2010/main" val="2689107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91C56DEE-6D8D-764A-BA57-1155CBAFD41F}" type="slidenum">
              <a:rPr lang="en-GB" sz="1200">
                <a:solidFill>
                  <a:srgbClr val="898989"/>
                </a:solidFill>
              </a:rPr>
              <a:pPr eaLnBrk="1" hangingPunct="1"/>
              <a:t>14</a:t>
            </a:fld>
            <a:endParaRPr lang="en-GB" sz="1200">
              <a:solidFill>
                <a:srgbClr val="898989"/>
              </a:solidFill>
            </a:endParaRPr>
          </a:p>
        </p:txBody>
      </p:sp>
      <p:sp>
        <p:nvSpPr>
          <p:cNvPr id="32772" name="Text Box 2"/>
          <p:cNvSpPr txBox="1">
            <a:spLocks noChangeArrowheads="1"/>
          </p:cNvSpPr>
          <p:nvPr/>
        </p:nvSpPr>
        <p:spPr bwMode="auto">
          <a:xfrm>
            <a:off x="4067175" y="188913"/>
            <a:ext cx="4860925" cy="396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solidFill>
                  <a:srgbClr val="339933"/>
                </a:solidFill>
                <a:latin typeface="Calibri" charset="0"/>
              </a:rPr>
              <a:t>KEY FACTORS - Demonstrations</a:t>
            </a:r>
          </a:p>
        </p:txBody>
      </p:sp>
      <p:sp>
        <p:nvSpPr>
          <p:cNvPr id="18" name="TextBox 11"/>
          <p:cNvSpPr txBox="1">
            <a:spLocks noChangeArrowheads="1"/>
          </p:cNvSpPr>
          <p:nvPr/>
        </p:nvSpPr>
        <p:spPr bwMode="auto">
          <a:xfrm>
            <a:off x="395536" y="908720"/>
            <a:ext cx="2880320" cy="400110"/>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dirty="0">
                <a:solidFill>
                  <a:srgbClr val="000000"/>
                </a:solidFill>
                <a:latin typeface="Calibri" charset="0"/>
              </a:rPr>
              <a:t>1. </a:t>
            </a:r>
            <a:r>
              <a:rPr lang="en-US" sz="2000" dirty="0">
                <a:solidFill>
                  <a:srgbClr val="000000"/>
                </a:solidFill>
                <a:latin typeface="Calibri" charset="0"/>
              </a:rPr>
              <a:t>Focus of the Group</a:t>
            </a:r>
            <a:endParaRPr lang="en-GB" sz="2000" dirty="0">
              <a:solidFill>
                <a:srgbClr val="000000"/>
              </a:solidFill>
              <a:latin typeface="Calibri" charset="0"/>
            </a:endParaRPr>
          </a:p>
        </p:txBody>
      </p:sp>
      <p:sp>
        <p:nvSpPr>
          <p:cNvPr id="19" name="TextBox 11"/>
          <p:cNvSpPr txBox="1">
            <a:spLocks noChangeArrowheads="1"/>
          </p:cNvSpPr>
          <p:nvPr/>
        </p:nvSpPr>
        <p:spPr bwMode="auto">
          <a:xfrm>
            <a:off x="5620993" y="796204"/>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2. Ask Questions in relation to the demonstration.</a:t>
            </a:r>
          </a:p>
        </p:txBody>
      </p:sp>
      <p:sp>
        <p:nvSpPr>
          <p:cNvPr id="20" name="TextBox 11"/>
          <p:cNvSpPr txBox="1">
            <a:spLocks noChangeArrowheads="1"/>
          </p:cNvSpPr>
          <p:nvPr/>
        </p:nvSpPr>
        <p:spPr bwMode="auto">
          <a:xfrm>
            <a:off x="540123" y="4882145"/>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Demonstration focusing on a few key points.</a:t>
            </a:r>
          </a:p>
        </p:txBody>
      </p:sp>
      <p:sp>
        <p:nvSpPr>
          <p:cNvPr id="21" name="TextBox 11"/>
          <p:cNvSpPr txBox="1">
            <a:spLocks noChangeArrowheads="1"/>
          </p:cNvSpPr>
          <p:nvPr/>
        </p:nvSpPr>
        <p:spPr bwMode="auto">
          <a:xfrm>
            <a:off x="5723559" y="4728256"/>
            <a:ext cx="2880320" cy="1323439"/>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dirty="0">
                <a:solidFill>
                  <a:srgbClr val="000000"/>
                </a:solidFill>
                <a:latin typeface="Calibri" charset="0"/>
              </a:rPr>
              <a:t>4. </a:t>
            </a:r>
            <a:r>
              <a:rPr lang="en-US" sz="2000" dirty="0">
                <a:solidFill>
                  <a:srgbClr val="000000"/>
                </a:solidFill>
                <a:latin typeface="Calibri" charset="0"/>
              </a:rPr>
              <a:t>Change position so participants can view from different positions.</a:t>
            </a:r>
            <a:endParaRPr lang="en-GB" sz="2000" dirty="0">
              <a:solidFill>
                <a:srgbClr val="000000"/>
              </a:solidFill>
              <a:latin typeface="Calibri" charset="0"/>
            </a:endParaRPr>
          </a:p>
        </p:txBody>
      </p:sp>
      <p:pic>
        <p:nvPicPr>
          <p:cNvPr id="3074" name="Picture 2" descr="Image result for rugby coach demonstration">
            <a:extLst>
              <a:ext uri="{FF2B5EF4-FFF2-40B4-BE49-F238E27FC236}">
                <a16:creationId xmlns:a16="http://schemas.microsoft.com/office/drawing/2014/main" id="{94DC2678-511B-41F4-82EC-8E92AD54A9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089" y="1949560"/>
            <a:ext cx="7257012" cy="2633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790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3D060FC-C0CE-124D-A0AA-E26C86F772E7}" type="slidenum">
              <a:rPr lang="en-GB" sz="1200">
                <a:solidFill>
                  <a:srgbClr val="898989"/>
                </a:solidFill>
              </a:rPr>
              <a:pPr eaLnBrk="1" hangingPunct="1"/>
              <a:t>15</a:t>
            </a:fld>
            <a:endParaRPr lang="en-GB" sz="1200">
              <a:solidFill>
                <a:srgbClr val="898989"/>
              </a:solidFill>
            </a:endParaRPr>
          </a:p>
        </p:txBody>
      </p:sp>
      <p:sp>
        <p:nvSpPr>
          <p:cNvPr id="324610" name="Text Box 2"/>
          <p:cNvSpPr txBox="1">
            <a:spLocks noChangeArrowheads="1"/>
          </p:cNvSpPr>
          <p:nvPr/>
        </p:nvSpPr>
        <p:spPr bwMode="auto">
          <a:xfrm>
            <a:off x="3807530" y="197204"/>
            <a:ext cx="4860925" cy="457200"/>
          </a:xfrm>
          <a:prstGeom prst="rect">
            <a:avLst/>
          </a:prstGeom>
          <a:noFill/>
          <a:ln w="9525">
            <a:noFill/>
            <a:miter lim="800000"/>
            <a:headEnd/>
            <a:tailEnd/>
          </a:ln>
          <a:effec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GB" sz="2400" b="1" dirty="0">
                <a:solidFill>
                  <a:srgbClr val="339933"/>
                </a:solidFill>
                <a:effectLst>
                  <a:outerShdw blurRad="38100" dist="38100" dir="2700000" algn="tl">
                    <a:srgbClr val="DDDDDD"/>
                  </a:outerShdw>
                </a:effectLst>
                <a:latin typeface="Calibri" charset="0"/>
              </a:rPr>
              <a:t>Key Factors - Recreation</a:t>
            </a:r>
          </a:p>
        </p:txBody>
      </p:sp>
      <p:sp>
        <p:nvSpPr>
          <p:cNvPr id="18" name="TextBox 11"/>
          <p:cNvSpPr txBox="1">
            <a:spLocks noChangeArrowheads="1"/>
          </p:cNvSpPr>
          <p:nvPr/>
        </p:nvSpPr>
        <p:spPr bwMode="auto">
          <a:xfrm>
            <a:off x="539552" y="980728"/>
            <a:ext cx="3168352" cy="400110"/>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wrap="square">
            <a:spAutoFit/>
          </a:bodyPr>
          <a:lstStyle/>
          <a:p>
            <a:pPr marL="342900" indent="-342900" algn="ctr">
              <a:defRPr/>
            </a:pPr>
            <a:r>
              <a:rPr lang="en-GB" sz="2000" dirty="0">
                <a:latin typeface="Calibri" charset="0"/>
              </a:rPr>
              <a:t>1. Stop !! Freeze !! Go Back</a:t>
            </a:r>
          </a:p>
        </p:txBody>
      </p:sp>
      <p:sp>
        <p:nvSpPr>
          <p:cNvPr id="19" name="TextBox 11"/>
          <p:cNvSpPr txBox="1">
            <a:spLocks noChangeArrowheads="1"/>
          </p:cNvSpPr>
          <p:nvPr/>
        </p:nvSpPr>
        <p:spPr bwMode="auto">
          <a:xfrm>
            <a:off x="5580112" y="980728"/>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lvl1pPr marL="342900" indent="-342900"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r>
              <a:rPr lang="en-GB" sz="2000" dirty="0">
                <a:solidFill>
                  <a:srgbClr val="000000"/>
                </a:solidFill>
                <a:latin typeface="Calibri" charset="0"/>
              </a:rPr>
              <a:t>2. Ask questions of options.</a:t>
            </a:r>
          </a:p>
        </p:txBody>
      </p:sp>
      <p:sp>
        <p:nvSpPr>
          <p:cNvPr id="20" name="TextBox 11"/>
          <p:cNvSpPr txBox="1">
            <a:spLocks noChangeArrowheads="1"/>
          </p:cNvSpPr>
          <p:nvPr/>
        </p:nvSpPr>
        <p:spPr bwMode="auto">
          <a:xfrm>
            <a:off x="611561" y="4915351"/>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Conduct no pressure demonstration (Key Points).</a:t>
            </a:r>
          </a:p>
        </p:txBody>
      </p:sp>
      <p:sp>
        <p:nvSpPr>
          <p:cNvPr id="21" name="TextBox 11"/>
          <p:cNvSpPr txBox="1">
            <a:spLocks noChangeArrowheads="1"/>
          </p:cNvSpPr>
          <p:nvPr/>
        </p:nvSpPr>
        <p:spPr bwMode="auto">
          <a:xfrm>
            <a:off x="5724128" y="4988033"/>
            <a:ext cx="2880320" cy="1015663"/>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4. Have another go and add defender constraints if required.</a:t>
            </a:r>
          </a:p>
        </p:txBody>
      </p:sp>
      <p:pic>
        <p:nvPicPr>
          <p:cNvPr id="2052" name="Picture 4" descr="Image result for rugby coach demonstration">
            <a:extLst>
              <a:ext uri="{FF2B5EF4-FFF2-40B4-BE49-F238E27FC236}">
                <a16:creationId xmlns:a16="http://schemas.microsoft.com/office/drawing/2014/main" id="{7AF78DB0-D499-46CE-89E5-401EFE4EB3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36" y="1738643"/>
            <a:ext cx="5429328" cy="3053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70110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Slide Number Placeholder 1"/>
          <p:cNvSpPr>
            <a:spLocks noGrp="1"/>
          </p:cNvSpPr>
          <p:nvPr>
            <p:ph type="sldNum" sz="quarter" idx="10"/>
          </p:nvPr>
        </p:nvSpPr>
        <p:spPr>
          <a:xfrm>
            <a:off x="457200" y="6356350"/>
            <a:ext cx="2133600" cy="365125"/>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23E64D36-60EB-094A-97BB-432F5A688E12}" type="slidenum">
              <a:rPr lang="en-GB" sz="1200">
                <a:solidFill>
                  <a:srgbClr val="898989"/>
                </a:solidFill>
              </a:rPr>
              <a:pPr eaLnBrk="1" hangingPunct="1"/>
              <a:t>16</a:t>
            </a:fld>
            <a:endParaRPr lang="en-GB" sz="1200">
              <a:solidFill>
                <a:srgbClr val="898989"/>
              </a:solidFill>
            </a:endParaRPr>
          </a:p>
        </p:txBody>
      </p:sp>
      <p:sp>
        <p:nvSpPr>
          <p:cNvPr id="30724" name="Text Box 2"/>
          <p:cNvSpPr txBox="1">
            <a:spLocks noChangeArrowheads="1"/>
          </p:cNvSpPr>
          <p:nvPr/>
        </p:nvSpPr>
        <p:spPr bwMode="auto">
          <a:xfrm>
            <a:off x="2411413" y="188913"/>
            <a:ext cx="6516687"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r" eaLnBrk="1" hangingPunct="1">
              <a:spcBef>
                <a:spcPct val="50000"/>
              </a:spcBef>
            </a:pPr>
            <a:r>
              <a:rPr lang="en-GB" sz="2400" b="1" dirty="0">
                <a:solidFill>
                  <a:srgbClr val="339933"/>
                </a:solidFill>
                <a:latin typeface="Calibri" charset="0"/>
              </a:rPr>
              <a:t>Key factors – Play Live</a:t>
            </a:r>
            <a:endParaRPr lang="en-GB" sz="2400" b="1" dirty="0">
              <a:solidFill>
                <a:srgbClr val="FF0000"/>
              </a:solidFill>
              <a:latin typeface="Calibri" charset="0"/>
            </a:endParaRPr>
          </a:p>
        </p:txBody>
      </p:sp>
      <p:sp>
        <p:nvSpPr>
          <p:cNvPr id="17" name="TextBox 11"/>
          <p:cNvSpPr txBox="1">
            <a:spLocks noChangeArrowheads="1"/>
          </p:cNvSpPr>
          <p:nvPr/>
        </p:nvSpPr>
        <p:spPr bwMode="auto">
          <a:xfrm>
            <a:off x="251520" y="908720"/>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1. Let them Experience and Experiment</a:t>
            </a:r>
          </a:p>
        </p:txBody>
      </p:sp>
      <p:sp>
        <p:nvSpPr>
          <p:cNvPr id="18" name="TextBox 11"/>
          <p:cNvSpPr txBox="1">
            <a:spLocks noChangeArrowheads="1"/>
          </p:cNvSpPr>
          <p:nvPr/>
        </p:nvSpPr>
        <p:spPr bwMode="auto">
          <a:xfrm>
            <a:off x="5580112" y="908720"/>
            <a:ext cx="3168352"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2. Can they solve the problem themselves?</a:t>
            </a:r>
          </a:p>
        </p:txBody>
      </p:sp>
      <p:sp>
        <p:nvSpPr>
          <p:cNvPr id="19" name="TextBox 11"/>
          <p:cNvSpPr txBox="1">
            <a:spLocks noChangeArrowheads="1"/>
          </p:cNvSpPr>
          <p:nvPr/>
        </p:nvSpPr>
        <p:spPr bwMode="auto">
          <a:xfrm>
            <a:off x="323528" y="4797152"/>
            <a:ext cx="2880320" cy="70788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3. Ask questions about key points (reminder)</a:t>
            </a:r>
          </a:p>
        </p:txBody>
      </p:sp>
      <p:sp>
        <p:nvSpPr>
          <p:cNvPr id="20" name="TextBox 11"/>
          <p:cNvSpPr txBox="1">
            <a:spLocks noChangeArrowheads="1"/>
          </p:cNvSpPr>
          <p:nvPr/>
        </p:nvSpPr>
        <p:spPr bwMode="auto">
          <a:xfrm>
            <a:off x="5813084" y="4565247"/>
            <a:ext cx="2880320" cy="1631216"/>
          </a:xfrm>
          <a:prstGeom prst="rect">
            <a:avLst/>
          </a:prstGeom>
          <a:gradFill flip="none"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0" scaled="1"/>
            <a:tileRect/>
          </a:gradFill>
          <a:ln>
            <a:solidFill>
              <a:schemeClr val="accent2"/>
            </a:solidFil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a:spAutoFit/>
          </a:bodyPr>
          <a:lstStyle/>
          <a:p>
            <a:pPr marL="342900" indent="-342900" algn="ctr">
              <a:defRPr/>
            </a:pPr>
            <a:r>
              <a:rPr lang="en-GB" sz="2000" dirty="0">
                <a:latin typeface="Calibri" charset="0"/>
              </a:rPr>
              <a:t>4. Analyse – Do you see a change? Could they watch others with the coach from the side (Peer Learning).</a:t>
            </a:r>
          </a:p>
        </p:txBody>
      </p:sp>
      <p:pic>
        <p:nvPicPr>
          <p:cNvPr id="1026" name="Picture 2" descr="Image result for rugby pictures kids">
            <a:extLst>
              <a:ext uri="{FF2B5EF4-FFF2-40B4-BE49-F238E27FC236}">
                <a16:creationId xmlns:a16="http://schemas.microsoft.com/office/drawing/2014/main" id="{31ADE37F-BD44-4B88-B20E-9D02D921DC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318" y="1781351"/>
            <a:ext cx="5059363" cy="2668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4842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31</TotalTime>
  <Words>1356</Words>
  <Application>Microsoft Office PowerPoint</Application>
  <PresentationFormat>On-screen Show (4:3)</PresentationFormat>
  <Paragraphs>165</Paragraphs>
  <Slides>16</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Times New Roman</vt:lpstr>
      <vt:lpstr>Verdana</vt:lpstr>
      <vt:lpstr>Office Theme</vt:lpstr>
      <vt:lpstr>  Coaching  Through  Small Sided Games  </vt:lpstr>
      <vt:lpstr>APES</vt:lpstr>
      <vt:lpstr>Why Use Small Sided Games?</vt:lpstr>
      <vt:lpstr>Critical Discussion</vt:lpstr>
      <vt:lpstr>Learning Process</vt:lpstr>
      <vt:lpstr>The “Games For Learning” Sequence</vt:lpstr>
      <vt:lpstr>Games Can Be ‘Modified’ By:</vt:lpstr>
      <vt:lpstr>Developing Modified Games</vt:lpstr>
      <vt:lpstr> Using Differentiation In Small Sided Games</vt:lpstr>
      <vt:lpstr>Coaching Process In Small Sided Games</vt:lpstr>
      <vt:lpstr>PowerPoint Presentation</vt:lpstr>
      <vt:lpstr>PowerPoint Presentation</vt:lpstr>
      <vt:lpstr>PowerPoint Presentation</vt:lpstr>
      <vt:lpstr>PowerPoint Presentation</vt:lpstr>
      <vt:lpstr>PowerPoint Presentation</vt:lpstr>
      <vt:lpstr>PowerPoint Presentation</vt:lpstr>
    </vt:vector>
  </TitlesOfParts>
  <Company>WRU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APES</dc:title>
  <dc:creator>John Schropfer</dc:creator>
  <cp:lastModifiedBy>Andrew Thomas</cp:lastModifiedBy>
  <cp:revision>5</cp:revision>
  <dcterms:created xsi:type="dcterms:W3CDTF">2012-03-13T16:00:31Z</dcterms:created>
  <dcterms:modified xsi:type="dcterms:W3CDTF">2020-02-16T12:01:40Z</dcterms:modified>
</cp:coreProperties>
</file>