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notesMasterIdLst>
    <p:notesMasterId r:id="rId12"/>
  </p:notesMasterIdLst>
  <p:handoutMasterIdLst>
    <p:handoutMasterId r:id="rId13"/>
  </p:handoutMasterIdLst>
  <p:sldIdLst>
    <p:sldId id="270" r:id="rId5"/>
    <p:sldId id="256" r:id="rId6"/>
    <p:sldId id="271" r:id="rId7"/>
    <p:sldId id="264" r:id="rId8"/>
    <p:sldId id="272" r:id="rId9"/>
    <p:sldId id="260" r:id="rId10"/>
    <p:sldId id="268" r:id="rId11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05" autoAdjust="0"/>
  </p:normalViewPr>
  <p:slideViewPr>
    <p:cSldViewPr snapToGrid="0">
      <p:cViewPr>
        <p:scale>
          <a:sx n="60" d="100"/>
          <a:sy n="60" d="100"/>
        </p:scale>
        <p:origin x="1098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720856-93F0-4CC7-B7FD-2466914A11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GB"/>
        </a:p>
      </dgm:t>
    </dgm:pt>
    <dgm:pt modelId="{4AF52931-E4CA-4429-AACB-B8747CDB2409}">
      <dgm:prSet phldrT="[Text]"/>
      <dgm:spPr/>
      <dgm:t>
        <a:bodyPr rtlCol="0"/>
        <a:lstStyle/>
        <a:p>
          <a:pPr>
            <a:lnSpc>
              <a:spcPct val="100000"/>
            </a:lnSpc>
          </a:pPr>
          <a:r>
            <a:rPr lang="en-GB" noProof="0" dirty="0"/>
            <a:t>Interpersonal</a:t>
          </a:r>
        </a:p>
      </dgm:t>
    </dgm:pt>
    <dgm:pt modelId="{67B2FC97-2FAE-4EFE-9DEE-E4216C657F35}" type="par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D86AF01C-9CBC-41F8-9354-48CD82BDFDC9}" type="sib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81BEB84D-9A77-49C6-9301-B3359FCAC75F}">
      <dgm:prSet phldrT="[Text]"/>
      <dgm:spPr/>
      <dgm:t>
        <a:bodyPr rtlCol="0"/>
        <a:lstStyle/>
        <a:p>
          <a:pPr>
            <a:lnSpc>
              <a:spcPct val="100000"/>
            </a:lnSpc>
          </a:pPr>
          <a:r>
            <a:rPr lang="en-GB" noProof="0" dirty="0"/>
            <a:t>Conceptual</a:t>
          </a:r>
        </a:p>
      </dgm:t>
    </dgm:pt>
    <dgm:pt modelId="{AE4D0D43-0332-4F79-8D35-BCD8C10758AE}" type="par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5D260F18-25D2-4074-87F1-7E78DDA61C58}" type="sib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BFF9359E-E9B1-4B73-BACC-2C7988765B16}">
      <dgm:prSet phldrT="[Text]"/>
      <dgm:spPr/>
      <dgm:t>
        <a:bodyPr rtlCol="0"/>
        <a:lstStyle/>
        <a:p>
          <a:pPr>
            <a:lnSpc>
              <a:spcPct val="100000"/>
            </a:lnSpc>
          </a:pPr>
          <a:r>
            <a:rPr lang="en-GB" noProof="0" dirty="0"/>
            <a:t>Administrative</a:t>
          </a:r>
        </a:p>
      </dgm:t>
    </dgm:pt>
    <dgm:pt modelId="{6E0A40FA-1B79-4089-8B9A-3BA22865FE4E}" type="parTrans" cxnId="{516EC545-1971-48B3-978C-4756FCDCCFD9}">
      <dgm:prSet/>
      <dgm:spPr/>
      <dgm:t>
        <a:bodyPr rtlCol="0"/>
        <a:lstStyle/>
        <a:p>
          <a:pPr rtl="0"/>
          <a:endParaRPr lang="en-GB" noProof="0" dirty="0"/>
        </a:p>
      </dgm:t>
    </dgm:pt>
    <dgm:pt modelId="{1CEF1965-C516-4C44-BAE3-2FA3F5116930}" type="sibTrans" cxnId="{516EC545-1971-48B3-978C-4756FCDCCFD9}">
      <dgm:prSet/>
      <dgm:spPr/>
      <dgm:t>
        <a:bodyPr rtlCol="0"/>
        <a:lstStyle/>
        <a:p>
          <a:pPr rtl="0"/>
          <a:endParaRPr lang="en-GB" noProof="0" dirty="0"/>
        </a:p>
      </dgm:t>
    </dgm:pt>
    <dgm:pt modelId="{6F4DA4D9-01DC-439B-8F27-AAA47846B277}" type="pres">
      <dgm:prSet presAssocID="{C7720856-93F0-4CC7-B7FD-2466914A11D4}" presName="root" presStyleCnt="0">
        <dgm:presLayoutVars>
          <dgm:dir/>
          <dgm:resizeHandles val="exact"/>
        </dgm:presLayoutVars>
      </dgm:prSet>
      <dgm:spPr/>
    </dgm:pt>
    <dgm:pt modelId="{7BD98E3C-315B-4C9C-8D58-D6DB162B58F8}" type="pres">
      <dgm:prSet presAssocID="{4AF52931-E4CA-4429-AACB-B8747CDB2409}" presName="compNode" presStyleCnt="0"/>
      <dgm:spPr/>
    </dgm:pt>
    <dgm:pt modelId="{DD5F79B1-3C2C-4604-AC16-19B868C74020}" type="pres">
      <dgm:prSet presAssocID="{4AF52931-E4CA-4429-AACB-B8747CDB2409}" presName="bgRect" presStyleLbl="bgShp" presStyleIdx="0" presStyleCnt="3" custLinFactNeighborY="-4261"/>
      <dgm:spPr/>
    </dgm:pt>
    <dgm:pt modelId="{B949D2F1-162D-4D02-A732-D01345E22AA4}" type="pres">
      <dgm:prSet presAssocID="{4AF52931-E4CA-4429-AACB-B8747CDB24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 outline"/>
        </a:ext>
      </dgm:extLst>
    </dgm:pt>
    <dgm:pt modelId="{B131C359-49F1-4CB8-8E9B-1B1386A2778B}" type="pres">
      <dgm:prSet presAssocID="{4AF52931-E4CA-4429-AACB-B8747CDB2409}" presName="spaceRect" presStyleCnt="0"/>
      <dgm:spPr/>
    </dgm:pt>
    <dgm:pt modelId="{F8F5240A-0D85-485B-9D93-407D1FFAF913}" type="pres">
      <dgm:prSet presAssocID="{4AF52931-E4CA-4429-AACB-B8747CDB2409}" presName="parTx" presStyleLbl="revTx" presStyleIdx="0" presStyleCnt="3">
        <dgm:presLayoutVars>
          <dgm:chMax val="0"/>
          <dgm:chPref val="0"/>
        </dgm:presLayoutVars>
      </dgm:prSet>
      <dgm:spPr/>
    </dgm:pt>
    <dgm:pt modelId="{D8ABCEC2-390B-429B-9081-E082DA5D0427}" type="pres">
      <dgm:prSet presAssocID="{D86AF01C-9CBC-41F8-9354-48CD82BDFDC9}" presName="sibTrans" presStyleCnt="0"/>
      <dgm:spPr/>
    </dgm:pt>
    <dgm:pt modelId="{F2D54F12-8080-4E0C-BD80-92EA1630D084}" type="pres">
      <dgm:prSet presAssocID="{81BEB84D-9A77-49C6-9301-B3359FCAC75F}" presName="compNode" presStyleCnt="0"/>
      <dgm:spPr/>
    </dgm:pt>
    <dgm:pt modelId="{CBA0401E-7684-42C8-839E-D801768D883C}" type="pres">
      <dgm:prSet presAssocID="{81BEB84D-9A77-49C6-9301-B3359FCAC75F}" presName="bgRect" presStyleLbl="bgShp" presStyleIdx="1" presStyleCnt="3"/>
      <dgm:spPr/>
    </dgm:pt>
    <dgm:pt modelId="{EF3B2503-2995-401B-AD2A-8687192014FC}" type="pres">
      <dgm:prSet presAssocID="{81BEB84D-9A77-49C6-9301-B3359FCAC75F}" presName="iconRect" presStyleLbl="node1" presStyleIdx="1" presStyleCnt="3" custAng="10800000" custFlipVert="1" custFlipHor="1" custScaleX="82224" custScaleY="110561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fic Thought outline"/>
        </a:ext>
      </dgm:extLst>
    </dgm:pt>
    <dgm:pt modelId="{69262E9A-AC8B-4E45-B562-DDB0B7EF679B}" type="pres">
      <dgm:prSet presAssocID="{81BEB84D-9A77-49C6-9301-B3359FCAC75F}" presName="spaceRect" presStyleCnt="0"/>
      <dgm:spPr/>
    </dgm:pt>
    <dgm:pt modelId="{686301C7-6BD3-4366-8AD9-2496B2EDF77C}" type="pres">
      <dgm:prSet presAssocID="{81BEB84D-9A77-49C6-9301-B3359FCAC75F}" presName="parTx" presStyleLbl="revTx" presStyleIdx="1" presStyleCnt="3">
        <dgm:presLayoutVars>
          <dgm:chMax val="0"/>
          <dgm:chPref val="0"/>
        </dgm:presLayoutVars>
      </dgm:prSet>
      <dgm:spPr/>
    </dgm:pt>
    <dgm:pt modelId="{6ED4671C-AA9A-4E39-8821-8479FB442A42}" type="pres">
      <dgm:prSet presAssocID="{5D260F18-25D2-4074-87F1-7E78DDA61C58}" presName="sibTrans" presStyleCnt="0"/>
      <dgm:spPr/>
    </dgm:pt>
    <dgm:pt modelId="{73B0EF57-FE6C-4349-B546-40C4671BE0AF}" type="pres">
      <dgm:prSet presAssocID="{BFF9359E-E9B1-4B73-BACC-2C7988765B16}" presName="compNode" presStyleCnt="0"/>
      <dgm:spPr/>
    </dgm:pt>
    <dgm:pt modelId="{5865A6BD-F99C-4927-AA71-14438D8BD5FD}" type="pres">
      <dgm:prSet presAssocID="{BFF9359E-E9B1-4B73-BACC-2C7988765B16}" presName="bgRect" presStyleLbl="bgShp" presStyleIdx="2" presStyleCnt="3"/>
      <dgm:spPr/>
    </dgm:pt>
    <dgm:pt modelId="{F7573F21-6CA6-4D82-A5B8-20E46E8BAE44}" type="pres">
      <dgm:prSet presAssocID="{BFF9359E-E9B1-4B73-BACC-2C7988765B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 Checked outline"/>
        </a:ext>
      </dgm:extLst>
    </dgm:pt>
    <dgm:pt modelId="{CFA2DEF1-3E86-45A4-93DF-3F3524CE8FA1}" type="pres">
      <dgm:prSet presAssocID="{BFF9359E-E9B1-4B73-BACC-2C7988765B16}" presName="spaceRect" presStyleCnt="0"/>
      <dgm:spPr/>
    </dgm:pt>
    <dgm:pt modelId="{3A277CF8-63F3-4E73-9A0E-6D37315945D9}" type="pres">
      <dgm:prSet presAssocID="{BFF9359E-E9B1-4B73-BACC-2C7988765B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57D760D-D278-416A-8A95-E1E5E1AC50DD}" type="presOf" srcId="{BFF9359E-E9B1-4B73-BACC-2C7988765B16}" destId="{3A277CF8-63F3-4E73-9A0E-6D37315945D9}" srcOrd="0" destOrd="0" presId="urn:microsoft.com/office/officeart/2018/2/layout/IconVerticalSolidList"/>
    <dgm:cxn modelId="{0FB2B426-F0E1-46AC-8877-C6BC9AFEAA79}" type="presOf" srcId="{81BEB84D-9A77-49C6-9301-B3359FCAC75F}" destId="{686301C7-6BD3-4366-8AD9-2496B2EDF77C}" srcOrd="0" destOrd="0" presId="urn:microsoft.com/office/officeart/2018/2/layout/IconVerticalSolidList"/>
    <dgm:cxn modelId="{E35E8428-56F2-46AB-9E50-4261F022E415}" type="presOf" srcId="{4AF52931-E4CA-4429-AACB-B8747CDB2409}" destId="{F8F5240A-0D85-485B-9D93-407D1FFAF913}" srcOrd="0" destOrd="0" presId="urn:microsoft.com/office/officeart/2018/2/layout/IconVerticalSolidList"/>
    <dgm:cxn modelId="{516EC545-1971-48B3-978C-4756FCDCCFD9}" srcId="{C7720856-93F0-4CC7-B7FD-2466914A11D4}" destId="{BFF9359E-E9B1-4B73-BACC-2C7988765B16}" srcOrd="2" destOrd="0" parTransId="{6E0A40FA-1B79-4089-8B9A-3BA22865FE4E}" sibTransId="{1CEF1965-C516-4C44-BAE3-2FA3F5116930}"/>
    <dgm:cxn modelId="{9AA0145A-3FA6-4E40-B6CD-6DB3507FF368}" type="presOf" srcId="{C7720856-93F0-4CC7-B7FD-2466914A11D4}" destId="{6F4DA4D9-01DC-439B-8F27-AAA47846B277}" srcOrd="0" destOrd="0" presId="urn:microsoft.com/office/officeart/2018/2/layout/IconVerticalSolidList"/>
    <dgm:cxn modelId="{420EF6C4-7321-43BE-A2FC-253606B1E06A}" srcId="{C7720856-93F0-4CC7-B7FD-2466914A11D4}" destId="{81BEB84D-9A77-49C6-9301-B3359FCAC75F}" srcOrd="1" destOrd="0" parTransId="{AE4D0D43-0332-4F79-8D35-BCD8C10758AE}" sibTransId="{5D260F18-25D2-4074-87F1-7E78DDA61C58}"/>
    <dgm:cxn modelId="{F82329C8-C3B2-4E9B-9033-528488D72705}" srcId="{C7720856-93F0-4CC7-B7FD-2466914A11D4}" destId="{4AF52931-E4CA-4429-AACB-B8747CDB2409}" srcOrd="0" destOrd="0" parTransId="{67B2FC97-2FAE-4EFE-9DEE-E4216C657F35}" sibTransId="{D86AF01C-9CBC-41F8-9354-48CD82BDFDC9}"/>
    <dgm:cxn modelId="{AFECB7CA-4E50-4F60-A6FB-C3816E8CAB87}" type="presParOf" srcId="{6F4DA4D9-01DC-439B-8F27-AAA47846B277}" destId="{7BD98E3C-315B-4C9C-8D58-D6DB162B58F8}" srcOrd="0" destOrd="0" presId="urn:microsoft.com/office/officeart/2018/2/layout/IconVerticalSolidList"/>
    <dgm:cxn modelId="{A2217810-9D1C-4BC7-BE87-D83BE419F7B1}" type="presParOf" srcId="{7BD98E3C-315B-4C9C-8D58-D6DB162B58F8}" destId="{DD5F79B1-3C2C-4604-AC16-19B868C74020}" srcOrd="0" destOrd="0" presId="urn:microsoft.com/office/officeart/2018/2/layout/IconVerticalSolidList"/>
    <dgm:cxn modelId="{30B94466-A785-41BF-BAD4-03A089615086}" type="presParOf" srcId="{7BD98E3C-315B-4C9C-8D58-D6DB162B58F8}" destId="{B949D2F1-162D-4D02-A732-D01345E22AA4}" srcOrd="1" destOrd="0" presId="urn:microsoft.com/office/officeart/2018/2/layout/IconVerticalSolidList"/>
    <dgm:cxn modelId="{FFB8D8B5-5828-46DD-BA77-13638195E4D6}" type="presParOf" srcId="{7BD98E3C-315B-4C9C-8D58-D6DB162B58F8}" destId="{B131C359-49F1-4CB8-8E9B-1B1386A2778B}" srcOrd="2" destOrd="0" presId="urn:microsoft.com/office/officeart/2018/2/layout/IconVerticalSolidList"/>
    <dgm:cxn modelId="{11227E96-FF77-4F39-8B07-07E8611C740D}" type="presParOf" srcId="{7BD98E3C-315B-4C9C-8D58-D6DB162B58F8}" destId="{F8F5240A-0D85-485B-9D93-407D1FFAF913}" srcOrd="3" destOrd="0" presId="urn:microsoft.com/office/officeart/2018/2/layout/IconVerticalSolidList"/>
    <dgm:cxn modelId="{FFC4B6D5-9F56-4405-843A-09B40CA888A3}" type="presParOf" srcId="{6F4DA4D9-01DC-439B-8F27-AAA47846B277}" destId="{D8ABCEC2-390B-429B-9081-E082DA5D0427}" srcOrd="1" destOrd="0" presId="urn:microsoft.com/office/officeart/2018/2/layout/IconVerticalSolidList"/>
    <dgm:cxn modelId="{16ACC83C-7034-4747-BC5D-1E635B3C6CE7}" type="presParOf" srcId="{6F4DA4D9-01DC-439B-8F27-AAA47846B277}" destId="{F2D54F12-8080-4E0C-BD80-92EA1630D084}" srcOrd="2" destOrd="0" presId="urn:microsoft.com/office/officeart/2018/2/layout/IconVerticalSolidList"/>
    <dgm:cxn modelId="{8B276A48-7CBD-4E21-9430-CF0A09D6C0BD}" type="presParOf" srcId="{F2D54F12-8080-4E0C-BD80-92EA1630D084}" destId="{CBA0401E-7684-42C8-839E-D801768D883C}" srcOrd="0" destOrd="0" presId="urn:microsoft.com/office/officeart/2018/2/layout/IconVerticalSolidList"/>
    <dgm:cxn modelId="{F08383BF-FD60-4A49-AD77-65D910EFB252}" type="presParOf" srcId="{F2D54F12-8080-4E0C-BD80-92EA1630D084}" destId="{EF3B2503-2995-401B-AD2A-8687192014FC}" srcOrd="1" destOrd="0" presId="urn:microsoft.com/office/officeart/2018/2/layout/IconVerticalSolidList"/>
    <dgm:cxn modelId="{9D8D1D89-E527-4484-AD56-92A94FED0B6C}" type="presParOf" srcId="{F2D54F12-8080-4E0C-BD80-92EA1630D084}" destId="{69262E9A-AC8B-4E45-B562-DDB0B7EF679B}" srcOrd="2" destOrd="0" presId="urn:microsoft.com/office/officeart/2018/2/layout/IconVerticalSolidList"/>
    <dgm:cxn modelId="{6BE50CC8-CADE-45A7-BC96-23D75538F39A}" type="presParOf" srcId="{F2D54F12-8080-4E0C-BD80-92EA1630D084}" destId="{686301C7-6BD3-4366-8AD9-2496B2EDF77C}" srcOrd="3" destOrd="0" presId="urn:microsoft.com/office/officeart/2018/2/layout/IconVerticalSolidList"/>
    <dgm:cxn modelId="{159D78D4-1170-4693-834B-E3B0A1E5AA76}" type="presParOf" srcId="{6F4DA4D9-01DC-439B-8F27-AAA47846B277}" destId="{6ED4671C-AA9A-4E39-8821-8479FB442A42}" srcOrd="3" destOrd="0" presId="urn:microsoft.com/office/officeart/2018/2/layout/IconVerticalSolidList"/>
    <dgm:cxn modelId="{0E014224-8D52-4573-89D1-F50AF2BE6748}" type="presParOf" srcId="{6F4DA4D9-01DC-439B-8F27-AAA47846B277}" destId="{73B0EF57-FE6C-4349-B546-40C4671BE0AF}" srcOrd="4" destOrd="0" presId="urn:microsoft.com/office/officeart/2018/2/layout/IconVerticalSolidList"/>
    <dgm:cxn modelId="{ACBC9EF5-3D90-4A12-AA98-CAAF2742426F}" type="presParOf" srcId="{73B0EF57-FE6C-4349-B546-40C4671BE0AF}" destId="{5865A6BD-F99C-4927-AA71-14438D8BD5FD}" srcOrd="0" destOrd="0" presId="urn:microsoft.com/office/officeart/2018/2/layout/IconVerticalSolidList"/>
    <dgm:cxn modelId="{528DEE1A-B9B3-44B7-9915-05F053EAB214}" type="presParOf" srcId="{73B0EF57-FE6C-4349-B546-40C4671BE0AF}" destId="{F7573F21-6CA6-4D82-A5B8-20E46E8BAE44}" srcOrd="1" destOrd="0" presId="urn:microsoft.com/office/officeart/2018/2/layout/IconVerticalSolidList"/>
    <dgm:cxn modelId="{BBB56E6E-28C7-4B11-9E9C-87BF204F01B2}" type="presParOf" srcId="{73B0EF57-FE6C-4349-B546-40C4671BE0AF}" destId="{CFA2DEF1-3E86-45A4-93DF-3F3524CE8FA1}" srcOrd="2" destOrd="0" presId="urn:microsoft.com/office/officeart/2018/2/layout/IconVerticalSolidList"/>
    <dgm:cxn modelId="{109CAEC4-7E84-44CD-AC12-5A4173227651}" type="presParOf" srcId="{73B0EF57-FE6C-4349-B546-40C4671BE0AF}" destId="{3A277CF8-63F3-4E73-9A0E-6D37315945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F79B1-3C2C-4604-AC16-19B868C74020}">
      <dsp:nvSpPr>
        <dsp:cNvPr id="0" name=""/>
        <dsp:cNvSpPr/>
      </dsp:nvSpPr>
      <dsp:spPr>
        <a:xfrm>
          <a:off x="0" y="0"/>
          <a:ext cx="3352128" cy="11086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9D2F1-162D-4D02-A732-D01345E22AA4}">
      <dsp:nvSpPr>
        <dsp:cNvPr id="0" name=""/>
        <dsp:cNvSpPr/>
      </dsp:nvSpPr>
      <dsp:spPr>
        <a:xfrm>
          <a:off x="335374" y="249925"/>
          <a:ext cx="609771" cy="6097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F5240A-0D85-485B-9D93-407D1FFAF913}">
      <dsp:nvSpPr>
        <dsp:cNvPr id="0" name=""/>
        <dsp:cNvSpPr/>
      </dsp:nvSpPr>
      <dsp:spPr>
        <a:xfrm>
          <a:off x="1280519" y="473"/>
          <a:ext cx="2071608" cy="1108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5" tIns="117335" rIns="117335" bIns="117335" numCol="1" spcCol="1270" rtlCol="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Interpersonal</a:t>
          </a:r>
        </a:p>
      </dsp:txBody>
      <dsp:txXfrm>
        <a:off x="1280519" y="473"/>
        <a:ext cx="2071608" cy="1108674"/>
      </dsp:txXfrm>
    </dsp:sp>
    <dsp:sp modelId="{CBA0401E-7684-42C8-839E-D801768D883C}">
      <dsp:nvSpPr>
        <dsp:cNvPr id="0" name=""/>
        <dsp:cNvSpPr/>
      </dsp:nvSpPr>
      <dsp:spPr>
        <a:xfrm>
          <a:off x="0" y="1386317"/>
          <a:ext cx="3352128" cy="11086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B2503-2995-401B-AD2A-8687192014FC}">
      <dsp:nvSpPr>
        <dsp:cNvPr id="0" name=""/>
        <dsp:cNvSpPr/>
      </dsp:nvSpPr>
      <dsp:spPr>
        <a:xfrm rot="10800000" flipH="1" flipV="1">
          <a:off x="389570" y="1603569"/>
          <a:ext cx="501378" cy="6741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301C7-6BD3-4366-8AD9-2496B2EDF77C}">
      <dsp:nvSpPr>
        <dsp:cNvPr id="0" name=""/>
        <dsp:cNvSpPr/>
      </dsp:nvSpPr>
      <dsp:spPr>
        <a:xfrm>
          <a:off x="1280519" y="1386317"/>
          <a:ext cx="2071608" cy="1108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5" tIns="117335" rIns="117335" bIns="117335" numCol="1" spcCol="1270" rtlCol="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Conceptual</a:t>
          </a:r>
        </a:p>
      </dsp:txBody>
      <dsp:txXfrm>
        <a:off x="1280519" y="1386317"/>
        <a:ext cx="2071608" cy="1108674"/>
      </dsp:txXfrm>
    </dsp:sp>
    <dsp:sp modelId="{5865A6BD-F99C-4927-AA71-14438D8BD5FD}">
      <dsp:nvSpPr>
        <dsp:cNvPr id="0" name=""/>
        <dsp:cNvSpPr/>
      </dsp:nvSpPr>
      <dsp:spPr>
        <a:xfrm>
          <a:off x="0" y="2772160"/>
          <a:ext cx="3352128" cy="11086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73F21-6CA6-4D82-A5B8-20E46E8BAE44}">
      <dsp:nvSpPr>
        <dsp:cNvPr id="0" name=""/>
        <dsp:cNvSpPr/>
      </dsp:nvSpPr>
      <dsp:spPr>
        <a:xfrm>
          <a:off x="335374" y="3021612"/>
          <a:ext cx="609771" cy="6097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77CF8-63F3-4E73-9A0E-6D37315945D9}">
      <dsp:nvSpPr>
        <dsp:cNvPr id="0" name=""/>
        <dsp:cNvSpPr/>
      </dsp:nvSpPr>
      <dsp:spPr>
        <a:xfrm>
          <a:off x="1280519" y="2772160"/>
          <a:ext cx="2071608" cy="1108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5" tIns="117335" rIns="117335" bIns="117335" numCol="1" spcCol="1270" rtlCol="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Administrative</a:t>
          </a:r>
        </a:p>
      </dsp:txBody>
      <dsp:txXfrm>
        <a:off x="1280519" y="2772160"/>
        <a:ext cx="2071608" cy="1108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AEF700-9B0B-4359-8356-DCE7EE4E41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9BF05B-06DB-4EC8-B476-CF95F9BD85E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56334C3-D465-48CA-80A6-06F962D19C29}" type="datetime1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21952E-79CD-4E03-AAEB-C22680419E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DCA65F-8548-4E36-8331-FD471638BD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8CE0281-66A0-46B8-BDE2-AEF0C7453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7350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C99DC95-800A-4479-A146-C935CD31EBE0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9EDED1C-4656-4CF8-AD34-DC4A65BB391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542993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4229AA-6D8E-C07A-1AEE-DFE655335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03B407-F680-75E2-282D-4855375570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2DBF4F-9D33-57DF-2F9B-CE00EC59DB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DA3531-69AF-93CD-6087-8C220470A0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6250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42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73F82-64D5-1F7F-5061-EC87664F9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D27656-1E91-40A6-B74F-9156C99B12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44D70C-A329-C9FE-3A49-420D26B57D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3652F0-7A3D-66C5-4BC2-C0239EEBED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69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2301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11685-C8DE-AEAF-47EC-38F3AA031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6B2D6B-5DCA-8092-FFFB-10556306B0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E9A847-EDBA-C39F-B237-E816FDFE0E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D9E915-5358-128D-3DB4-F2379EF57A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8126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BB1A04-13E8-48CD-97F9-AC2568E1A8D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620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B079C-A0D6-37ED-F344-5FE18587F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A8C00C-93B5-4BBA-11C9-7DEADEE4C8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50D8D7-9E49-55C7-6CC1-3238380450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E516D-825A-373F-6012-249190FDC3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176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rtlCol="0" anchor="b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 rtlCol="0"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DEDB980-97A8-4978-994A-DBA8140DB994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7403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DDF6823-AEF3-42E2-ACEE-345B5E1FDBB7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62707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CF82FE-7BC5-4767-82BB-9B5FB1F83D6E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75351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54B259-B480-47BB-B049-4E8F474FB548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1646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B8BE55-4A3F-4F4B-B47D-353C2A58025B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20249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1DDAB3-384D-4113-BE20-23BF0FB38923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332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9F2045-3046-468C-B62C-A85C370CDFD4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3794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6FA8AF-3CDA-442C-BCD1-21AAEF6CD7CE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518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D84233-DCFD-48A7-866C-78DCC362CBB1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82491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5FD769-0C6A-49E6-B70A-8D5BEC40A1D0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6979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rtlCol="0" anchor="ctr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2B11B30-8EAA-4968-AE8D-C2FD4C5DEB03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422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7001C3-611E-4CFF-801B-552D6A26161B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1610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85ACFA-436D-4926-8493-D82D054B2486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213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D069E9-5509-43FC-BFF9-D295633F1746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8399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7A8F32-F98A-435C-9B37-AE252F88561F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7418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D7E2BC-69A9-45D5-9CBC-A70E597BE525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96699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3C6E9A-6074-47D3-9031-7811CE59B7A1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56400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BD24F2C-D670-4D7D-8EE3-DB46A91EBAAA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4972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9F3CDDC-0981-4075-8EAF-4E60217BB731}" type="datetime1">
              <a:rPr lang="en-GB" noProof="0" smtClean="0"/>
              <a:t>09/11/2025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2261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705" r:id="rId18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2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www.researchgate.net/post/What_are_the_major_challenges_facing_researchers_in_your_field_and_how_might_they_be_addressed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11/joms.13156" TargetMode="External"/><Relationship Id="rId5" Type="http://schemas.openxmlformats.org/officeDocument/2006/relationships/hyperlink" Target="https://resources.blanchard.com/blanchard-leaderchat/a-situational-approach-to-effective-leadership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E2CA3C-71BA-0F19-4B88-EE65E9380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3C31C44-C9DD-3F94-7753-DAF0B48E9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4FFFE709-D17A-4D11-2110-5424CC39C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946582E-8361-2B8A-C5D7-9C37B1664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" name="Picture 4" descr="Petri Dish">
            <a:extLst>
              <a:ext uri="{FF2B5EF4-FFF2-40B4-BE49-F238E27FC236}">
                <a16:creationId xmlns:a16="http://schemas.microsoft.com/office/drawing/2014/main" id="{F5EFCABB-668D-1A39-C33E-02D2303238D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57274" y="10"/>
            <a:ext cx="4834726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8A4363D-5561-76D1-AAD7-EAD88208E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5D089A-2005-E780-3975-442FBE0868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075" y="1358901"/>
            <a:ext cx="5280026" cy="2730498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Leadership application</a:t>
            </a:r>
            <a:b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b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GB" sz="3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Aniko </a:t>
            </a:r>
            <a:r>
              <a:rPr lang="en-GB" sz="31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batki</a:t>
            </a:r>
            <a:br>
              <a:rPr lang="en-GB" sz="31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GB" sz="27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2313036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817415-23B8-0605-E810-73727866C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1075" y="4269215"/>
            <a:ext cx="5280027" cy="1371599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/>
              <a:t>Hungarian research network,</a:t>
            </a:r>
          </a:p>
          <a:p>
            <a:pPr rtl="0"/>
            <a:r>
              <a:rPr lang="en-GB" dirty="0"/>
              <a:t>Volcanic research group,</a:t>
            </a:r>
          </a:p>
          <a:p>
            <a:pPr rtl="0"/>
            <a:r>
              <a:rPr lang="en-GB" dirty="0"/>
              <a:t>Hungarian Academy of sciences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2B29CA-42FF-98AE-E5B9-C1EB81DDDE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382" y="4398228"/>
            <a:ext cx="1087356" cy="11135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90CDCF6-AB77-2BF4-D343-57470F5121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8516" y="4329209"/>
            <a:ext cx="1287797" cy="128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984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ightbulb">
            <a:extLst>
              <a:ext uri="{FF2B5EF4-FFF2-40B4-BE49-F238E27FC236}">
                <a16:creationId xmlns:a16="http://schemas.microsoft.com/office/drawing/2014/main" id="{08A6DB1F-0120-F79B-76A1-BEC46A3A30D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48AEA4B-F343-FB21-4793-77FAE3232777}"/>
              </a:ext>
            </a:extLst>
          </p:cNvPr>
          <p:cNvSpPr txBox="1">
            <a:spLocks/>
          </p:cNvSpPr>
          <p:nvPr/>
        </p:nvSpPr>
        <p:spPr>
          <a:xfrm>
            <a:off x="0" y="179984"/>
            <a:ext cx="4916040" cy="7973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Leadership traits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6B41939A-ABA6-1CF4-9A0A-89DF9D1B6CBC}"/>
              </a:ext>
            </a:extLst>
          </p:cNvPr>
          <p:cNvSpPr txBox="1">
            <a:spLocks/>
          </p:cNvSpPr>
          <p:nvPr/>
        </p:nvSpPr>
        <p:spPr>
          <a:xfrm>
            <a:off x="103607" y="977312"/>
            <a:ext cx="8311413" cy="7701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Importance of leadership traits and styles 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(e.g. Eva et al., 2024)</a:t>
            </a:r>
          </a:p>
        </p:txBody>
      </p:sp>
      <p:sp>
        <p:nvSpPr>
          <p:cNvPr id="38" name="Subtitle 2">
            <a:extLst>
              <a:ext uri="{FF2B5EF4-FFF2-40B4-BE49-F238E27FC236}">
                <a16:creationId xmlns:a16="http://schemas.microsoft.com/office/drawing/2014/main" id="{78AD805C-BA50-69C6-7E34-86EAEC2A1B49}"/>
              </a:ext>
            </a:extLst>
          </p:cNvPr>
          <p:cNvSpPr txBox="1">
            <a:spLocks/>
          </p:cNvSpPr>
          <p:nvPr/>
        </p:nvSpPr>
        <p:spPr>
          <a:xfrm>
            <a:off x="6218214" y="6464623"/>
            <a:ext cx="2196806" cy="54027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C0C0C0"/>
                </a:highlight>
              </a:rPr>
              <a:t>(Northouse, 2023) </a:t>
            </a:r>
          </a:p>
        </p:txBody>
      </p:sp>
      <p:pic>
        <p:nvPicPr>
          <p:cNvPr id="8" name="Picture 7" descr="A chart with numbers and text&#10;&#10;AI-generated content may be incorrect.">
            <a:extLst>
              <a:ext uri="{FF2B5EF4-FFF2-40B4-BE49-F238E27FC236}">
                <a16:creationId xmlns:a16="http://schemas.microsoft.com/office/drawing/2014/main" id="{95072219-3CC2-6CA4-6CB4-BDC1866521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04" y="1537649"/>
            <a:ext cx="6246192" cy="5250423"/>
          </a:xfrm>
          <a:prstGeom prst="rect">
            <a:avLst/>
          </a:prstGeom>
        </p:spPr>
      </p:pic>
      <p:sp>
        <p:nvSpPr>
          <p:cNvPr id="17" name="Rett linje 16">
            <a:extLst>
              <a:ext uri="{FF2B5EF4-FFF2-40B4-BE49-F238E27FC236}">
                <a16:creationId xmlns:a16="http://schemas.microsoft.com/office/drawing/2014/main" id="{2894F100-EF0E-4D68-B563-069AD7B06832}"/>
              </a:ext>
            </a:extLst>
          </p:cNvPr>
          <p:cNvSpPr/>
          <p:nvPr/>
        </p:nvSpPr>
        <p:spPr>
          <a:xfrm>
            <a:off x="579915" y="2485013"/>
            <a:ext cx="2646660" cy="8925"/>
          </a:xfrm>
          <a:prstGeom prst="line">
            <a:avLst/>
          </a:prstGeom>
          <a:solidFill>
            <a:srgbClr val="66CC00">
              <a:alpha val="5000"/>
            </a:srgbClr>
          </a:solidFill>
          <a:ln w="18000">
            <a:solidFill>
              <a:srgbClr val="66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nl-NL">
              <a:solidFill>
                <a:srgbClr val="66CC00"/>
              </a:solidFill>
            </a:endParaRPr>
          </a:p>
        </p:txBody>
      </p:sp>
      <p:sp>
        <p:nvSpPr>
          <p:cNvPr id="18" name="Lige forbindelse 17">
            <a:extLst>
              <a:ext uri="{FF2B5EF4-FFF2-40B4-BE49-F238E27FC236}">
                <a16:creationId xmlns:a16="http://schemas.microsoft.com/office/drawing/2014/main" id="{22859EC1-7DE8-4926-A57B-E156BDFD4892}"/>
              </a:ext>
            </a:extLst>
          </p:cNvPr>
          <p:cNvSpPr/>
          <p:nvPr/>
        </p:nvSpPr>
        <p:spPr>
          <a:xfrm>
            <a:off x="579915" y="3213321"/>
            <a:ext cx="2496660" cy="3537"/>
          </a:xfrm>
          <a:prstGeom prst="line">
            <a:avLst/>
          </a:prstGeom>
          <a:solidFill>
            <a:srgbClr val="66CC00">
              <a:alpha val="5000"/>
            </a:srgbClr>
          </a:solidFill>
          <a:ln w="18000">
            <a:solidFill>
              <a:srgbClr val="66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de-DE">
              <a:solidFill>
                <a:srgbClr val="66CC00"/>
              </a:solidFill>
            </a:endParaRPr>
          </a:p>
        </p:txBody>
      </p:sp>
      <p:sp>
        <p:nvSpPr>
          <p:cNvPr id="19" name="Rett linje 18">
            <a:extLst>
              <a:ext uri="{FF2B5EF4-FFF2-40B4-BE49-F238E27FC236}">
                <a16:creationId xmlns:a16="http://schemas.microsoft.com/office/drawing/2014/main" id="{C8675B52-43D4-471B-A294-F302DAE046ED}"/>
              </a:ext>
            </a:extLst>
          </p:cNvPr>
          <p:cNvSpPr/>
          <p:nvPr/>
        </p:nvSpPr>
        <p:spPr>
          <a:xfrm flipV="1">
            <a:off x="579916" y="3688769"/>
            <a:ext cx="2496660" cy="12917"/>
          </a:xfrm>
          <a:prstGeom prst="line">
            <a:avLst/>
          </a:prstGeom>
          <a:solidFill>
            <a:srgbClr val="66CC00">
              <a:alpha val="5000"/>
            </a:srgbClr>
          </a:solidFill>
          <a:ln w="18000">
            <a:solidFill>
              <a:srgbClr val="66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de-DE">
              <a:solidFill>
                <a:srgbClr val="66CC00"/>
              </a:solidFill>
            </a:endParaRPr>
          </a:p>
        </p:txBody>
      </p:sp>
      <p:sp>
        <p:nvSpPr>
          <p:cNvPr id="20" name="Düz Bağlayıcı 19">
            <a:extLst>
              <a:ext uri="{FF2B5EF4-FFF2-40B4-BE49-F238E27FC236}">
                <a16:creationId xmlns:a16="http://schemas.microsoft.com/office/drawing/2014/main" id="{79CA2C51-0DAE-457E-9887-39836B40EC53}"/>
              </a:ext>
            </a:extLst>
          </p:cNvPr>
          <p:cNvSpPr/>
          <p:nvPr/>
        </p:nvSpPr>
        <p:spPr>
          <a:xfrm>
            <a:off x="591840" y="5119484"/>
            <a:ext cx="2408534" cy="6751"/>
          </a:xfrm>
          <a:prstGeom prst="line">
            <a:avLst/>
          </a:prstGeom>
          <a:solidFill>
            <a:srgbClr val="008C3A">
              <a:alpha val="5000"/>
            </a:srgbClr>
          </a:solidFill>
          <a:ln w="36000">
            <a:solidFill>
              <a:srgbClr val="008C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de-DE">
              <a:solidFill>
                <a:srgbClr val="008C3A"/>
              </a:solidFill>
            </a:endParaRPr>
          </a:p>
        </p:txBody>
      </p:sp>
      <p:sp>
        <p:nvSpPr>
          <p:cNvPr id="21" name="Přímá spojnice 20">
            <a:extLst>
              <a:ext uri="{FF2B5EF4-FFF2-40B4-BE49-F238E27FC236}">
                <a16:creationId xmlns:a16="http://schemas.microsoft.com/office/drawing/2014/main" id="{23B9D1FC-033D-4FA2-A038-28B8D71026FE}"/>
              </a:ext>
            </a:extLst>
          </p:cNvPr>
          <p:cNvSpPr/>
          <p:nvPr/>
        </p:nvSpPr>
        <p:spPr>
          <a:xfrm flipV="1">
            <a:off x="591839" y="4381904"/>
            <a:ext cx="2408532" cy="1"/>
          </a:xfrm>
          <a:prstGeom prst="line">
            <a:avLst/>
          </a:prstGeom>
          <a:solidFill>
            <a:srgbClr val="66CC00">
              <a:alpha val="5000"/>
            </a:srgbClr>
          </a:solidFill>
          <a:ln w="18000">
            <a:solidFill>
              <a:srgbClr val="66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66CC00"/>
              </a:solidFill>
            </a:endParaRPr>
          </a:p>
        </p:txBody>
      </p:sp>
      <p:sp>
        <p:nvSpPr>
          <p:cNvPr id="22" name="Raven povezovalnik 21">
            <a:extLst>
              <a:ext uri="{FF2B5EF4-FFF2-40B4-BE49-F238E27FC236}">
                <a16:creationId xmlns:a16="http://schemas.microsoft.com/office/drawing/2014/main" id="{9310DF92-656F-4331-8A7E-C8994E1731B9}"/>
              </a:ext>
            </a:extLst>
          </p:cNvPr>
          <p:cNvSpPr/>
          <p:nvPr/>
        </p:nvSpPr>
        <p:spPr>
          <a:xfrm>
            <a:off x="591839" y="5355419"/>
            <a:ext cx="2408533" cy="3537"/>
          </a:xfrm>
          <a:prstGeom prst="line">
            <a:avLst/>
          </a:prstGeom>
          <a:solidFill>
            <a:srgbClr val="66CC00">
              <a:alpha val="5000"/>
            </a:srgbClr>
          </a:solidFill>
          <a:ln w="18000">
            <a:solidFill>
              <a:srgbClr val="66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66CC00"/>
              </a:solidFill>
            </a:endParaRPr>
          </a:p>
        </p:txBody>
      </p:sp>
      <p:sp>
        <p:nvSpPr>
          <p:cNvPr id="23" name="Raven povezovalnik 22">
            <a:extLst>
              <a:ext uri="{FF2B5EF4-FFF2-40B4-BE49-F238E27FC236}">
                <a16:creationId xmlns:a16="http://schemas.microsoft.com/office/drawing/2014/main" id="{0B0958EC-1CA6-4657-AF77-CB0D9AB296A5}"/>
              </a:ext>
            </a:extLst>
          </p:cNvPr>
          <p:cNvSpPr/>
          <p:nvPr/>
        </p:nvSpPr>
        <p:spPr>
          <a:xfrm>
            <a:off x="615315" y="4637879"/>
            <a:ext cx="2408532" cy="23025"/>
          </a:xfrm>
          <a:prstGeom prst="line">
            <a:avLst/>
          </a:prstGeom>
          <a:solidFill>
            <a:srgbClr val="66CC00">
              <a:alpha val="5000"/>
            </a:srgbClr>
          </a:solidFill>
          <a:ln w="18000">
            <a:solidFill>
              <a:srgbClr val="66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en-US">
              <a:solidFill>
                <a:srgbClr val="66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02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324DA0-7886-11C5-D6C4-79E121A60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>
            <a:extLst>
              <a:ext uri="{FF2B5EF4-FFF2-40B4-BE49-F238E27FC236}">
                <a16:creationId xmlns:a16="http://schemas.microsoft.com/office/drawing/2014/main" id="{6A8B5202-C7C5-7D59-B90F-FA652404D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BF8845D-0587-1EDE-287E-025E2F2E8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F810D52-10AF-D54B-3C25-AA0B4748A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28" name="Picture 2">
            <a:extLst>
              <a:ext uri="{FF2B5EF4-FFF2-40B4-BE49-F238E27FC236}">
                <a16:creationId xmlns:a16="http://schemas.microsoft.com/office/drawing/2014/main" id="{39394E2F-7D6E-D39E-8F9D-DC9CB38E0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5" descr="Formula">
            <a:extLst>
              <a:ext uri="{FF2B5EF4-FFF2-40B4-BE49-F238E27FC236}">
                <a16:creationId xmlns:a16="http://schemas.microsoft.com/office/drawing/2014/main" id="{699D6D9A-561D-E975-D48F-3B5FACEE3D0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89ED75C-371B-0431-2BA0-441A9FD1A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0311DC1-82B9-9357-5E6C-38F270B52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58A496-C213-B25D-AC7B-342F2A99F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3373" y="618518"/>
            <a:ext cx="6672886" cy="797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sz="4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Leadership styles</a:t>
            </a:r>
          </a:p>
        </p:txBody>
      </p:sp>
      <p:pic>
        <p:nvPicPr>
          <p:cNvPr id="4" name="Picture 3" descr="A diagram of a coaching&#10;&#10;AI-generated content may be incorrect.">
            <a:extLst>
              <a:ext uri="{FF2B5EF4-FFF2-40B4-BE49-F238E27FC236}">
                <a16:creationId xmlns:a16="http://schemas.microsoft.com/office/drawing/2014/main" id="{1784FC1B-B812-61F2-F1FE-E220DA59F8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8305" y="1746452"/>
            <a:ext cx="2733675" cy="36957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CAF8BF-1F53-B3AB-3993-BF90DD0FC9D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406483" y="5490664"/>
            <a:ext cx="1785518" cy="439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(Blanchard, 2019)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FDBB0EC-701F-D3C2-6749-F3724ADBCB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14797" y="1746452"/>
            <a:ext cx="5172158" cy="347324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95E863A-3EF0-A59B-D812-267BC2F9FDB5}"/>
              </a:ext>
            </a:extLst>
          </p:cNvPr>
          <p:cNvSpPr txBox="1">
            <a:spLocks/>
          </p:cNvSpPr>
          <p:nvPr/>
        </p:nvSpPr>
        <p:spPr>
          <a:xfrm>
            <a:off x="7351516" y="4901873"/>
            <a:ext cx="2106769" cy="31782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(Northouse, 2023) </a:t>
            </a:r>
          </a:p>
        </p:txBody>
      </p:sp>
    </p:spTree>
    <p:extLst>
      <p:ext uri="{BB962C8B-B14F-4D97-AF65-F5344CB8AC3E}">
        <p14:creationId xmlns:p14="http://schemas.microsoft.com/office/powerpoint/2010/main" val="4059012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50B972-0B7A-40CD-9E79-07E8A87A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654" y="329209"/>
            <a:ext cx="5048882" cy="854337"/>
          </a:xfrm>
        </p:spPr>
        <p:txBody>
          <a:bodyPr rtlCol="0">
            <a:normAutofit/>
          </a:bodyPr>
          <a:lstStyle/>
          <a:p>
            <a:pPr algn="r" rtl="0"/>
            <a:r>
              <a:rPr lang="en-GB" sz="4400" dirty="0"/>
              <a:t>Leadership skills</a:t>
            </a:r>
          </a:p>
        </p:txBody>
      </p:sp>
      <p:graphicFrame>
        <p:nvGraphicFramePr>
          <p:cNvPr id="9" name="Content Placeholder 8" descr="Icons">
            <a:extLst>
              <a:ext uri="{FF2B5EF4-FFF2-40B4-BE49-F238E27FC236}">
                <a16:creationId xmlns:a16="http://schemas.microsoft.com/office/drawing/2014/main" id="{8FF6EDB8-0D3A-4193-BDFE-DD56CEA7D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4273068"/>
              </p:ext>
            </p:extLst>
          </p:nvPr>
        </p:nvGraphicFramePr>
        <p:xfrm>
          <a:off x="8196408" y="2367092"/>
          <a:ext cx="3352128" cy="3881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 descr="A questionnaire with writing on it&#10;&#10;AI-generated content may be incorrect.">
            <a:extLst>
              <a:ext uri="{FF2B5EF4-FFF2-40B4-BE49-F238E27FC236}">
                <a16:creationId xmlns:a16="http://schemas.microsoft.com/office/drawing/2014/main" id="{CBBE2459-84B2-FCFE-C287-4405DA7A62C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91" y="1246615"/>
            <a:ext cx="6282039" cy="5288692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3B34F2FF-9A4E-F15C-7760-E8406732C77B}"/>
              </a:ext>
            </a:extLst>
          </p:cNvPr>
          <p:cNvSpPr txBox="1">
            <a:spLocks/>
          </p:cNvSpPr>
          <p:nvPr/>
        </p:nvSpPr>
        <p:spPr>
          <a:xfrm>
            <a:off x="5042615" y="6210964"/>
            <a:ext cx="2106769" cy="31782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(Northouse, 2023) </a:t>
            </a:r>
          </a:p>
        </p:txBody>
      </p:sp>
    </p:spTree>
    <p:extLst>
      <p:ext uri="{BB962C8B-B14F-4D97-AF65-F5344CB8AC3E}">
        <p14:creationId xmlns:p14="http://schemas.microsoft.com/office/powerpoint/2010/main" val="2026403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lumMod val="85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DF8896-3077-789D-D5D2-E19E0F589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F61E2F6F-3AFB-0AF2-2F90-8844F711A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FCBC63CB-74F9-4892-091E-03BDA8163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107314-9502-2E86-3105-F351E0F72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969" y="108917"/>
            <a:ext cx="6931566" cy="854337"/>
          </a:xfrm>
        </p:spPr>
        <p:txBody>
          <a:bodyPr rtlCol="0">
            <a:normAutofit/>
          </a:bodyPr>
          <a:lstStyle/>
          <a:p>
            <a:pPr algn="r" rtl="0"/>
            <a:r>
              <a:rPr lang="en-GB" sz="4400" dirty="0"/>
              <a:t>Task and relationship</a:t>
            </a:r>
          </a:p>
        </p:txBody>
      </p:sp>
      <p:pic>
        <p:nvPicPr>
          <p:cNvPr id="4" name="Picture 3" descr="A questionnaire with a handwritten text&#10;&#10;AI-generated content may be incorrect.">
            <a:extLst>
              <a:ext uri="{FF2B5EF4-FFF2-40B4-BE49-F238E27FC236}">
                <a16:creationId xmlns:a16="http://schemas.microsoft.com/office/drawing/2014/main" id="{FC4C5DAF-6F07-5A8B-119C-4C0BB747C8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541" y="1072171"/>
            <a:ext cx="6669665" cy="5456620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F521D1C6-8329-5239-1F07-A3ABD95946C2}"/>
              </a:ext>
            </a:extLst>
          </p:cNvPr>
          <p:cNvSpPr txBox="1">
            <a:spLocks/>
          </p:cNvSpPr>
          <p:nvPr/>
        </p:nvSpPr>
        <p:spPr>
          <a:xfrm>
            <a:off x="5042615" y="6210964"/>
            <a:ext cx="2106769" cy="31782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(Northouse, 2023) </a:t>
            </a:r>
          </a:p>
        </p:txBody>
      </p:sp>
      <p:pic>
        <p:nvPicPr>
          <p:cNvPr id="13" name="Content Placeholder 12" descr="Woman wearing a suit">
            <a:extLst>
              <a:ext uri="{FF2B5EF4-FFF2-40B4-BE49-F238E27FC236}">
                <a16:creationId xmlns:a16="http://schemas.microsoft.com/office/drawing/2014/main" id="{4FDB8F54-A151-CE11-5472-222B08E9CB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82747" y="1348150"/>
            <a:ext cx="1272623" cy="2651765"/>
          </a:xfrm>
        </p:spPr>
      </p:pic>
      <p:pic>
        <p:nvPicPr>
          <p:cNvPr id="15" name="Graphic 14" descr="Woman in black skirt">
            <a:extLst>
              <a:ext uri="{FF2B5EF4-FFF2-40B4-BE49-F238E27FC236}">
                <a16:creationId xmlns:a16="http://schemas.microsoft.com/office/drawing/2014/main" id="{38E29D1D-6541-2732-139B-19361A2E8F2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14407" y="4256963"/>
            <a:ext cx="1068257" cy="23984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80FFD3F-68B1-3C1A-F530-1E0C985F4C1F}"/>
              </a:ext>
            </a:extLst>
          </p:cNvPr>
          <p:cNvSpPr txBox="1"/>
          <p:nvPr/>
        </p:nvSpPr>
        <p:spPr>
          <a:xfrm>
            <a:off x="8711911" y="1348150"/>
            <a:ext cx="3358169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/>
              <a:t>Task-oriented leadership </a:t>
            </a:r>
          </a:p>
          <a:p>
            <a:pPr marL="180000" indent="-342900">
              <a:buFont typeface="Arial" panose="020B0604020202020204" pitchFamily="34" charset="0"/>
              <a:buChar char="•"/>
            </a:pPr>
            <a:r>
              <a:rPr lang="en-GB" sz="2400" dirty="0"/>
              <a:t>collective efficiency</a:t>
            </a:r>
          </a:p>
          <a:p>
            <a:pPr marL="180000" indent="-342900">
              <a:buFont typeface="Arial" panose="020B0604020202020204" pitchFamily="34" charset="0"/>
              <a:buChar char="•"/>
            </a:pPr>
            <a:r>
              <a:rPr lang="en-GB" sz="2400" dirty="0"/>
              <a:t>team satisfaction, specially in newly formed and interdependent teams </a:t>
            </a:r>
          </a:p>
          <a:p>
            <a:r>
              <a:rPr lang="en-GB" sz="2000" dirty="0"/>
              <a:t>  (Fletcher et al., 2025)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A47477C-019C-41CE-179A-6B4B469A1756}"/>
              </a:ext>
            </a:extLst>
          </p:cNvPr>
          <p:cNvSpPr txBox="1"/>
          <p:nvPr/>
        </p:nvSpPr>
        <p:spPr>
          <a:xfrm>
            <a:off x="7197740" y="4256963"/>
            <a:ext cx="38926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/>
              <a:t>Relationship-oriented leadership</a:t>
            </a:r>
            <a:r>
              <a:rPr lang="en-GB" sz="2400" dirty="0"/>
              <a:t> </a:t>
            </a:r>
          </a:p>
          <a:p>
            <a:pPr marL="180000" indent="-342900">
              <a:buFont typeface="Tw Cen MT" panose="020B0602020104020603" pitchFamily="34" charset="0"/>
              <a:buChar char="•"/>
            </a:pPr>
            <a:r>
              <a:rPr lang="en-GB" sz="2400" dirty="0"/>
              <a:t>balanced communication</a:t>
            </a:r>
          </a:p>
          <a:p>
            <a:pPr marL="180000" indent="-342900">
              <a:buFont typeface="Tw Cen MT" panose="020B0602020104020603" pitchFamily="34" charset="0"/>
              <a:buChar char="•"/>
            </a:pPr>
            <a:r>
              <a:rPr lang="en-GB" sz="2400" dirty="0"/>
              <a:t>emotional bond</a:t>
            </a:r>
          </a:p>
          <a:p>
            <a:pPr marL="180000" indent="-342900">
              <a:buFont typeface="Tw Cen MT" panose="020B0602020104020603" pitchFamily="34" charset="0"/>
              <a:buChar char="•"/>
            </a:pPr>
            <a:r>
              <a:rPr lang="en-GB" sz="2400" dirty="0"/>
              <a:t>scouting behaviour </a:t>
            </a:r>
          </a:p>
          <a:p>
            <a:r>
              <a:rPr lang="en-GB" sz="2000" dirty="0"/>
              <a:t>(Lee and Kim, 2022)</a:t>
            </a:r>
          </a:p>
        </p:txBody>
      </p:sp>
    </p:spTree>
    <p:extLst>
      <p:ext uri="{BB962C8B-B14F-4D97-AF65-F5344CB8AC3E}">
        <p14:creationId xmlns:p14="http://schemas.microsoft.com/office/powerpoint/2010/main" val="4044305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C9467-D86A-4D44-9E01-5796E5BDA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41343"/>
            <a:ext cx="10364451" cy="1450915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400" dirty="0"/>
              <a:t>Organisational challenges </a:t>
            </a:r>
            <a:br>
              <a:rPr lang="en-GB" sz="4400" dirty="0"/>
            </a:br>
            <a:r>
              <a:rPr lang="en-GB" sz="4400" dirty="0"/>
              <a:t>in research sectors	</a:t>
            </a:r>
          </a:p>
        </p:txBody>
      </p:sp>
      <p:pic>
        <p:nvPicPr>
          <p:cNvPr id="10" name="Content Placeholder 9" descr="A person working on a machine&#10;&#10;AI-generated content may be incorrect.">
            <a:extLst>
              <a:ext uri="{FF2B5EF4-FFF2-40B4-BE49-F238E27FC236}">
                <a16:creationId xmlns:a16="http://schemas.microsoft.com/office/drawing/2014/main" id="{CE787F9A-4D76-7B9B-9FF3-CD38E70ED47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rcRect t="18098" r="-1" b="31607"/>
          <a:stretch>
            <a:fillRect/>
          </a:stretch>
        </p:blipFill>
        <p:spPr>
          <a:xfrm>
            <a:off x="602789" y="2079319"/>
            <a:ext cx="5846138" cy="3920427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79215-653F-4996-95E5-0FD4B247B21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13884" y="2079320"/>
            <a:ext cx="5105400" cy="4778680"/>
          </a:xfrm>
        </p:spPr>
        <p:txBody>
          <a:bodyPr rtlCol="0">
            <a:normAutofit lnSpcReduction="10000"/>
          </a:bodyPr>
          <a:lstStyle/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Financial constraints</a:t>
            </a:r>
          </a:p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Up-to-date technology</a:t>
            </a:r>
          </a:p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Lack of resources</a:t>
            </a:r>
          </a:p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Collaboration issues</a:t>
            </a:r>
          </a:p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knowledge share</a:t>
            </a:r>
          </a:p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Ethics and compliance</a:t>
            </a:r>
          </a:p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Pressure of metrics</a:t>
            </a:r>
          </a:p>
          <a:p>
            <a:pPr marL="342900" indent="-342900" rtl="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Disconnection between theory and practice</a:t>
            </a:r>
          </a:p>
          <a:p>
            <a:pPr marL="0" indent="0" rtl="0">
              <a:lnSpc>
                <a:spcPct val="110000"/>
              </a:lnSpc>
              <a:buNone/>
            </a:pPr>
            <a:r>
              <a:rPr lang="en-GB" sz="1800" dirty="0"/>
              <a:t>     (Mousa, 2023; Dwivedi et al., 2024)</a:t>
            </a:r>
          </a:p>
        </p:txBody>
      </p:sp>
    </p:spTree>
    <p:extLst>
      <p:ext uri="{BB962C8B-B14F-4D97-AF65-F5344CB8AC3E}">
        <p14:creationId xmlns:p14="http://schemas.microsoft.com/office/powerpoint/2010/main" val="3906540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02D920-DC3E-CE61-66F2-4338B6BB5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CE8518A-84BA-3E53-6EFE-66D4B31C6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CB529677-1395-893E-F21C-7E62A77BB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CE74FA4-FF07-A199-1700-5227A0FD0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D98DEF-DB9F-7269-1A63-B9CEA18937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949" y="914218"/>
            <a:ext cx="11763684" cy="5943781"/>
          </a:xfrm>
        </p:spPr>
        <p:txBody>
          <a:bodyPr rtlCol="0">
            <a:noAutofit/>
          </a:bodyPr>
          <a:lstStyle/>
          <a:p>
            <a:pPr algn="l"/>
            <a:r>
              <a:rPr lang="en-GB" sz="1500" dirty="0"/>
              <a:t>Blanchard, K. (2019) </a:t>
            </a:r>
            <a:r>
              <a:rPr lang="en-GB" sz="1500" i="1" dirty="0"/>
              <a:t>A Situational Approach to Effective Leadership</a:t>
            </a:r>
            <a:r>
              <a:rPr lang="en-GB" sz="1500" dirty="0"/>
              <a:t>. Available at: </a:t>
            </a:r>
            <a:r>
              <a:rPr lang="en-GB" sz="1500" dirty="0">
                <a:hlinkClick r:id="rId5"/>
              </a:rPr>
              <a:t>https://resources.blanchard.com/blanchard-leaderchat/a-situational-approach-to-effective-leadership</a:t>
            </a:r>
            <a:r>
              <a:rPr lang="en-GB" sz="1500" dirty="0"/>
              <a:t> (Accessed: 7 </a:t>
            </a:r>
            <a:r>
              <a:rPr lang="en-GB" sz="1500" dirty="0" err="1"/>
              <a:t>november</a:t>
            </a:r>
            <a:r>
              <a:rPr lang="en-GB" sz="1500" dirty="0"/>
              <a:t> 2025). </a:t>
            </a:r>
          </a:p>
          <a:p>
            <a:pPr algn="l"/>
            <a:r>
              <a:rPr lang="en-GB" sz="1500" dirty="0"/>
              <a:t>Dwivedi, Y.K., Jeyaraj, A., Hughes, L., Davies, G.H., Ahuja, M., </a:t>
            </a:r>
            <a:r>
              <a:rPr lang="en-GB" sz="1500" dirty="0" err="1"/>
              <a:t>Albashrawi</a:t>
            </a:r>
            <a:r>
              <a:rPr lang="en-GB" sz="1500" dirty="0"/>
              <a:t>, M.A., Al-</a:t>
            </a:r>
            <a:r>
              <a:rPr lang="en-GB" sz="1500" dirty="0" err="1"/>
              <a:t>Busaidi</a:t>
            </a:r>
            <a:r>
              <a:rPr lang="en-GB" sz="1500" dirty="0"/>
              <a:t>, A.S., Al-Sharhan, S., Al-</a:t>
            </a:r>
            <a:r>
              <a:rPr lang="en-GB" sz="1500" dirty="0" err="1"/>
              <a:t>Sulaiti</a:t>
            </a:r>
            <a:r>
              <a:rPr lang="en-GB" sz="1500" dirty="0"/>
              <a:t>, K.I., Altinay, L. and </a:t>
            </a:r>
            <a:r>
              <a:rPr lang="en-GB" sz="1500" dirty="0" err="1"/>
              <a:t>Amalaya</a:t>
            </a:r>
            <a:r>
              <a:rPr lang="en-GB" sz="1500" dirty="0"/>
              <a:t>, S. (2024) “Real impact”: Challenges and opportunities in bridging the gap between research and practice–Making a difference in industry, policy, and society. </a:t>
            </a:r>
            <a:r>
              <a:rPr lang="en-GB" sz="1500" i="1" dirty="0"/>
              <a:t>International Journal of Information Management</a:t>
            </a:r>
            <a:r>
              <a:rPr lang="en-GB" sz="1500" dirty="0"/>
              <a:t>, </a:t>
            </a:r>
            <a:r>
              <a:rPr lang="en-GB" sz="1500" i="1" dirty="0"/>
              <a:t>78</a:t>
            </a:r>
            <a:r>
              <a:rPr lang="en-GB" sz="1500" dirty="0"/>
              <a:t>, p.102750.</a:t>
            </a:r>
          </a:p>
          <a:p>
            <a:pPr algn="l"/>
            <a:r>
              <a:rPr lang="en-GB" sz="1500" dirty="0"/>
              <a:t>Eva, N., Howard, J.L., Liden, R.C., Morin, A.J.S. and Schwarz, G. (2024) ‘An Inconvenient Truth: A Comprehensive Examination of the Added Value (or Lack Thereof) of Leadership Measures’, </a:t>
            </a:r>
            <a:r>
              <a:rPr lang="en-GB" sz="1500" i="1" dirty="0"/>
              <a:t>Journal of management studies</a:t>
            </a:r>
            <a:r>
              <a:rPr lang="en-GB" sz="1500" dirty="0"/>
              <a:t> [Preprint]. Available at: </a:t>
            </a:r>
            <a:r>
              <a:rPr lang="en-GB" sz="1500" u="sng" dirty="0">
                <a:hlinkClick r:id="rId6"/>
              </a:rPr>
              <a:t>https://doi.org/10.1111/joms.13156</a:t>
            </a:r>
            <a:r>
              <a:rPr lang="en-GB" sz="1500" dirty="0"/>
              <a:t>.</a:t>
            </a:r>
          </a:p>
          <a:p>
            <a:pPr algn="l"/>
            <a:r>
              <a:rPr lang="en-GB" sz="1500" dirty="0"/>
              <a:t>Fletcher, K.A., Thomas, S.E., Bedwell-Torres, W.L. and Braun, M.T. (2025) ‘Perceived Task-and Relationship-Oriented Leader </a:t>
            </a:r>
            <a:r>
              <a:rPr lang="en-GB" sz="1500" dirty="0" err="1"/>
              <a:t>Behavior</a:t>
            </a:r>
            <a:r>
              <a:rPr lang="en-GB" sz="1500" dirty="0"/>
              <a:t> on Followers’ Team-Oriented Attitudes’, </a:t>
            </a:r>
            <a:r>
              <a:rPr lang="en-GB" sz="1500" i="1" dirty="0"/>
              <a:t>Psychological Studies</a:t>
            </a:r>
            <a:r>
              <a:rPr lang="en-GB" sz="1500" dirty="0"/>
              <a:t>, pp.1-17.</a:t>
            </a:r>
          </a:p>
          <a:p>
            <a:pPr algn="l"/>
            <a:r>
              <a:rPr lang="en-GB" sz="1500" dirty="0"/>
              <a:t>Lee, Y. and Kim, J. (2022) ‘The impacts of CEO leadership </a:t>
            </a:r>
            <a:r>
              <a:rPr lang="en-GB" sz="1500" dirty="0" err="1"/>
              <a:t>behaviors</a:t>
            </a:r>
            <a:r>
              <a:rPr lang="en-GB" sz="1500" dirty="0"/>
              <a:t> on employees' affective commitment and scouting </a:t>
            </a:r>
            <a:r>
              <a:rPr lang="en-GB" sz="1500" dirty="0" err="1"/>
              <a:t>behavior</a:t>
            </a:r>
            <a:r>
              <a:rPr lang="en-GB" sz="1500" dirty="0"/>
              <a:t>: the mediating role of symmetrical internal communication’, </a:t>
            </a:r>
            <a:r>
              <a:rPr lang="en-GB" sz="1500" i="1" dirty="0"/>
              <a:t>Leadership &amp; organization development journal</a:t>
            </a:r>
            <a:r>
              <a:rPr lang="en-GB" sz="1500" dirty="0"/>
              <a:t>, </a:t>
            </a:r>
            <a:r>
              <a:rPr lang="en-GB" sz="1500" i="1" dirty="0"/>
              <a:t>43</a:t>
            </a:r>
            <a:r>
              <a:rPr lang="en-GB" sz="1500" dirty="0"/>
              <a:t>(2), pp.261-278.</a:t>
            </a:r>
          </a:p>
          <a:p>
            <a:pPr algn="l"/>
            <a:r>
              <a:rPr lang="en-GB" sz="1500" dirty="0"/>
              <a:t>Mousa, M.A. (2023) What are the major challenges facing researchers in your field, and how might they be addressed? Available at: </a:t>
            </a:r>
            <a:r>
              <a:rPr lang="en-GB" sz="1500" dirty="0">
                <a:hlinkClick r:id="rId7"/>
              </a:rPr>
              <a:t>https://www.researchgate.net/post/What_are_the_major_challenges_facing_researchers_in_your_field_and_how_might_they_be_addressed</a:t>
            </a:r>
            <a:r>
              <a:rPr lang="en-GB" sz="1500" dirty="0"/>
              <a:t> (Accessed: 9 November 2025).</a:t>
            </a:r>
          </a:p>
          <a:p>
            <a:pPr algn="l"/>
            <a:r>
              <a:rPr lang="en-GB" sz="1500" dirty="0"/>
              <a:t>Northouse, P.G. (2023) ’</a:t>
            </a:r>
            <a:r>
              <a:rPr lang="en-GB" sz="1500" i="1" dirty="0"/>
              <a:t>Introduction to leadership: Concepts and practice’,</a:t>
            </a:r>
            <a:r>
              <a:rPr lang="en-GB" sz="1500" dirty="0"/>
              <a:t> 6</a:t>
            </a:r>
            <a:r>
              <a:rPr lang="en-GB" sz="1500" baseline="30000" dirty="0"/>
              <a:t>th</a:t>
            </a:r>
            <a:r>
              <a:rPr lang="en-GB" sz="1500" dirty="0"/>
              <a:t> </a:t>
            </a:r>
            <a:r>
              <a:rPr lang="en-GB" sz="1500" dirty="0" err="1"/>
              <a:t>edn</a:t>
            </a:r>
            <a:r>
              <a:rPr lang="en-GB" sz="1500" dirty="0"/>
              <a:t>. Sage Publications.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FD7C5B-868D-2678-FC2E-835A91E0EB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7949" y="183062"/>
            <a:ext cx="2933230" cy="73115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37644329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881_TF33443810_Win32" id="{80B69BC6-3111-4073-93A1-EB5E0EF8C9E6}" vid="{956D3825-CC94-4EFA-B81F-756CD687FB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BA7D41-7EBD-45D7-AFB8-22EF4BFA6BA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8E52988-C458-4121-9BF8-864CDB291D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9C9275B-1E7E-409A-9467-302622C468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Laboratory design</Template>
  <TotalTime>792</TotalTime>
  <Words>563</Words>
  <Application>Microsoft Office PowerPoint</Application>
  <PresentationFormat>Widescreen</PresentationFormat>
  <Paragraphs>51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Tw Cen MT</vt:lpstr>
      <vt:lpstr>Droplet</vt:lpstr>
      <vt:lpstr>Leadership application  Aniko batki 2313036</vt:lpstr>
      <vt:lpstr>PowerPoint Presentation</vt:lpstr>
      <vt:lpstr>Leadership styles</vt:lpstr>
      <vt:lpstr>Leadership skills</vt:lpstr>
      <vt:lpstr>Task and relationship</vt:lpstr>
      <vt:lpstr>Organisational challenges  in research sectors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Aniko Batki (2313036)</dc:creator>
  <cp:lastModifiedBy>Aniko Batki (2313036)</cp:lastModifiedBy>
  <cp:revision>15</cp:revision>
  <dcterms:created xsi:type="dcterms:W3CDTF">2025-11-07T10:53:45Z</dcterms:created>
  <dcterms:modified xsi:type="dcterms:W3CDTF">2025-11-09T20:06:09Z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