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10"/>
  </p:notesMasterIdLst>
  <p:sldIdLst>
    <p:sldId id="256" r:id="rId2"/>
    <p:sldId id="274" r:id="rId3"/>
    <p:sldId id="282" r:id="rId4"/>
    <p:sldId id="283" r:id="rId5"/>
    <p:sldId id="285" r:id="rId6"/>
    <p:sldId id="275" r:id="rId7"/>
    <p:sldId id="286" r:id="rId8"/>
    <p:sldId id="27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1185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9/23/2020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2181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6688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6045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17759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8938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772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3907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698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6785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9428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759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1014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047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mailto:nicola.whitehead@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Warehousing &amp; Data Mining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842992" cy="1752600"/>
          </a:xfrm>
        </p:spPr>
        <p:txBody>
          <a:bodyPr>
            <a:normAutofit/>
          </a:bodyPr>
          <a:lstStyle/>
          <a:p>
            <a:r>
              <a:rPr lang="en-GB" dirty="0" smtClean="0"/>
              <a:t>M6X01088</a:t>
            </a:r>
          </a:p>
          <a:p>
            <a:r>
              <a:rPr lang="en-GB" dirty="0" smtClean="0"/>
              <a:t>Lecture </a:t>
            </a:r>
            <a:r>
              <a:rPr lang="en-GB" dirty="0" smtClean="0"/>
              <a:t>6 – </a:t>
            </a:r>
            <a:r>
              <a:rPr lang="en-GB" dirty="0" smtClean="0"/>
              <a:t>More </a:t>
            </a:r>
            <a:r>
              <a:rPr lang="en-GB" dirty="0" smtClean="0"/>
              <a:t>Dimensional Modelling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Families of fact tables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66925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Real-world DW systems are made up of </a:t>
            </a:r>
            <a:r>
              <a:rPr lang="en-GB" i="1" dirty="0" smtClean="0"/>
              <a:t>families</a:t>
            </a:r>
            <a:r>
              <a:rPr lang="en-GB" dirty="0" smtClean="0"/>
              <a:t> of fact tables using a </a:t>
            </a:r>
            <a:r>
              <a:rPr lang="en-GB" i="1" dirty="0" smtClean="0"/>
              <a:t>constellation</a:t>
            </a:r>
            <a:r>
              <a:rPr lang="en-GB" dirty="0" smtClean="0"/>
              <a:t> of conformed dimensions</a:t>
            </a:r>
          </a:p>
          <a:p>
            <a:r>
              <a:rPr lang="en-GB" dirty="0" smtClean="0"/>
              <a:t>Businesses with a logical flow have fact tables that  each represent a stage in the flow, e.g.</a:t>
            </a:r>
          </a:p>
          <a:p>
            <a:pPr lvl="1"/>
            <a:r>
              <a:rPr lang="en-GB" dirty="0" smtClean="0"/>
              <a:t>Materials purchasing</a:t>
            </a:r>
          </a:p>
          <a:p>
            <a:pPr lvl="1"/>
            <a:r>
              <a:rPr lang="en-GB" dirty="0" smtClean="0"/>
              <a:t>Materials delivery</a:t>
            </a:r>
          </a:p>
          <a:p>
            <a:pPr lvl="1"/>
            <a:r>
              <a:rPr lang="en-GB" dirty="0" smtClean="0"/>
              <a:t>Materials inventory</a:t>
            </a:r>
          </a:p>
          <a:p>
            <a:pPr lvl="1"/>
            <a:r>
              <a:rPr lang="en-GB" dirty="0" smtClean="0"/>
              <a:t>Bill of materials</a:t>
            </a:r>
          </a:p>
          <a:p>
            <a:pPr lvl="1"/>
            <a:r>
              <a:rPr lang="en-GB" dirty="0" smtClean="0"/>
              <a:t>Manufacturing process control</a:t>
            </a:r>
          </a:p>
          <a:p>
            <a:pPr lvl="1"/>
            <a:r>
              <a:rPr lang="en-GB" dirty="0" smtClean="0"/>
              <a:t>Manufacturing costs</a:t>
            </a:r>
          </a:p>
          <a:p>
            <a:pPr lvl="1"/>
            <a:r>
              <a:rPr lang="en-GB" dirty="0" smtClean="0"/>
              <a:t>Packaging</a:t>
            </a:r>
          </a:p>
          <a:p>
            <a:pPr lvl="1"/>
            <a:r>
              <a:rPr lang="en-GB" dirty="0" smtClean="0"/>
              <a:t>Trans-shipping to warehouse</a:t>
            </a:r>
          </a:p>
          <a:p>
            <a:pPr lvl="1"/>
            <a:r>
              <a:rPr lang="en-GB" dirty="0" smtClean="0"/>
              <a:t>Finished goods inventory</a:t>
            </a:r>
          </a:p>
          <a:p>
            <a:r>
              <a:rPr lang="en-GB" dirty="0" smtClean="0"/>
              <a:t>In these cases each stage of the process has its own fact table and set of associated dimensions</a:t>
            </a:r>
          </a:p>
          <a:p>
            <a:pPr lvl="1"/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Transactions and snapshots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Some structures are common to DW for many different applications</a:t>
            </a:r>
          </a:p>
          <a:p>
            <a:pPr lvl="1"/>
            <a:r>
              <a:rPr lang="en-GB" dirty="0" smtClean="0"/>
              <a:t>Transactions</a:t>
            </a:r>
          </a:p>
          <a:p>
            <a:pPr lvl="1"/>
            <a:r>
              <a:rPr lang="en-GB" dirty="0" smtClean="0"/>
              <a:t>Snapshots</a:t>
            </a:r>
          </a:p>
          <a:p>
            <a:r>
              <a:rPr lang="en-GB" dirty="0" smtClean="0"/>
              <a:t>A transaction is a single fact representing a single business operation, e.g. a sale, a phone call, a bank deposit...</a:t>
            </a:r>
          </a:p>
          <a:p>
            <a:r>
              <a:rPr lang="en-GB" dirty="0" smtClean="0"/>
              <a:t>These are generally low-level records and have a structure that seldom changes because the transaction capture system usually returns only one amount in a transaction</a:t>
            </a:r>
          </a:p>
          <a:p>
            <a:r>
              <a:rPr lang="en-GB" dirty="0" smtClean="0"/>
              <a:t>New transaction types are added by adding values to dimensions, not to the fact</a:t>
            </a:r>
          </a:p>
          <a:p>
            <a:r>
              <a:rPr lang="en-GB" dirty="0" smtClean="0"/>
              <a:t>Transaction-level data allows behaviour to be analysed, e.g. time-of-day analyses, queue analyses and basket analyses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Transactions and snapshots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i="1" dirty="0" smtClean="0"/>
              <a:t>Snapshot</a:t>
            </a:r>
            <a:r>
              <a:rPr lang="en-GB" dirty="0" smtClean="0"/>
              <a:t> facts show summary data at the end of a specific reporting period, e.g. weekly or monthly</a:t>
            </a:r>
          </a:p>
          <a:p>
            <a:r>
              <a:rPr lang="en-GB" dirty="0" smtClean="0"/>
              <a:t>The application that creates the snapshot goes through the transaction fact to calculate the current status (this might take some time...)</a:t>
            </a:r>
          </a:p>
          <a:p>
            <a:r>
              <a:rPr lang="en-GB" dirty="0" smtClean="0"/>
              <a:t>A </a:t>
            </a:r>
            <a:r>
              <a:rPr lang="en-GB" i="1" dirty="0" smtClean="0"/>
              <a:t>current rolling snapshot</a:t>
            </a:r>
            <a:r>
              <a:rPr lang="en-GB" dirty="0" smtClean="0"/>
              <a:t> stores a daily snapshot for each day of a set period, e.g. 36 months</a:t>
            </a:r>
          </a:p>
          <a:p>
            <a:r>
              <a:rPr lang="en-GB" dirty="0" smtClean="0"/>
              <a:t>Transaction facts are operational facts; snapshots are management facts</a:t>
            </a:r>
          </a:p>
          <a:p>
            <a:r>
              <a:rPr lang="en-GB" dirty="0" smtClean="0"/>
              <a:t>Snapshot fact structure is related to the transaction fact structure but will have many summary and calculated measures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Stars and snowflakes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Although the star schema is good for high-performance data access, some DW designers try to over-normalise their schema by allowing the dimensions to use look-up tables</a:t>
            </a:r>
          </a:p>
          <a:p>
            <a:r>
              <a:rPr lang="en-GB" dirty="0" smtClean="0"/>
              <a:t>This leads to a </a:t>
            </a:r>
            <a:r>
              <a:rPr lang="en-GB" i="1" dirty="0" smtClean="0"/>
              <a:t>snowflake </a:t>
            </a:r>
            <a:r>
              <a:rPr lang="en-GB" dirty="0" smtClean="0"/>
              <a:t>schema with the fact connected to dimensions which may themselves have  one or more dimensions</a:t>
            </a:r>
          </a:p>
          <a:p>
            <a:r>
              <a:rPr lang="en-GB" dirty="0" smtClean="0"/>
              <a:t>This is sometimes not a good idea</a:t>
            </a:r>
          </a:p>
          <a:p>
            <a:pPr lvl="1"/>
            <a:r>
              <a:rPr lang="en-GB" dirty="0" smtClean="0"/>
              <a:t>Users are often confused by the added detail</a:t>
            </a:r>
          </a:p>
          <a:p>
            <a:pPr lvl="1"/>
            <a:r>
              <a:rPr lang="en-GB" dirty="0" smtClean="0"/>
              <a:t>Writing the user interface becomes more difficult</a:t>
            </a:r>
          </a:p>
          <a:p>
            <a:pPr lvl="1"/>
            <a:r>
              <a:rPr lang="en-GB" dirty="0" smtClean="0"/>
              <a:t>It slows down the query because it adds complex joins</a:t>
            </a:r>
          </a:p>
          <a:p>
            <a:pPr lvl="1"/>
            <a:r>
              <a:rPr lang="en-GB" dirty="0" smtClean="0"/>
              <a:t>It can cause problems with indexes in dimensions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z="1600" smtClean="0"/>
              <a:pPr/>
              <a:t>6</a:t>
            </a:fld>
            <a:endParaRPr lang="en-GB" sz="1600"/>
          </a:p>
        </p:txBody>
      </p:sp>
      <p:sp>
        <p:nvSpPr>
          <p:cNvPr id="6" name="TextBox 5"/>
          <p:cNvSpPr txBox="1"/>
          <p:nvPr/>
        </p:nvSpPr>
        <p:spPr>
          <a:xfrm>
            <a:off x="1071538" y="3643314"/>
            <a:ext cx="2097049" cy="1815882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 smtClean="0"/>
              <a:t>Store_key</a:t>
            </a:r>
            <a:r>
              <a:rPr lang="en-GB" sz="1600" dirty="0" smtClean="0"/>
              <a:t> (PK)</a:t>
            </a:r>
          </a:p>
          <a:p>
            <a:r>
              <a:rPr lang="en-GB" sz="1600" dirty="0" err="1" smtClean="0"/>
              <a:t>Store_ID</a:t>
            </a:r>
            <a:endParaRPr lang="en-GB" sz="1600" dirty="0" smtClean="0"/>
          </a:p>
          <a:p>
            <a:r>
              <a:rPr lang="en-GB" sz="1600" dirty="0" err="1" smtClean="0"/>
              <a:t>Store_name</a:t>
            </a:r>
            <a:endParaRPr lang="en-GB" sz="1600" dirty="0" smtClean="0"/>
          </a:p>
          <a:p>
            <a:r>
              <a:rPr lang="en-GB" sz="1600" b="1" dirty="0" err="1" smtClean="0"/>
              <a:t>Address_key</a:t>
            </a:r>
            <a:r>
              <a:rPr lang="en-GB" sz="1600" b="1" dirty="0" smtClean="0"/>
              <a:t> (FK)</a:t>
            </a:r>
          </a:p>
          <a:p>
            <a:r>
              <a:rPr lang="en-GB" sz="1600" dirty="0" smtClean="0"/>
              <a:t>District</a:t>
            </a:r>
          </a:p>
          <a:p>
            <a:r>
              <a:rPr lang="en-GB" sz="1600" dirty="0" err="1" smtClean="0"/>
              <a:t>Floor_type</a:t>
            </a:r>
            <a:endParaRPr lang="en-GB" sz="1600" dirty="0" smtClean="0"/>
          </a:p>
          <a:p>
            <a:r>
              <a:rPr lang="en-GB" sz="1600" dirty="0" smtClean="0"/>
              <a:t>Etc...</a:t>
            </a:r>
            <a:endParaRPr lang="en-GB" sz="1600" dirty="0"/>
          </a:p>
        </p:txBody>
      </p:sp>
      <p:sp>
        <p:nvSpPr>
          <p:cNvPr id="8" name="TextBox 7"/>
          <p:cNvSpPr txBox="1"/>
          <p:nvPr/>
        </p:nvSpPr>
        <p:spPr>
          <a:xfrm>
            <a:off x="214282" y="285728"/>
            <a:ext cx="2305439" cy="2308324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1600" b="1" dirty="0" err="1" smtClean="0"/>
              <a:t>Time_key</a:t>
            </a:r>
            <a:r>
              <a:rPr lang="en-GB" sz="1600" dirty="0" smtClean="0"/>
              <a:t> (FK)</a:t>
            </a:r>
          </a:p>
          <a:p>
            <a:r>
              <a:rPr lang="en-GB" sz="1600" b="1" dirty="0" err="1" smtClean="0"/>
              <a:t>Product_key</a:t>
            </a:r>
            <a:r>
              <a:rPr lang="en-GB" sz="1600" dirty="0" smtClean="0"/>
              <a:t> (FK)</a:t>
            </a:r>
          </a:p>
          <a:p>
            <a:r>
              <a:rPr lang="en-GB" sz="1600" b="1" dirty="0" err="1" smtClean="0"/>
              <a:t>Store_key</a:t>
            </a:r>
            <a:r>
              <a:rPr lang="en-GB" sz="1600" dirty="0" smtClean="0"/>
              <a:t> (FK)</a:t>
            </a:r>
          </a:p>
          <a:p>
            <a:r>
              <a:rPr lang="en-GB" sz="1600" b="1" dirty="0" err="1" smtClean="0"/>
              <a:t>Customer_key</a:t>
            </a:r>
            <a:r>
              <a:rPr lang="en-GB" sz="1600" dirty="0" smtClean="0"/>
              <a:t> (FK)</a:t>
            </a:r>
          </a:p>
          <a:p>
            <a:r>
              <a:rPr lang="en-GB" sz="1600" b="1" dirty="0" err="1" smtClean="0"/>
              <a:t>Clerk_key</a:t>
            </a:r>
            <a:r>
              <a:rPr lang="en-GB" sz="1600" dirty="0" smtClean="0"/>
              <a:t> (FK)</a:t>
            </a:r>
          </a:p>
          <a:p>
            <a:r>
              <a:rPr lang="en-GB" sz="1600" b="1" dirty="0" err="1" smtClean="0"/>
              <a:t>Promotion_key</a:t>
            </a:r>
            <a:r>
              <a:rPr lang="en-GB" sz="1600" dirty="0" smtClean="0"/>
              <a:t> (FK)</a:t>
            </a:r>
          </a:p>
          <a:p>
            <a:r>
              <a:rPr lang="en-GB" sz="1600" dirty="0" err="1" smtClean="0"/>
              <a:t>Pounds_sold</a:t>
            </a:r>
            <a:endParaRPr lang="en-GB" sz="1600" dirty="0" smtClean="0"/>
          </a:p>
          <a:p>
            <a:r>
              <a:rPr lang="en-GB" sz="1600" dirty="0" err="1" smtClean="0"/>
              <a:t>Units_sold</a:t>
            </a:r>
            <a:endParaRPr lang="en-GB" sz="1600" dirty="0" smtClean="0"/>
          </a:p>
          <a:p>
            <a:r>
              <a:rPr lang="en-GB" sz="1600" dirty="0" err="1" smtClean="0"/>
              <a:t>Pounds_cost</a:t>
            </a:r>
            <a:endParaRPr lang="en-GB" sz="1600" dirty="0" smtClean="0"/>
          </a:p>
        </p:txBody>
      </p:sp>
      <p:sp>
        <p:nvSpPr>
          <p:cNvPr id="9" name="TextBox 8"/>
          <p:cNvSpPr txBox="1"/>
          <p:nvPr/>
        </p:nvSpPr>
        <p:spPr>
          <a:xfrm>
            <a:off x="3643306" y="4143380"/>
            <a:ext cx="2026517" cy="1631216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 smtClean="0"/>
              <a:t>Address_key</a:t>
            </a:r>
            <a:r>
              <a:rPr lang="en-GB" sz="1600" dirty="0" smtClean="0"/>
              <a:t> (PK)</a:t>
            </a:r>
          </a:p>
          <a:p>
            <a:r>
              <a:rPr lang="en-GB" sz="1600" dirty="0" err="1" smtClean="0"/>
              <a:t>Street_Address</a:t>
            </a:r>
            <a:endParaRPr lang="en-GB" sz="1600" dirty="0" smtClean="0"/>
          </a:p>
          <a:p>
            <a:r>
              <a:rPr lang="en-GB" sz="1600" dirty="0" smtClean="0"/>
              <a:t>Town</a:t>
            </a:r>
          </a:p>
          <a:p>
            <a:r>
              <a:rPr lang="en-GB" sz="1600" dirty="0" smtClean="0"/>
              <a:t>County</a:t>
            </a:r>
          </a:p>
          <a:p>
            <a:r>
              <a:rPr lang="en-GB" sz="1600" dirty="0" smtClean="0"/>
              <a:t>Postcode</a:t>
            </a:r>
          </a:p>
          <a:p>
            <a:r>
              <a:rPr lang="en-GB" sz="1600" dirty="0" smtClean="0"/>
              <a:t>Etc...</a:t>
            </a:r>
            <a:endParaRPr lang="en-GB" sz="1600" dirty="0"/>
          </a:p>
        </p:txBody>
      </p:sp>
      <p:sp>
        <p:nvSpPr>
          <p:cNvPr id="11" name="TextBox 10"/>
          <p:cNvSpPr txBox="1"/>
          <p:nvPr/>
        </p:nvSpPr>
        <p:spPr>
          <a:xfrm>
            <a:off x="3019083" y="285728"/>
            <a:ext cx="2148345" cy="2308324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 smtClean="0"/>
              <a:t>Product_key</a:t>
            </a:r>
            <a:r>
              <a:rPr lang="en-GB" sz="1600" dirty="0" smtClean="0"/>
              <a:t> (PK)</a:t>
            </a:r>
          </a:p>
          <a:p>
            <a:r>
              <a:rPr lang="en-GB" sz="1600" dirty="0" smtClean="0"/>
              <a:t>SKO</a:t>
            </a:r>
          </a:p>
          <a:p>
            <a:r>
              <a:rPr lang="en-GB" sz="1600" dirty="0" smtClean="0"/>
              <a:t>Description</a:t>
            </a:r>
          </a:p>
          <a:p>
            <a:r>
              <a:rPr lang="en-GB" sz="1600" dirty="0" smtClean="0"/>
              <a:t>Brand</a:t>
            </a:r>
          </a:p>
          <a:p>
            <a:r>
              <a:rPr lang="en-GB" sz="1600" dirty="0" smtClean="0"/>
              <a:t>Category</a:t>
            </a:r>
          </a:p>
          <a:p>
            <a:r>
              <a:rPr lang="en-GB" sz="1600" b="1" dirty="0" err="1" smtClean="0"/>
              <a:t>Package_key</a:t>
            </a:r>
            <a:r>
              <a:rPr lang="en-GB" sz="1600" b="1" dirty="0" smtClean="0"/>
              <a:t>  (FK)</a:t>
            </a:r>
          </a:p>
          <a:p>
            <a:r>
              <a:rPr lang="en-GB" sz="1600" dirty="0" smtClean="0"/>
              <a:t>Size</a:t>
            </a:r>
          </a:p>
          <a:p>
            <a:r>
              <a:rPr lang="en-GB" sz="1600" dirty="0" smtClean="0"/>
              <a:t>Flavour</a:t>
            </a:r>
          </a:p>
          <a:p>
            <a:r>
              <a:rPr lang="en-GB" sz="1600" dirty="0" smtClean="0"/>
              <a:t>Etc...</a:t>
            </a:r>
            <a:endParaRPr lang="en-GB" sz="1600" dirty="0"/>
          </a:p>
        </p:txBody>
      </p:sp>
      <p:sp>
        <p:nvSpPr>
          <p:cNvPr id="13" name="TextBox 12"/>
          <p:cNvSpPr txBox="1"/>
          <p:nvPr/>
        </p:nvSpPr>
        <p:spPr>
          <a:xfrm>
            <a:off x="382076" y="2611375"/>
            <a:ext cx="15343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Sales fact table</a:t>
            </a:r>
            <a:endParaRPr lang="en-GB" sz="1600" dirty="0"/>
          </a:p>
        </p:txBody>
      </p:sp>
      <p:sp>
        <p:nvSpPr>
          <p:cNvPr id="14" name="TextBox 13"/>
          <p:cNvSpPr txBox="1"/>
          <p:nvPr/>
        </p:nvSpPr>
        <p:spPr>
          <a:xfrm>
            <a:off x="1195897" y="5459196"/>
            <a:ext cx="16770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Store dimension</a:t>
            </a:r>
            <a:endParaRPr lang="en-GB" sz="1600" dirty="0"/>
          </a:p>
        </p:txBody>
      </p:sp>
      <p:sp>
        <p:nvSpPr>
          <p:cNvPr id="15" name="TextBox 14"/>
          <p:cNvSpPr txBox="1"/>
          <p:nvPr/>
        </p:nvSpPr>
        <p:spPr>
          <a:xfrm>
            <a:off x="5643570" y="2512745"/>
            <a:ext cx="193835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Package dimension</a:t>
            </a:r>
            <a:endParaRPr lang="en-GB" sz="1600" dirty="0"/>
          </a:p>
        </p:txBody>
      </p:sp>
      <p:sp>
        <p:nvSpPr>
          <p:cNvPr id="16" name="TextBox 15"/>
          <p:cNvSpPr txBox="1"/>
          <p:nvPr/>
        </p:nvSpPr>
        <p:spPr>
          <a:xfrm>
            <a:off x="3643306" y="5774596"/>
            <a:ext cx="193193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Address dimension</a:t>
            </a:r>
            <a:endParaRPr lang="en-GB" sz="1600" dirty="0"/>
          </a:p>
        </p:txBody>
      </p:sp>
      <p:sp>
        <p:nvSpPr>
          <p:cNvPr id="18" name="TextBox 17"/>
          <p:cNvSpPr txBox="1"/>
          <p:nvPr/>
        </p:nvSpPr>
        <p:spPr>
          <a:xfrm>
            <a:off x="3031130" y="2594052"/>
            <a:ext cx="191751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Product dimension</a:t>
            </a:r>
            <a:endParaRPr lang="en-GB" sz="1600" dirty="0"/>
          </a:p>
        </p:txBody>
      </p:sp>
      <p:cxnSp>
        <p:nvCxnSpPr>
          <p:cNvPr id="22" name="Straight Connector 21"/>
          <p:cNvCxnSpPr>
            <a:stCxn id="6" idx="0"/>
            <a:endCxn id="8" idx="2"/>
          </p:cNvCxnSpPr>
          <p:nvPr/>
        </p:nvCxnSpPr>
        <p:spPr>
          <a:xfrm flipH="1" flipV="1">
            <a:off x="1367002" y="2594052"/>
            <a:ext cx="753061" cy="10492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>
            <a:stCxn id="11" idx="1"/>
            <a:endCxn id="8" idx="3"/>
          </p:cNvCxnSpPr>
          <p:nvPr/>
        </p:nvCxnSpPr>
        <p:spPr>
          <a:xfrm flipH="1">
            <a:off x="2519721" y="1439890"/>
            <a:ext cx="4993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>
            <a:stCxn id="9" idx="1"/>
            <a:endCxn id="6" idx="3"/>
          </p:cNvCxnSpPr>
          <p:nvPr/>
        </p:nvCxnSpPr>
        <p:spPr>
          <a:xfrm flipH="1" flipV="1">
            <a:off x="3168587" y="4551255"/>
            <a:ext cx="474719" cy="40773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Box 46"/>
          <p:cNvSpPr txBox="1"/>
          <p:nvPr/>
        </p:nvSpPr>
        <p:spPr>
          <a:xfrm>
            <a:off x="5643570" y="642918"/>
            <a:ext cx="2135521" cy="1846659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 smtClean="0"/>
              <a:t>Package_key</a:t>
            </a:r>
            <a:r>
              <a:rPr lang="en-GB" sz="1600" dirty="0" smtClean="0"/>
              <a:t> (PK)</a:t>
            </a:r>
          </a:p>
          <a:p>
            <a:r>
              <a:rPr lang="en-GB" sz="1600" dirty="0" smtClean="0"/>
              <a:t>Number _stored</a:t>
            </a:r>
          </a:p>
          <a:p>
            <a:r>
              <a:rPr lang="en-GB" sz="1600" b="1" dirty="0" err="1" smtClean="0"/>
              <a:t>Material_key</a:t>
            </a:r>
            <a:r>
              <a:rPr lang="en-GB" sz="1600" b="1" dirty="0" smtClean="0"/>
              <a:t> (FK)</a:t>
            </a:r>
          </a:p>
          <a:p>
            <a:r>
              <a:rPr lang="en-GB" sz="1600" dirty="0" smtClean="0"/>
              <a:t>Length</a:t>
            </a:r>
          </a:p>
          <a:p>
            <a:r>
              <a:rPr lang="en-GB" sz="1600" dirty="0" smtClean="0"/>
              <a:t>Width</a:t>
            </a:r>
          </a:p>
          <a:p>
            <a:r>
              <a:rPr lang="en-GB" sz="1600" dirty="0" smtClean="0"/>
              <a:t>Breadth</a:t>
            </a:r>
          </a:p>
          <a:p>
            <a:r>
              <a:rPr lang="en-GB" sz="1600" dirty="0" smtClean="0"/>
              <a:t>Etc...</a:t>
            </a:r>
            <a:endParaRPr lang="en-GB" sz="1600" dirty="0"/>
          </a:p>
        </p:txBody>
      </p:sp>
      <p:cxnSp>
        <p:nvCxnSpPr>
          <p:cNvPr id="48" name="Straight Connector 47"/>
          <p:cNvCxnSpPr>
            <a:stCxn id="47" idx="1"/>
            <a:endCxn id="11" idx="3"/>
          </p:cNvCxnSpPr>
          <p:nvPr/>
        </p:nvCxnSpPr>
        <p:spPr>
          <a:xfrm flipH="1" flipV="1">
            <a:off x="5167428" y="1439890"/>
            <a:ext cx="476142" cy="12635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6948264" y="3419708"/>
            <a:ext cx="2064989" cy="584775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 smtClean="0"/>
              <a:t>Material_key</a:t>
            </a:r>
            <a:r>
              <a:rPr lang="en-GB" sz="1600" dirty="0" smtClean="0"/>
              <a:t> (PK)</a:t>
            </a:r>
          </a:p>
          <a:p>
            <a:r>
              <a:rPr lang="en-GB" sz="1600" dirty="0" smtClean="0"/>
              <a:t>Description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948264" y="3988117"/>
            <a:ext cx="19704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Material dimension</a:t>
            </a:r>
            <a:endParaRPr lang="en-GB" sz="1600" dirty="0"/>
          </a:p>
        </p:txBody>
      </p:sp>
      <p:cxnSp>
        <p:nvCxnSpPr>
          <p:cNvPr id="21" name="Straight Connector 20"/>
          <p:cNvCxnSpPr>
            <a:stCxn id="19" idx="0"/>
            <a:endCxn id="47" idx="2"/>
          </p:cNvCxnSpPr>
          <p:nvPr/>
        </p:nvCxnSpPr>
        <p:spPr>
          <a:xfrm flipH="1" flipV="1">
            <a:off x="6711331" y="2489577"/>
            <a:ext cx="1269428" cy="93013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Tips for generating schema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Identify everything you might possibly want to record</a:t>
            </a:r>
          </a:p>
          <a:p>
            <a:r>
              <a:rPr lang="en-GB" dirty="0" smtClean="0"/>
              <a:t>Decide whether these things are look-up tables (dimensions), important entities (facts) or numerical attributes of important entities (measures within facts)</a:t>
            </a:r>
          </a:p>
          <a:p>
            <a:r>
              <a:rPr lang="en-GB" dirty="0" smtClean="0"/>
              <a:t>Identify all of the user groups who might want to use your data warehouse</a:t>
            </a:r>
          </a:p>
          <a:p>
            <a:r>
              <a:rPr lang="en-GB" dirty="0" smtClean="0"/>
              <a:t>Imagine the questions that your users might want to ask</a:t>
            </a:r>
          </a:p>
          <a:p>
            <a:r>
              <a:rPr lang="en-GB" dirty="0" smtClean="0"/>
              <a:t>Work out which dimensions are used by more than one fact; these are your conformed dimensions</a:t>
            </a:r>
          </a:p>
          <a:p>
            <a:r>
              <a:rPr lang="en-GB" dirty="0" smtClean="0"/>
              <a:t>Decide if your dimensions need their own look-up tables; if so then you have a snowflake schema, not a star schema; </a:t>
            </a:r>
            <a:r>
              <a:rPr lang="en-GB" dirty="0" err="1" smtClean="0"/>
              <a:t>snowflaking</a:t>
            </a:r>
            <a:r>
              <a:rPr lang="en-GB" dirty="0" smtClean="0"/>
              <a:t> is allowed, but it may not be the best solution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lecture: Source data &amp; ETL</a:t>
            </a:r>
          </a:p>
          <a:p>
            <a:endParaRPr lang="en-GB" dirty="0" smtClean="0"/>
          </a:p>
          <a:p>
            <a:r>
              <a:rPr lang="en-GB" dirty="0" smtClean="0"/>
              <a:t>Homework: </a:t>
            </a:r>
          </a:p>
          <a:p>
            <a:pPr lvl="1"/>
            <a:r>
              <a:rPr lang="en-GB" dirty="0" smtClean="0"/>
              <a:t>Using Visio, each team should create an electronic version of your schema and email it to </a:t>
            </a:r>
            <a:r>
              <a:rPr lang="en-GB" dirty="0" smtClean="0">
                <a:hlinkClick r:id="rId2"/>
              </a:rPr>
              <a:t>nicola.whitehead@uwtsd.ac.uk</a:t>
            </a:r>
            <a:r>
              <a:rPr lang="en-GB" dirty="0" smtClean="0"/>
              <a:t> </a:t>
            </a:r>
            <a:r>
              <a:rPr lang="en-GB" dirty="0" smtClean="0"/>
              <a:t>before the next lecture.</a:t>
            </a:r>
          </a:p>
          <a:p>
            <a:pPr lvl="1"/>
            <a:r>
              <a:rPr lang="en-GB" dirty="0" smtClean="0"/>
              <a:t>Read chapter 7 of Kimball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2631</TotalTime>
  <Words>637</Words>
  <Application>Microsoft Office PowerPoint</Application>
  <PresentationFormat>On-screen Show (4:3)</PresentationFormat>
  <Paragraphs>106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Calibri</vt:lpstr>
      <vt:lpstr>Cambria</vt:lpstr>
      <vt:lpstr>Georgia</vt:lpstr>
      <vt:lpstr>Wingdings 2</vt:lpstr>
      <vt:lpstr>Nik2013</vt:lpstr>
      <vt:lpstr>Data Warehousing &amp; Data Mining</vt:lpstr>
      <vt:lpstr>Families of fact tables</vt:lpstr>
      <vt:lpstr>Transactions and snapshots</vt:lpstr>
      <vt:lpstr>Transactions and snapshots</vt:lpstr>
      <vt:lpstr>Stars and snowflakes</vt:lpstr>
      <vt:lpstr>PowerPoint Presentation</vt:lpstr>
      <vt:lpstr>Tips for generating schema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Dr. Nik Whitehead</dc:creator>
  <cp:lastModifiedBy>Nik Whitehead</cp:lastModifiedBy>
  <cp:revision>227</cp:revision>
  <dcterms:created xsi:type="dcterms:W3CDTF">2011-09-13T10:27:46Z</dcterms:created>
  <dcterms:modified xsi:type="dcterms:W3CDTF">2020-09-23T12:40:56Z</dcterms:modified>
</cp:coreProperties>
</file>