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embeddedFontLst>
    <p:embeddedFont>
      <p:font typeface="Microsoft Yahei" panose="020B0503020204020204" pitchFamily="34" charset="-122"/>
      <p:regular r:id="rId12"/>
      <p:bold r:id="rId13"/>
    </p:embeddedFont>
    <p:embeddedFont>
      <p:font typeface="Georgia" panose="02040502050405020303" pitchFamily="18" charset="0"/>
      <p:regular r:id="rId14"/>
      <p:bold r:id="rId15"/>
      <p:italic r:id="rId16"/>
      <p:boldItalic r:id="rId17"/>
    </p:embeddedFont>
    <p:embeddedFont>
      <p:font typeface="Montserrat" panose="00000500000000000000" pitchFamily="2" charset="0"/>
      <p:regular r:id="rId18"/>
      <p:bold r:id="rId19"/>
      <p:italic r:id="rId20"/>
      <p:boldItalic r:id="rId21"/>
    </p:embeddedFont>
    <p:embeddedFont>
      <p:font typeface="Open Sans" panose="020B0606030504020204" pitchFamily="3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iD75i2r0udi6pAsIFHqeYnno3h3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E10C00-4017-CF05-72E3-4E454953CB70}" v="29" dt="2026-06-15T02:41:50.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zma Mahmood (2530751)" userId="S::2530751@student.uwtsd.ac.uk::bb2bff2a-a5f2-47a2-8a81-db616ffa2afb" providerId="AD" clId="Web-{CEE10C00-4017-CF05-72E3-4E454953CB70}"/>
    <pc:docChg chg="modSld">
      <pc:chgData name="Uzma Mahmood (2530751)" userId="S::2530751@student.uwtsd.ac.uk::bb2bff2a-a5f2-47a2-8a81-db616ffa2afb" providerId="AD" clId="Web-{CEE10C00-4017-CF05-72E3-4E454953CB70}" dt="2026-06-15T02:41:42.376" v="24" actId="20577"/>
      <pc:docMkLst>
        <pc:docMk/>
      </pc:docMkLst>
      <pc:sldChg chg="modSp">
        <pc:chgData name="Uzma Mahmood (2530751)" userId="S::2530751@student.uwtsd.ac.uk::bb2bff2a-a5f2-47a2-8a81-db616ffa2afb" providerId="AD" clId="Web-{CEE10C00-4017-CF05-72E3-4E454953CB70}" dt="2026-06-15T02:36:14.085" v="2" actId="20577"/>
        <pc:sldMkLst>
          <pc:docMk/>
          <pc:sldMk cId="0" sldId="256"/>
        </pc:sldMkLst>
        <pc:spChg chg="mod">
          <ac:chgData name="Uzma Mahmood (2530751)" userId="S::2530751@student.uwtsd.ac.uk::bb2bff2a-a5f2-47a2-8a81-db616ffa2afb" providerId="AD" clId="Web-{CEE10C00-4017-CF05-72E3-4E454953CB70}" dt="2026-06-15T02:36:14.085" v="2" actId="20577"/>
          <ac:spMkLst>
            <pc:docMk/>
            <pc:sldMk cId="0" sldId="256"/>
            <ac:spMk id="33" creationId="{00000000-0000-0000-0000-000000000000}"/>
          </ac:spMkLst>
        </pc:spChg>
      </pc:sldChg>
      <pc:sldChg chg="modSp">
        <pc:chgData name="Uzma Mahmood (2530751)" userId="S::2530751@student.uwtsd.ac.uk::bb2bff2a-a5f2-47a2-8a81-db616ffa2afb" providerId="AD" clId="Web-{CEE10C00-4017-CF05-72E3-4E454953CB70}" dt="2026-06-15T02:38:02.807" v="15" actId="20577"/>
        <pc:sldMkLst>
          <pc:docMk/>
          <pc:sldMk cId="0" sldId="257"/>
        </pc:sldMkLst>
        <pc:spChg chg="mod">
          <ac:chgData name="Uzma Mahmood (2530751)" userId="S::2530751@student.uwtsd.ac.uk::bb2bff2a-a5f2-47a2-8a81-db616ffa2afb" providerId="AD" clId="Web-{CEE10C00-4017-CF05-72E3-4E454953CB70}" dt="2026-06-15T02:37:29.415" v="8" actId="20577"/>
          <ac:spMkLst>
            <pc:docMk/>
            <pc:sldMk cId="0" sldId="257"/>
            <ac:spMk id="81" creationId="{00000000-0000-0000-0000-000000000000}"/>
          </ac:spMkLst>
        </pc:spChg>
        <pc:spChg chg="mod">
          <ac:chgData name="Uzma Mahmood (2530751)" userId="S::2530751@student.uwtsd.ac.uk::bb2bff2a-a5f2-47a2-8a81-db616ffa2afb" providerId="AD" clId="Web-{CEE10C00-4017-CF05-72E3-4E454953CB70}" dt="2026-06-15T02:38:02.807" v="15" actId="20577"/>
          <ac:spMkLst>
            <pc:docMk/>
            <pc:sldMk cId="0" sldId="257"/>
            <ac:spMk id="83" creationId="{00000000-0000-0000-0000-000000000000}"/>
          </ac:spMkLst>
        </pc:spChg>
      </pc:sldChg>
      <pc:sldChg chg="modSp">
        <pc:chgData name="Uzma Mahmood (2530751)" userId="S::2530751@student.uwtsd.ac.uk::bb2bff2a-a5f2-47a2-8a81-db616ffa2afb" providerId="AD" clId="Web-{CEE10C00-4017-CF05-72E3-4E454953CB70}" dt="2026-06-15T02:40:31.124" v="23" actId="1076"/>
        <pc:sldMkLst>
          <pc:docMk/>
          <pc:sldMk cId="0" sldId="259"/>
        </pc:sldMkLst>
        <pc:spChg chg="mod">
          <ac:chgData name="Uzma Mahmood (2530751)" userId="S::2530751@student.uwtsd.ac.uk::bb2bff2a-a5f2-47a2-8a81-db616ffa2afb" providerId="AD" clId="Web-{CEE10C00-4017-CF05-72E3-4E454953CB70}" dt="2026-06-15T02:37:14.243" v="6" actId="20577"/>
          <ac:spMkLst>
            <pc:docMk/>
            <pc:sldMk cId="0" sldId="259"/>
            <ac:spMk id="181" creationId="{00000000-0000-0000-0000-000000000000}"/>
          </ac:spMkLst>
        </pc:spChg>
        <pc:spChg chg="mod">
          <ac:chgData name="Uzma Mahmood (2530751)" userId="S::2530751@student.uwtsd.ac.uk::bb2bff2a-a5f2-47a2-8a81-db616ffa2afb" providerId="AD" clId="Web-{CEE10C00-4017-CF05-72E3-4E454953CB70}" dt="2026-06-15T02:40:20.030" v="22" actId="1076"/>
          <ac:spMkLst>
            <pc:docMk/>
            <pc:sldMk cId="0" sldId="259"/>
            <ac:spMk id="192" creationId="{00000000-0000-0000-0000-000000000000}"/>
          </ac:spMkLst>
        </pc:spChg>
        <pc:spChg chg="mod">
          <ac:chgData name="Uzma Mahmood (2530751)" userId="S::2530751@student.uwtsd.ac.uk::bb2bff2a-a5f2-47a2-8a81-db616ffa2afb" providerId="AD" clId="Web-{CEE10C00-4017-CF05-72E3-4E454953CB70}" dt="2026-06-15T02:40:31.124" v="23" actId="1076"/>
          <ac:spMkLst>
            <pc:docMk/>
            <pc:sldMk cId="0" sldId="259"/>
            <ac:spMk id="193" creationId="{00000000-0000-0000-0000-000000000000}"/>
          </ac:spMkLst>
        </pc:spChg>
      </pc:sldChg>
      <pc:sldChg chg="modSp">
        <pc:chgData name="Uzma Mahmood (2530751)" userId="S::2530751@student.uwtsd.ac.uk::bb2bff2a-a5f2-47a2-8a81-db616ffa2afb" providerId="AD" clId="Web-{CEE10C00-4017-CF05-72E3-4E454953CB70}" dt="2026-06-15T02:41:42.376" v="24" actId="20577"/>
        <pc:sldMkLst>
          <pc:docMk/>
          <pc:sldMk cId="0" sldId="260"/>
        </pc:sldMkLst>
        <pc:spChg chg="mod">
          <ac:chgData name="Uzma Mahmood (2530751)" userId="S::2530751@student.uwtsd.ac.uk::bb2bff2a-a5f2-47a2-8a81-db616ffa2afb" providerId="AD" clId="Web-{CEE10C00-4017-CF05-72E3-4E454953CB70}" dt="2026-06-15T02:41:42.376" v="24" actId="20577"/>
          <ac:spMkLst>
            <pc:docMk/>
            <pc:sldMk cId="0" sldId="260"/>
            <ac:spMk id="25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Good morning, my name is Uzma Mahmood. This presentation is a business consultant analysis of Basil's Bakery. The aim is investigate why the bakery has seen a significant drop in sales since 2020 and to identify what is causing it.</a:t>
            </a:r>
            <a:endParaRPr sz="1100">
              <a:latin typeface="Georgia"/>
              <a:ea typeface="Georgia"/>
              <a:cs typeface="Georgia"/>
              <a:sym typeface="Georgia"/>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
        <p:cNvGrpSpPr/>
        <p:nvPr/>
      </p:nvGrpSpPr>
      <p:grpSpPr>
        <a:xfrm>
          <a:off x="0" y="0"/>
          <a:ext cx="0" cy="0"/>
          <a:chOff x="0" y="0"/>
          <a:chExt cx="0" cy="0"/>
        </a:xfrm>
      </p:grpSpPr>
      <p:sp>
        <p:nvSpPr>
          <p:cNvPr id="42" name="Google Shape;4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 name="Google Shape;4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This slide gives an overview of what I will be covering today, as well as some background on the bakery itself. In this presentation, I will start with the key issues affecting the business, then move into a PESTEL analysis, followed by a Fishbone diagram, and finish with a summary of the key findings.</a:t>
            </a: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Now, a bit of background on Basil's Bakery. The bakery was founded in 2015 by Basil, an artisan baker, and is located in a retail park in Coventry. It sells premium organic cakes, pastries, and breads and grew steadily from 2015 to 2019. Then COVID-19 hit, and sales dropped sharply. Although the business recovered slightly after lockdowns ended, sales never returned to 2019 levels. Between 2023 and 2025, sales were on average 25% below where they were before the pandemic. Loyal customers were lost to redundancies and the shift to working from home, and those customers never came back. This tells us the problem is not just temporary but it runs deeper than that.</a:t>
            </a:r>
            <a:endParaRPr sz="1100">
              <a:solidFill>
                <a:srgbClr val="333B46"/>
              </a:solidFill>
              <a:highlight>
                <a:srgbClr val="F4F5F7"/>
              </a:highlight>
              <a:latin typeface="Georgia"/>
              <a:ea typeface="Georgia"/>
              <a:cs typeface="Georgia"/>
              <a:sym typeface="Georgia"/>
            </a:endParaRPr>
          </a:p>
        </p:txBody>
      </p:sp>
      <p:sp>
        <p:nvSpPr>
          <p:cNvPr id="44" name="Google Shape;4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 name="Google Shape;9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77272"/>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This slide breaks down the five core issues behind Basil's sales decline.</a:t>
            </a:r>
            <a:endParaRPr sz="1100">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first is the drop in retail park footfall. Fewer people are visiting the area due to nearby business closures and redundancies, meaning less walk-in trade for the bakery.</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second is the permanent shift in consumer habits. Hybrid working has reduced the number of people commuting into the area daily, so the busy lunchtime trade the bakery relied on has significantly reduced.</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Third is the rise in fixed costs. Rent, utilities and rates have all increased considerably since 2019, putting real pressure on the business finances.</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SzPts val="1100"/>
              <a:buNone/>
            </a:pPr>
            <a:r>
              <a:rPr lang="en-US" sz="1100">
                <a:solidFill>
                  <a:srgbClr val="333B46"/>
                </a:solidFill>
                <a:highlight>
                  <a:srgbClr val="F4F5F7"/>
                </a:highlight>
                <a:latin typeface="Georgia"/>
                <a:ea typeface="Georgia"/>
                <a:cs typeface="Georgia"/>
                <a:sym typeface="Georgia"/>
              </a:rPr>
              <a:t>Fourth is supply chain instability. Because Basil uses organic ingredients, crop failures have made the cost of those ingredients unpredictable and difficult to plan around. </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SzPts val="1100"/>
              <a:buNone/>
            </a:pPr>
            <a:r>
              <a:rPr lang="en-US" sz="1100">
                <a:solidFill>
                  <a:srgbClr val="333B46"/>
                </a:solidFill>
                <a:highlight>
                  <a:srgbClr val="F4F5F7"/>
                </a:highlight>
                <a:latin typeface="Georgia"/>
                <a:ea typeface="Georgia"/>
                <a:cs typeface="Georgia"/>
                <a:sym typeface="Georgia"/>
              </a:rPr>
              <a:t>Finally, because Basil runs the business alone, there are serious setbacks. He cannot take phone calls while baking, cannot fulfil delivery orders, and has no way to scale up. </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600"/>
              </a:spcAft>
              <a:buSzPts val="1100"/>
              <a:buNone/>
            </a:pPr>
            <a:r>
              <a:rPr lang="en-US" sz="1100">
                <a:solidFill>
                  <a:srgbClr val="333B46"/>
                </a:solidFill>
                <a:highlight>
                  <a:srgbClr val="F4F5F7"/>
                </a:highlight>
                <a:latin typeface="Georgia"/>
                <a:ea typeface="Georgia"/>
                <a:cs typeface="Georgia"/>
                <a:sym typeface="Georgia"/>
              </a:rPr>
              <a:t>All five of these issues are happening at the same time, which is what makes the situation so challenging.</a:t>
            </a:r>
            <a:endParaRPr sz="1100">
              <a:latin typeface="Georgia"/>
              <a:ea typeface="Georgia"/>
              <a:cs typeface="Georgia"/>
              <a:sym typeface="Georgia"/>
            </a:endParaRPr>
          </a:p>
        </p:txBody>
      </p:sp>
      <p:sp>
        <p:nvSpPr>
          <p:cNvPr id="97" name="Google Shape;9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Before looking at Basil's PESTEL, I would like to quickly go through what a PESTEL framework is.</a:t>
            </a: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PESTEL is a tool used to analyse external factors that can impact a business environment. It helps identify the risks and opportunities outside of the company’s control.</a:t>
            </a: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PESTEL stands for Political, Economic, Social, Technological, Environmental, and Legal.</a:t>
            </a: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None/>
            </a:pPr>
            <a:r>
              <a:rPr lang="en-US" sz="1100">
                <a:solidFill>
                  <a:srgbClr val="333B46"/>
                </a:solidFill>
                <a:highlight>
                  <a:srgbClr val="F4F5F7"/>
                </a:highlight>
                <a:latin typeface="Georgia"/>
                <a:ea typeface="Georgia"/>
                <a:cs typeface="Georgia"/>
                <a:sym typeface="Georgia"/>
              </a:rPr>
              <a:t>The point of using it is to help a business understand what outside forces could be helping or hurting it, so it can plan more effectively. A lot of Basil's problems are not caused by anything he has done wrong but are the result of much bigger changes happening around him, and PESTEL helps us see that clearly.</a:t>
            </a:r>
            <a:endParaRPr sz="1100">
              <a:solidFill>
                <a:srgbClr val="333B46"/>
              </a:solidFill>
              <a:highlight>
                <a:srgbClr val="F4F5F7"/>
              </a:highlight>
              <a:latin typeface="Georgia"/>
              <a:ea typeface="Georgia"/>
              <a:cs typeface="Georgia"/>
              <a:sym typeface="Georgia"/>
            </a:endParaRPr>
          </a:p>
        </p:txBody>
      </p:sp>
      <p:sp>
        <p:nvSpPr>
          <p:cNvPr id="146" name="Google Shape;14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77272"/>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Now applying PESTEL to Basil's Bakery specifically.</a:t>
            </a:r>
            <a:endParaRPr sz="1100">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b="1">
                <a:solidFill>
                  <a:srgbClr val="333B46"/>
                </a:solidFill>
                <a:highlight>
                  <a:srgbClr val="F4F5F7"/>
                </a:highlight>
                <a:latin typeface="Georgia"/>
                <a:ea typeface="Georgia"/>
                <a:cs typeface="Georgia"/>
                <a:sym typeface="Georgia"/>
              </a:rPr>
              <a:t>Politically</a:t>
            </a:r>
            <a:r>
              <a:rPr lang="en-US" sz="1100">
                <a:solidFill>
                  <a:srgbClr val="333B46"/>
                </a:solidFill>
                <a:highlight>
                  <a:srgbClr val="F4F5F7"/>
                </a:highlight>
                <a:latin typeface="Georgia"/>
                <a:ea typeface="Georgia"/>
                <a:cs typeface="Georgia"/>
                <a:sym typeface="Georgia"/>
              </a:rPr>
              <a:t> — Brexit has pushed up costs for organic ingredient suppliers from Europe, and business rates on retail units have risen significantly. Government energy support schemes have also come to an end, leaving small businesses to absorb those costs.</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b="1">
                <a:solidFill>
                  <a:srgbClr val="333B46"/>
                </a:solidFill>
                <a:highlight>
                  <a:srgbClr val="F4F5F7"/>
                </a:highlight>
                <a:latin typeface="Georgia"/>
                <a:ea typeface="Georgia"/>
                <a:cs typeface="Georgia"/>
                <a:sym typeface="Georgia"/>
              </a:rPr>
              <a:t>Economically</a:t>
            </a:r>
            <a:r>
              <a:rPr lang="en-US" sz="1100">
                <a:solidFill>
                  <a:srgbClr val="333B46"/>
                </a:solidFill>
                <a:highlight>
                  <a:srgbClr val="F4F5F7"/>
                </a:highlight>
                <a:latin typeface="Georgia"/>
                <a:ea typeface="Georgia"/>
                <a:cs typeface="Georgia"/>
                <a:sym typeface="Georgia"/>
              </a:rPr>
              <a:t> — UK inflation peaked at 11.1% in 2022, which meant customers started cutting back on premium purchases like artisan baked goods. At the same time, Basil's energy bills rose by over 50%. So revenue fell while costs went up.</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b="1">
                <a:solidFill>
                  <a:srgbClr val="333B46"/>
                </a:solidFill>
                <a:highlight>
                  <a:srgbClr val="F4F5F7"/>
                </a:highlight>
                <a:latin typeface="Georgia"/>
                <a:ea typeface="Georgia"/>
                <a:cs typeface="Georgia"/>
                <a:sym typeface="Georgia"/>
              </a:rPr>
              <a:t>Socially</a:t>
            </a:r>
            <a:r>
              <a:rPr lang="en-US" sz="1100">
                <a:solidFill>
                  <a:srgbClr val="333B46"/>
                </a:solidFill>
                <a:highlight>
                  <a:srgbClr val="F4F5F7"/>
                </a:highlight>
                <a:latin typeface="Georgia"/>
                <a:ea typeface="Georgia"/>
                <a:cs typeface="Georgia"/>
                <a:sym typeface="Georgia"/>
              </a:rPr>
              <a:t> — around 40% of UK workers are now on a hybrid working pattern, which has permanently reduced footfall in retail parks. However, there is a growing demand for organic and health-conscious food, which Basil is well placed to tap into.</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b="1">
                <a:solidFill>
                  <a:srgbClr val="333B46"/>
                </a:solidFill>
                <a:highlight>
                  <a:srgbClr val="F4F5F7"/>
                </a:highlight>
                <a:latin typeface="Georgia"/>
                <a:ea typeface="Georgia"/>
                <a:cs typeface="Georgia"/>
                <a:sym typeface="Georgia"/>
              </a:rPr>
              <a:t>Technologically</a:t>
            </a:r>
            <a:r>
              <a:rPr lang="en-US" sz="1100">
                <a:solidFill>
                  <a:srgbClr val="333B46"/>
                </a:solidFill>
                <a:highlight>
                  <a:srgbClr val="F4F5F7"/>
                </a:highlight>
                <a:latin typeface="Georgia"/>
                <a:ea typeface="Georgia"/>
                <a:cs typeface="Georgia"/>
                <a:sym typeface="Georgia"/>
              </a:rPr>
              <a:t> — delivery platforms like Deliveroo and Just Eat give small businesses access to new customers at relatively low cost. Online pre-ordering would also help with planning and reducing waste. This is the biggest opportunity available to Basil right now.</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SzPts val="1100"/>
              <a:buNone/>
            </a:pPr>
            <a:r>
              <a:rPr lang="en-US" sz="1100" b="1">
                <a:solidFill>
                  <a:srgbClr val="333B46"/>
                </a:solidFill>
                <a:highlight>
                  <a:srgbClr val="F4F5F7"/>
                </a:highlight>
                <a:latin typeface="Georgia"/>
                <a:ea typeface="Georgia"/>
                <a:cs typeface="Georgia"/>
                <a:sym typeface="Georgia"/>
              </a:rPr>
              <a:t>Environmentally</a:t>
            </a:r>
            <a:r>
              <a:rPr lang="en-US" sz="1100">
                <a:solidFill>
                  <a:srgbClr val="333B46"/>
                </a:solidFill>
                <a:highlight>
                  <a:srgbClr val="F4F5F7"/>
                </a:highlight>
                <a:latin typeface="Georgia"/>
                <a:ea typeface="Georgia"/>
                <a:cs typeface="Georgia"/>
                <a:sym typeface="Georgia"/>
              </a:rPr>
              <a:t> — climate change is disrupting organic crop supply, which makes ingredient costs harder to predict and budget for.</a:t>
            </a:r>
            <a:endParaRPr sz="1100">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0"/>
              </a:spcAft>
              <a:buClr>
                <a:schemeClr val="dk1"/>
              </a:buClr>
              <a:buSzPts val="1100"/>
              <a:buFont typeface="Arial"/>
              <a:buNone/>
            </a:pPr>
            <a:r>
              <a:rPr lang="en-US" sz="1100" b="1">
                <a:solidFill>
                  <a:srgbClr val="333B46"/>
                </a:solidFill>
                <a:highlight>
                  <a:srgbClr val="F4F5F7"/>
                </a:highlight>
                <a:latin typeface="Georgia"/>
                <a:ea typeface="Georgia"/>
                <a:cs typeface="Georgia"/>
                <a:sym typeface="Georgia"/>
              </a:rPr>
              <a:t>Legally</a:t>
            </a:r>
            <a:r>
              <a:rPr lang="en-US" sz="1100">
                <a:solidFill>
                  <a:srgbClr val="333B46"/>
                </a:solidFill>
                <a:highlight>
                  <a:srgbClr val="F4F5F7"/>
                </a:highlight>
                <a:latin typeface="Georgia"/>
                <a:ea typeface="Georgia"/>
                <a:cs typeface="Georgia"/>
                <a:sym typeface="Georgia"/>
              </a:rPr>
              <a:t> — Basil must meet FSA food safety and allergen labelling requirements. If he moves into online ordering, GDPR compliance also becomes necessary. These are ongoing costs that fall heavily on a sole trader.</a:t>
            </a:r>
            <a:endParaRPr sz="1100" i="1">
              <a:solidFill>
                <a:srgbClr val="333B46"/>
              </a:solidFill>
              <a:highlight>
                <a:srgbClr val="F4F5F7"/>
              </a:highlight>
              <a:latin typeface="Georgia"/>
              <a:ea typeface="Georgia"/>
              <a:cs typeface="Georgia"/>
              <a:sym typeface="Georgia"/>
            </a:endParaRPr>
          </a:p>
          <a:p>
            <a:pPr marL="0" lvl="0" indent="0" algn="l" rtl="0">
              <a:lnSpc>
                <a:spcPct val="177272"/>
              </a:lnSpc>
              <a:spcBef>
                <a:spcPts val="600"/>
              </a:spcBef>
              <a:spcAft>
                <a:spcPts val="600"/>
              </a:spcAft>
              <a:buSzPts val="1100"/>
              <a:buNone/>
            </a:pPr>
            <a:r>
              <a:rPr lang="en-US" sz="1100">
                <a:solidFill>
                  <a:srgbClr val="333B46"/>
                </a:solidFill>
                <a:highlight>
                  <a:srgbClr val="F4F5F7"/>
                </a:highlight>
                <a:latin typeface="Georgia"/>
                <a:ea typeface="Georgia"/>
                <a:cs typeface="Georgia"/>
                <a:sym typeface="Georgia"/>
              </a:rPr>
              <a:t>Overall, four of the six factors are negative, one is mixed, and one — technology — is a clear opportunity</a:t>
            </a:r>
            <a:endParaRPr sz="1100">
              <a:latin typeface="Georgia"/>
              <a:ea typeface="Georgia"/>
              <a:cs typeface="Georgia"/>
              <a:sym typeface="Georgia"/>
            </a:endParaRPr>
          </a:p>
        </p:txBody>
      </p:sp>
      <p:sp>
        <p:nvSpPr>
          <p:cNvPr id="211" name="Google Shape;21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None/>
            </a:pPr>
            <a:r>
              <a:rPr lang="en-US" sz="1100">
                <a:solidFill>
                  <a:srgbClr val="333B46"/>
                </a:solidFill>
                <a:highlight>
                  <a:srgbClr val="F4F5F7"/>
                </a:highlight>
                <a:latin typeface="Georgia"/>
                <a:ea typeface="Georgia"/>
                <a:cs typeface="Georgia"/>
                <a:sym typeface="Georgia"/>
              </a:rPr>
              <a:t>The second analytical tool I used is the Fishbone Diagram, also known as the Ishikawa or Cause-and-Effect Diagram developed by Kaoru Ishikawa in 1968.</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0"/>
              </a:spcBef>
              <a:spcAft>
                <a:spcPts val="0"/>
              </a:spcAft>
              <a:buNone/>
            </a:pP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way it works is simple. The problem is placed on the right — this is the fish's head. The causes of the problem are mapped along diagonal lines, the bones, that branch off a central spine. Each main bone represents a category of causes, and smaller branches show the specific factors within it.</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strength of this tool is that it helps move beyond just describing the problem and instead focuses on understanding what is actually causing it. Rather than just saying sales are down, it forces you to look at everything contributing to that outcome in a structured way.</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600"/>
              </a:spcAft>
              <a:buSzPts val="1100"/>
              <a:buNone/>
            </a:pPr>
            <a:r>
              <a:rPr lang="en-US" sz="1100">
                <a:solidFill>
                  <a:srgbClr val="333B46"/>
                </a:solidFill>
                <a:highlight>
                  <a:srgbClr val="F4F5F7"/>
                </a:highlight>
                <a:latin typeface="Georgia"/>
                <a:ea typeface="Georgia"/>
                <a:cs typeface="Georgia"/>
                <a:sym typeface="Georgia"/>
              </a:rPr>
              <a:t>For Basil's Bakery, I identified six cause categories — People, Place, Process, Price and Cost, Product and Service, and External Environment.</a:t>
            </a:r>
            <a:endParaRPr sz="1100">
              <a:solidFill>
                <a:srgbClr val="333B46"/>
              </a:solidFill>
              <a:highlight>
                <a:srgbClr val="F4F5F7"/>
              </a:highlight>
              <a:latin typeface="Georgia"/>
              <a:ea typeface="Georgia"/>
              <a:cs typeface="Georgia"/>
              <a:sym typeface="Georgia"/>
            </a:endParaRPr>
          </a:p>
        </p:txBody>
      </p:sp>
      <p:sp>
        <p:nvSpPr>
          <p:cNvPr id="285" name="Google Shape;2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4" name="Google Shape;32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This is the completed Fishbone Diagram, showing all the root causes behind Basil's 25% sales decline.</a:t>
            </a:r>
            <a:endParaRPr>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People</a:t>
            </a:r>
            <a:r>
              <a:rPr lang="en-US">
                <a:solidFill>
                  <a:srgbClr val="333B46"/>
                </a:solidFill>
                <a:highlight>
                  <a:srgbClr val="F4F5F7"/>
                </a:highlight>
                <a:latin typeface="Microsoft Yahei"/>
                <a:ea typeface="Microsoft Yahei"/>
                <a:cs typeface="Microsoft Yahei"/>
                <a:sym typeface="Microsoft Yahei"/>
              </a:rPr>
              <a:t>, loyal local workers have been made redundant, hybrid working has reduced daily visitors to the retail park, and there is currently no strategy to attract new customers.</a:t>
            </a:r>
            <a:endParaRPr i="1">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Place</a:t>
            </a:r>
            <a:r>
              <a:rPr lang="en-US">
                <a:solidFill>
                  <a:srgbClr val="333B46"/>
                </a:solidFill>
                <a:highlight>
                  <a:srgbClr val="F4F5F7"/>
                </a:highlight>
                <a:latin typeface="Microsoft Yahei"/>
                <a:ea typeface="Microsoft Yahei"/>
                <a:cs typeface="Microsoft Yahei"/>
                <a:sym typeface="Microsoft Yahei"/>
              </a:rPr>
              <a:t>, the retail park is in long-term decline. Surrounding units are closing and nothing is replacing them, meaning Basil is entirely dependent on a footfall that is shrinking.</a:t>
            </a:r>
            <a:endParaRPr i="1">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Process</a:t>
            </a:r>
            <a:r>
              <a:rPr lang="en-US">
                <a:solidFill>
                  <a:srgbClr val="333B46"/>
                </a:solidFill>
                <a:highlight>
                  <a:srgbClr val="F4F5F7"/>
                </a:highlight>
                <a:latin typeface="Microsoft Yahei"/>
                <a:ea typeface="Microsoft Yahei"/>
                <a:cs typeface="Microsoft Yahei"/>
                <a:sym typeface="Microsoft Yahei"/>
              </a:rPr>
              <a:t>, Basil works completely alone. He cannot answer the phone while baking, has no digital ordering system, and cannot fulfil delivery requests. This creates complication across every part of the business.</a:t>
            </a:r>
            <a:endParaRPr>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SzPts val="1100"/>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Price and Cost</a:t>
            </a:r>
            <a:r>
              <a:rPr lang="en-US">
                <a:solidFill>
                  <a:srgbClr val="333B46"/>
                </a:solidFill>
                <a:highlight>
                  <a:srgbClr val="F4F5F7"/>
                </a:highlight>
                <a:latin typeface="Microsoft Yahei"/>
                <a:ea typeface="Microsoft Yahei"/>
                <a:cs typeface="Microsoft Yahei"/>
                <a:sym typeface="Microsoft Yahei"/>
              </a:rPr>
              <a:t>, rents, rates and utilities have all risen sharply, and organic ingredient costs are unpredictable due to supply disruptions.</a:t>
            </a:r>
            <a:endParaRPr>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Product and Service</a:t>
            </a:r>
            <a:r>
              <a:rPr lang="en-US">
                <a:solidFill>
                  <a:srgbClr val="333B46"/>
                </a:solidFill>
                <a:highlight>
                  <a:srgbClr val="F4F5F7"/>
                </a:highlight>
                <a:latin typeface="Microsoft Yahei"/>
                <a:ea typeface="Microsoft Yahei"/>
                <a:cs typeface="Microsoft Yahei"/>
                <a:sym typeface="Microsoft Yahei"/>
              </a:rPr>
              <a:t>, there is no delivery offering, no effective pre-order system, and the product range has stayed the same. This limits who Basil can reach and how.</a:t>
            </a:r>
            <a:endParaRPr>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0"/>
              </a:spcAft>
              <a:buClr>
                <a:schemeClr val="dk1"/>
              </a:buClr>
              <a:buSzPts val="1100"/>
              <a:buFont typeface="Arial"/>
              <a:buNone/>
            </a:pPr>
            <a:r>
              <a:rPr lang="en-US">
                <a:solidFill>
                  <a:srgbClr val="333B46"/>
                </a:solidFill>
                <a:highlight>
                  <a:srgbClr val="F4F5F7"/>
                </a:highlight>
                <a:latin typeface="Microsoft Yahei"/>
                <a:ea typeface="Microsoft Yahei"/>
                <a:cs typeface="Microsoft Yahei"/>
                <a:sym typeface="Microsoft Yahei"/>
              </a:rPr>
              <a:t>Under </a:t>
            </a:r>
            <a:r>
              <a:rPr lang="en-US" b="1">
                <a:solidFill>
                  <a:srgbClr val="333B46"/>
                </a:solidFill>
                <a:highlight>
                  <a:srgbClr val="F4F5F7"/>
                </a:highlight>
                <a:latin typeface="Microsoft Yahei"/>
                <a:ea typeface="Microsoft Yahei"/>
                <a:cs typeface="Microsoft Yahei"/>
                <a:sym typeface="Microsoft Yahei"/>
              </a:rPr>
              <a:t>External Environment</a:t>
            </a:r>
            <a:r>
              <a:rPr lang="en-US">
                <a:solidFill>
                  <a:srgbClr val="333B46"/>
                </a:solidFill>
                <a:highlight>
                  <a:srgbClr val="F4F5F7"/>
                </a:highlight>
                <a:latin typeface="Microsoft Yahei"/>
                <a:ea typeface="Microsoft Yahei"/>
                <a:cs typeface="Microsoft Yahei"/>
                <a:sym typeface="Microsoft Yahei"/>
              </a:rPr>
              <a:t> — COVID permanently shifted how people work and shop, the cost-of-living crisis reduced spending, and energy inflation has added further pressure.</a:t>
            </a:r>
            <a:endParaRPr i="1">
              <a:solidFill>
                <a:srgbClr val="333B46"/>
              </a:solidFill>
              <a:highlight>
                <a:srgbClr val="F4F5F7"/>
              </a:highlight>
              <a:latin typeface="Microsoft Yahei"/>
              <a:ea typeface="Microsoft Yahei"/>
              <a:cs typeface="Microsoft Yahei"/>
              <a:sym typeface="Microsoft Yahei"/>
            </a:endParaRPr>
          </a:p>
          <a:p>
            <a:pPr marL="0" lvl="0" indent="0" algn="l" rtl="0">
              <a:lnSpc>
                <a:spcPct val="177272"/>
              </a:lnSpc>
              <a:spcBef>
                <a:spcPts val="600"/>
              </a:spcBef>
              <a:spcAft>
                <a:spcPts val="600"/>
              </a:spcAft>
              <a:buSzPts val="1100"/>
              <a:buNone/>
            </a:pPr>
            <a:r>
              <a:rPr lang="en-US">
                <a:solidFill>
                  <a:srgbClr val="333B46"/>
                </a:solidFill>
                <a:highlight>
                  <a:srgbClr val="F4F5F7"/>
                </a:highlight>
                <a:latin typeface="Microsoft Yahei"/>
                <a:ea typeface="Microsoft Yahei"/>
                <a:cs typeface="Microsoft Yahei"/>
                <a:sym typeface="Microsoft Yahei"/>
              </a:rPr>
              <a:t>The three most critical root causes identified are location dependency, the sole-operator bottleneck, and structural cost pressure, all of which require direct action.</a:t>
            </a:r>
            <a:endParaRPr/>
          </a:p>
        </p:txBody>
      </p:sp>
      <p:sp>
        <p:nvSpPr>
          <p:cNvPr id="325" name="Google Shape;32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9" name="Google Shape;33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This slide pulls together the key conclusions from both frameworks.</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decline is structural, not temporary. The causes are permanent changes in behaviour and the local economy, so waiting for things to improve on their own is not a viable approach.</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Footfall will not recover by itself. The retail park is declining and hybrid working is now a permanent feature of the UK workforce. Walk-in trade alone cannot sustain the business going forward.</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sole-operator model is a bottleneck that is limiting capacity, blocking delivery, and preventing any growth. </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There is unmet demand. Loyal customers want a delivery service, and the technology to offer one is already available and accessible.</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Margins are under severe pressure — costs are rising while revenue is falling, which is not sustainable.</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The organic supply chain is unpredictable, making it difficult to plan finances reliably. </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Despite the challenges, there are real opportunities — particularly around organic food trends and delivery technology — that Basil has not yet acted on.</a:t>
            </a:r>
            <a:endParaRPr sz="1100">
              <a:solidFill>
                <a:srgbClr val="333B46"/>
              </a:solidFill>
              <a:highlight>
                <a:srgbClr val="F4F5F7"/>
              </a:highlight>
              <a:latin typeface="Georgia"/>
              <a:ea typeface="Georgia"/>
              <a:cs typeface="Georgia"/>
              <a:sym typeface="Georgia"/>
            </a:endParaRPr>
          </a:p>
          <a:p>
            <a:pPr marL="0" lvl="0" indent="0" algn="l" rtl="0">
              <a:lnSpc>
                <a:spcPct val="100000"/>
              </a:lnSpc>
              <a:spcBef>
                <a:spcPts val="600"/>
              </a:spcBef>
              <a:spcAft>
                <a:spcPts val="600"/>
              </a:spcAft>
              <a:buSzPts val="1100"/>
              <a:buNone/>
            </a:pPr>
            <a:r>
              <a:rPr lang="en-US" sz="1100">
                <a:solidFill>
                  <a:srgbClr val="333B46"/>
                </a:solidFill>
                <a:highlight>
                  <a:srgbClr val="F4F5F7"/>
                </a:highlight>
                <a:latin typeface="Georgia"/>
                <a:ea typeface="Georgia"/>
                <a:cs typeface="Georgia"/>
                <a:sym typeface="Georgia"/>
              </a:rPr>
              <a:t>And overall, the evidence from both frameworks confirms that an immediate strategic review is needed. In its current form, the business is not viable long-term, and without change, the decline will continue.</a:t>
            </a:r>
            <a:endParaRPr sz="1100">
              <a:latin typeface="Georgia"/>
              <a:ea typeface="Georgia"/>
              <a:cs typeface="Georgia"/>
              <a:sym typeface="Georgia"/>
            </a:endParaRPr>
          </a:p>
        </p:txBody>
      </p:sp>
      <p:sp>
        <p:nvSpPr>
          <p:cNvPr id="340" name="Google Shape;34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6" name="Google Shape;39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That brings me to the end of my presentation. To summarise, Basil's Bakery is facing a serious but not impossible challenge. The PESTEL and Fishbone analysis both point to the same conclusion, the business needs strategic change, and the sooner that happens, the better the chances of long-term survival. </a:t>
            </a: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Clr>
                <a:schemeClr val="dk1"/>
              </a:buClr>
              <a:buSzPts val="1100"/>
              <a:buFont typeface="Arial"/>
              <a:buNone/>
            </a:pPr>
            <a:endParaRPr sz="1100">
              <a:solidFill>
                <a:srgbClr val="333B46"/>
              </a:solidFill>
              <a:highlight>
                <a:srgbClr val="F4F5F7"/>
              </a:highlight>
              <a:latin typeface="Georgia"/>
              <a:ea typeface="Georgia"/>
              <a:cs typeface="Georgia"/>
              <a:sym typeface="Georgia"/>
            </a:endParaRPr>
          </a:p>
          <a:p>
            <a:pPr marL="0" lvl="0" indent="0" algn="l" rtl="0">
              <a:spcBef>
                <a:spcPts val="0"/>
              </a:spcBef>
              <a:spcAft>
                <a:spcPts val="0"/>
              </a:spcAft>
              <a:buClr>
                <a:schemeClr val="dk1"/>
              </a:buClr>
              <a:buSzPts val="1100"/>
              <a:buFont typeface="Arial"/>
              <a:buNone/>
            </a:pPr>
            <a:r>
              <a:rPr lang="en-US" sz="1100">
                <a:solidFill>
                  <a:srgbClr val="333B46"/>
                </a:solidFill>
                <a:highlight>
                  <a:srgbClr val="F4F5F7"/>
                </a:highlight>
                <a:latin typeface="Georgia"/>
                <a:ea typeface="Georgia"/>
                <a:cs typeface="Georgia"/>
                <a:sym typeface="Georgia"/>
              </a:rPr>
              <a:t>Thank you for listening, and I am happy to take any questions.</a:t>
            </a:r>
            <a:endParaRPr/>
          </a:p>
        </p:txBody>
      </p:sp>
      <p:sp>
        <p:nvSpPr>
          <p:cNvPr id="397" name="Google Shape;39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17" Type="http://schemas.openxmlformats.org/officeDocument/2006/relationships/image" Target="../media/image30.png"/><Relationship Id="rId2" Type="http://schemas.openxmlformats.org/officeDocument/2006/relationships/notesSlide" Target="../notesSlides/notesSlide2.xml"/><Relationship Id="rId16" Type="http://schemas.openxmlformats.org/officeDocument/2006/relationships/image" Target="../media/image29.png"/><Relationship Id="rId1" Type="http://schemas.openxmlformats.org/officeDocument/2006/relationships/slideLayout" Target="../slideLayouts/slideLayout1.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7.png"/></Relationships>
</file>

<file path=ppt/slides/_rels/slide3.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18" Type="http://schemas.openxmlformats.org/officeDocument/2006/relationships/image" Target="../media/image46.png"/><Relationship Id="rId3" Type="http://schemas.openxmlformats.org/officeDocument/2006/relationships/image" Target="../media/image31.png"/><Relationship Id="rId21" Type="http://schemas.openxmlformats.org/officeDocument/2006/relationships/image" Target="../media/image49.png"/><Relationship Id="rId7" Type="http://schemas.openxmlformats.org/officeDocument/2006/relationships/image" Target="../media/image35.png"/><Relationship Id="rId12" Type="http://schemas.openxmlformats.org/officeDocument/2006/relationships/image" Target="../media/image40.png"/><Relationship Id="rId17" Type="http://schemas.openxmlformats.org/officeDocument/2006/relationships/image" Target="../media/image45.png"/><Relationship Id="rId2" Type="http://schemas.openxmlformats.org/officeDocument/2006/relationships/notesSlide" Target="../notesSlides/notesSlide3.xml"/><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1.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 Id="rId22" Type="http://schemas.openxmlformats.org/officeDocument/2006/relationships/image" Target="../media/image50.png"/></Relationships>
</file>

<file path=ppt/slides/_rels/slide4.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2.png"/><Relationship Id="rId18" Type="http://schemas.openxmlformats.org/officeDocument/2006/relationships/image" Target="../media/image67.png"/><Relationship Id="rId26" Type="http://schemas.openxmlformats.org/officeDocument/2006/relationships/image" Target="../media/image75.png"/><Relationship Id="rId3" Type="http://schemas.openxmlformats.org/officeDocument/2006/relationships/image" Target="../media/image52.png"/><Relationship Id="rId21" Type="http://schemas.openxmlformats.org/officeDocument/2006/relationships/image" Target="../media/image70.png"/><Relationship Id="rId7" Type="http://schemas.openxmlformats.org/officeDocument/2006/relationships/image" Target="../media/image56.png"/><Relationship Id="rId12" Type="http://schemas.openxmlformats.org/officeDocument/2006/relationships/image" Target="../media/image61.png"/><Relationship Id="rId17" Type="http://schemas.openxmlformats.org/officeDocument/2006/relationships/image" Target="../media/image66.png"/><Relationship Id="rId25" Type="http://schemas.openxmlformats.org/officeDocument/2006/relationships/image" Target="../media/image74.png"/><Relationship Id="rId2" Type="http://schemas.openxmlformats.org/officeDocument/2006/relationships/notesSlide" Target="../notesSlides/notesSlide4.xml"/><Relationship Id="rId16" Type="http://schemas.openxmlformats.org/officeDocument/2006/relationships/image" Target="../media/image65.png"/><Relationship Id="rId20" Type="http://schemas.openxmlformats.org/officeDocument/2006/relationships/image" Target="../media/image69.png"/><Relationship Id="rId29" Type="http://schemas.openxmlformats.org/officeDocument/2006/relationships/image" Target="../media/image78.png"/><Relationship Id="rId1" Type="http://schemas.openxmlformats.org/officeDocument/2006/relationships/slideLayout" Target="../slideLayouts/slideLayout1.xml"/><Relationship Id="rId6" Type="http://schemas.openxmlformats.org/officeDocument/2006/relationships/image" Target="../media/image55.png"/><Relationship Id="rId11" Type="http://schemas.openxmlformats.org/officeDocument/2006/relationships/image" Target="../media/image60.png"/><Relationship Id="rId24" Type="http://schemas.openxmlformats.org/officeDocument/2006/relationships/image" Target="../media/image73.png"/><Relationship Id="rId5" Type="http://schemas.openxmlformats.org/officeDocument/2006/relationships/image" Target="../media/image54.png"/><Relationship Id="rId15" Type="http://schemas.openxmlformats.org/officeDocument/2006/relationships/image" Target="../media/image64.png"/><Relationship Id="rId23" Type="http://schemas.openxmlformats.org/officeDocument/2006/relationships/image" Target="../media/image72.png"/><Relationship Id="rId28" Type="http://schemas.openxmlformats.org/officeDocument/2006/relationships/image" Target="../media/image77.png"/><Relationship Id="rId10" Type="http://schemas.openxmlformats.org/officeDocument/2006/relationships/image" Target="../media/image59.png"/><Relationship Id="rId19" Type="http://schemas.openxmlformats.org/officeDocument/2006/relationships/image" Target="../media/image68.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3.png"/><Relationship Id="rId22" Type="http://schemas.openxmlformats.org/officeDocument/2006/relationships/image" Target="../media/image71.png"/><Relationship Id="rId27" Type="http://schemas.openxmlformats.org/officeDocument/2006/relationships/image" Target="../media/image76.png"/></Relationships>
</file>

<file path=ppt/slides/_rels/slide5.xml.rels><?xml version="1.0" encoding="UTF-8" standalone="yes"?>
<Relationships xmlns="http://schemas.openxmlformats.org/package/2006/relationships"><Relationship Id="rId8" Type="http://schemas.openxmlformats.org/officeDocument/2006/relationships/image" Target="../media/image84.png"/><Relationship Id="rId13" Type="http://schemas.openxmlformats.org/officeDocument/2006/relationships/image" Target="../media/image89.png"/><Relationship Id="rId18" Type="http://schemas.openxmlformats.org/officeDocument/2006/relationships/image" Target="../media/image94.png"/><Relationship Id="rId26" Type="http://schemas.openxmlformats.org/officeDocument/2006/relationships/image" Target="../media/image102.png"/><Relationship Id="rId3" Type="http://schemas.openxmlformats.org/officeDocument/2006/relationships/image" Target="../media/image79.png"/><Relationship Id="rId21" Type="http://schemas.openxmlformats.org/officeDocument/2006/relationships/image" Target="../media/image97.png"/><Relationship Id="rId7" Type="http://schemas.openxmlformats.org/officeDocument/2006/relationships/image" Target="../media/image83.png"/><Relationship Id="rId12" Type="http://schemas.openxmlformats.org/officeDocument/2006/relationships/image" Target="../media/image88.png"/><Relationship Id="rId17" Type="http://schemas.openxmlformats.org/officeDocument/2006/relationships/image" Target="../media/image93.png"/><Relationship Id="rId25" Type="http://schemas.openxmlformats.org/officeDocument/2006/relationships/image" Target="../media/image101.png"/><Relationship Id="rId2" Type="http://schemas.openxmlformats.org/officeDocument/2006/relationships/notesSlide" Target="../notesSlides/notesSlide5.xml"/><Relationship Id="rId16" Type="http://schemas.openxmlformats.org/officeDocument/2006/relationships/image" Target="../media/image92.png"/><Relationship Id="rId20" Type="http://schemas.openxmlformats.org/officeDocument/2006/relationships/image" Target="../media/image96.png"/><Relationship Id="rId29" Type="http://schemas.openxmlformats.org/officeDocument/2006/relationships/image" Target="../media/image105.png"/><Relationship Id="rId1" Type="http://schemas.openxmlformats.org/officeDocument/2006/relationships/slideLayout" Target="../slideLayouts/slideLayout1.xml"/><Relationship Id="rId6" Type="http://schemas.openxmlformats.org/officeDocument/2006/relationships/image" Target="../media/image82.png"/><Relationship Id="rId11" Type="http://schemas.openxmlformats.org/officeDocument/2006/relationships/image" Target="../media/image87.png"/><Relationship Id="rId24" Type="http://schemas.openxmlformats.org/officeDocument/2006/relationships/image" Target="../media/image100.png"/><Relationship Id="rId5" Type="http://schemas.openxmlformats.org/officeDocument/2006/relationships/image" Target="../media/image81.png"/><Relationship Id="rId15" Type="http://schemas.openxmlformats.org/officeDocument/2006/relationships/image" Target="../media/image91.png"/><Relationship Id="rId23" Type="http://schemas.openxmlformats.org/officeDocument/2006/relationships/image" Target="../media/image99.png"/><Relationship Id="rId28" Type="http://schemas.openxmlformats.org/officeDocument/2006/relationships/image" Target="../media/image104.png"/><Relationship Id="rId10" Type="http://schemas.openxmlformats.org/officeDocument/2006/relationships/image" Target="../media/image86.png"/><Relationship Id="rId19" Type="http://schemas.openxmlformats.org/officeDocument/2006/relationships/image" Target="../media/image95.png"/><Relationship Id="rId31" Type="http://schemas.openxmlformats.org/officeDocument/2006/relationships/image" Target="../media/image107.png"/><Relationship Id="rId4" Type="http://schemas.openxmlformats.org/officeDocument/2006/relationships/image" Target="../media/image80.png"/><Relationship Id="rId9" Type="http://schemas.openxmlformats.org/officeDocument/2006/relationships/image" Target="../media/image85.png"/><Relationship Id="rId14" Type="http://schemas.openxmlformats.org/officeDocument/2006/relationships/image" Target="../media/image90.png"/><Relationship Id="rId22" Type="http://schemas.openxmlformats.org/officeDocument/2006/relationships/image" Target="../media/image98.png"/><Relationship Id="rId27" Type="http://schemas.openxmlformats.org/officeDocument/2006/relationships/image" Target="../media/image103.png"/><Relationship Id="rId30" Type="http://schemas.openxmlformats.org/officeDocument/2006/relationships/image" Target="../media/image106.png"/></Relationships>
</file>

<file path=ppt/slides/_rels/slide6.xml.rels><?xml version="1.0" encoding="UTF-8" standalone="yes"?>
<Relationships xmlns="http://schemas.openxmlformats.org/package/2006/relationships"><Relationship Id="rId8" Type="http://schemas.openxmlformats.org/officeDocument/2006/relationships/image" Target="../media/image113.png"/><Relationship Id="rId13" Type="http://schemas.openxmlformats.org/officeDocument/2006/relationships/image" Target="../media/image118.png"/><Relationship Id="rId3" Type="http://schemas.openxmlformats.org/officeDocument/2006/relationships/image" Target="../media/image108.png"/><Relationship Id="rId7" Type="http://schemas.openxmlformats.org/officeDocument/2006/relationships/image" Target="../media/image112.png"/><Relationship Id="rId12" Type="http://schemas.openxmlformats.org/officeDocument/2006/relationships/image" Target="../media/image11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11.png"/><Relationship Id="rId11" Type="http://schemas.openxmlformats.org/officeDocument/2006/relationships/image" Target="../media/image116.png"/><Relationship Id="rId5" Type="http://schemas.openxmlformats.org/officeDocument/2006/relationships/image" Target="../media/image110.png"/><Relationship Id="rId15" Type="http://schemas.openxmlformats.org/officeDocument/2006/relationships/image" Target="../media/image120.png"/><Relationship Id="rId10" Type="http://schemas.openxmlformats.org/officeDocument/2006/relationships/image" Target="../media/image115.png"/><Relationship Id="rId4" Type="http://schemas.openxmlformats.org/officeDocument/2006/relationships/image" Target="../media/image109.png"/><Relationship Id="rId9" Type="http://schemas.openxmlformats.org/officeDocument/2006/relationships/image" Target="../media/image114.png"/><Relationship Id="rId14" Type="http://schemas.openxmlformats.org/officeDocument/2006/relationships/image" Target="../media/image119.png"/></Relationships>
</file>

<file path=ppt/slides/_rels/slide7.xml.rels><?xml version="1.0" encoding="UTF-8" standalone="yes"?>
<Relationships xmlns="http://schemas.openxmlformats.org/package/2006/relationships"><Relationship Id="rId8" Type="http://schemas.openxmlformats.org/officeDocument/2006/relationships/image" Target="../media/image126.png"/><Relationship Id="rId3" Type="http://schemas.openxmlformats.org/officeDocument/2006/relationships/image" Target="../media/image121.png"/><Relationship Id="rId7" Type="http://schemas.openxmlformats.org/officeDocument/2006/relationships/image" Target="../media/image12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 Id="rId9" Type="http://schemas.openxmlformats.org/officeDocument/2006/relationships/image" Target="../media/image127.png"/></Relationships>
</file>

<file path=ppt/slides/_rels/slide8.xml.rels><?xml version="1.0" encoding="UTF-8" standalone="yes"?>
<Relationships xmlns="http://schemas.openxmlformats.org/package/2006/relationships"><Relationship Id="rId8" Type="http://schemas.openxmlformats.org/officeDocument/2006/relationships/image" Target="../media/image133.png"/><Relationship Id="rId13" Type="http://schemas.openxmlformats.org/officeDocument/2006/relationships/image" Target="../media/image138.png"/><Relationship Id="rId18" Type="http://schemas.openxmlformats.org/officeDocument/2006/relationships/image" Target="../media/image143.png"/><Relationship Id="rId26" Type="http://schemas.openxmlformats.org/officeDocument/2006/relationships/image" Target="../media/image151.png"/><Relationship Id="rId3" Type="http://schemas.openxmlformats.org/officeDocument/2006/relationships/image" Target="../media/image128.png"/><Relationship Id="rId21" Type="http://schemas.openxmlformats.org/officeDocument/2006/relationships/image" Target="../media/image146.png"/><Relationship Id="rId7" Type="http://schemas.openxmlformats.org/officeDocument/2006/relationships/image" Target="../media/image132.png"/><Relationship Id="rId12" Type="http://schemas.openxmlformats.org/officeDocument/2006/relationships/image" Target="../media/image137.png"/><Relationship Id="rId17" Type="http://schemas.openxmlformats.org/officeDocument/2006/relationships/image" Target="../media/image142.png"/><Relationship Id="rId25" Type="http://schemas.openxmlformats.org/officeDocument/2006/relationships/image" Target="../media/image150.png"/><Relationship Id="rId2" Type="http://schemas.openxmlformats.org/officeDocument/2006/relationships/notesSlide" Target="../notesSlides/notesSlide8.xml"/><Relationship Id="rId16" Type="http://schemas.openxmlformats.org/officeDocument/2006/relationships/image" Target="../media/image141.png"/><Relationship Id="rId20" Type="http://schemas.openxmlformats.org/officeDocument/2006/relationships/image" Target="../media/image145.png"/><Relationship Id="rId1" Type="http://schemas.openxmlformats.org/officeDocument/2006/relationships/slideLayout" Target="../slideLayouts/slideLayout1.xml"/><Relationship Id="rId6" Type="http://schemas.openxmlformats.org/officeDocument/2006/relationships/image" Target="../media/image131.png"/><Relationship Id="rId11" Type="http://schemas.openxmlformats.org/officeDocument/2006/relationships/image" Target="../media/image136.png"/><Relationship Id="rId24" Type="http://schemas.openxmlformats.org/officeDocument/2006/relationships/image" Target="../media/image149.png"/><Relationship Id="rId5" Type="http://schemas.openxmlformats.org/officeDocument/2006/relationships/image" Target="../media/image130.png"/><Relationship Id="rId15" Type="http://schemas.openxmlformats.org/officeDocument/2006/relationships/image" Target="../media/image140.png"/><Relationship Id="rId23" Type="http://schemas.openxmlformats.org/officeDocument/2006/relationships/image" Target="../media/image148.png"/><Relationship Id="rId10" Type="http://schemas.openxmlformats.org/officeDocument/2006/relationships/image" Target="../media/image135.png"/><Relationship Id="rId19" Type="http://schemas.openxmlformats.org/officeDocument/2006/relationships/image" Target="../media/image144.png"/><Relationship Id="rId4" Type="http://schemas.openxmlformats.org/officeDocument/2006/relationships/image" Target="../media/image129.png"/><Relationship Id="rId9" Type="http://schemas.openxmlformats.org/officeDocument/2006/relationships/image" Target="../media/image134.png"/><Relationship Id="rId14" Type="http://schemas.openxmlformats.org/officeDocument/2006/relationships/image" Target="../media/image139.png"/><Relationship Id="rId22" Type="http://schemas.openxmlformats.org/officeDocument/2006/relationships/image" Target="../media/image147.png"/></Relationships>
</file>

<file path=ppt/slides/_rels/slide9.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
        <p:cNvGrpSpPr/>
        <p:nvPr/>
      </p:nvGrpSpPr>
      <p:grpSpPr>
        <a:xfrm>
          <a:off x="0" y="0"/>
          <a:ext cx="0" cy="0"/>
          <a:chOff x="0" y="0"/>
          <a:chExt cx="0" cy="0"/>
        </a:xfrm>
      </p:grpSpPr>
      <p:pic>
        <p:nvPicPr>
          <p:cNvPr id="16" name="Google Shape;16;p1" descr="preencoded.png"/>
          <p:cNvPicPr preferRelativeResize="0"/>
          <p:nvPr/>
        </p:nvPicPr>
        <p:blipFill rotWithShape="1">
          <a:blip r:embed="rId3">
            <a:alphaModFix/>
          </a:blip>
          <a:srcRect/>
          <a:stretch/>
        </p:blipFill>
        <p:spPr>
          <a:xfrm>
            <a:off x="0" y="0"/>
            <a:ext cx="12192001" cy="6858000"/>
          </a:xfrm>
          <a:prstGeom prst="rect">
            <a:avLst/>
          </a:prstGeom>
          <a:noFill/>
          <a:ln>
            <a:noFill/>
          </a:ln>
        </p:spPr>
      </p:pic>
      <p:pic>
        <p:nvPicPr>
          <p:cNvPr id="17" name="Google Shape;17;p1" descr="preencoded.png"/>
          <p:cNvPicPr preferRelativeResize="0"/>
          <p:nvPr/>
        </p:nvPicPr>
        <p:blipFill rotWithShape="1">
          <a:blip r:embed="rId4">
            <a:alphaModFix/>
          </a:blip>
          <a:srcRect/>
          <a:stretch/>
        </p:blipFill>
        <p:spPr>
          <a:xfrm>
            <a:off x="0" y="0"/>
            <a:ext cx="12192000" cy="6858000"/>
          </a:xfrm>
          <a:prstGeom prst="rect">
            <a:avLst/>
          </a:prstGeom>
          <a:noFill/>
          <a:ln>
            <a:noFill/>
          </a:ln>
        </p:spPr>
      </p:pic>
      <p:pic>
        <p:nvPicPr>
          <p:cNvPr id="18" name="Google Shape;18;p1" descr="preencoded.png"/>
          <p:cNvPicPr preferRelativeResize="0"/>
          <p:nvPr/>
        </p:nvPicPr>
        <p:blipFill rotWithShape="1">
          <a:blip r:embed="rId5">
            <a:alphaModFix/>
          </a:blip>
          <a:srcRect/>
          <a:stretch/>
        </p:blipFill>
        <p:spPr>
          <a:xfrm>
            <a:off x="0" y="6206430"/>
            <a:ext cx="12192000" cy="651421"/>
          </a:xfrm>
          <a:prstGeom prst="rect">
            <a:avLst/>
          </a:prstGeom>
          <a:noFill/>
          <a:ln>
            <a:noFill/>
          </a:ln>
        </p:spPr>
      </p:pic>
      <p:pic>
        <p:nvPicPr>
          <p:cNvPr id="19" name="Google Shape;19;p1" descr="preencoded.png"/>
          <p:cNvPicPr preferRelativeResize="0"/>
          <p:nvPr/>
        </p:nvPicPr>
        <p:blipFill rotWithShape="1">
          <a:blip r:embed="rId6">
            <a:alphaModFix/>
          </a:blip>
          <a:srcRect/>
          <a:stretch/>
        </p:blipFill>
        <p:spPr>
          <a:xfrm>
            <a:off x="6281800" y="0"/>
            <a:ext cx="5910051" cy="6206426"/>
          </a:xfrm>
          <a:prstGeom prst="rect">
            <a:avLst/>
          </a:prstGeom>
          <a:noFill/>
          <a:ln>
            <a:noFill/>
          </a:ln>
        </p:spPr>
      </p:pic>
      <p:pic>
        <p:nvPicPr>
          <p:cNvPr id="20" name="Google Shape;20;p1" descr="preencoded.png"/>
          <p:cNvPicPr preferRelativeResize="0"/>
          <p:nvPr/>
        </p:nvPicPr>
        <p:blipFill rotWithShape="1">
          <a:blip r:embed="rId7">
            <a:alphaModFix/>
          </a:blip>
          <a:srcRect/>
          <a:stretch/>
        </p:blipFill>
        <p:spPr>
          <a:xfrm>
            <a:off x="6561832" y="0"/>
            <a:ext cx="19050" cy="6206430"/>
          </a:xfrm>
          <a:prstGeom prst="rect">
            <a:avLst/>
          </a:prstGeom>
          <a:noFill/>
          <a:ln>
            <a:noFill/>
          </a:ln>
        </p:spPr>
      </p:pic>
      <p:pic>
        <p:nvPicPr>
          <p:cNvPr id="21" name="Google Shape;21;p1" descr="preencoded.png"/>
          <p:cNvPicPr preferRelativeResize="0"/>
          <p:nvPr/>
        </p:nvPicPr>
        <p:blipFill rotWithShape="1">
          <a:blip r:embed="rId8">
            <a:alphaModFix/>
          </a:blip>
          <a:srcRect/>
          <a:stretch/>
        </p:blipFill>
        <p:spPr>
          <a:xfrm>
            <a:off x="511969" y="3957042"/>
            <a:ext cx="3706267" cy="2029867"/>
          </a:xfrm>
          <a:prstGeom prst="rect">
            <a:avLst/>
          </a:prstGeom>
          <a:noFill/>
          <a:ln>
            <a:noFill/>
          </a:ln>
        </p:spPr>
      </p:pic>
      <p:pic>
        <p:nvPicPr>
          <p:cNvPr id="22" name="Google Shape;22;p1" descr="preencoded.png"/>
          <p:cNvPicPr preferRelativeResize="0"/>
          <p:nvPr/>
        </p:nvPicPr>
        <p:blipFill rotWithShape="1">
          <a:blip r:embed="rId9">
            <a:alphaModFix/>
          </a:blip>
          <a:srcRect/>
          <a:stretch/>
        </p:blipFill>
        <p:spPr>
          <a:xfrm>
            <a:off x="511969" y="2475607"/>
            <a:ext cx="1914079" cy="157609"/>
          </a:xfrm>
          <a:prstGeom prst="rect">
            <a:avLst/>
          </a:prstGeom>
          <a:noFill/>
          <a:ln>
            <a:noFill/>
          </a:ln>
        </p:spPr>
      </p:pic>
      <p:pic>
        <p:nvPicPr>
          <p:cNvPr id="23" name="Google Shape;23;p1" descr="preencoded.png"/>
          <p:cNvPicPr preferRelativeResize="0"/>
          <p:nvPr/>
        </p:nvPicPr>
        <p:blipFill rotWithShape="1">
          <a:blip r:embed="rId10">
            <a:alphaModFix/>
          </a:blip>
          <a:srcRect/>
          <a:stretch/>
        </p:blipFill>
        <p:spPr>
          <a:xfrm>
            <a:off x="511969" y="699492"/>
            <a:ext cx="560784" cy="54769"/>
          </a:xfrm>
          <a:prstGeom prst="rect">
            <a:avLst/>
          </a:prstGeom>
          <a:noFill/>
          <a:ln>
            <a:noFill/>
          </a:ln>
        </p:spPr>
      </p:pic>
      <p:pic>
        <p:nvPicPr>
          <p:cNvPr id="24" name="Google Shape;24;p1" descr="preencoded.png"/>
          <p:cNvPicPr preferRelativeResize="0"/>
          <p:nvPr/>
        </p:nvPicPr>
        <p:blipFill rotWithShape="1">
          <a:blip r:embed="rId11">
            <a:alphaModFix/>
          </a:blip>
          <a:srcRect/>
          <a:stretch/>
        </p:blipFill>
        <p:spPr>
          <a:xfrm>
            <a:off x="4974282" y="1316682"/>
            <a:ext cx="7217718" cy="4183261"/>
          </a:xfrm>
          <a:prstGeom prst="rect">
            <a:avLst/>
          </a:prstGeom>
          <a:noFill/>
          <a:ln>
            <a:noFill/>
          </a:ln>
        </p:spPr>
      </p:pic>
      <p:pic>
        <p:nvPicPr>
          <p:cNvPr id="25" name="Google Shape;25;p1" descr="preencoded.png"/>
          <p:cNvPicPr preferRelativeResize="0"/>
          <p:nvPr/>
        </p:nvPicPr>
        <p:blipFill rotWithShape="1">
          <a:blip r:embed="rId12">
            <a:alphaModFix/>
          </a:blip>
          <a:srcRect/>
          <a:stretch/>
        </p:blipFill>
        <p:spPr>
          <a:xfrm>
            <a:off x="755898" y="5630317"/>
            <a:ext cx="219373" cy="212527"/>
          </a:xfrm>
          <a:prstGeom prst="rect">
            <a:avLst/>
          </a:prstGeom>
          <a:noFill/>
          <a:ln>
            <a:noFill/>
          </a:ln>
        </p:spPr>
      </p:pic>
      <p:pic>
        <p:nvPicPr>
          <p:cNvPr id="26" name="Google Shape;26;p1" descr="preencoded.png"/>
          <p:cNvPicPr preferRelativeResize="0"/>
          <p:nvPr/>
        </p:nvPicPr>
        <p:blipFill rotWithShape="1">
          <a:blip r:embed="rId13">
            <a:alphaModFix/>
          </a:blip>
          <a:srcRect/>
          <a:stretch/>
        </p:blipFill>
        <p:spPr>
          <a:xfrm>
            <a:off x="755898" y="5342334"/>
            <a:ext cx="231577" cy="185142"/>
          </a:xfrm>
          <a:prstGeom prst="rect">
            <a:avLst/>
          </a:prstGeom>
          <a:noFill/>
          <a:ln>
            <a:noFill/>
          </a:ln>
        </p:spPr>
      </p:pic>
      <p:pic>
        <p:nvPicPr>
          <p:cNvPr id="27" name="Google Shape;27;p1" descr="preencoded.png"/>
          <p:cNvPicPr preferRelativeResize="0"/>
          <p:nvPr/>
        </p:nvPicPr>
        <p:blipFill rotWithShape="1">
          <a:blip r:embed="rId14">
            <a:alphaModFix/>
          </a:blip>
          <a:srcRect/>
          <a:stretch/>
        </p:blipFill>
        <p:spPr>
          <a:xfrm>
            <a:off x="755898" y="5033665"/>
            <a:ext cx="219373" cy="205680"/>
          </a:xfrm>
          <a:prstGeom prst="rect">
            <a:avLst/>
          </a:prstGeom>
          <a:noFill/>
          <a:ln>
            <a:noFill/>
          </a:ln>
        </p:spPr>
      </p:pic>
      <p:pic>
        <p:nvPicPr>
          <p:cNvPr id="28" name="Google Shape;28;p1" descr="preencoded.png"/>
          <p:cNvPicPr preferRelativeResize="0"/>
          <p:nvPr/>
        </p:nvPicPr>
        <p:blipFill rotWithShape="1">
          <a:blip r:embed="rId15">
            <a:alphaModFix/>
          </a:blip>
          <a:srcRect/>
          <a:stretch/>
        </p:blipFill>
        <p:spPr>
          <a:xfrm>
            <a:off x="755898" y="4738836"/>
            <a:ext cx="231577" cy="198834"/>
          </a:xfrm>
          <a:prstGeom prst="rect">
            <a:avLst/>
          </a:prstGeom>
          <a:noFill/>
          <a:ln>
            <a:noFill/>
          </a:ln>
        </p:spPr>
      </p:pic>
      <p:pic>
        <p:nvPicPr>
          <p:cNvPr id="29" name="Google Shape;29;p1" descr="preencoded.png"/>
          <p:cNvPicPr preferRelativeResize="0"/>
          <p:nvPr/>
        </p:nvPicPr>
        <p:blipFill rotWithShape="1">
          <a:blip r:embed="rId16">
            <a:alphaModFix/>
          </a:blip>
          <a:srcRect/>
          <a:stretch/>
        </p:blipFill>
        <p:spPr>
          <a:xfrm>
            <a:off x="755898" y="4430167"/>
            <a:ext cx="231577" cy="212527"/>
          </a:xfrm>
          <a:prstGeom prst="rect">
            <a:avLst/>
          </a:prstGeom>
          <a:noFill/>
          <a:ln>
            <a:noFill/>
          </a:ln>
        </p:spPr>
      </p:pic>
      <p:pic>
        <p:nvPicPr>
          <p:cNvPr id="30" name="Google Shape;30;p1" descr="preencoded.png"/>
          <p:cNvPicPr preferRelativeResize="0"/>
          <p:nvPr/>
        </p:nvPicPr>
        <p:blipFill rotWithShape="1">
          <a:blip r:embed="rId17">
            <a:alphaModFix/>
          </a:blip>
          <a:srcRect/>
          <a:stretch/>
        </p:blipFill>
        <p:spPr>
          <a:xfrm>
            <a:off x="755898" y="4121646"/>
            <a:ext cx="219373" cy="226219"/>
          </a:xfrm>
          <a:prstGeom prst="rect">
            <a:avLst/>
          </a:prstGeom>
          <a:noFill/>
          <a:ln>
            <a:noFill/>
          </a:ln>
        </p:spPr>
      </p:pic>
      <p:sp>
        <p:nvSpPr>
          <p:cNvPr id="31" name="Google Shape;31;p1"/>
          <p:cNvSpPr/>
          <p:nvPr/>
        </p:nvSpPr>
        <p:spPr>
          <a:xfrm>
            <a:off x="499765" y="1604665"/>
            <a:ext cx="11534775" cy="8365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5250"/>
              <a:buFont typeface="Montserrat"/>
              <a:buNone/>
            </a:pPr>
            <a:r>
              <a:rPr lang="en-US" sz="5250" b="1" i="0" u="none" strike="noStrike" cap="none">
                <a:solidFill>
                  <a:srgbClr val="001F3F"/>
                </a:solidFill>
                <a:latin typeface="Montserrat"/>
                <a:ea typeface="Montserrat"/>
                <a:cs typeface="Montserrat"/>
                <a:sym typeface="Montserrat"/>
              </a:rPr>
              <a:t>Basil’s Bakery</a:t>
            </a:r>
            <a:endParaRPr sz="5250" b="0" i="0" u="none" strike="noStrike" cap="none">
              <a:solidFill>
                <a:schemeClr val="dk1"/>
              </a:solidFill>
              <a:latin typeface="Calibri"/>
              <a:ea typeface="Calibri"/>
              <a:cs typeface="Calibri"/>
              <a:sym typeface="Calibri"/>
            </a:endParaRPr>
          </a:p>
        </p:txBody>
      </p:sp>
      <p:sp>
        <p:nvSpPr>
          <p:cNvPr id="32" name="Google Shape;32;p1"/>
          <p:cNvSpPr/>
          <p:nvPr/>
        </p:nvSpPr>
        <p:spPr>
          <a:xfrm>
            <a:off x="426690" y="2866579"/>
            <a:ext cx="11765310" cy="31536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800"/>
              <a:buFont typeface="Montserrat"/>
              <a:buNone/>
            </a:pPr>
            <a:r>
              <a:rPr lang="en-US" sz="1800" b="1" i="0" u="none" strike="noStrike" cap="none">
                <a:solidFill>
                  <a:srgbClr val="001F3F"/>
                </a:solidFill>
                <a:latin typeface="Montserrat"/>
                <a:ea typeface="Montserrat"/>
                <a:cs typeface="Montserrat"/>
                <a:sym typeface="Montserrat"/>
              </a:rPr>
              <a:t>A Business Diagnostic &amp; Consultant Analysis</a:t>
            </a:r>
            <a:endParaRPr sz="1800" b="0" i="0" u="none" strike="noStrike" cap="none">
              <a:solidFill>
                <a:schemeClr val="dk1"/>
              </a:solidFill>
              <a:latin typeface="Calibri"/>
              <a:ea typeface="Calibri"/>
              <a:cs typeface="Calibri"/>
              <a:sym typeface="Calibri"/>
            </a:endParaRPr>
          </a:p>
        </p:txBody>
      </p:sp>
      <p:sp>
        <p:nvSpPr>
          <p:cNvPr id="33" name="Google Shape;33;p1"/>
          <p:cNvSpPr/>
          <p:nvPr/>
        </p:nvSpPr>
        <p:spPr>
          <a:xfrm>
            <a:off x="426690" y="3415159"/>
            <a:ext cx="11765310" cy="23991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350"/>
              <a:buFont typeface="Montserrat"/>
              <a:buNone/>
            </a:pPr>
            <a:r>
              <a:rPr lang="en-US" sz="1350" b="0" i="0" strike="noStrike" cap="none">
                <a:solidFill>
                  <a:srgbClr val="7F7F7F"/>
                </a:solidFill>
                <a:latin typeface="Montserrat"/>
                <a:ea typeface="Montserrat"/>
                <a:cs typeface="Montserrat"/>
                <a:sym typeface="Montserrat"/>
              </a:rPr>
              <a:t>Identifying</a:t>
            </a:r>
            <a:r>
              <a:rPr lang="en-US" sz="1350" b="0" i="0" strike="noStrike" cap="none" dirty="0">
                <a:solidFill>
                  <a:srgbClr val="7F7F7F"/>
                </a:solidFill>
                <a:latin typeface="Montserrat"/>
                <a:ea typeface="Montserrat"/>
                <a:cs typeface="Montserrat"/>
                <a:sym typeface="Montserrat"/>
              </a:rPr>
              <a:t> </a:t>
            </a:r>
            <a:r>
              <a:rPr lang="en-US" sz="1350" b="0" i="0" u="none" strike="noStrike" cap="none" dirty="0">
                <a:solidFill>
                  <a:srgbClr val="7F7F7F"/>
                </a:solidFill>
                <a:latin typeface="Montserrat"/>
                <a:ea typeface="Montserrat"/>
                <a:cs typeface="Montserrat"/>
                <a:sym typeface="Montserrat"/>
              </a:rPr>
              <a:t>the Causes of Sales Stagnation &amp; Strategic Insights</a:t>
            </a:r>
            <a:endParaRPr sz="1350" b="0" i="0" u="none" strike="noStrike" cap="none" dirty="0">
              <a:solidFill>
                <a:schemeClr val="dk1"/>
              </a:solidFill>
              <a:latin typeface="Calibri"/>
              <a:ea typeface="Calibri"/>
              <a:cs typeface="Calibri"/>
              <a:sym typeface="Calibri"/>
            </a:endParaRPr>
          </a:p>
        </p:txBody>
      </p:sp>
      <p:sp>
        <p:nvSpPr>
          <p:cNvPr id="34" name="Google Shape;34;p1"/>
          <p:cNvSpPr/>
          <p:nvPr/>
        </p:nvSpPr>
        <p:spPr>
          <a:xfrm>
            <a:off x="1084957" y="4142184"/>
            <a:ext cx="5196840" cy="1919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Student Name: [Uzma Mahmood]</a:t>
            </a:r>
            <a:endParaRPr sz="1200" b="0" i="0" u="none" strike="noStrike" cap="none">
              <a:solidFill>
                <a:schemeClr val="dk1"/>
              </a:solidFill>
              <a:latin typeface="Calibri"/>
              <a:ea typeface="Calibri"/>
              <a:cs typeface="Calibri"/>
              <a:sym typeface="Calibri"/>
            </a:endParaRPr>
          </a:p>
        </p:txBody>
      </p:sp>
      <p:sp>
        <p:nvSpPr>
          <p:cNvPr id="35" name="Google Shape;35;p1"/>
          <p:cNvSpPr/>
          <p:nvPr/>
        </p:nvSpPr>
        <p:spPr>
          <a:xfrm>
            <a:off x="1084957" y="4457700"/>
            <a:ext cx="5501640" cy="1782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Student Number: [2530751]</a:t>
            </a:r>
            <a:endParaRPr sz="1200" b="0" i="0" u="none" strike="noStrike" cap="none">
              <a:solidFill>
                <a:schemeClr val="dk1"/>
              </a:solidFill>
              <a:latin typeface="Calibri"/>
              <a:ea typeface="Calibri"/>
              <a:cs typeface="Calibri"/>
              <a:sym typeface="Calibri"/>
            </a:endParaRPr>
          </a:p>
        </p:txBody>
      </p:sp>
      <p:sp>
        <p:nvSpPr>
          <p:cNvPr id="36" name="Google Shape;36;p1"/>
          <p:cNvSpPr/>
          <p:nvPr/>
        </p:nvSpPr>
        <p:spPr>
          <a:xfrm>
            <a:off x="1084950" y="4684075"/>
            <a:ext cx="4770000" cy="226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Module Code: [LCLM4004]</a:t>
            </a:r>
            <a:endParaRPr sz="1200" b="0" i="0" u="none" strike="noStrike" cap="none">
              <a:solidFill>
                <a:schemeClr val="dk1"/>
              </a:solidFill>
              <a:latin typeface="Calibri"/>
              <a:ea typeface="Calibri"/>
              <a:cs typeface="Calibri"/>
              <a:sym typeface="Calibri"/>
            </a:endParaRPr>
          </a:p>
        </p:txBody>
      </p:sp>
      <p:sp>
        <p:nvSpPr>
          <p:cNvPr id="37" name="Google Shape;37;p1"/>
          <p:cNvSpPr/>
          <p:nvPr/>
        </p:nvSpPr>
        <p:spPr>
          <a:xfrm>
            <a:off x="1084957" y="4958209"/>
            <a:ext cx="2499271" cy="363438"/>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Module Name: [Problem Solving</a:t>
            </a:r>
            <a:r>
              <a:rPr lang="en-US" sz="1200">
                <a:solidFill>
                  <a:srgbClr val="7F7F7F"/>
                </a:solidFill>
                <a:latin typeface="Montserrat"/>
                <a:ea typeface="Montserrat"/>
                <a:cs typeface="Montserrat"/>
                <a:sym typeface="Montserrat"/>
              </a:rPr>
              <a:t> &amp; </a:t>
            </a:r>
            <a:r>
              <a:rPr lang="en-US" sz="1200" b="0" i="0" u="none" strike="noStrike" cap="none">
                <a:solidFill>
                  <a:srgbClr val="7F7F7F"/>
                </a:solidFill>
                <a:latin typeface="Montserrat"/>
                <a:ea typeface="Montserrat"/>
                <a:cs typeface="Montserrat"/>
                <a:sym typeface="Montserrat"/>
              </a:rPr>
              <a:t>Decision Making]</a:t>
            </a:r>
            <a:endParaRPr sz="1200" b="0" i="0" u="none" strike="noStrike" cap="none">
              <a:solidFill>
                <a:schemeClr val="dk1"/>
              </a:solidFill>
              <a:latin typeface="Calibri"/>
              <a:ea typeface="Calibri"/>
              <a:cs typeface="Calibri"/>
              <a:sym typeface="Calibri"/>
            </a:endParaRPr>
          </a:p>
        </p:txBody>
      </p:sp>
      <p:sp>
        <p:nvSpPr>
          <p:cNvPr id="38" name="Google Shape;38;p1"/>
          <p:cNvSpPr/>
          <p:nvPr/>
        </p:nvSpPr>
        <p:spPr>
          <a:xfrm>
            <a:off x="1072750" y="5263575"/>
            <a:ext cx="6294000" cy="3636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Lecturer's Name: [Mr Yohan Mendis]</a:t>
            </a:r>
            <a:endParaRPr sz="1200" b="0" i="0" u="none" strike="noStrike" cap="none">
              <a:solidFill>
                <a:schemeClr val="dk1"/>
              </a:solidFill>
              <a:latin typeface="Calibri"/>
              <a:ea typeface="Calibri"/>
              <a:cs typeface="Calibri"/>
              <a:sym typeface="Calibri"/>
            </a:endParaRPr>
          </a:p>
        </p:txBody>
      </p:sp>
      <p:sp>
        <p:nvSpPr>
          <p:cNvPr id="39" name="Google Shape;39;p1"/>
          <p:cNvSpPr/>
          <p:nvPr/>
        </p:nvSpPr>
        <p:spPr>
          <a:xfrm>
            <a:off x="1084957" y="5644009"/>
            <a:ext cx="330708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7F7F"/>
              </a:buClr>
              <a:buSzPts val="1200"/>
              <a:buFont typeface="Montserrat"/>
              <a:buNone/>
            </a:pPr>
            <a:r>
              <a:rPr lang="en-US" sz="1200" b="0" i="0" u="none" strike="noStrike" cap="none">
                <a:solidFill>
                  <a:srgbClr val="7F7F7F"/>
                </a:solidFill>
                <a:latin typeface="Montserrat"/>
                <a:ea typeface="Montserrat"/>
                <a:cs typeface="Montserrat"/>
                <a:sym typeface="Montserrat"/>
              </a:rPr>
              <a:t>Date: June 2026</a:t>
            </a:r>
            <a:endParaRPr sz="1200" b="0" i="0" u="none" strike="noStrike" cap="none">
              <a:solidFill>
                <a:schemeClr val="dk1"/>
              </a:solidFill>
              <a:latin typeface="Calibri"/>
              <a:ea typeface="Calibri"/>
              <a:cs typeface="Calibri"/>
              <a:sym typeface="Calibri"/>
            </a:endParaRPr>
          </a:p>
        </p:txBody>
      </p:sp>
      <p:sp>
        <p:nvSpPr>
          <p:cNvPr id="40" name="Google Shape;40;p1"/>
          <p:cNvSpPr/>
          <p:nvPr/>
        </p:nvSpPr>
        <p:spPr>
          <a:xfrm>
            <a:off x="3383012" y="6432798"/>
            <a:ext cx="4852690" cy="246757"/>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350"/>
              <a:buFont typeface="Montserrat"/>
              <a:buNone/>
            </a:pPr>
            <a:r>
              <a:rPr lang="en-US" sz="1350" b="0" i="0" u="none" strike="noStrike" cap="none">
                <a:solidFill>
                  <a:srgbClr val="FFFFFF"/>
                </a:solidFill>
                <a:latin typeface="Montserrat"/>
                <a:ea typeface="Montserrat"/>
                <a:cs typeface="Montserrat"/>
                <a:sym typeface="Montserrat"/>
              </a:rPr>
              <a:t>Coventry, UK • June 2026 • Business Consultant Analysis</a:t>
            </a:r>
            <a:endParaRPr sz="1350" b="0" i="0" u="none" strike="noStrike" cap="non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5"/>
        <p:cNvGrpSpPr/>
        <p:nvPr/>
      </p:nvGrpSpPr>
      <p:grpSpPr>
        <a:xfrm>
          <a:off x="0" y="0"/>
          <a:ext cx="0" cy="0"/>
          <a:chOff x="0" y="0"/>
          <a:chExt cx="0" cy="0"/>
        </a:xfrm>
      </p:grpSpPr>
      <p:pic>
        <p:nvPicPr>
          <p:cNvPr id="46" name="Google Shape;46;p2"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47" name="Google Shape;47;p2" descr="preencoded.png"/>
          <p:cNvPicPr preferRelativeResize="0"/>
          <p:nvPr/>
        </p:nvPicPr>
        <p:blipFill rotWithShape="1">
          <a:blip r:embed="rId4">
            <a:alphaModFix/>
          </a:blip>
          <a:srcRect/>
          <a:stretch/>
        </p:blipFill>
        <p:spPr>
          <a:xfrm>
            <a:off x="0" y="0"/>
            <a:ext cx="743694" cy="6858000"/>
          </a:xfrm>
          <a:prstGeom prst="rect">
            <a:avLst/>
          </a:prstGeom>
          <a:noFill/>
          <a:ln>
            <a:noFill/>
          </a:ln>
        </p:spPr>
      </p:pic>
      <p:pic>
        <p:nvPicPr>
          <p:cNvPr id="48" name="Google Shape;48;p2" descr="preencoded.png"/>
          <p:cNvPicPr preferRelativeResize="0"/>
          <p:nvPr/>
        </p:nvPicPr>
        <p:blipFill rotWithShape="1">
          <a:blip r:embed="rId5">
            <a:alphaModFix/>
          </a:blip>
          <a:srcRect/>
          <a:stretch/>
        </p:blipFill>
        <p:spPr>
          <a:xfrm>
            <a:off x="1231255" y="1149400"/>
            <a:ext cx="1011882" cy="19050"/>
          </a:xfrm>
          <a:prstGeom prst="rect">
            <a:avLst/>
          </a:prstGeom>
          <a:noFill/>
          <a:ln>
            <a:noFill/>
          </a:ln>
        </p:spPr>
      </p:pic>
      <p:pic>
        <p:nvPicPr>
          <p:cNvPr id="49" name="Google Shape;49;p2" descr="preencoded.png"/>
          <p:cNvPicPr preferRelativeResize="0"/>
          <p:nvPr/>
        </p:nvPicPr>
        <p:blipFill rotWithShape="1">
          <a:blip r:embed="rId6">
            <a:alphaModFix/>
          </a:blip>
          <a:srcRect/>
          <a:stretch/>
        </p:blipFill>
        <p:spPr>
          <a:xfrm>
            <a:off x="1231255" y="1398984"/>
            <a:ext cx="1621482" cy="946398"/>
          </a:xfrm>
          <a:prstGeom prst="rect">
            <a:avLst/>
          </a:prstGeom>
          <a:noFill/>
          <a:ln>
            <a:noFill/>
          </a:ln>
        </p:spPr>
      </p:pic>
      <p:pic>
        <p:nvPicPr>
          <p:cNvPr id="50" name="Google Shape;50;p2" descr="preencoded.png"/>
          <p:cNvPicPr preferRelativeResize="0"/>
          <p:nvPr/>
        </p:nvPicPr>
        <p:blipFill rotWithShape="1">
          <a:blip r:embed="rId7">
            <a:alphaModFix/>
          </a:blip>
          <a:srcRect/>
          <a:stretch/>
        </p:blipFill>
        <p:spPr>
          <a:xfrm>
            <a:off x="2999184" y="1398984"/>
            <a:ext cx="1621482" cy="946398"/>
          </a:xfrm>
          <a:prstGeom prst="rect">
            <a:avLst/>
          </a:prstGeom>
          <a:noFill/>
          <a:ln>
            <a:noFill/>
          </a:ln>
        </p:spPr>
      </p:pic>
      <p:pic>
        <p:nvPicPr>
          <p:cNvPr id="51" name="Google Shape;51;p2" descr="preencoded.png"/>
          <p:cNvPicPr preferRelativeResize="0"/>
          <p:nvPr/>
        </p:nvPicPr>
        <p:blipFill rotWithShape="1">
          <a:blip r:embed="rId8">
            <a:alphaModFix/>
          </a:blip>
          <a:srcRect/>
          <a:stretch/>
        </p:blipFill>
        <p:spPr>
          <a:xfrm>
            <a:off x="4766965" y="1398984"/>
            <a:ext cx="1621482" cy="946398"/>
          </a:xfrm>
          <a:prstGeom prst="rect">
            <a:avLst/>
          </a:prstGeom>
          <a:noFill/>
          <a:ln>
            <a:noFill/>
          </a:ln>
        </p:spPr>
      </p:pic>
      <p:pic>
        <p:nvPicPr>
          <p:cNvPr id="52" name="Google Shape;52;p2" descr="preencoded.png"/>
          <p:cNvPicPr preferRelativeResize="0"/>
          <p:nvPr/>
        </p:nvPicPr>
        <p:blipFill rotWithShape="1">
          <a:blip r:embed="rId7">
            <a:alphaModFix/>
          </a:blip>
          <a:srcRect/>
          <a:stretch/>
        </p:blipFill>
        <p:spPr>
          <a:xfrm>
            <a:off x="6522690" y="1398984"/>
            <a:ext cx="1621482" cy="946398"/>
          </a:xfrm>
          <a:prstGeom prst="rect">
            <a:avLst/>
          </a:prstGeom>
          <a:noFill/>
          <a:ln>
            <a:noFill/>
          </a:ln>
        </p:spPr>
      </p:pic>
      <p:pic>
        <p:nvPicPr>
          <p:cNvPr id="53" name="Google Shape;53;p2" descr="preencoded.png"/>
          <p:cNvPicPr preferRelativeResize="0"/>
          <p:nvPr/>
        </p:nvPicPr>
        <p:blipFill rotWithShape="1">
          <a:blip r:embed="rId7">
            <a:alphaModFix/>
          </a:blip>
          <a:srcRect/>
          <a:stretch/>
        </p:blipFill>
        <p:spPr>
          <a:xfrm>
            <a:off x="8278267" y="1398984"/>
            <a:ext cx="1621482" cy="946398"/>
          </a:xfrm>
          <a:prstGeom prst="rect">
            <a:avLst/>
          </a:prstGeom>
          <a:noFill/>
          <a:ln>
            <a:noFill/>
          </a:ln>
        </p:spPr>
      </p:pic>
      <p:pic>
        <p:nvPicPr>
          <p:cNvPr id="54" name="Google Shape;54;p2" descr="preencoded.png"/>
          <p:cNvPicPr preferRelativeResize="0"/>
          <p:nvPr/>
        </p:nvPicPr>
        <p:blipFill rotWithShape="1">
          <a:blip r:embed="rId9">
            <a:alphaModFix/>
          </a:blip>
          <a:srcRect/>
          <a:stretch/>
        </p:blipFill>
        <p:spPr>
          <a:xfrm>
            <a:off x="10046196" y="1398984"/>
            <a:ext cx="1621482" cy="946398"/>
          </a:xfrm>
          <a:prstGeom prst="rect">
            <a:avLst/>
          </a:prstGeom>
          <a:noFill/>
          <a:ln>
            <a:noFill/>
          </a:ln>
        </p:spPr>
      </p:pic>
      <p:pic>
        <p:nvPicPr>
          <p:cNvPr id="55" name="Google Shape;55;p2" descr="preencoded.png"/>
          <p:cNvPicPr preferRelativeResize="0"/>
          <p:nvPr/>
        </p:nvPicPr>
        <p:blipFill rotWithShape="1">
          <a:blip r:embed="rId10">
            <a:alphaModFix/>
          </a:blip>
          <a:srcRect/>
          <a:stretch/>
        </p:blipFill>
        <p:spPr>
          <a:xfrm>
            <a:off x="7875984" y="3195786"/>
            <a:ext cx="3303984" cy="2996803"/>
          </a:xfrm>
          <a:prstGeom prst="rect">
            <a:avLst/>
          </a:prstGeom>
          <a:noFill/>
          <a:ln>
            <a:noFill/>
          </a:ln>
        </p:spPr>
      </p:pic>
      <p:pic>
        <p:nvPicPr>
          <p:cNvPr id="56" name="Google Shape;56;p2" descr="preencoded.png"/>
          <p:cNvPicPr preferRelativeResize="0"/>
          <p:nvPr/>
        </p:nvPicPr>
        <p:blipFill rotWithShape="1">
          <a:blip r:embed="rId11">
            <a:alphaModFix/>
          </a:blip>
          <a:srcRect/>
          <a:stretch/>
        </p:blipFill>
        <p:spPr>
          <a:xfrm>
            <a:off x="9412188" y="3922663"/>
            <a:ext cx="207169" cy="143917"/>
          </a:xfrm>
          <a:prstGeom prst="rect">
            <a:avLst/>
          </a:prstGeom>
          <a:noFill/>
          <a:ln>
            <a:noFill/>
          </a:ln>
        </p:spPr>
      </p:pic>
      <p:pic>
        <p:nvPicPr>
          <p:cNvPr id="57" name="Google Shape;57;p2" descr="preencoded.png"/>
          <p:cNvPicPr preferRelativeResize="0"/>
          <p:nvPr/>
        </p:nvPicPr>
        <p:blipFill rotWithShape="1">
          <a:blip r:embed="rId12">
            <a:alphaModFix/>
          </a:blip>
          <a:srcRect/>
          <a:stretch/>
        </p:blipFill>
        <p:spPr>
          <a:xfrm>
            <a:off x="8119765" y="5988993"/>
            <a:ext cx="2865090" cy="9525"/>
          </a:xfrm>
          <a:prstGeom prst="rect">
            <a:avLst/>
          </a:prstGeom>
          <a:noFill/>
          <a:ln>
            <a:noFill/>
          </a:ln>
        </p:spPr>
      </p:pic>
      <p:pic>
        <p:nvPicPr>
          <p:cNvPr id="58" name="Google Shape;58;p2" descr="preencoded.png"/>
          <p:cNvPicPr preferRelativeResize="0"/>
          <p:nvPr/>
        </p:nvPicPr>
        <p:blipFill rotWithShape="1">
          <a:blip r:embed="rId13">
            <a:alphaModFix/>
          </a:blip>
          <a:srcRect/>
          <a:stretch/>
        </p:blipFill>
        <p:spPr>
          <a:xfrm>
            <a:off x="1060698" y="6455420"/>
            <a:ext cx="11131153" cy="9525"/>
          </a:xfrm>
          <a:prstGeom prst="rect">
            <a:avLst/>
          </a:prstGeom>
          <a:noFill/>
          <a:ln>
            <a:noFill/>
          </a:ln>
        </p:spPr>
      </p:pic>
      <p:pic>
        <p:nvPicPr>
          <p:cNvPr id="59" name="Google Shape;59;p2" descr="preencoded.png"/>
          <p:cNvPicPr preferRelativeResize="0"/>
          <p:nvPr/>
        </p:nvPicPr>
        <p:blipFill rotWithShape="1">
          <a:blip r:embed="rId14">
            <a:alphaModFix/>
          </a:blip>
          <a:srcRect/>
          <a:stretch/>
        </p:blipFill>
        <p:spPr>
          <a:xfrm>
            <a:off x="11375082" y="2509986"/>
            <a:ext cx="816769" cy="2530525"/>
          </a:xfrm>
          <a:prstGeom prst="rect">
            <a:avLst/>
          </a:prstGeom>
          <a:noFill/>
          <a:ln>
            <a:noFill/>
          </a:ln>
        </p:spPr>
      </p:pic>
      <p:pic>
        <p:nvPicPr>
          <p:cNvPr id="60" name="Google Shape;60;p2" descr="preencoded.png"/>
          <p:cNvPicPr preferRelativeResize="0"/>
          <p:nvPr/>
        </p:nvPicPr>
        <p:blipFill rotWithShape="1">
          <a:blip r:embed="rId15">
            <a:alphaModFix/>
          </a:blip>
          <a:srcRect/>
          <a:stretch/>
        </p:blipFill>
        <p:spPr>
          <a:xfrm>
            <a:off x="9107388" y="3271242"/>
            <a:ext cx="841177" cy="809179"/>
          </a:xfrm>
          <a:prstGeom prst="rect">
            <a:avLst/>
          </a:prstGeom>
          <a:noFill/>
          <a:ln>
            <a:noFill/>
          </a:ln>
        </p:spPr>
      </p:pic>
      <p:pic>
        <p:nvPicPr>
          <p:cNvPr id="61" name="Google Shape;61;p2" descr="preencoded.png"/>
          <p:cNvPicPr preferRelativeResize="0"/>
          <p:nvPr/>
        </p:nvPicPr>
        <p:blipFill rotWithShape="1">
          <a:blip r:embed="rId16">
            <a:alphaModFix/>
          </a:blip>
          <a:srcRect/>
          <a:stretch/>
        </p:blipFill>
        <p:spPr>
          <a:xfrm>
            <a:off x="5437584" y="3161407"/>
            <a:ext cx="1036290" cy="987475"/>
          </a:xfrm>
          <a:prstGeom prst="rect">
            <a:avLst/>
          </a:prstGeom>
          <a:noFill/>
          <a:ln>
            <a:noFill/>
          </a:ln>
        </p:spPr>
      </p:pic>
      <p:pic>
        <p:nvPicPr>
          <p:cNvPr id="62" name="Google Shape;62;p2" descr="preencoded.png"/>
          <p:cNvPicPr preferRelativeResize="0"/>
          <p:nvPr/>
        </p:nvPicPr>
        <p:blipFill rotWithShape="1">
          <a:blip r:embed="rId17">
            <a:alphaModFix/>
          </a:blip>
          <a:srcRect/>
          <a:stretch/>
        </p:blipFill>
        <p:spPr>
          <a:xfrm>
            <a:off x="2170063" y="3161407"/>
            <a:ext cx="1011882" cy="994321"/>
          </a:xfrm>
          <a:prstGeom prst="rect">
            <a:avLst/>
          </a:prstGeom>
          <a:noFill/>
          <a:ln>
            <a:noFill/>
          </a:ln>
        </p:spPr>
      </p:pic>
      <p:sp>
        <p:nvSpPr>
          <p:cNvPr id="63" name="Google Shape;63;p2"/>
          <p:cNvSpPr/>
          <p:nvPr/>
        </p:nvSpPr>
        <p:spPr>
          <a:xfrm rot="-5400000">
            <a:off x="-283046" y="2908936"/>
            <a:ext cx="1309800" cy="182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750"/>
              <a:buFont typeface="Montserrat"/>
              <a:buNone/>
            </a:pPr>
            <a:r>
              <a:rPr lang="en-US" sz="1050" b="1" i="0" u="none" strike="noStrike" cap="none">
                <a:solidFill>
                  <a:srgbClr val="D4AF37"/>
                </a:solidFill>
                <a:latin typeface="Montserrat"/>
                <a:ea typeface="Montserrat"/>
                <a:cs typeface="Montserrat"/>
                <a:sym typeface="Montserrat"/>
              </a:rPr>
              <a:t>INTRODUCTION</a:t>
            </a:r>
            <a:endParaRPr sz="1050" b="0" i="0" u="none" strike="noStrike" cap="none">
              <a:solidFill>
                <a:schemeClr val="dk1"/>
              </a:solidFill>
              <a:latin typeface="Calibri"/>
              <a:ea typeface="Calibri"/>
              <a:cs typeface="Calibri"/>
              <a:sym typeface="Calibri"/>
            </a:endParaRPr>
          </a:p>
        </p:txBody>
      </p:sp>
      <p:sp>
        <p:nvSpPr>
          <p:cNvPr id="64" name="Google Shape;64;p2"/>
          <p:cNvSpPr/>
          <p:nvPr/>
        </p:nvSpPr>
        <p:spPr>
          <a:xfrm>
            <a:off x="1182588" y="260598"/>
            <a:ext cx="2305050" cy="205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500"/>
              <a:buFont typeface="Montserrat"/>
              <a:buNone/>
            </a:pPr>
            <a:r>
              <a:rPr lang="en-US" sz="1500" b="1" i="0" u="none" strike="noStrike" cap="none">
                <a:solidFill>
                  <a:srgbClr val="D4AF37"/>
                </a:solidFill>
                <a:latin typeface="Montserrat"/>
                <a:ea typeface="Montserrat"/>
                <a:cs typeface="Montserrat"/>
                <a:sym typeface="Montserrat"/>
              </a:rPr>
              <a:t>01 / 09</a:t>
            </a:r>
            <a:endParaRPr sz="1500" b="0" i="0" u="none" strike="noStrike" cap="none">
              <a:solidFill>
                <a:schemeClr val="dk1"/>
              </a:solidFill>
              <a:latin typeface="Calibri"/>
              <a:ea typeface="Calibri"/>
              <a:cs typeface="Calibri"/>
              <a:sym typeface="Calibri"/>
            </a:endParaRPr>
          </a:p>
        </p:txBody>
      </p:sp>
      <p:sp>
        <p:nvSpPr>
          <p:cNvPr id="65" name="Google Shape;65;p2"/>
          <p:cNvSpPr/>
          <p:nvPr/>
        </p:nvSpPr>
        <p:spPr>
          <a:xfrm>
            <a:off x="1182588" y="651421"/>
            <a:ext cx="11009412" cy="39766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2700"/>
              <a:buFont typeface="Montserrat"/>
              <a:buNone/>
            </a:pPr>
            <a:r>
              <a:rPr lang="en-US" sz="2700" b="1" i="0" u="none" strike="noStrike" cap="none">
                <a:solidFill>
                  <a:srgbClr val="001529"/>
                </a:solidFill>
                <a:latin typeface="Montserrat"/>
                <a:ea typeface="Montserrat"/>
                <a:cs typeface="Montserrat"/>
                <a:sym typeface="Montserrat"/>
              </a:rPr>
              <a:t>Introduction &amp; Case Study Context</a:t>
            </a:r>
            <a:endParaRPr sz="2700" b="0" i="0" u="none" strike="noStrike" cap="none">
              <a:solidFill>
                <a:schemeClr val="dk1"/>
              </a:solidFill>
              <a:latin typeface="Calibri"/>
              <a:ea typeface="Calibri"/>
              <a:cs typeface="Calibri"/>
              <a:sym typeface="Calibri"/>
            </a:endParaRPr>
          </a:p>
        </p:txBody>
      </p:sp>
      <p:sp>
        <p:nvSpPr>
          <p:cNvPr id="66" name="Google Shape;66;p2"/>
          <p:cNvSpPr/>
          <p:nvPr/>
        </p:nvSpPr>
        <p:spPr>
          <a:xfrm>
            <a:off x="1853059" y="1625203"/>
            <a:ext cx="1285875" cy="26744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250"/>
              <a:buFont typeface="Montserrat"/>
              <a:buNone/>
            </a:pPr>
            <a:r>
              <a:rPr lang="en-US" sz="2250" b="1" i="0" u="none" strike="noStrike" cap="none">
                <a:solidFill>
                  <a:srgbClr val="FFFFFF"/>
                </a:solidFill>
                <a:latin typeface="Montserrat"/>
                <a:ea typeface="Montserrat"/>
                <a:cs typeface="Montserrat"/>
                <a:sym typeface="Montserrat"/>
              </a:rPr>
              <a:t>01</a:t>
            </a:r>
            <a:endParaRPr sz="2250" b="0" i="0" u="none" strike="noStrike" cap="none">
              <a:solidFill>
                <a:schemeClr val="dk1"/>
              </a:solidFill>
              <a:latin typeface="Calibri"/>
              <a:ea typeface="Calibri"/>
              <a:cs typeface="Calibri"/>
              <a:sym typeface="Calibri"/>
            </a:endParaRPr>
          </a:p>
        </p:txBody>
      </p:sp>
      <p:sp>
        <p:nvSpPr>
          <p:cNvPr id="67" name="Google Shape;67;p2"/>
          <p:cNvSpPr/>
          <p:nvPr/>
        </p:nvSpPr>
        <p:spPr>
          <a:xfrm>
            <a:off x="1743373" y="1988790"/>
            <a:ext cx="127635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125"/>
              <a:buFont typeface="Montserrat"/>
              <a:buNone/>
            </a:pPr>
            <a:r>
              <a:rPr lang="en-US" sz="1125" b="1" i="0" u="none" strike="noStrike" cap="none">
                <a:solidFill>
                  <a:srgbClr val="FFFFFF"/>
                </a:solidFill>
                <a:latin typeface="Montserrat"/>
                <a:ea typeface="Montserrat"/>
                <a:cs typeface="Montserrat"/>
                <a:sym typeface="Montserrat"/>
              </a:rPr>
              <a:t>Context</a:t>
            </a:r>
            <a:endParaRPr sz="1125" b="0" i="0" u="none" strike="noStrike" cap="none">
              <a:solidFill>
                <a:schemeClr val="dk1"/>
              </a:solidFill>
              <a:latin typeface="Calibri"/>
              <a:ea typeface="Calibri"/>
              <a:cs typeface="Calibri"/>
              <a:sym typeface="Calibri"/>
            </a:endParaRPr>
          </a:p>
        </p:txBody>
      </p:sp>
      <p:sp>
        <p:nvSpPr>
          <p:cNvPr id="68" name="Google Shape;68;p2"/>
          <p:cNvSpPr/>
          <p:nvPr/>
        </p:nvSpPr>
        <p:spPr>
          <a:xfrm>
            <a:off x="3572173" y="1618357"/>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2250"/>
              <a:buFont typeface="Montserrat"/>
              <a:buNone/>
            </a:pPr>
            <a:r>
              <a:rPr lang="en-US" sz="2250" b="1" i="0" u="none" strike="noStrike" cap="none">
                <a:solidFill>
                  <a:srgbClr val="D4AF37"/>
                </a:solidFill>
                <a:latin typeface="Montserrat"/>
                <a:ea typeface="Montserrat"/>
                <a:cs typeface="Montserrat"/>
                <a:sym typeface="Montserrat"/>
              </a:rPr>
              <a:t>02</a:t>
            </a:r>
            <a:endParaRPr sz="2250" b="0" i="0" u="none" strike="noStrike" cap="none">
              <a:solidFill>
                <a:schemeClr val="dk1"/>
              </a:solidFill>
              <a:latin typeface="Calibri"/>
              <a:ea typeface="Calibri"/>
              <a:cs typeface="Calibri"/>
              <a:sym typeface="Calibri"/>
            </a:endParaRPr>
          </a:p>
        </p:txBody>
      </p:sp>
      <p:sp>
        <p:nvSpPr>
          <p:cNvPr id="69" name="Google Shape;69;p2"/>
          <p:cNvSpPr/>
          <p:nvPr/>
        </p:nvSpPr>
        <p:spPr>
          <a:xfrm>
            <a:off x="3499098" y="1975098"/>
            <a:ext cx="110490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125"/>
              <a:buFont typeface="Montserrat"/>
              <a:buNone/>
            </a:pPr>
            <a:r>
              <a:rPr lang="en-US" sz="1125" b="1" i="0" u="none" strike="noStrike" cap="none">
                <a:solidFill>
                  <a:srgbClr val="001529"/>
                </a:solidFill>
                <a:latin typeface="Montserrat"/>
                <a:ea typeface="Montserrat"/>
                <a:cs typeface="Montserrat"/>
                <a:sym typeface="Montserrat"/>
              </a:rPr>
              <a:t>Issues</a:t>
            </a:r>
            <a:endParaRPr sz="1125" b="0" i="0" u="none" strike="noStrike" cap="none">
              <a:solidFill>
                <a:schemeClr val="dk1"/>
              </a:solidFill>
              <a:latin typeface="Calibri"/>
              <a:ea typeface="Calibri"/>
              <a:cs typeface="Calibri"/>
              <a:sym typeface="Calibri"/>
            </a:endParaRPr>
          </a:p>
        </p:txBody>
      </p:sp>
      <p:sp>
        <p:nvSpPr>
          <p:cNvPr id="70" name="Google Shape;70;p2"/>
          <p:cNvSpPr/>
          <p:nvPr/>
        </p:nvSpPr>
        <p:spPr>
          <a:xfrm>
            <a:off x="5303490" y="1618357"/>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2250"/>
              <a:buFont typeface="Montserrat"/>
              <a:buNone/>
            </a:pPr>
            <a:r>
              <a:rPr lang="en-US" sz="2250" b="1" i="0" u="none" strike="noStrike" cap="none">
                <a:solidFill>
                  <a:srgbClr val="D4AF37"/>
                </a:solidFill>
                <a:latin typeface="Montserrat"/>
                <a:ea typeface="Montserrat"/>
                <a:cs typeface="Montserrat"/>
                <a:sym typeface="Montserrat"/>
              </a:rPr>
              <a:t>03</a:t>
            </a:r>
            <a:endParaRPr sz="2250" b="0" i="0" u="none" strike="noStrike" cap="none">
              <a:solidFill>
                <a:schemeClr val="dk1"/>
              </a:solidFill>
              <a:latin typeface="Calibri"/>
              <a:ea typeface="Calibri"/>
              <a:cs typeface="Calibri"/>
              <a:sym typeface="Calibri"/>
            </a:endParaRPr>
          </a:p>
        </p:txBody>
      </p:sp>
      <p:sp>
        <p:nvSpPr>
          <p:cNvPr id="71" name="Google Shape;71;p2"/>
          <p:cNvSpPr/>
          <p:nvPr/>
        </p:nvSpPr>
        <p:spPr>
          <a:xfrm>
            <a:off x="5181600" y="1968103"/>
            <a:ext cx="110490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125"/>
              <a:buFont typeface="Montserrat"/>
              <a:buNone/>
            </a:pPr>
            <a:r>
              <a:rPr lang="en-US" sz="1125" b="1" i="0" u="none" strike="noStrike" cap="none">
                <a:solidFill>
                  <a:srgbClr val="001529"/>
                </a:solidFill>
                <a:latin typeface="Montserrat"/>
                <a:ea typeface="Montserrat"/>
                <a:cs typeface="Montserrat"/>
                <a:sym typeface="Montserrat"/>
              </a:rPr>
              <a:t>PESTEL</a:t>
            </a:r>
            <a:endParaRPr sz="1125" b="0" i="0" u="none" strike="noStrike" cap="none">
              <a:solidFill>
                <a:schemeClr val="dk1"/>
              </a:solidFill>
              <a:latin typeface="Calibri"/>
              <a:ea typeface="Calibri"/>
              <a:cs typeface="Calibri"/>
              <a:sym typeface="Calibri"/>
            </a:endParaRPr>
          </a:p>
        </p:txBody>
      </p:sp>
      <p:sp>
        <p:nvSpPr>
          <p:cNvPr id="72" name="Google Shape;72;p2"/>
          <p:cNvSpPr/>
          <p:nvPr/>
        </p:nvSpPr>
        <p:spPr>
          <a:xfrm>
            <a:off x="7034659" y="1618357"/>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2250"/>
              <a:buFont typeface="Montserrat"/>
              <a:buNone/>
            </a:pPr>
            <a:r>
              <a:rPr lang="en-US" sz="2250" b="1" i="0" u="none" strike="noStrike" cap="none">
                <a:solidFill>
                  <a:srgbClr val="D4AF37"/>
                </a:solidFill>
                <a:latin typeface="Montserrat"/>
                <a:ea typeface="Montserrat"/>
                <a:cs typeface="Montserrat"/>
                <a:sym typeface="Montserrat"/>
              </a:rPr>
              <a:t>04</a:t>
            </a:r>
            <a:endParaRPr sz="2250" b="0" i="0" u="none" strike="noStrike" cap="none">
              <a:solidFill>
                <a:schemeClr val="dk1"/>
              </a:solidFill>
              <a:latin typeface="Calibri"/>
              <a:ea typeface="Calibri"/>
              <a:cs typeface="Calibri"/>
              <a:sym typeface="Calibri"/>
            </a:endParaRPr>
          </a:p>
        </p:txBody>
      </p:sp>
      <p:sp>
        <p:nvSpPr>
          <p:cNvPr id="73" name="Google Shape;73;p2"/>
          <p:cNvSpPr/>
          <p:nvPr/>
        </p:nvSpPr>
        <p:spPr>
          <a:xfrm>
            <a:off x="6851898" y="1968103"/>
            <a:ext cx="144780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125"/>
              <a:buFont typeface="Montserrat"/>
              <a:buNone/>
            </a:pPr>
            <a:r>
              <a:rPr lang="en-US" sz="1125" b="1" i="0" u="none" strike="noStrike" cap="none">
                <a:solidFill>
                  <a:srgbClr val="001529"/>
                </a:solidFill>
                <a:latin typeface="Montserrat"/>
                <a:ea typeface="Montserrat"/>
                <a:cs typeface="Montserrat"/>
                <a:sym typeface="Montserrat"/>
              </a:rPr>
              <a:t>Fishbone</a:t>
            </a:r>
            <a:endParaRPr sz="1125" b="0" i="0" u="none" strike="noStrike" cap="none">
              <a:solidFill>
                <a:schemeClr val="dk1"/>
              </a:solidFill>
              <a:latin typeface="Calibri"/>
              <a:ea typeface="Calibri"/>
              <a:cs typeface="Calibri"/>
              <a:sym typeface="Calibri"/>
            </a:endParaRPr>
          </a:p>
        </p:txBody>
      </p:sp>
      <p:sp>
        <p:nvSpPr>
          <p:cNvPr id="74" name="Google Shape;74;p2"/>
          <p:cNvSpPr/>
          <p:nvPr/>
        </p:nvSpPr>
        <p:spPr>
          <a:xfrm>
            <a:off x="8741569" y="1618357"/>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2250"/>
              <a:buFont typeface="Montserrat"/>
              <a:buNone/>
            </a:pPr>
            <a:r>
              <a:rPr lang="en-US" sz="2250" b="1" i="0" u="none" strike="noStrike" cap="none">
                <a:solidFill>
                  <a:srgbClr val="D4AF37"/>
                </a:solidFill>
                <a:latin typeface="Montserrat"/>
                <a:ea typeface="Montserrat"/>
                <a:cs typeface="Montserrat"/>
                <a:sym typeface="Montserrat"/>
              </a:rPr>
              <a:t>05</a:t>
            </a:r>
            <a:endParaRPr sz="2250" b="0" i="0" u="none" strike="noStrike" cap="none">
              <a:solidFill>
                <a:schemeClr val="dk1"/>
              </a:solidFill>
              <a:latin typeface="Calibri"/>
              <a:ea typeface="Calibri"/>
              <a:cs typeface="Calibri"/>
              <a:sym typeface="Calibri"/>
            </a:endParaRPr>
          </a:p>
        </p:txBody>
      </p:sp>
      <p:sp>
        <p:nvSpPr>
          <p:cNvPr id="75" name="Google Shape;75;p2"/>
          <p:cNvSpPr/>
          <p:nvPr/>
        </p:nvSpPr>
        <p:spPr>
          <a:xfrm>
            <a:off x="8570863" y="1968103"/>
            <a:ext cx="144780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125"/>
              <a:buFont typeface="Montserrat"/>
              <a:buNone/>
            </a:pPr>
            <a:r>
              <a:rPr lang="en-US" sz="1125" b="1" i="0" u="none" strike="noStrike" cap="none">
                <a:solidFill>
                  <a:srgbClr val="001529"/>
                </a:solidFill>
                <a:latin typeface="Montserrat"/>
                <a:ea typeface="Montserrat"/>
                <a:cs typeface="Montserrat"/>
                <a:sym typeface="Montserrat"/>
              </a:rPr>
              <a:t>Findings</a:t>
            </a:r>
            <a:endParaRPr sz="1125" b="0" i="0" u="none" strike="noStrike" cap="none">
              <a:solidFill>
                <a:schemeClr val="dk1"/>
              </a:solidFill>
              <a:latin typeface="Calibri"/>
              <a:ea typeface="Calibri"/>
              <a:cs typeface="Calibri"/>
              <a:sym typeface="Calibri"/>
            </a:endParaRPr>
          </a:p>
        </p:txBody>
      </p:sp>
      <p:sp>
        <p:nvSpPr>
          <p:cNvPr id="76" name="Google Shape;76;p2"/>
          <p:cNvSpPr/>
          <p:nvPr/>
        </p:nvSpPr>
        <p:spPr>
          <a:xfrm>
            <a:off x="10436275" y="1618357"/>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2250"/>
              <a:buFont typeface="Montserrat"/>
              <a:buNone/>
            </a:pPr>
            <a:r>
              <a:rPr lang="en-US" sz="2250" b="1" i="0" u="none" strike="noStrike" cap="none">
                <a:solidFill>
                  <a:srgbClr val="D4AF37"/>
                </a:solidFill>
                <a:latin typeface="Montserrat"/>
                <a:ea typeface="Montserrat"/>
                <a:cs typeface="Montserrat"/>
                <a:sym typeface="Montserrat"/>
              </a:rPr>
              <a:t>06</a:t>
            </a:r>
            <a:endParaRPr sz="2250" b="0" i="0" u="none" strike="noStrike" cap="none">
              <a:solidFill>
                <a:schemeClr val="dk1"/>
              </a:solidFill>
              <a:latin typeface="Calibri"/>
              <a:ea typeface="Calibri"/>
              <a:cs typeface="Calibri"/>
              <a:sym typeface="Calibri"/>
            </a:endParaRPr>
          </a:p>
        </p:txBody>
      </p:sp>
      <p:sp>
        <p:nvSpPr>
          <p:cNvPr id="77" name="Google Shape;77;p2"/>
          <p:cNvSpPr/>
          <p:nvPr/>
        </p:nvSpPr>
        <p:spPr>
          <a:xfrm>
            <a:off x="10180290" y="1968103"/>
            <a:ext cx="179070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125"/>
              <a:buFont typeface="Montserrat"/>
              <a:buNone/>
            </a:pPr>
            <a:r>
              <a:rPr lang="en-US" sz="1125" b="1" i="0" u="none" strike="noStrike" cap="none">
                <a:solidFill>
                  <a:srgbClr val="001529"/>
                </a:solidFill>
                <a:latin typeface="Montserrat"/>
                <a:ea typeface="Montserrat"/>
                <a:cs typeface="Montserrat"/>
                <a:sym typeface="Montserrat"/>
              </a:rPr>
              <a:t>References</a:t>
            </a:r>
            <a:endParaRPr sz="1125" b="0" i="0" u="none" strike="noStrike" cap="none">
              <a:solidFill>
                <a:schemeClr val="dk1"/>
              </a:solidFill>
              <a:latin typeface="Calibri"/>
              <a:ea typeface="Calibri"/>
              <a:cs typeface="Calibri"/>
              <a:sym typeface="Calibri"/>
            </a:endParaRPr>
          </a:p>
        </p:txBody>
      </p:sp>
      <p:sp>
        <p:nvSpPr>
          <p:cNvPr id="78" name="Google Shape;78;p2"/>
          <p:cNvSpPr/>
          <p:nvPr/>
        </p:nvSpPr>
        <p:spPr>
          <a:xfrm>
            <a:off x="1206996" y="2619673"/>
            <a:ext cx="367665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125"/>
              <a:buFont typeface="Montserrat"/>
              <a:buNone/>
            </a:pPr>
            <a:r>
              <a:rPr lang="en-US" sz="1125" b="1" i="0" u="none" strike="noStrike" cap="none">
                <a:solidFill>
                  <a:srgbClr val="D4AF37"/>
                </a:solidFill>
                <a:latin typeface="Montserrat"/>
                <a:ea typeface="Montserrat"/>
                <a:cs typeface="Montserrat"/>
                <a:sym typeface="Montserrat"/>
              </a:rPr>
              <a:t>CASE STUDY BACKGROUND</a:t>
            </a:r>
            <a:endParaRPr sz="1125" b="0" i="0" u="none" strike="noStrike" cap="none">
              <a:solidFill>
                <a:schemeClr val="dk1"/>
              </a:solidFill>
              <a:latin typeface="Calibri"/>
              <a:ea typeface="Calibri"/>
              <a:cs typeface="Calibri"/>
              <a:sym typeface="Calibri"/>
            </a:endParaRPr>
          </a:p>
        </p:txBody>
      </p:sp>
      <p:sp>
        <p:nvSpPr>
          <p:cNvPr id="79" name="Google Shape;79;p2"/>
          <p:cNvSpPr/>
          <p:nvPr/>
        </p:nvSpPr>
        <p:spPr>
          <a:xfrm>
            <a:off x="2048173" y="4293096"/>
            <a:ext cx="2381250" cy="21937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500"/>
              <a:buFont typeface="Montserrat"/>
              <a:buNone/>
            </a:pPr>
            <a:r>
              <a:rPr lang="en-US" sz="1500" b="1" i="0" u="none" strike="noStrike" cap="none">
                <a:solidFill>
                  <a:srgbClr val="001529"/>
                </a:solidFill>
                <a:latin typeface="Montserrat"/>
                <a:ea typeface="Montserrat"/>
                <a:cs typeface="Montserrat"/>
                <a:sym typeface="Montserrat"/>
              </a:rPr>
              <a:t>The Bakery</a:t>
            </a:r>
            <a:endParaRPr sz="1500" b="0" i="0" u="none" strike="noStrike" cap="none">
              <a:solidFill>
                <a:schemeClr val="dk1"/>
              </a:solidFill>
              <a:latin typeface="Calibri"/>
              <a:ea typeface="Calibri"/>
              <a:cs typeface="Calibri"/>
              <a:sym typeface="Calibri"/>
            </a:endParaRPr>
          </a:p>
        </p:txBody>
      </p:sp>
      <p:sp>
        <p:nvSpPr>
          <p:cNvPr id="80" name="Google Shape;80;p2"/>
          <p:cNvSpPr/>
          <p:nvPr/>
        </p:nvSpPr>
        <p:spPr>
          <a:xfrm>
            <a:off x="1206996" y="4683919"/>
            <a:ext cx="751332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333333"/>
              </a:buClr>
              <a:buSzPts val="1200"/>
              <a:buFont typeface="Montserrat"/>
              <a:buNone/>
            </a:pPr>
            <a:r>
              <a:rPr lang="en-US" sz="1200" b="0" i="0" u="none" strike="noStrike" cap="none">
                <a:solidFill>
                  <a:srgbClr val="333333"/>
                </a:solidFill>
                <a:latin typeface="Montserrat"/>
                <a:ea typeface="Montserrat"/>
                <a:cs typeface="Montserrat"/>
                <a:sym typeface="Montserrat"/>
              </a:rPr>
              <a:t>• Founded 2015 by Basil, artisan baker</a:t>
            </a:r>
            <a:endParaRPr sz="1200" b="0" i="0" u="none" strike="noStrike" cap="none">
              <a:solidFill>
                <a:schemeClr val="dk1"/>
              </a:solidFill>
              <a:latin typeface="Calibri"/>
              <a:ea typeface="Calibri"/>
              <a:cs typeface="Calibri"/>
              <a:sym typeface="Calibri"/>
            </a:endParaRPr>
          </a:p>
        </p:txBody>
      </p:sp>
      <p:sp>
        <p:nvSpPr>
          <p:cNvPr id="81" name="Google Shape;81;p2"/>
          <p:cNvSpPr/>
          <p:nvPr/>
        </p:nvSpPr>
        <p:spPr>
          <a:xfrm>
            <a:off x="1206996" y="5013127"/>
            <a:ext cx="7208520" cy="1782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333333"/>
              </a:buClr>
              <a:buSzPts val="1200"/>
              <a:buFont typeface="Montserrat"/>
              <a:buNone/>
            </a:pPr>
            <a:r>
              <a:rPr lang="en-US" sz="1200" b="0" i="0" u="none" strike="noStrike" cap="none" dirty="0">
                <a:solidFill>
                  <a:srgbClr val="333333"/>
                </a:solidFill>
                <a:latin typeface="Montserrat"/>
                <a:ea typeface="Montserrat"/>
                <a:cs typeface="Montserrat"/>
                <a:sym typeface="Montserrat"/>
              </a:rPr>
              <a:t>• </a:t>
            </a:r>
            <a:r>
              <a:rPr lang="en-US" sz="1200" dirty="0">
                <a:solidFill>
                  <a:srgbClr val="333333"/>
                </a:solidFill>
                <a:latin typeface="Montserrat"/>
                <a:ea typeface="Montserrat"/>
                <a:cs typeface="Montserrat"/>
                <a:sym typeface="Montserrat"/>
              </a:rPr>
              <a:t>Located</a:t>
            </a:r>
            <a:r>
              <a:rPr lang="en-US" sz="1200" b="0" i="0" u="none" strike="noStrike" cap="none" dirty="0">
                <a:solidFill>
                  <a:srgbClr val="333333"/>
                </a:solidFill>
                <a:latin typeface="Montserrat"/>
                <a:ea typeface="Montserrat"/>
                <a:cs typeface="Montserrat"/>
                <a:sym typeface="Montserrat"/>
              </a:rPr>
              <a:t> in a retail park, Coventry UK</a:t>
            </a:r>
            <a:endParaRPr sz="1200" b="0" i="0" u="none" strike="noStrike" cap="none" dirty="0">
              <a:solidFill>
                <a:schemeClr val="dk1"/>
              </a:solidFill>
              <a:latin typeface="Calibri"/>
              <a:ea typeface="Calibri"/>
              <a:cs typeface="Calibri"/>
              <a:sym typeface="Calibri"/>
            </a:endParaRPr>
          </a:p>
        </p:txBody>
      </p:sp>
      <p:sp>
        <p:nvSpPr>
          <p:cNvPr id="82" name="Google Shape;82;p2"/>
          <p:cNvSpPr/>
          <p:nvPr/>
        </p:nvSpPr>
        <p:spPr>
          <a:xfrm>
            <a:off x="1206996" y="5321796"/>
            <a:ext cx="775716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333333"/>
              </a:buClr>
              <a:buSzPts val="1200"/>
              <a:buFont typeface="Montserrat"/>
              <a:buNone/>
            </a:pPr>
            <a:r>
              <a:rPr lang="en-US" sz="1200" b="0" i="0" u="none" strike="noStrike" cap="none">
                <a:solidFill>
                  <a:srgbClr val="333333"/>
                </a:solidFill>
                <a:latin typeface="Montserrat"/>
                <a:ea typeface="Montserrat"/>
                <a:cs typeface="Montserrat"/>
                <a:sym typeface="Montserrat"/>
              </a:rPr>
              <a:t>• Premium organic cakes, pastries &amp; breads</a:t>
            </a:r>
            <a:endParaRPr sz="1200" b="0" i="0" u="none" strike="noStrike" cap="none">
              <a:solidFill>
                <a:schemeClr val="dk1"/>
              </a:solidFill>
              <a:latin typeface="Calibri"/>
              <a:ea typeface="Calibri"/>
              <a:cs typeface="Calibri"/>
              <a:sym typeface="Calibri"/>
            </a:endParaRPr>
          </a:p>
        </p:txBody>
      </p:sp>
      <p:sp>
        <p:nvSpPr>
          <p:cNvPr id="83" name="Google Shape;83;p2"/>
          <p:cNvSpPr/>
          <p:nvPr/>
        </p:nvSpPr>
        <p:spPr>
          <a:xfrm>
            <a:off x="1206996" y="5657850"/>
            <a:ext cx="5623560" cy="178296"/>
          </a:xfrm>
          <a:prstGeom prst="rect">
            <a:avLst/>
          </a:prstGeom>
          <a:noFill/>
          <a:ln>
            <a:noFill/>
          </a:ln>
        </p:spPr>
        <p:txBody>
          <a:bodyPr spcFirstLastPara="1" wrap="square" lIns="0" tIns="0" rIns="0" bIns="0" anchor="ctr" anchorCtr="0">
            <a:noAutofit/>
          </a:bodyPr>
          <a:lstStyle/>
          <a:p>
            <a:pPr>
              <a:buClr>
                <a:srgbClr val="333333"/>
              </a:buClr>
              <a:buSzPts val="1200"/>
            </a:pPr>
            <a:r>
              <a:rPr lang="en-US" sz="1200" b="0" i="0" u="none" strike="noStrike" cap="none" dirty="0">
                <a:solidFill>
                  <a:srgbClr val="333333"/>
                </a:solidFill>
                <a:latin typeface="Montserrat"/>
                <a:ea typeface="Montserrat"/>
                <a:cs typeface="Montserrat"/>
                <a:sym typeface="Montserrat"/>
              </a:rPr>
              <a:t>• </a:t>
            </a:r>
            <a:r>
              <a:rPr lang="en-US" sz="1200" dirty="0">
                <a:solidFill>
                  <a:srgbClr val="333333"/>
                </a:solidFill>
                <a:latin typeface="Montserrat"/>
                <a:ea typeface="Montserrat"/>
                <a:cs typeface="Montserrat"/>
                <a:sym typeface="Montserrat"/>
              </a:rPr>
              <a:t>Strong growth</a:t>
            </a:r>
            <a:r>
              <a:rPr lang="en-US" sz="1200" b="0" i="0" u="none" strike="noStrike" cap="none" dirty="0">
                <a:solidFill>
                  <a:srgbClr val="333333"/>
                </a:solidFill>
                <a:latin typeface="Montserrat"/>
                <a:ea typeface="Montserrat"/>
                <a:cs typeface="Montserrat"/>
                <a:sym typeface="Montserrat"/>
              </a:rPr>
              <a:t> 2015–2019</a:t>
            </a:r>
            <a:endParaRPr sz="1200" b="0" i="0" u="none" strike="noStrike" cap="none" dirty="0">
              <a:solidFill>
                <a:schemeClr val="dk1"/>
              </a:solidFill>
              <a:latin typeface="Calibri"/>
              <a:ea typeface="Calibri"/>
              <a:cs typeface="Calibri"/>
              <a:sym typeface="Calibri"/>
            </a:endParaRPr>
          </a:p>
        </p:txBody>
      </p:sp>
      <p:sp>
        <p:nvSpPr>
          <p:cNvPr id="84" name="Google Shape;84;p2"/>
          <p:cNvSpPr/>
          <p:nvPr/>
        </p:nvSpPr>
        <p:spPr>
          <a:xfrm>
            <a:off x="5169396" y="4293096"/>
            <a:ext cx="3295650" cy="21937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529"/>
              </a:buClr>
              <a:buSzPts val="1500"/>
              <a:buFont typeface="Montserrat"/>
              <a:buNone/>
            </a:pPr>
            <a:r>
              <a:rPr lang="en-US" sz="1500" b="1" i="0" u="none" strike="noStrike" cap="none">
                <a:solidFill>
                  <a:srgbClr val="001529"/>
                </a:solidFill>
                <a:latin typeface="Montserrat"/>
                <a:ea typeface="Montserrat"/>
                <a:cs typeface="Montserrat"/>
                <a:sym typeface="Montserrat"/>
              </a:rPr>
              <a:t>The Disruption</a:t>
            </a:r>
            <a:endParaRPr sz="1500" b="0" i="0" u="none" strike="noStrike" cap="none">
              <a:solidFill>
                <a:schemeClr val="dk1"/>
              </a:solidFill>
              <a:latin typeface="Calibri"/>
              <a:ea typeface="Calibri"/>
              <a:cs typeface="Calibri"/>
              <a:sym typeface="Calibri"/>
            </a:endParaRPr>
          </a:p>
        </p:txBody>
      </p:sp>
      <p:sp>
        <p:nvSpPr>
          <p:cNvPr id="85" name="Google Shape;85;p2"/>
          <p:cNvSpPr/>
          <p:nvPr/>
        </p:nvSpPr>
        <p:spPr>
          <a:xfrm>
            <a:off x="4645075" y="4725144"/>
            <a:ext cx="2036100" cy="3840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 COVID-19 lockdowns caused</a:t>
            </a:r>
            <a:endParaRPr sz="10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sharp sales decline (ONS, 2024)</a:t>
            </a:r>
            <a:endParaRPr sz="1050" b="0" i="0" u="none" strike="noStrike" cap="none">
              <a:solidFill>
                <a:schemeClr val="dk1"/>
              </a:solidFill>
              <a:latin typeface="Calibri"/>
              <a:ea typeface="Calibri"/>
              <a:cs typeface="Calibri"/>
              <a:sym typeface="Calibri"/>
            </a:endParaRPr>
          </a:p>
        </p:txBody>
      </p:sp>
      <p:sp>
        <p:nvSpPr>
          <p:cNvPr id="86" name="Google Shape;86;p2"/>
          <p:cNvSpPr/>
          <p:nvPr/>
        </p:nvSpPr>
        <p:spPr>
          <a:xfrm>
            <a:off x="4645075" y="5198269"/>
            <a:ext cx="4396740"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 Partial recovery followed</a:t>
            </a:r>
            <a:endParaRPr sz="1050" b="0" i="0" u="none" strike="noStrike" cap="none">
              <a:solidFill>
                <a:schemeClr val="dk1"/>
              </a:solidFill>
              <a:latin typeface="Calibri"/>
              <a:ea typeface="Calibri"/>
              <a:cs typeface="Calibri"/>
              <a:sym typeface="Calibri"/>
            </a:endParaRPr>
          </a:p>
        </p:txBody>
      </p:sp>
      <p:sp>
        <p:nvSpPr>
          <p:cNvPr id="87" name="Google Shape;87;p2"/>
          <p:cNvSpPr/>
          <p:nvPr/>
        </p:nvSpPr>
        <p:spPr>
          <a:xfrm>
            <a:off x="4645075" y="5472559"/>
            <a:ext cx="642366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 Sales never returned to 2019 levels</a:t>
            </a:r>
            <a:endParaRPr sz="1050" b="0" i="0" u="none" strike="noStrike" cap="none">
              <a:solidFill>
                <a:schemeClr val="dk1"/>
              </a:solidFill>
              <a:latin typeface="Calibri"/>
              <a:ea typeface="Calibri"/>
              <a:cs typeface="Calibri"/>
              <a:sym typeface="Calibri"/>
            </a:endParaRPr>
          </a:p>
        </p:txBody>
      </p:sp>
      <p:sp>
        <p:nvSpPr>
          <p:cNvPr id="88" name="Google Shape;88;p2"/>
          <p:cNvSpPr/>
          <p:nvPr/>
        </p:nvSpPr>
        <p:spPr>
          <a:xfrm>
            <a:off x="4632871" y="5767536"/>
            <a:ext cx="2487067" cy="37713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 Loyal customers lost to</a:t>
            </a:r>
            <a:endParaRPr sz="10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333333"/>
              </a:buClr>
              <a:buSzPts val="1050"/>
              <a:buFont typeface="Montserrat"/>
              <a:buNone/>
            </a:pPr>
            <a:r>
              <a:rPr lang="en-US" sz="1050" b="0" i="0" u="none" strike="noStrike" cap="none">
                <a:solidFill>
                  <a:srgbClr val="333333"/>
                </a:solidFill>
                <a:latin typeface="Montserrat"/>
                <a:ea typeface="Montserrat"/>
                <a:cs typeface="Montserrat"/>
                <a:sym typeface="Montserrat"/>
              </a:rPr>
              <a:t>redundancies &amp; WFH shift (CIPD, 2023)</a:t>
            </a:r>
            <a:endParaRPr sz="1050" b="0" i="0" u="none" strike="noStrike" cap="none">
              <a:solidFill>
                <a:schemeClr val="dk1"/>
              </a:solidFill>
              <a:latin typeface="Calibri"/>
              <a:ea typeface="Calibri"/>
              <a:cs typeface="Calibri"/>
              <a:sym typeface="Calibri"/>
            </a:endParaRPr>
          </a:p>
        </p:txBody>
      </p:sp>
      <p:sp>
        <p:nvSpPr>
          <p:cNvPr id="89" name="Google Shape;89;p2"/>
          <p:cNvSpPr/>
          <p:nvPr/>
        </p:nvSpPr>
        <p:spPr>
          <a:xfrm>
            <a:off x="8778180" y="4245025"/>
            <a:ext cx="247650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125"/>
              <a:buFont typeface="Montserrat"/>
              <a:buNone/>
            </a:pPr>
            <a:r>
              <a:rPr lang="en-US" sz="1125" b="1" i="0" u="none" strike="noStrike" cap="none">
                <a:solidFill>
                  <a:srgbClr val="D4AF37"/>
                </a:solidFill>
                <a:latin typeface="Montserrat"/>
                <a:ea typeface="Montserrat"/>
                <a:cs typeface="Montserrat"/>
                <a:sym typeface="Montserrat"/>
              </a:rPr>
              <a:t>Current Status</a:t>
            </a:r>
            <a:endParaRPr sz="1125" b="0" i="0" u="none" strike="noStrike" cap="none">
              <a:solidFill>
                <a:schemeClr val="dk1"/>
              </a:solidFill>
              <a:latin typeface="Calibri"/>
              <a:ea typeface="Calibri"/>
              <a:cs typeface="Calibri"/>
              <a:sym typeface="Calibri"/>
            </a:endParaRPr>
          </a:p>
        </p:txBody>
      </p:sp>
      <p:sp>
        <p:nvSpPr>
          <p:cNvPr id="90" name="Google Shape;90;p2"/>
          <p:cNvSpPr/>
          <p:nvPr/>
        </p:nvSpPr>
        <p:spPr>
          <a:xfrm>
            <a:off x="8583067" y="4635996"/>
            <a:ext cx="3608933" cy="603498"/>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Clr>
                <a:srgbClr val="D4AF37"/>
              </a:buClr>
              <a:buSzPts val="5850"/>
              <a:buFont typeface="Montserrat"/>
              <a:buNone/>
            </a:pPr>
            <a:r>
              <a:rPr lang="en-US" sz="5850" b="1">
                <a:solidFill>
                  <a:srgbClr val="D4AF37"/>
                </a:solidFill>
                <a:latin typeface="Montserrat"/>
                <a:ea typeface="Montserrat"/>
                <a:cs typeface="Montserrat"/>
                <a:sym typeface="Montserrat"/>
              </a:rPr>
              <a:t>−25%</a:t>
            </a:r>
            <a:endParaRPr sz="4950" b="0" i="0" u="none" strike="noStrike" cap="none">
              <a:solidFill>
                <a:schemeClr val="dk1"/>
              </a:solidFill>
              <a:latin typeface="Calibri"/>
              <a:ea typeface="Calibri"/>
              <a:cs typeface="Calibri"/>
              <a:sym typeface="Calibri"/>
            </a:endParaRPr>
          </a:p>
        </p:txBody>
      </p:sp>
      <p:sp>
        <p:nvSpPr>
          <p:cNvPr id="91" name="Google Shape;91;p2"/>
          <p:cNvSpPr/>
          <p:nvPr/>
        </p:nvSpPr>
        <p:spPr>
          <a:xfrm>
            <a:off x="8607475" y="5424636"/>
            <a:ext cx="3584525" cy="164455"/>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125"/>
              <a:buFont typeface="Montserrat"/>
              <a:buNone/>
            </a:pPr>
            <a:r>
              <a:rPr lang="en-US" sz="1125" b="1" i="0" u="none" strike="noStrike" cap="none">
                <a:solidFill>
                  <a:srgbClr val="FFFFFF"/>
                </a:solidFill>
                <a:latin typeface="Montserrat"/>
                <a:ea typeface="Montserrat"/>
                <a:cs typeface="Montserrat"/>
                <a:sym typeface="Montserrat"/>
              </a:rPr>
              <a:t>Below 2019 sales levels</a:t>
            </a:r>
            <a:endParaRPr sz="1125" b="0" i="0" u="none" strike="noStrike" cap="none">
              <a:solidFill>
                <a:schemeClr val="dk1"/>
              </a:solidFill>
              <a:latin typeface="Calibri"/>
              <a:ea typeface="Calibri"/>
              <a:cs typeface="Calibri"/>
              <a:sym typeface="Calibri"/>
            </a:endParaRPr>
          </a:p>
        </p:txBody>
      </p:sp>
      <p:sp>
        <p:nvSpPr>
          <p:cNvPr id="92" name="Google Shape;92;p2"/>
          <p:cNvSpPr/>
          <p:nvPr/>
        </p:nvSpPr>
        <p:spPr>
          <a:xfrm>
            <a:off x="8692753" y="5664696"/>
            <a:ext cx="3499247"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125"/>
              <a:buFont typeface="Montserrat"/>
              <a:buNone/>
            </a:pPr>
            <a:r>
              <a:rPr lang="en-US" sz="1125" b="1" i="0" u="none" strike="noStrike" cap="none">
                <a:solidFill>
                  <a:srgbClr val="FFFFFF"/>
                </a:solidFill>
                <a:latin typeface="Montserrat"/>
                <a:ea typeface="Montserrat"/>
                <a:cs typeface="Montserrat"/>
                <a:sym typeface="Montserrat"/>
              </a:rPr>
              <a:t>Average: 2023–2025</a:t>
            </a:r>
            <a:endParaRPr sz="1125" b="0" i="0" u="none" strike="noStrike" cap="none">
              <a:solidFill>
                <a:schemeClr val="dk1"/>
              </a:solidFill>
              <a:latin typeface="Calibri"/>
              <a:ea typeface="Calibri"/>
              <a:cs typeface="Calibri"/>
              <a:sym typeface="Calibri"/>
            </a:endParaRPr>
          </a:p>
        </p:txBody>
      </p:sp>
      <p:sp>
        <p:nvSpPr>
          <p:cNvPr id="93" name="Google Shape;93;p2"/>
          <p:cNvSpPr/>
          <p:nvPr/>
        </p:nvSpPr>
        <p:spPr>
          <a:xfrm>
            <a:off x="9936361" y="6597253"/>
            <a:ext cx="2255639" cy="13707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66666"/>
              </a:buClr>
              <a:buSzPts val="900"/>
              <a:buFont typeface="Montserrat"/>
              <a:buNone/>
            </a:pPr>
            <a:r>
              <a:rPr lang="en-US" sz="900" b="0" i="0" u="none" strike="noStrike" cap="none">
                <a:solidFill>
                  <a:srgbClr val="666666"/>
                </a:solidFill>
                <a:latin typeface="Montserrat"/>
                <a:ea typeface="Montserrat"/>
                <a:cs typeface="Montserrat"/>
                <a:sym typeface="Montserrat"/>
              </a:rPr>
              <a:t>Sources: ONS (2024); CIPD (2023)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pic>
        <p:nvPicPr>
          <p:cNvPr id="99" name="Google Shape;99;p3"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0" name="Google Shape;100;p3" descr="preencoded.png"/>
          <p:cNvPicPr preferRelativeResize="0"/>
          <p:nvPr/>
        </p:nvPicPr>
        <p:blipFill rotWithShape="1">
          <a:blip r:embed="rId4">
            <a:alphaModFix/>
          </a:blip>
          <a:srcRect/>
          <a:stretch/>
        </p:blipFill>
        <p:spPr>
          <a:xfrm>
            <a:off x="0" y="0"/>
            <a:ext cx="12192000" cy="308521"/>
          </a:xfrm>
          <a:prstGeom prst="rect">
            <a:avLst/>
          </a:prstGeom>
          <a:noFill/>
          <a:ln>
            <a:noFill/>
          </a:ln>
        </p:spPr>
      </p:pic>
      <p:pic>
        <p:nvPicPr>
          <p:cNvPr id="101" name="Google Shape;101;p3" descr="preencoded.png"/>
          <p:cNvPicPr preferRelativeResize="0"/>
          <p:nvPr/>
        </p:nvPicPr>
        <p:blipFill rotWithShape="1">
          <a:blip r:embed="rId5">
            <a:alphaModFix/>
          </a:blip>
          <a:srcRect/>
          <a:stretch/>
        </p:blipFill>
        <p:spPr>
          <a:xfrm>
            <a:off x="377875" y="1617911"/>
            <a:ext cx="1694557" cy="28575"/>
          </a:xfrm>
          <a:prstGeom prst="rect">
            <a:avLst/>
          </a:prstGeom>
          <a:noFill/>
          <a:ln>
            <a:noFill/>
          </a:ln>
        </p:spPr>
      </p:pic>
      <p:pic>
        <p:nvPicPr>
          <p:cNvPr id="102" name="Google Shape;102;p3" descr="preencoded.png"/>
          <p:cNvPicPr preferRelativeResize="0"/>
          <p:nvPr/>
        </p:nvPicPr>
        <p:blipFill rotWithShape="1">
          <a:blip r:embed="rId6">
            <a:alphaModFix/>
          </a:blip>
          <a:srcRect/>
          <a:stretch/>
        </p:blipFill>
        <p:spPr>
          <a:xfrm>
            <a:off x="377875" y="1865263"/>
            <a:ext cx="11435953" cy="452586"/>
          </a:xfrm>
          <a:prstGeom prst="rect">
            <a:avLst/>
          </a:prstGeom>
          <a:noFill/>
          <a:ln>
            <a:noFill/>
          </a:ln>
        </p:spPr>
      </p:pic>
      <p:pic>
        <p:nvPicPr>
          <p:cNvPr id="103" name="Google Shape;103;p3" descr="preencoded.png"/>
          <p:cNvPicPr preferRelativeResize="0"/>
          <p:nvPr/>
        </p:nvPicPr>
        <p:blipFill rotWithShape="1">
          <a:blip r:embed="rId7">
            <a:alphaModFix/>
          </a:blip>
          <a:srcRect/>
          <a:stretch/>
        </p:blipFill>
        <p:spPr>
          <a:xfrm>
            <a:off x="877788" y="2551063"/>
            <a:ext cx="3328392" cy="1851571"/>
          </a:xfrm>
          <a:prstGeom prst="rect">
            <a:avLst/>
          </a:prstGeom>
          <a:noFill/>
          <a:ln>
            <a:noFill/>
          </a:ln>
        </p:spPr>
      </p:pic>
      <p:pic>
        <p:nvPicPr>
          <p:cNvPr id="104" name="Google Shape;104;p3" descr="preencoded.png"/>
          <p:cNvPicPr preferRelativeResize="0"/>
          <p:nvPr/>
        </p:nvPicPr>
        <p:blipFill rotWithShape="1">
          <a:blip r:embed="rId8">
            <a:alphaModFix/>
          </a:blip>
          <a:srcRect/>
          <a:stretch/>
        </p:blipFill>
        <p:spPr>
          <a:xfrm>
            <a:off x="858738" y="2551063"/>
            <a:ext cx="38100" cy="1851571"/>
          </a:xfrm>
          <a:prstGeom prst="rect">
            <a:avLst/>
          </a:prstGeom>
          <a:noFill/>
          <a:ln>
            <a:noFill/>
          </a:ln>
        </p:spPr>
      </p:pic>
      <p:pic>
        <p:nvPicPr>
          <p:cNvPr id="105" name="Google Shape;105;p3" descr="preencoded.png"/>
          <p:cNvPicPr preferRelativeResize="0"/>
          <p:nvPr/>
        </p:nvPicPr>
        <p:blipFill rotWithShape="1">
          <a:blip r:embed="rId9">
            <a:alphaModFix/>
          </a:blip>
          <a:srcRect/>
          <a:stretch/>
        </p:blipFill>
        <p:spPr>
          <a:xfrm>
            <a:off x="4474369" y="2551063"/>
            <a:ext cx="3328392" cy="1851571"/>
          </a:xfrm>
          <a:prstGeom prst="rect">
            <a:avLst/>
          </a:prstGeom>
          <a:noFill/>
          <a:ln>
            <a:noFill/>
          </a:ln>
        </p:spPr>
      </p:pic>
      <p:pic>
        <p:nvPicPr>
          <p:cNvPr id="106" name="Google Shape;106;p3" descr="preencoded.png"/>
          <p:cNvPicPr preferRelativeResize="0"/>
          <p:nvPr/>
        </p:nvPicPr>
        <p:blipFill rotWithShape="1">
          <a:blip r:embed="rId8">
            <a:alphaModFix/>
          </a:blip>
          <a:srcRect/>
          <a:stretch/>
        </p:blipFill>
        <p:spPr>
          <a:xfrm>
            <a:off x="4455319" y="2551063"/>
            <a:ext cx="38100" cy="1851571"/>
          </a:xfrm>
          <a:prstGeom prst="rect">
            <a:avLst/>
          </a:prstGeom>
          <a:noFill/>
          <a:ln>
            <a:noFill/>
          </a:ln>
        </p:spPr>
      </p:pic>
      <p:pic>
        <p:nvPicPr>
          <p:cNvPr id="107" name="Google Shape;107;p3" descr="preencoded.png"/>
          <p:cNvPicPr preferRelativeResize="0"/>
          <p:nvPr/>
        </p:nvPicPr>
        <p:blipFill rotWithShape="1">
          <a:blip r:embed="rId10">
            <a:alphaModFix/>
          </a:blip>
          <a:srcRect/>
          <a:stretch/>
        </p:blipFill>
        <p:spPr>
          <a:xfrm>
            <a:off x="8071098" y="2551063"/>
            <a:ext cx="3328392" cy="1851571"/>
          </a:xfrm>
          <a:prstGeom prst="rect">
            <a:avLst/>
          </a:prstGeom>
          <a:noFill/>
          <a:ln>
            <a:noFill/>
          </a:ln>
        </p:spPr>
      </p:pic>
      <p:pic>
        <p:nvPicPr>
          <p:cNvPr id="108" name="Google Shape;108;p3" descr="preencoded.png"/>
          <p:cNvPicPr preferRelativeResize="0"/>
          <p:nvPr/>
        </p:nvPicPr>
        <p:blipFill rotWithShape="1">
          <a:blip r:embed="rId11">
            <a:alphaModFix/>
          </a:blip>
          <a:srcRect/>
          <a:stretch/>
        </p:blipFill>
        <p:spPr>
          <a:xfrm>
            <a:off x="8052048" y="2551063"/>
            <a:ext cx="38100" cy="1851571"/>
          </a:xfrm>
          <a:prstGeom prst="rect">
            <a:avLst/>
          </a:prstGeom>
          <a:noFill/>
          <a:ln>
            <a:noFill/>
          </a:ln>
        </p:spPr>
      </p:pic>
      <p:pic>
        <p:nvPicPr>
          <p:cNvPr id="109" name="Google Shape;109;p3" descr="preencoded.png"/>
          <p:cNvPicPr preferRelativeResize="0"/>
          <p:nvPr/>
        </p:nvPicPr>
        <p:blipFill rotWithShape="1">
          <a:blip r:embed="rId12">
            <a:alphaModFix/>
          </a:blip>
          <a:srcRect/>
          <a:stretch/>
        </p:blipFill>
        <p:spPr>
          <a:xfrm>
            <a:off x="2438400" y="4567386"/>
            <a:ext cx="3328392" cy="1851571"/>
          </a:xfrm>
          <a:prstGeom prst="rect">
            <a:avLst/>
          </a:prstGeom>
          <a:noFill/>
          <a:ln>
            <a:noFill/>
          </a:ln>
        </p:spPr>
      </p:pic>
      <p:pic>
        <p:nvPicPr>
          <p:cNvPr id="110" name="Google Shape;110;p3" descr="preencoded.png"/>
          <p:cNvPicPr preferRelativeResize="0"/>
          <p:nvPr/>
        </p:nvPicPr>
        <p:blipFill rotWithShape="1">
          <a:blip r:embed="rId13">
            <a:alphaModFix/>
          </a:blip>
          <a:srcRect/>
          <a:stretch/>
        </p:blipFill>
        <p:spPr>
          <a:xfrm>
            <a:off x="2419350" y="4567386"/>
            <a:ext cx="38100" cy="1851571"/>
          </a:xfrm>
          <a:prstGeom prst="rect">
            <a:avLst/>
          </a:prstGeom>
          <a:noFill/>
          <a:ln>
            <a:noFill/>
          </a:ln>
        </p:spPr>
      </p:pic>
      <p:pic>
        <p:nvPicPr>
          <p:cNvPr id="111" name="Google Shape;111;p3" descr="preencoded.png"/>
          <p:cNvPicPr preferRelativeResize="0"/>
          <p:nvPr/>
        </p:nvPicPr>
        <p:blipFill rotWithShape="1">
          <a:blip r:embed="rId14">
            <a:alphaModFix/>
          </a:blip>
          <a:srcRect/>
          <a:stretch/>
        </p:blipFill>
        <p:spPr>
          <a:xfrm>
            <a:off x="6339780" y="4567386"/>
            <a:ext cx="3328392" cy="1851571"/>
          </a:xfrm>
          <a:prstGeom prst="rect">
            <a:avLst/>
          </a:prstGeom>
          <a:noFill/>
          <a:ln>
            <a:noFill/>
          </a:ln>
        </p:spPr>
      </p:pic>
      <p:pic>
        <p:nvPicPr>
          <p:cNvPr id="112" name="Google Shape;112;p3" descr="preencoded.png"/>
          <p:cNvPicPr preferRelativeResize="0"/>
          <p:nvPr/>
        </p:nvPicPr>
        <p:blipFill rotWithShape="1">
          <a:blip r:embed="rId15">
            <a:alphaModFix/>
          </a:blip>
          <a:srcRect/>
          <a:stretch/>
        </p:blipFill>
        <p:spPr>
          <a:xfrm>
            <a:off x="6320730" y="4567386"/>
            <a:ext cx="38100" cy="1851571"/>
          </a:xfrm>
          <a:prstGeom prst="rect">
            <a:avLst/>
          </a:prstGeom>
          <a:noFill/>
          <a:ln>
            <a:noFill/>
          </a:ln>
        </p:spPr>
      </p:pic>
      <p:pic>
        <p:nvPicPr>
          <p:cNvPr id="113" name="Google Shape;113;p3" descr="preencoded.png"/>
          <p:cNvPicPr preferRelativeResize="0"/>
          <p:nvPr/>
        </p:nvPicPr>
        <p:blipFill rotWithShape="1">
          <a:blip r:embed="rId16">
            <a:alphaModFix/>
          </a:blip>
          <a:srcRect/>
          <a:stretch/>
        </p:blipFill>
        <p:spPr>
          <a:xfrm>
            <a:off x="10424071" y="4615309"/>
            <a:ext cx="1767929" cy="2023021"/>
          </a:xfrm>
          <a:prstGeom prst="rect">
            <a:avLst/>
          </a:prstGeom>
          <a:noFill/>
          <a:ln>
            <a:noFill/>
          </a:ln>
        </p:spPr>
      </p:pic>
      <p:pic>
        <p:nvPicPr>
          <p:cNvPr id="114" name="Google Shape;114;p3" descr="preencoded.png"/>
          <p:cNvPicPr preferRelativeResize="0"/>
          <p:nvPr/>
        </p:nvPicPr>
        <p:blipFill rotWithShape="1">
          <a:blip r:embed="rId17">
            <a:alphaModFix/>
          </a:blip>
          <a:srcRect/>
          <a:stretch/>
        </p:blipFill>
        <p:spPr>
          <a:xfrm>
            <a:off x="0" y="6549330"/>
            <a:ext cx="12192000" cy="308521"/>
          </a:xfrm>
          <a:prstGeom prst="rect">
            <a:avLst/>
          </a:prstGeom>
          <a:noFill/>
          <a:ln>
            <a:noFill/>
          </a:ln>
        </p:spPr>
      </p:pic>
      <p:pic>
        <p:nvPicPr>
          <p:cNvPr id="115" name="Google Shape;115;p3" descr="preencoded.png"/>
          <p:cNvPicPr preferRelativeResize="0"/>
          <p:nvPr/>
        </p:nvPicPr>
        <p:blipFill rotWithShape="1">
          <a:blip r:embed="rId18">
            <a:alphaModFix/>
          </a:blip>
          <a:srcRect/>
          <a:stretch/>
        </p:blipFill>
        <p:spPr>
          <a:xfrm>
            <a:off x="7754094" y="4581079"/>
            <a:ext cx="1060698" cy="816025"/>
          </a:xfrm>
          <a:prstGeom prst="rect">
            <a:avLst/>
          </a:prstGeom>
          <a:noFill/>
          <a:ln>
            <a:noFill/>
          </a:ln>
        </p:spPr>
      </p:pic>
      <p:pic>
        <p:nvPicPr>
          <p:cNvPr id="116" name="Google Shape;116;p3" descr="preencoded.png"/>
          <p:cNvPicPr preferRelativeResize="0"/>
          <p:nvPr/>
        </p:nvPicPr>
        <p:blipFill rotWithShape="1">
          <a:blip r:embed="rId19">
            <a:alphaModFix/>
          </a:blip>
          <a:srcRect/>
          <a:stretch/>
        </p:blipFill>
        <p:spPr>
          <a:xfrm>
            <a:off x="3694063" y="4581079"/>
            <a:ext cx="1048494" cy="816025"/>
          </a:xfrm>
          <a:prstGeom prst="rect">
            <a:avLst/>
          </a:prstGeom>
          <a:noFill/>
          <a:ln>
            <a:noFill/>
          </a:ln>
        </p:spPr>
      </p:pic>
      <p:pic>
        <p:nvPicPr>
          <p:cNvPr id="117" name="Google Shape;117;p3" descr="preencoded.png"/>
          <p:cNvPicPr preferRelativeResize="0"/>
          <p:nvPr/>
        </p:nvPicPr>
        <p:blipFill rotWithShape="1">
          <a:blip r:embed="rId20">
            <a:alphaModFix/>
          </a:blip>
          <a:srcRect/>
          <a:stretch/>
        </p:blipFill>
        <p:spPr>
          <a:xfrm>
            <a:off x="9180463" y="2592288"/>
            <a:ext cx="1097161" cy="843409"/>
          </a:xfrm>
          <a:prstGeom prst="rect">
            <a:avLst/>
          </a:prstGeom>
          <a:noFill/>
          <a:ln>
            <a:noFill/>
          </a:ln>
        </p:spPr>
      </p:pic>
      <p:pic>
        <p:nvPicPr>
          <p:cNvPr id="118" name="Google Shape;118;p3" descr="preencoded.png"/>
          <p:cNvPicPr preferRelativeResize="0"/>
          <p:nvPr/>
        </p:nvPicPr>
        <p:blipFill rotWithShape="1">
          <a:blip r:embed="rId21">
            <a:alphaModFix/>
          </a:blip>
          <a:srcRect/>
          <a:stretch/>
        </p:blipFill>
        <p:spPr>
          <a:xfrm>
            <a:off x="5535067" y="2557909"/>
            <a:ext cx="1060698" cy="857250"/>
          </a:xfrm>
          <a:prstGeom prst="rect">
            <a:avLst/>
          </a:prstGeom>
          <a:noFill/>
          <a:ln>
            <a:noFill/>
          </a:ln>
        </p:spPr>
      </p:pic>
      <p:pic>
        <p:nvPicPr>
          <p:cNvPr id="119" name="Google Shape;119;p3" descr="preencoded.png"/>
          <p:cNvPicPr preferRelativeResize="0"/>
          <p:nvPr/>
        </p:nvPicPr>
        <p:blipFill rotWithShape="1">
          <a:blip r:embed="rId22">
            <a:alphaModFix/>
          </a:blip>
          <a:srcRect/>
          <a:stretch/>
        </p:blipFill>
        <p:spPr>
          <a:xfrm>
            <a:off x="2023765" y="2592288"/>
            <a:ext cx="1219200" cy="857250"/>
          </a:xfrm>
          <a:prstGeom prst="rect">
            <a:avLst/>
          </a:prstGeom>
          <a:noFill/>
          <a:ln>
            <a:noFill/>
          </a:ln>
        </p:spPr>
      </p:pic>
      <p:pic>
        <p:nvPicPr>
          <p:cNvPr id="120" name="Google Shape;120;p3" descr="preencoded.png"/>
          <p:cNvPicPr preferRelativeResize="0"/>
          <p:nvPr/>
        </p:nvPicPr>
        <p:blipFill rotWithShape="1">
          <a:blip r:embed="rId23">
            <a:alphaModFix/>
          </a:blip>
          <a:srcRect/>
          <a:stretch/>
        </p:blipFill>
        <p:spPr>
          <a:xfrm>
            <a:off x="572988" y="1913334"/>
            <a:ext cx="463153" cy="390823"/>
          </a:xfrm>
          <a:prstGeom prst="rect">
            <a:avLst/>
          </a:prstGeom>
          <a:noFill/>
          <a:ln>
            <a:noFill/>
          </a:ln>
        </p:spPr>
      </p:pic>
      <p:sp>
        <p:nvSpPr>
          <p:cNvPr id="121" name="Google Shape;121;p3"/>
          <p:cNvSpPr/>
          <p:nvPr/>
        </p:nvSpPr>
        <p:spPr>
          <a:xfrm>
            <a:off x="341263" y="493663"/>
            <a:ext cx="525018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050"/>
              <a:buFont typeface="Montserrat"/>
              <a:buNone/>
            </a:pPr>
            <a:r>
              <a:rPr lang="en-US" sz="1050" b="1" i="0" u="none" strike="noStrike" cap="none">
                <a:solidFill>
                  <a:srgbClr val="D4AF37"/>
                </a:solidFill>
                <a:latin typeface="Montserrat"/>
                <a:ea typeface="Montserrat"/>
                <a:cs typeface="Montserrat"/>
                <a:sym typeface="Montserrat"/>
              </a:rPr>
              <a:t>SLIDE 03 · ISSUE IDENTIFICATION</a:t>
            </a:r>
            <a:endParaRPr sz="1050" b="0" i="0" u="none" strike="noStrike" cap="none">
              <a:solidFill>
                <a:schemeClr val="dk1"/>
              </a:solidFill>
              <a:latin typeface="Calibri"/>
              <a:ea typeface="Calibri"/>
              <a:cs typeface="Calibri"/>
              <a:sym typeface="Calibri"/>
            </a:endParaRPr>
          </a:p>
        </p:txBody>
      </p:sp>
      <p:sp>
        <p:nvSpPr>
          <p:cNvPr id="122" name="Google Shape;122;p3"/>
          <p:cNvSpPr/>
          <p:nvPr/>
        </p:nvSpPr>
        <p:spPr>
          <a:xfrm>
            <a:off x="329059" y="781794"/>
            <a:ext cx="4791373" cy="740569"/>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What's Impacting Basil's Sales?</a:t>
            </a:r>
            <a:endParaRPr sz="22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The Core Issues</a:t>
            </a:r>
            <a:endParaRPr sz="2250" b="0" i="0" u="none" strike="noStrike" cap="none">
              <a:solidFill>
                <a:schemeClr val="dk1"/>
              </a:solidFill>
              <a:latin typeface="Calibri"/>
              <a:ea typeface="Calibri"/>
              <a:cs typeface="Calibri"/>
              <a:sym typeface="Calibri"/>
            </a:endParaRPr>
          </a:p>
        </p:txBody>
      </p:sp>
      <p:sp>
        <p:nvSpPr>
          <p:cNvPr id="123" name="Google Shape;123;p3"/>
          <p:cNvSpPr/>
          <p:nvPr/>
        </p:nvSpPr>
        <p:spPr>
          <a:xfrm>
            <a:off x="1097161" y="2002482"/>
            <a:ext cx="10917555" cy="26744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650"/>
              <a:buFont typeface="Montserrat"/>
              <a:buNone/>
            </a:pPr>
            <a:r>
              <a:rPr lang="en-US" sz="1650" b="1" i="0" u="none" strike="noStrike" cap="none">
                <a:solidFill>
                  <a:srgbClr val="FFFFFF"/>
                </a:solidFill>
                <a:latin typeface="Montserrat"/>
                <a:ea typeface="Montserrat"/>
                <a:cs typeface="Montserrat"/>
                <a:sym typeface="Montserrat"/>
              </a:rPr>
              <a:t>Sales Stagnation: 25% Below 2019 Levels</a:t>
            </a:r>
            <a:endParaRPr sz="1650" b="0" i="0" u="none" strike="noStrike" cap="none">
              <a:solidFill>
                <a:schemeClr val="dk1"/>
              </a:solidFill>
              <a:latin typeface="Calibri"/>
              <a:ea typeface="Calibri"/>
              <a:cs typeface="Calibri"/>
              <a:sym typeface="Calibri"/>
            </a:endParaRPr>
          </a:p>
        </p:txBody>
      </p:sp>
      <p:sp>
        <p:nvSpPr>
          <p:cNvPr id="124" name="Google Shape;124;p3"/>
          <p:cNvSpPr/>
          <p:nvPr/>
        </p:nvSpPr>
        <p:spPr>
          <a:xfrm>
            <a:off x="7217569" y="2016175"/>
            <a:ext cx="4974431" cy="19883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200"/>
              <a:buFont typeface="Montserrat"/>
              <a:buNone/>
            </a:pPr>
            <a:r>
              <a:rPr lang="en-US" sz="1200" b="0" i="0" u="none" strike="noStrike" cap="none">
                <a:solidFill>
                  <a:srgbClr val="D4AF37"/>
                </a:solidFill>
                <a:latin typeface="Montserrat"/>
                <a:ea typeface="Montserrat"/>
                <a:cs typeface="Montserrat"/>
                <a:sym typeface="Montserrat"/>
              </a:rPr>
              <a:t>Average across 2023-2025 · Business viability at risk</a:t>
            </a:r>
            <a:endParaRPr sz="1200" b="0" i="0" u="none" strike="noStrike" cap="none">
              <a:solidFill>
                <a:schemeClr val="dk1"/>
              </a:solidFill>
              <a:latin typeface="Calibri"/>
              <a:ea typeface="Calibri"/>
              <a:cs typeface="Calibri"/>
              <a:sym typeface="Calibri"/>
            </a:endParaRPr>
          </a:p>
        </p:txBody>
      </p:sp>
      <p:sp>
        <p:nvSpPr>
          <p:cNvPr id="125" name="Google Shape;125;p3"/>
          <p:cNvSpPr/>
          <p:nvPr/>
        </p:nvSpPr>
        <p:spPr>
          <a:xfrm>
            <a:off x="1036290" y="2674590"/>
            <a:ext cx="1285875" cy="25360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01</a:t>
            </a:r>
            <a:endParaRPr sz="2250" b="0" i="0" u="none" strike="noStrike" cap="none">
              <a:solidFill>
                <a:schemeClr val="dk1"/>
              </a:solidFill>
              <a:latin typeface="Calibri"/>
              <a:ea typeface="Calibri"/>
              <a:cs typeface="Calibri"/>
              <a:sym typeface="Calibri"/>
            </a:endParaRPr>
          </a:p>
        </p:txBody>
      </p:sp>
      <p:sp>
        <p:nvSpPr>
          <p:cNvPr id="126" name="Google Shape;126;p3"/>
          <p:cNvSpPr/>
          <p:nvPr/>
        </p:nvSpPr>
        <p:spPr>
          <a:xfrm>
            <a:off x="1438573" y="3511153"/>
            <a:ext cx="5196840"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1200"/>
              <a:buFont typeface="Montserrat"/>
              <a:buNone/>
            </a:pPr>
            <a:r>
              <a:rPr lang="en-US" sz="1200" b="1" i="0" u="none" strike="noStrike" cap="none">
                <a:solidFill>
                  <a:srgbClr val="1A2B48"/>
                </a:solidFill>
                <a:latin typeface="Montserrat"/>
                <a:ea typeface="Montserrat"/>
                <a:cs typeface="Montserrat"/>
                <a:sym typeface="Montserrat"/>
              </a:rPr>
              <a:t>Retail Park Footfall Decline</a:t>
            </a:r>
            <a:endParaRPr sz="1200" b="0" i="0" u="none" strike="noStrike" cap="none">
              <a:solidFill>
                <a:schemeClr val="dk1"/>
              </a:solidFill>
              <a:latin typeface="Calibri"/>
              <a:ea typeface="Calibri"/>
              <a:cs typeface="Calibri"/>
              <a:sym typeface="Calibri"/>
            </a:endParaRPr>
          </a:p>
        </p:txBody>
      </p:sp>
      <p:sp>
        <p:nvSpPr>
          <p:cNvPr id="127" name="Google Shape;127;p3"/>
          <p:cNvSpPr/>
          <p:nvPr/>
        </p:nvSpPr>
        <p:spPr>
          <a:xfrm>
            <a:off x="1572667" y="3764905"/>
            <a:ext cx="1828800" cy="562273"/>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Loyal customers lost to retail</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closures and redundancies</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(BRC, 2024)</a:t>
            </a:r>
            <a:endParaRPr sz="1050" b="0" i="0" u="none" strike="noStrike" cap="none">
              <a:solidFill>
                <a:schemeClr val="dk1"/>
              </a:solidFill>
              <a:latin typeface="Calibri"/>
              <a:ea typeface="Calibri"/>
              <a:cs typeface="Calibri"/>
              <a:sym typeface="Calibri"/>
            </a:endParaRPr>
          </a:p>
        </p:txBody>
      </p:sp>
      <p:sp>
        <p:nvSpPr>
          <p:cNvPr id="128" name="Google Shape;128;p3"/>
          <p:cNvSpPr/>
          <p:nvPr/>
        </p:nvSpPr>
        <p:spPr>
          <a:xfrm>
            <a:off x="4572000" y="2674590"/>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02</a:t>
            </a:r>
            <a:endParaRPr sz="2250" b="0" i="0" u="none" strike="noStrike" cap="none">
              <a:solidFill>
                <a:schemeClr val="dk1"/>
              </a:solidFill>
              <a:latin typeface="Calibri"/>
              <a:ea typeface="Calibri"/>
              <a:cs typeface="Calibri"/>
              <a:sym typeface="Calibri"/>
            </a:endParaRPr>
          </a:p>
        </p:txBody>
      </p:sp>
      <p:sp>
        <p:nvSpPr>
          <p:cNvPr id="129" name="Google Shape;129;p3"/>
          <p:cNvSpPr/>
          <p:nvPr/>
        </p:nvSpPr>
        <p:spPr>
          <a:xfrm>
            <a:off x="4779169" y="3511153"/>
            <a:ext cx="5562600"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1200"/>
              <a:buFont typeface="Montserrat"/>
              <a:buNone/>
            </a:pPr>
            <a:r>
              <a:rPr lang="en-US" sz="1200" b="1" i="0" u="none" strike="noStrike" cap="none">
                <a:solidFill>
                  <a:srgbClr val="1A2B48"/>
                </a:solidFill>
                <a:latin typeface="Montserrat"/>
                <a:ea typeface="Montserrat"/>
                <a:cs typeface="Montserrat"/>
                <a:sym typeface="Montserrat"/>
              </a:rPr>
              <a:t>Permanent Consumer Habit Shift</a:t>
            </a:r>
            <a:endParaRPr sz="1200" b="0" i="0" u="none" strike="noStrike" cap="none">
              <a:solidFill>
                <a:schemeClr val="dk1"/>
              </a:solidFill>
              <a:latin typeface="Calibri"/>
              <a:ea typeface="Calibri"/>
              <a:cs typeface="Calibri"/>
              <a:sym typeface="Calibri"/>
            </a:endParaRPr>
          </a:p>
        </p:txBody>
      </p:sp>
      <p:sp>
        <p:nvSpPr>
          <p:cNvPr id="130" name="Google Shape;130;p3"/>
          <p:cNvSpPr/>
          <p:nvPr/>
        </p:nvSpPr>
        <p:spPr>
          <a:xfrm>
            <a:off x="5144988" y="3764905"/>
            <a:ext cx="1816596" cy="562273"/>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Hybrid working has reduced</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peak-time lunch visits</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(ONS, 2024; CIPD, 2023)</a:t>
            </a:r>
            <a:endParaRPr sz="1050" b="0" i="0" u="none" strike="noStrike" cap="none">
              <a:solidFill>
                <a:schemeClr val="dk1"/>
              </a:solidFill>
              <a:latin typeface="Calibri"/>
              <a:ea typeface="Calibri"/>
              <a:cs typeface="Calibri"/>
              <a:sym typeface="Calibri"/>
            </a:endParaRPr>
          </a:p>
        </p:txBody>
      </p:sp>
      <p:sp>
        <p:nvSpPr>
          <p:cNvPr id="131" name="Google Shape;131;p3"/>
          <p:cNvSpPr/>
          <p:nvPr/>
        </p:nvSpPr>
        <p:spPr>
          <a:xfrm>
            <a:off x="8119765" y="2674590"/>
            <a:ext cx="1285875" cy="26059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03</a:t>
            </a:r>
            <a:endParaRPr sz="2250" b="0" i="0" u="none" strike="noStrike" cap="none">
              <a:solidFill>
                <a:schemeClr val="dk1"/>
              </a:solidFill>
              <a:latin typeface="Calibri"/>
              <a:ea typeface="Calibri"/>
              <a:cs typeface="Calibri"/>
              <a:sym typeface="Calibri"/>
            </a:endParaRPr>
          </a:p>
        </p:txBody>
      </p:sp>
      <p:sp>
        <p:nvSpPr>
          <p:cNvPr id="132" name="Google Shape;132;p3"/>
          <p:cNvSpPr/>
          <p:nvPr/>
        </p:nvSpPr>
        <p:spPr>
          <a:xfrm>
            <a:off x="8680698" y="3511153"/>
            <a:ext cx="3511302"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1200"/>
              <a:buFont typeface="Montserrat"/>
              <a:buNone/>
            </a:pPr>
            <a:r>
              <a:rPr lang="en-US" sz="1200" b="1" i="0" u="none" strike="noStrike" cap="none">
                <a:solidFill>
                  <a:srgbClr val="1A2B48"/>
                </a:solidFill>
                <a:latin typeface="Montserrat"/>
                <a:ea typeface="Montserrat"/>
                <a:cs typeface="Montserrat"/>
                <a:sym typeface="Montserrat"/>
              </a:rPr>
              <a:t>Escalating Fixed Costs</a:t>
            </a:r>
            <a:endParaRPr sz="1200" b="0" i="0" u="none" strike="noStrike" cap="none">
              <a:solidFill>
                <a:schemeClr val="dk1"/>
              </a:solidFill>
              <a:latin typeface="Calibri"/>
              <a:ea typeface="Calibri"/>
              <a:cs typeface="Calibri"/>
              <a:sym typeface="Calibri"/>
            </a:endParaRPr>
          </a:p>
        </p:txBody>
      </p:sp>
      <p:sp>
        <p:nvSpPr>
          <p:cNvPr id="133" name="Google Shape;133;p3"/>
          <p:cNvSpPr/>
          <p:nvPr/>
        </p:nvSpPr>
        <p:spPr>
          <a:xfrm>
            <a:off x="8753775" y="3764900"/>
            <a:ext cx="2014800" cy="562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Rent, utilities, and rates</a:t>
            </a:r>
            <a:r>
              <a:rPr lang="en-US" sz="1050">
                <a:solidFill>
                  <a:srgbClr val="4A4A4A"/>
                </a:solidFill>
                <a:latin typeface="Montserrat"/>
                <a:ea typeface="Montserrat"/>
                <a:cs typeface="Montserrat"/>
                <a:sym typeface="Montserrat"/>
              </a:rPr>
              <a:t> </a:t>
            </a:r>
            <a:r>
              <a:rPr lang="en-US" sz="1050" b="0" i="0" u="none" strike="noStrike" cap="none">
                <a:solidFill>
                  <a:srgbClr val="4A4A4A"/>
                </a:solidFill>
                <a:latin typeface="Montserrat"/>
                <a:ea typeface="Montserrat"/>
                <a:cs typeface="Montserrat"/>
                <a:sym typeface="Montserrat"/>
              </a:rPr>
              <a:t>far</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exceed 2019 levels</a:t>
            </a:r>
            <a:endParaRPr sz="1050" b="0" i="0" u="none" strike="noStrike" cap="none">
              <a:solidFill>
                <a:schemeClr val="dk1"/>
              </a:solidFill>
              <a:latin typeface="Calibri"/>
              <a:ea typeface="Calibri"/>
              <a:cs typeface="Calibri"/>
              <a:sym typeface="Calibri"/>
            </a:endParaRPr>
          </a:p>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(ONS, 2024)</a:t>
            </a:r>
            <a:endParaRPr sz="1050" b="0" i="0" u="none" strike="noStrike" cap="none">
              <a:solidFill>
                <a:schemeClr val="dk1"/>
              </a:solidFill>
              <a:latin typeface="Calibri"/>
              <a:ea typeface="Calibri"/>
              <a:cs typeface="Calibri"/>
              <a:sym typeface="Calibri"/>
            </a:endParaRPr>
          </a:p>
        </p:txBody>
      </p:sp>
      <p:sp>
        <p:nvSpPr>
          <p:cNvPr id="134" name="Google Shape;134;p3"/>
          <p:cNvSpPr/>
          <p:nvPr/>
        </p:nvSpPr>
        <p:spPr>
          <a:xfrm>
            <a:off x="2584698" y="4690765"/>
            <a:ext cx="1285875" cy="24675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04</a:t>
            </a:r>
            <a:endParaRPr sz="2250" b="0" i="0" u="none" strike="noStrike" cap="none">
              <a:solidFill>
                <a:schemeClr val="dk1"/>
              </a:solidFill>
              <a:latin typeface="Calibri"/>
              <a:ea typeface="Calibri"/>
              <a:cs typeface="Calibri"/>
              <a:sym typeface="Calibri"/>
            </a:endParaRPr>
          </a:p>
        </p:txBody>
      </p:sp>
      <p:sp>
        <p:nvSpPr>
          <p:cNvPr id="135" name="Google Shape;135;p3"/>
          <p:cNvSpPr/>
          <p:nvPr/>
        </p:nvSpPr>
        <p:spPr>
          <a:xfrm>
            <a:off x="2962573" y="5486400"/>
            <a:ext cx="5745480" cy="19883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1200"/>
              <a:buFont typeface="Montserrat"/>
              <a:buNone/>
            </a:pPr>
            <a:r>
              <a:rPr lang="en-US" sz="1200" b="1" i="0" u="none" strike="noStrike" cap="none">
                <a:solidFill>
                  <a:srgbClr val="1A2B48"/>
                </a:solidFill>
                <a:latin typeface="Montserrat"/>
                <a:ea typeface="Montserrat"/>
                <a:cs typeface="Montserrat"/>
                <a:sym typeface="Montserrat"/>
              </a:rPr>
              <a:t>Organic Supply Chain Volatility</a:t>
            </a:r>
            <a:endParaRPr sz="1200" b="0" i="0" u="none" strike="noStrike" cap="none">
              <a:solidFill>
                <a:schemeClr val="dk1"/>
              </a:solidFill>
              <a:latin typeface="Calibri"/>
              <a:ea typeface="Calibri"/>
              <a:cs typeface="Calibri"/>
              <a:sym typeface="Calibri"/>
            </a:endParaRPr>
          </a:p>
        </p:txBody>
      </p:sp>
      <p:sp>
        <p:nvSpPr>
          <p:cNvPr id="136" name="Google Shape;136;p3"/>
          <p:cNvSpPr/>
          <p:nvPr/>
        </p:nvSpPr>
        <p:spPr>
          <a:xfrm>
            <a:off x="3218549" y="5774375"/>
            <a:ext cx="2105400" cy="3909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Crop failures make ingredient</a:t>
            </a:r>
            <a:r>
              <a:rPr lang="en-US" sz="1050">
                <a:solidFill>
                  <a:schemeClr val="dk1"/>
                </a:solidFill>
                <a:latin typeface="Calibri"/>
                <a:ea typeface="Calibri"/>
                <a:cs typeface="Calibri"/>
                <a:sym typeface="Calibri"/>
              </a:rPr>
              <a:t> </a:t>
            </a:r>
            <a:r>
              <a:rPr lang="en-US" sz="1050" b="0" i="0" u="none" strike="noStrike" cap="none">
                <a:solidFill>
                  <a:srgbClr val="4A4A4A"/>
                </a:solidFill>
                <a:latin typeface="Montserrat"/>
                <a:ea typeface="Montserrat"/>
                <a:cs typeface="Montserrat"/>
                <a:sym typeface="Montserrat"/>
              </a:rPr>
              <a:t>costs unpredictable</a:t>
            </a:r>
            <a:endParaRPr sz="1050" b="0" i="0" u="none" strike="noStrike" cap="none">
              <a:solidFill>
                <a:schemeClr val="dk1"/>
              </a:solidFill>
              <a:latin typeface="Calibri"/>
              <a:ea typeface="Calibri"/>
              <a:cs typeface="Calibri"/>
              <a:sym typeface="Calibri"/>
            </a:endParaRPr>
          </a:p>
        </p:txBody>
      </p:sp>
      <p:sp>
        <p:nvSpPr>
          <p:cNvPr id="137" name="Google Shape;137;p3"/>
          <p:cNvSpPr/>
          <p:nvPr/>
        </p:nvSpPr>
        <p:spPr>
          <a:xfrm>
            <a:off x="3204865" y="6192738"/>
            <a:ext cx="2014686" cy="157609"/>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A4A4A"/>
              </a:buClr>
              <a:buSzPts val="900"/>
              <a:buFont typeface="Montserrat"/>
              <a:buNone/>
            </a:pPr>
            <a:r>
              <a:rPr lang="en-US" sz="900" b="0" i="0" u="none" strike="noStrike" cap="none">
                <a:solidFill>
                  <a:srgbClr val="4A4A4A"/>
                </a:solidFill>
                <a:latin typeface="Montserrat"/>
                <a:ea typeface="Montserrat"/>
                <a:cs typeface="Montserrat"/>
                <a:sym typeface="Montserrat"/>
              </a:rPr>
              <a:t>(Organic Trade Association, 2024)</a:t>
            </a:r>
            <a:endParaRPr sz="900" b="0" i="0" u="none" strike="noStrike" cap="none">
              <a:solidFill>
                <a:schemeClr val="dk1"/>
              </a:solidFill>
              <a:latin typeface="Calibri"/>
              <a:ea typeface="Calibri"/>
              <a:cs typeface="Calibri"/>
              <a:sym typeface="Calibri"/>
            </a:endParaRPr>
          </a:p>
        </p:txBody>
      </p:sp>
      <p:sp>
        <p:nvSpPr>
          <p:cNvPr id="138" name="Google Shape;138;p3"/>
          <p:cNvSpPr/>
          <p:nvPr/>
        </p:nvSpPr>
        <p:spPr>
          <a:xfrm>
            <a:off x="6486079" y="4690765"/>
            <a:ext cx="1285875" cy="24675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2250"/>
              <a:buFont typeface="Montserrat"/>
              <a:buNone/>
            </a:pPr>
            <a:r>
              <a:rPr lang="en-US" sz="2250" b="1" i="0" u="none" strike="noStrike" cap="none">
                <a:solidFill>
                  <a:srgbClr val="1A2B48"/>
                </a:solidFill>
                <a:latin typeface="Montserrat"/>
                <a:ea typeface="Montserrat"/>
                <a:cs typeface="Montserrat"/>
                <a:sym typeface="Montserrat"/>
              </a:rPr>
              <a:t>05</a:t>
            </a:r>
            <a:endParaRPr sz="2250" b="0" i="0" u="none" strike="noStrike" cap="none">
              <a:solidFill>
                <a:schemeClr val="dk1"/>
              </a:solidFill>
              <a:latin typeface="Calibri"/>
              <a:ea typeface="Calibri"/>
              <a:cs typeface="Calibri"/>
              <a:sym typeface="Calibri"/>
            </a:endParaRPr>
          </a:p>
        </p:txBody>
      </p:sp>
      <p:sp>
        <p:nvSpPr>
          <p:cNvPr id="139" name="Google Shape;139;p3"/>
          <p:cNvSpPr/>
          <p:nvPr/>
        </p:nvSpPr>
        <p:spPr>
          <a:xfrm>
            <a:off x="6961584" y="5486400"/>
            <a:ext cx="5013960" cy="1919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8"/>
              </a:buClr>
              <a:buSzPts val="1200"/>
              <a:buFont typeface="Montserrat"/>
              <a:buNone/>
            </a:pPr>
            <a:r>
              <a:rPr lang="en-US" sz="1200" b="1" i="0" u="none" strike="noStrike" cap="none">
                <a:solidFill>
                  <a:srgbClr val="1A2B48"/>
                </a:solidFill>
                <a:latin typeface="Montserrat"/>
                <a:ea typeface="Montserrat"/>
                <a:cs typeface="Montserrat"/>
                <a:sym typeface="Montserrat"/>
              </a:rPr>
              <a:t>Single-Operator </a:t>
            </a:r>
            <a:r>
              <a:rPr lang="en-US" sz="1200" b="1">
                <a:solidFill>
                  <a:srgbClr val="1A2B48"/>
                </a:solidFill>
                <a:latin typeface="Montserrat"/>
                <a:ea typeface="Montserrat"/>
                <a:cs typeface="Montserrat"/>
                <a:sym typeface="Montserrat"/>
              </a:rPr>
              <a:t>Setback</a:t>
            </a:r>
            <a:endParaRPr sz="1200" b="0" i="0" u="none" strike="noStrike" cap="none">
              <a:solidFill>
                <a:schemeClr val="dk1"/>
              </a:solidFill>
              <a:latin typeface="Calibri"/>
              <a:ea typeface="Calibri"/>
              <a:cs typeface="Calibri"/>
              <a:sym typeface="Calibri"/>
            </a:endParaRPr>
          </a:p>
        </p:txBody>
      </p:sp>
      <p:sp>
        <p:nvSpPr>
          <p:cNvPr id="140" name="Google Shape;140;p3"/>
          <p:cNvSpPr/>
          <p:nvPr/>
        </p:nvSpPr>
        <p:spPr>
          <a:xfrm>
            <a:off x="6803082" y="5774382"/>
            <a:ext cx="2572494" cy="356592"/>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Clr>
                <a:srgbClr val="4A4A4A"/>
              </a:buClr>
              <a:buSzPts val="1050"/>
              <a:buFont typeface="Montserrat"/>
              <a:buNone/>
            </a:pPr>
            <a:r>
              <a:rPr lang="en-US" sz="1050" b="0" i="0" u="none" strike="noStrike" cap="none">
                <a:solidFill>
                  <a:srgbClr val="4A4A4A"/>
                </a:solidFill>
                <a:latin typeface="Montserrat"/>
                <a:ea typeface="Montserrat"/>
                <a:cs typeface="Montserrat"/>
                <a:sym typeface="Montserrat"/>
              </a:rPr>
              <a:t>No delivery capacity; missed</a:t>
            </a:r>
            <a:r>
              <a:rPr lang="en-US" sz="1050">
                <a:solidFill>
                  <a:srgbClr val="4A4A4A"/>
                </a:solidFill>
                <a:latin typeface="Montserrat"/>
                <a:ea typeface="Montserrat"/>
                <a:cs typeface="Montserrat"/>
                <a:sym typeface="Montserrat"/>
              </a:rPr>
              <a:t> </a:t>
            </a:r>
            <a:r>
              <a:rPr lang="en-US" sz="1050" b="0" i="0" u="none" strike="noStrike" cap="none">
                <a:solidFill>
                  <a:srgbClr val="4A4A4A"/>
                </a:solidFill>
                <a:latin typeface="Montserrat"/>
                <a:ea typeface="Montserrat"/>
                <a:cs typeface="Montserrat"/>
                <a:sym typeface="Montserrat"/>
              </a:rPr>
              <a:t>pre-orders;</a:t>
            </a:r>
            <a:r>
              <a:rPr lang="en-US" sz="1050">
                <a:solidFill>
                  <a:schemeClr val="dk1"/>
                </a:solidFill>
                <a:latin typeface="Calibri"/>
                <a:ea typeface="Calibri"/>
                <a:cs typeface="Calibri"/>
                <a:sym typeface="Calibri"/>
              </a:rPr>
              <a:t> </a:t>
            </a:r>
            <a:r>
              <a:rPr lang="en-US" sz="1050" b="0" i="0" u="none" strike="noStrike" cap="none">
                <a:solidFill>
                  <a:srgbClr val="4A4A4A"/>
                </a:solidFill>
                <a:latin typeface="Montserrat"/>
                <a:ea typeface="Montserrat"/>
                <a:cs typeface="Montserrat"/>
                <a:sym typeface="Montserrat"/>
              </a:rPr>
              <a:t>scaling blocked</a:t>
            </a:r>
            <a:endParaRPr sz="1050" b="0" i="0" u="none" strike="noStrike" cap="none">
              <a:solidFill>
                <a:schemeClr val="dk1"/>
              </a:solidFill>
              <a:latin typeface="Calibri"/>
              <a:ea typeface="Calibri"/>
              <a:cs typeface="Calibri"/>
              <a:sym typeface="Calibri"/>
            </a:endParaRPr>
          </a:p>
        </p:txBody>
      </p:sp>
      <p:sp>
        <p:nvSpPr>
          <p:cNvPr id="141" name="Google Shape;141;p3"/>
          <p:cNvSpPr/>
          <p:nvPr/>
        </p:nvSpPr>
        <p:spPr>
          <a:xfrm>
            <a:off x="7411194" y="6192738"/>
            <a:ext cx="1465957" cy="150763"/>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A4A4A"/>
              </a:buClr>
              <a:buSzPts val="900"/>
              <a:buFont typeface="Montserrat"/>
              <a:buNone/>
            </a:pPr>
            <a:r>
              <a:rPr lang="en-US" sz="900" b="0" i="0" u="none" strike="noStrike" cap="none">
                <a:solidFill>
                  <a:srgbClr val="4A4A4A"/>
                </a:solidFill>
                <a:latin typeface="Montserrat"/>
                <a:ea typeface="Montserrat"/>
                <a:cs typeface="Montserrat"/>
                <a:sym typeface="Montserrat"/>
              </a:rPr>
              <a:t>(Kotler and Keller, 2022)</a:t>
            </a:r>
            <a:endParaRPr sz="900" b="0" i="0" u="none" strike="noStrike" cap="none">
              <a:solidFill>
                <a:schemeClr val="dk1"/>
              </a:solidFill>
              <a:latin typeface="Calibri"/>
              <a:ea typeface="Calibri"/>
              <a:cs typeface="Calibri"/>
              <a:sym typeface="Calibri"/>
            </a:endParaRPr>
          </a:p>
        </p:txBody>
      </p:sp>
      <p:sp>
        <p:nvSpPr>
          <p:cNvPr id="142" name="Google Shape;142;p3"/>
          <p:cNvSpPr/>
          <p:nvPr/>
        </p:nvSpPr>
        <p:spPr>
          <a:xfrm>
            <a:off x="3962400" y="6604248"/>
            <a:ext cx="8229600" cy="1920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200"/>
              <a:buFont typeface="Montserrat"/>
              <a:buNone/>
            </a:pPr>
            <a:r>
              <a:rPr lang="en-US" sz="1200" b="0" i="0" u="none" strike="noStrike" cap="none">
                <a:solidFill>
                  <a:srgbClr val="FFFFFF"/>
                </a:solidFill>
                <a:latin typeface="Montserrat"/>
                <a:ea typeface="Montserrat"/>
                <a:cs typeface="Montserrat"/>
                <a:sym typeface="Montserrat"/>
              </a:rPr>
              <a:t>Basil's Bakery · Business Analysis Report · June 2026</a:t>
            </a: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4"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49" name="Google Shape;149;p4" descr="preencoded.png"/>
          <p:cNvPicPr preferRelativeResize="0"/>
          <p:nvPr/>
        </p:nvPicPr>
        <p:blipFill rotWithShape="1">
          <a:blip r:embed="rId4">
            <a:alphaModFix/>
          </a:blip>
          <a:srcRect/>
          <a:stretch/>
        </p:blipFill>
        <p:spPr>
          <a:xfrm>
            <a:off x="487561" y="1419523"/>
            <a:ext cx="1401961" cy="68461"/>
          </a:xfrm>
          <a:prstGeom prst="rect">
            <a:avLst/>
          </a:prstGeom>
          <a:noFill/>
          <a:ln>
            <a:noFill/>
          </a:ln>
        </p:spPr>
      </p:pic>
      <p:pic>
        <p:nvPicPr>
          <p:cNvPr id="150" name="Google Shape;150;p4" descr="preencoded.png"/>
          <p:cNvPicPr preferRelativeResize="0"/>
          <p:nvPr/>
        </p:nvPicPr>
        <p:blipFill rotWithShape="1">
          <a:blip r:embed="rId5">
            <a:alphaModFix/>
          </a:blip>
          <a:srcRect/>
          <a:stretch/>
        </p:blipFill>
        <p:spPr>
          <a:xfrm>
            <a:off x="292596" y="2208163"/>
            <a:ext cx="1816596" cy="3586609"/>
          </a:xfrm>
          <a:prstGeom prst="rect">
            <a:avLst/>
          </a:prstGeom>
          <a:noFill/>
          <a:ln>
            <a:noFill/>
          </a:ln>
        </p:spPr>
      </p:pic>
      <p:pic>
        <p:nvPicPr>
          <p:cNvPr id="151" name="Google Shape;151;p4" descr="preencoded.png"/>
          <p:cNvPicPr preferRelativeResize="0"/>
          <p:nvPr/>
        </p:nvPicPr>
        <p:blipFill rotWithShape="1">
          <a:blip r:embed="rId6">
            <a:alphaModFix/>
          </a:blip>
          <a:srcRect/>
          <a:stretch/>
        </p:blipFill>
        <p:spPr>
          <a:xfrm>
            <a:off x="292596" y="2208163"/>
            <a:ext cx="1816596" cy="82153"/>
          </a:xfrm>
          <a:prstGeom prst="rect">
            <a:avLst/>
          </a:prstGeom>
          <a:noFill/>
          <a:ln>
            <a:noFill/>
          </a:ln>
        </p:spPr>
      </p:pic>
      <p:pic>
        <p:nvPicPr>
          <p:cNvPr id="152" name="Google Shape;152;p4" descr="preencoded.png"/>
          <p:cNvPicPr preferRelativeResize="0"/>
          <p:nvPr/>
        </p:nvPicPr>
        <p:blipFill rotWithShape="1">
          <a:blip r:embed="rId7">
            <a:alphaModFix/>
          </a:blip>
          <a:srcRect/>
          <a:stretch/>
        </p:blipFill>
        <p:spPr>
          <a:xfrm>
            <a:off x="2243286" y="2208163"/>
            <a:ext cx="1816596" cy="3586609"/>
          </a:xfrm>
          <a:prstGeom prst="rect">
            <a:avLst/>
          </a:prstGeom>
          <a:noFill/>
          <a:ln>
            <a:noFill/>
          </a:ln>
        </p:spPr>
      </p:pic>
      <p:pic>
        <p:nvPicPr>
          <p:cNvPr id="153" name="Google Shape;153;p4" descr="preencoded.png"/>
          <p:cNvPicPr preferRelativeResize="0"/>
          <p:nvPr/>
        </p:nvPicPr>
        <p:blipFill rotWithShape="1">
          <a:blip r:embed="rId8">
            <a:alphaModFix/>
          </a:blip>
          <a:srcRect/>
          <a:stretch/>
        </p:blipFill>
        <p:spPr>
          <a:xfrm>
            <a:off x="2243286" y="2208163"/>
            <a:ext cx="1816596" cy="82153"/>
          </a:xfrm>
          <a:prstGeom prst="rect">
            <a:avLst/>
          </a:prstGeom>
          <a:noFill/>
          <a:ln>
            <a:noFill/>
          </a:ln>
        </p:spPr>
      </p:pic>
      <p:pic>
        <p:nvPicPr>
          <p:cNvPr id="154" name="Google Shape;154;p4" descr="preencoded.png"/>
          <p:cNvPicPr preferRelativeResize="0"/>
          <p:nvPr/>
        </p:nvPicPr>
        <p:blipFill rotWithShape="1">
          <a:blip r:embed="rId9">
            <a:alphaModFix/>
          </a:blip>
          <a:srcRect/>
          <a:stretch/>
        </p:blipFill>
        <p:spPr>
          <a:xfrm>
            <a:off x="4193977" y="2208163"/>
            <a:ext cx="1816596" cy="3586609"/>
          </a:xfrm>
          <a:prstGeom prst="rect">
            <a:avLst/>
          </a:prstGeom>
          <a:noFill/>
          <a:ln>
            <a:noFill/>
          </a:ln>
        </p:spPr>
      </p:pic>
      <p:pic>
        <p:nvPicPr>
          <p:cNvPr id="155" name="Google Shape;155;p4" descr="preencoded.png"/>
          <p:cNvPicPr preferRelativeResize="0"/>
          <p:nvPr/>
        </p:nvPicPr>
        <p:blipFill rotWithShape="1">
          <a:blip r:embed="rId10">
            <a:alphaModFix/>
          </a:blip>
          <a:srcRect/>
          <a:stretch/>
        </p:blipFill>
        <p:spPr>
          <a:xfrm>
            <a:off x="4193977" y="2208163"/>
            <a:ext cx="1816596" cy="82153"/>
          </a:xfrm>
          <a:prstGeom prst="rect">
            <a:avLst/>
          </a:prstGeom>
          <a:noFill/>
          <a:ln>
            <a:noFill/>
          </a:ln>
        </p:spPr>
      </p:pic>
      <p:pic>
        <p:nvPicPr>
          <p:cNvPr id="156" name="Google Shape;156;p4" descr="preencoded.png"/>
          <p:cNvPicPr preferRelativeResize="0"/>
          <p:nvPr/>
        </p:nvPicPr>
        <p:blipFill rotWithShape="1">
          <a:blip r:embed="rId11">
            <a:alphaModFix/>
          </a:blip>
          <a:srcRect/>
          <a:stretch/>
        </p:blipFill>
        <p:spPr>
          <a:xfrm>
            <a:off x="6144667" y="2208163"/>
            <a:ext cx="1816596" cy="3586609"/>
          </a:xfrm>
          <a:prstGeom prst="rect">
            <a:avLst/>
          </a:prstGeom>
          <a:noFill/>
          <a:ln>
            <a:noFill/>
          </a:ln>
        </p:spPr>
      </p:pic>
      <p:pic>
        <p:nvPicPr>
          <p:cNvPr id="157" name="Google Shape;157;p4" descr="preencoded.png"/>
          <p:cNvPicPr preferRelativeResize="0"/>
          <p:nvPr/>
        </p:nvPicPr>
        <p:blipFill rotWithShape="1">
          <a:blip r:embed="rId12">
            <a:alphaModFix/>
          </a:blip>
          <a:srcRect/>
          <a:stretch/>
        </p:blipFill>
        <p:spPr>
          <a:xfrm>
            <a:off x="6144667" y="2208163"/>
            <a:ext cx="1816596" cy="82153"/>
          </a:xfrm>
          <a:prstGeom prst="rect">
            <a:avLst/>
          </a:prstGeom>
          <a:noFill/>
          <a:ln>
            <a:noFill/>
          </a:ln>
        </p:spPr>
      </p:pic>
      <p:pic>
        <p:nvPicPr>
          <p:cNvPr id="158" name="Google Shape;158;p4" descr="preencoded.png"/>
          <p:cNvPicPr preferRelativeResize="0"/>
          <p:nvPr/>
        </p:nvPicPr>
        <p:blipFill rotWithShape="1">
          <a:blip r:embed="rId11">
            <a:alphaModFix/>
          </a:blip>
          <a:srcRect/>
          <a:stretch/>
        </p:blipFill>
        <p:spPr>
          <a:xfrm>
            <a:off x="8095357" y="2208163"/>
            <a:ext cx="1816596" cy="3586609"/>
          </a:xfrm>
          <a:prstGeom prst="rect">
            <a:avLst/>
          </a:prstGeom>
          <a:noFill/>
          <a:ln>
            <a:noFill/>
          </a:ln>
        </p:spPr>
      </p:pic>
      <p:pic>
        <p:nvPicPr>
          <p:cNvPr id="159" name="Google Shape;159;p4" descr="preencoded.png"/>
          <p:cNvPicPr preferRelativeResize="0"/>
          <p:nvPr/>
        </p:nvPicPr>
        <p:blipFill rotWithShape="1">
          <a:blip r:embed="rId13">
            <a:alphaModFix/>
          </a:blip>
          <a:srcRect/>
          <a:stretch/>
        </p:blipFill>
        <p:spPr>
          <a:xfrm>
            <a:off x="8095357" y="2208163"/>
            <a:ext cx="1816596" cy="82153"/>
          </a:xfrm>
          <a:prstGeom prst="rect">
            <a:avLst/>
          </a:prstGeom>
          <a:noFill/>
          <a:ln>
            <a:noFill/>
          </a:ln>
        </p:spPr>
      </p:pic>
      <p:pic>
        <p:nvPicPr>
          <p:cNvPr id="160" name="Google Shape;160;p4" descr="preencoded.png"/>
          <p:cNvPicPr preferRelativeResize="0"/>
          <p:nvPr/>
        </p:nvPicPr>
        <p:blipFill rotWithShape="1">
          <a:blip r:embed="rId5">
            <a:alphaModFix/>
          </a:blip>
          <a:srcRect/>
          <a:stretch/>
        </p:blipFill>
        <p:spPr>
          <a:xfrm>
            <a:off x="10046196" y="2208163"/>
            <a:ext cx="1816596" cy="3586609"/>
          </a:xfrm>
          <a:prstGeom prst="rect">
            <a:avLst/>
          </a:prstGeom>
          <a:noFill/>
          <a:ln>
            <a:noFill/>
          </a:ln>
        </p:spPr>
      </p:pic>
      <p:pic>
        <p:nvPicPr>
          <p:cNvPr id="161" name="Google Shape;161;p4" descr="preencoded.png"/>
          <p:cNvPicPr preferRelativeResize="0"/>
          <p:nvPr/>
        </p:nvPicPr>
        <p:blipFill rotWithShape="1">
          <a:blip r:embed="rId6">
            <a:alphaModFix/>
          </a:blip>
          <a:srcRect/>
          <a:stretch/>
        </p:blipFill>
        <p:spPr>
          <a:xfrm>
            <a:off x="10046196" y="2208163"/>
            <a:ext cx="1816596" cy="82153"/>
          </a:xfrm>
          <a:prstGeom prst="rect">
            <a:avLst/>
          </a:prstGeom>
          <a:noFill/>
          <a:ln>
            <a:noFill/>
          </a:ln>
        </p:spPr>
      </p:pic>
      <p:pic>
        <p:nvPicPr>
          <p:cNvPr id="162" name="Google Shape;162;p4" descr="preencoded.png"/>
          <p:cNvPicPr preferRelativeResize="0"/>
          <p:nvPr/>
        </p:nvPicPr>
        <p:blipFill rotWithShape="1">
          <a:blip r:embed="rId14">
            <a:alphaModFix/>
          </a:blip>
          <a:srcRect/>
          <a:stretch/>
        </p:blipFill>
        <p:spPr>
          <a:xfrm>
            <a:off x="292596" y="6069211"/>
            <a:ext cx="11594455" cy="432048"/>
          </a:xfrm>
          <a:prstGeom prst="rect">
            <a:avLst/>
          </a:prstGeom>
          <a:noFill/>
          <a:ln>
            <a:noFill/>
          </a:ln>
        </p:spPr>
      </p:pic>
      <p:pic>
        <p:nvPicPr>
          <p:cNvPr id="163" name="Google Shape;163;p4" descr="preencoded.png"/>
          <p:cNvPicPr preferRelativeResize="0"/>
          <p:nvPr/>
        </p:nvPicPr>
        <p:blipFill rotWithShape="1">
          <a:blip r:embed="rId15">
            <a:alphaModFix/>
          </a:blip>
          <a:srcRect/>
          <a:stretch/>
        </p:blipFill>
        <p:spPr>
          <a:xfrm>
            <a:off x="0" y="0"/>
            <a:ext cx="4267200" cy="1234380"/>
          </a:xfrm>
          <a:prstGeom prst="rect">
            <a:avLst/>
          </a:prstGeom>
          <a:noFill/>
          <a:ln>
            <a:noFill/>
          </a:ln>
        </p:spPr>
      </p:pic>
      <p:pic>
        <p:nvPicPr>
          <p:cNvPr id="164" name="Google Shape;164;p4" descr="preencoded.png"/>
          <p:cNvPicPr preferRelativeResize="0"/>
          <p:nvPr/>
        </p:nvPicPr>
        <p:blipFill rotWithShape="1">
          <a:blip r:embed="rId16">
            <a:alphaModFix/>
          </a:blip>
          <a:srcRect/>
          <a:stretch/>
        </p:blipFill>
        <p:spPr>
          <a:xfrm>
            <a:off x="10363200" y="0"/>
            <a:ext cx="1828800" cy="1714500"/>
          </a:xfrm>
          <a:prstGeom prst="rect">
            <a:avLst/>
          </a:prstGeom>
          <a:noFill/>
          <a:ln>
            <a:noFill/>
          </a:ln>
        </p:spPr>
      </p:pic>
      <p:pic>
        <p:nvPicPr>
          <p:cNvPr id="165" name="Google Shape;165;p4" descr="preencoded.png"/>
          <p:cNvPicPr preferRelativeResize="0"/>
          <p:nvPr/>
        </p:nvPicPr>
        <p:blipFill rotWithShape="1">
          <a:blip r:embed="rId17">
            <a:alphaModFix/>
          </a:blip>
          <a:srcRect/>
          <a:stretch/>
        </p:blipFill>
        <p:spPr>
          <a:xfrm>
            <a:off x="1267867" y="6034980"/>
            <a:ext cx="524173" cy="514350"/>
          </a:xfrm>
          <a:prstGeom prst="rect">
            <a:avLst/>
          </a:prstGeom>
          <a:noFill/>
          <a:ln>
            <a:noFill/>
          </a:ln>
        </p:spPr>
      </p:pic>
      <p:pic>
        <p:nvPicPr>
          <p:cNvPr id="166" name="Google Shape;166;p4" descr="preencoded.png"/>
          <p:cNvPicPr preferRelativeResize="0"/>
          <p:nvPr/>
        </p:nvPicPr>
        <p:blipFill rotWithShape="1">
          <a:blip r:embed="rId18">
            <a:alphaModFix/>
          </a:blip>
          <a:srcRect/>
          <a:stretch/>
        </p:blipFill>
        <p:spPr>
          <a:xfrm>
            <a:off x="10619184" y="3524994"/>
            <a:ext cx="670471" cy="541734"/>
          </a:xfrm>
          <a:prstGeom prst="rect">
            <a:avLst/>
          </a:prstGeom>
          <a:noFill/>
          <a:ln>
            <a:noFill/>
          </a:ln>
        </p:spPr>
      </p:pic>
      <p:pic>
        <p:nvPicPr>
          <p:cNvPr id="167" name="Google Shape;167;p4" descr="preencoded.png"/>
          <p:cNvPicPr preferRelativeResize="0"/>
          <p:nvPr/>
        </p:nvPicPr>
        <p:blipFill rotWithShape="1">
          <a:blip r:embed="rId19">
            <a:alphaModFix/>
          </a:blip>
          <a:srcRect/>
          <a:stretch/>
        </p:blipFill>
        <p:spPr>
          <a:xfrm>
            <a:off x="10777686" y="2509986"/>
            <a:ext cx="365671" cy="528042"/>
          </a:xfrm>
          <a:prstGeom prst="rect">
            <a:avLst/>
          </a:prstGeom>
          <a:noFill/>
          <a:ln>
            <a:noFill/>
          </a:ln>
        </p:spPr>
      </p:pic>
      <p:pic>
        <p:nvPicPr>
          <p:cNvPr id="168" name="Google Shape;168;p4" descr="preencoded.png"/>
          <p:cNvPicPr preferRelativeResize="0"/>
          <p:nvPr/>
        </p:nvPicPr>
        <p:blipFill rotWithShape="1">
          <a:blip r:embed="rId20">
            <a:alphaModFix/>
          </a:blip>
          <a:srcRect/>
          <a:stretch/>
        </p:blipFill>
        <p:spPr>
          <a:xfrm>
            <a:off x="8692753" y="3559225"/>
            <a:ext cx="511969" cy="500509"/>
          </a:xfrm>
          <a:prstGeom prst="rect">
            <a:avLst/>
          </a:prstGeom>
          <a:noFill/>
          <a:ln>
            <a:noFill/>
          </a:ln>
        </p:spPr>
      </p:pic>
      <p:pic>
        <p:nvPicPr>
          <p:cNvPr id="169" name="Google Shape;169;p4" descr="preencoded.png"/>
          <p:cNvPicPr preferRelativeResize="0"/>
          <p:nvPr/>
        </p:nvPicPr>
        <p:blipFill rotWithShape="1">
          <a:blip r:embed="rId21">
            <a:alphaModFix/>
          </a:blip>
          <a:srcRect/>
          <a:stretch/>
        </p:blipFill>
        <p:spPr>
          <a:xfrm>
            <a:off x="8778180" y="2509986"/>
            <a:ext cx="365671" cy="534888"/>
          </a:xfrm>
          <a:prstGeom prst="rect">
            <a:avLst/>
          </a:prstGeom>
          <a:noFill/>
          <a:ln>
            <a:noFill/>
          </a:ln>
        </p:spPr>
      </p:pic>
      <p:pic>
        <p:nvPicPr>
          <p:cNvPr id="170" name="Google Shape;170;p4" descr="preencoded.png"/>
          <p:cNvPicPr preferRelativeResize="0"/>
          <p:nvPr/>
        </p:nvPicPr>
        <p:blipFill rotWithShape="1">
          <a:blip r:embed="rId22">
            <a:alphaModFix/>
          </a:blip>
          <a:srcRect/>
          <a:stretch/>
        </p:blipFill>
        <p:spPr>
          <a:xfrm>
            <a:off x="6705600" y="3545532"/>
            <a:ext cx="609600" cy="507355"/>
          </a:xfrm>
          <a:prstGeom prst="rect">
            <a:avLst/>
          </a:prstGeom>
          <a:noFill/>
          <a:ln>
            <a:noFill/>
          </a:ln>
        </p:spPr>
      </p:pic>
      <p:pic>
        <p:nvPicPr>
          <p:cNvPr id="171" name="Google Shape;171;p4" descr="preencoded.png"/>
          <p:cNvPicPr preferRelativeResize="0"/>
          <p:nvPr/>
        </p:nvPicPr>
        <p:blipFill rotWithShape="1">
          <a:blip r:embed="rId23">
            <a:alphaModFix/>
          </a:blip>
          <a:srcRect/>
          <a:stretch/>
        </p:blipFill>
        <p:spPr>
          <a:xfrm>
            <a:off x="6815286" y="2509986"/>
            <a:ext cx="414486" cy="528042"/>
          </a:xfrm>
          <a:prstGeom prst="rect">
            <a:avLst/>
          </a:prstGeom>
          <a:noFill/>
          <a:ln>
            <a:noFill/>
          </a:ln>
        </p:spPr>
      </p:pic>
      <p:pic>
        <p:nvPicPr>
          <p:cNvPr id="172" name="Google Shape;172;p4" descr="preencoded.png"/>
          <p:cNvPicPr preferRelativeResize="0"/>
          <p:nvPr/>
        </p:nvPicPr>
        <p:blipFill rotWithShape="1">
          <a:blip r:embed="rId24">
            <a:alphaModFix/>
          </a:blip>
          <a:srcRect/>
          <a:stretch/>
        </p:blipFill>
        <p:spPr>
          <a:xfrm>
            <a:off x="4766965" y="3545532"/>
            <a:ext cx="646063" cy="500509"/>
          </a:xfrm>
          <a:prstGeom prst="rect">
            <a:avLst/>
          </a:prstGeom>
          <a:noFill/>
          <a:ln>
            <a:noFill/>
          </a:ln>
        </p:spPr>
      </p:pic>
      <p:pic>
        <p:nvPicPr>
          <p:cNvPr id="173" name="Google Shape;173;p4" descr="preencoded.png"/>
          <p:cNvPicPr preferRelativeResize="0"/>
          <p:nvPr/>
        </p:nvPicPr>
        <p:blipFill rotWithShape="1">
          <a:blip r:embed="rId25">
            <a:alphaModFix/>
          </a:blip>
          <a:srcRect/>
          <a:stretch/>
        </p:blipFill>
        <p:spPr>
          <a:xfrm>
            <a:off x="4876800" y="2496294"/>
            <a:ext cx="390079" cy="541734"/>
          </a:xfrm>
          <a:prstGeom prst="rect">
            <a:avLst/>
          </a:prstGeom>
          <a:noFill/>
          <a:ln>
            <a:noFill/>
          </a:ln>
        </p:spPr>
      </p:pic>
      <p:pic>
        <p:nvPicPr>
          <p:cNvPr id="174" name="Google Shape;174;p4" descr="preencoded.png"/>
          <p:cNvPicPr preferRelativeResize="0"/>
          <p:nvPr/>
        </p:nvPicPr>
        <p:blipFill rotWithShape="1">
          <a:blip r:embed="rId26">
            <a:alphaModFix/>
          </a:blip>
          <a:srcRect/>
          <a:stretch/>
        </p:blipFill>
        <p:spPr>
          <a:xfrm>
            <a:off x="2840682" y="3524994"/>
            <a:ext cx="585192" cy="541734"/>
          </a:xfrm>
          <a:prstGeom prst="rect">
            <a:avLst/>
          </a:prstGeom>
          <a:noFill/>
          <a:ln>
            <a:noFill/>
          </a:ln>
        </p:spPr>
      </p:pic>
      <p:pic>
        <p:nvPicPr>
          <p:cNvPr id="175" name="Google Shape;175;p4" descr="preencoded.png"/>
          <p:cNvPicPr preferRelativeResize="0"/>
          <p:nvPr/>
        </p:nvPicPr>
        <p:blipFill rotWithShape="1">
          <a:blip r:embed="rId27">
            <a:alphaModFix/>
          </a:blip>
          <a:srcRect/>
          <a:stretch/>
        </p:blipFill>
        <p:spPr>
          <a:xfrm>
            <a:off x="2950369" y="2496294"/>
            <a:ext cx="365671" cy="541734"/>
          </a:xfrm>
          <a:prstGeom prst="rect">
            <a:avLst/>
          </a:prstGeom>
          <a:noFill/>
          <a:ln>
            <a:noFill/>
          </a:ln>
        </p:spPr>
      </p:pic>
      <p:pic>
        <p:nvPicPr>
          <p:cNvPr id="176" name="Google Shape;176;p4" descr="preencoded.png"/>
          <p:cNvPicPr preferRelativeResize="0"/>
          <p:nvPr/>
        </p:nvPicPr>
        <p:blipFill rotWithShape="1">
          <a:blip r:embed="rId28">
            <a:alphaModFix/>
          </a:blip>
          <a:srcRect/>
          <a:stretch/>
        </p:blipFill>
        <p:spPr>
          <a:xfrm>
            <a:off x="914400" y="3531840"/>
            <a:ext cx="560784" cy="534888"/>
          </a:xfrm>
          <a:prstGeom prst="rect">
            <a:avLst/>
          </a:prstGeom>
          <a:noFill/>
          <a:ln>
            <a:noFill/>
          </a:ln>
        </p:spPr>
      </p:pic>
      <p:pic>
        <p:nvPicPr>
          <p:cNvPr id="177" name="Google Shape;177;p4" descr="preencoded.png"/>
          <p:cNvPicPr preferRelativeResize="0"/>
          <p:nvPr/>
        </p:nvPicPr>
        <p:blipFill rotWithShape="1">
          <a:blip r:embed="rId29">
            <a:alphaModFix/>
          </a:blip>
          <a:srcRect/>
          <a:stretch/>
        </p:blipFill>
        <p:spPr>
          <a:xfrm>
            <a:off x="1024086" y="2509986"/>
            <a:ext cx="390079" cy="528042"/>
          </a:xfrm>
          <a:prstGeom prst="rect">
            <a:avLst/>
          </a:prstGeom>
          <a:noFill/>
          <a:ln>
            <a:noFill/>
          </a:ln>
        </p:spPr>
      </p:pic>
      <p:sp>
        <p:nvSpPr>
          <p:cNvPr id="178" name="Google Shape;178;p4"/>
          <p:cNvSpPr/>
          <p:nvPr/>
        </p:nvSpPr>
        <p:spPr>
          <a:xfrm>
            <a:off x="414486" y="411361"/>
            <a:ext cx="4930140" cy="164455"/>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E5A842"/>
              </a:buClr>
              <a:buSzPts val="1050"/>
              <a:buFont typeface="Montserrat"/>
              <a:buNone/>
            </a:pPr>
            <a:r>
              <a:rPr lang="en-US" sz="1050" b="0" i="0" u="none" strike="noStrike" cap="none">
                <a:solidFill>
                  <a:srgbClr val="E5A842"/>
                </a:solidFill>
                <a:latin typeface="Montserrat"/>
                <a:ea typeface="Montserrat"/>
                <a:cs typeface="Montserrat"/>
                <a:sym typeface="Montserrat"/>
              </a:rPr>
              <a:t>SLIDE 04 · FRAMEWORK OVERVIEW</a:t>
            </a:r>
            <a:endParaRPr sz="1050" b="0" i="0" u="none" strike="noStrike" cap="none">
              <a:solidFill>
                <a:schemeClr val="dk1"/>
              </a:solidFill>
              <a:latin typeface="Calibri"/>
              <a:ea typeface="Calibri"/>
              <a:cs typeface="Calibri"/>
              <a:sym typeface="Calibri"/>
            </a:endParaRPr>
          </a:p>
        </p:txBody>
      </p:sp>
      <p:sp>
        <p:nvSpPr>
          <p:cNvPr id="179" name="Google Shape;179;p4"/>
          <p:cNvSpPr/>
          <p:nvPr/>
        </p:nvSpPr>
        <p:spPr>
          <a:xfrm>
            <a:off x="390079" y="864096"/>
            <a:ext cx="11801921" cy="5485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3750"/>
              <a:buFont typeface="Montserrat"/>
              <a:buNone/>
            </a:pPr>
            <a:r>
              <a:rPr lang="en-US" sz="3750" b="1" i="0" u="none" strike="noStrike" cap="none">
                <a:solidFill>
                  <a:srgbClr val="003358"/>
                </a:solidFill>
                <a:latin typeface="Montserrat"/>
                <a:ea typeface="Montserrat"/>
                <a:cs typeface="Montserrat"/>
                <a:sym typeface="Montserrat"/>
              </a:rPr>
              <a:t>What is a PESTEL Analysis?</a:t>
            </a:r>
            <a:endParaRPr sz="3750" b="0" i="0" u="none" strike="noStrike" cap="none">
              <a:solidFill>
                <a:schemeClr val="dk1"/>
              </a:solidFill>
              <a:latin typeface="Calibri"/>
              <a:ea typeface="Calibri"/>
              <a:cs typeface="Calibri"/>
              <a:sym typeface="Calibri"/>
            </a:endParaRPr>
          </a:p>
        </p:txBody>
      </p:sp>
      <p:sp>
        <p:nvSpPr>
          <p:cNvPr id="180" name="Google Shape;180;p4"/>
          <p:cNvSpPr/>
          <p:nvPr/>
        </p:nvSpPr>
        <p:spPr>
          <a:xfrm>
            <a:off x="390075" y="1518975"/>
            <a:ext cx="6315600" cy="6582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444444"/>
              </a:buClr>
              <a:buSzPts val="1200"/>
              <a:buFont typeface="Open Sans"/>
              <a:buNone/>
            </a:pPr>
            <a:r>
              <a:rPr lang="en-US" sz="1200" b="0" i="0" u="none" strike="noStrike" cap="none">
                <a:solidFill>
                  <a:srgbClr val="444444"/>
                </a:solidFill>
                <a:latin typeface="Open Sans"/>
                <a:ea typeface="Open Sans"/>
                <a:cs typeface="Open Sans"/>
                <a:sym typeface="Open Sans"/>
              </a:rPr>
              <a:t>A strategic framework for scanning the</a:t>
            </a:r>
            <a:r>
              <a:rPr lang="en-US" sz="1200">
                <a:solidFill>
                  <a:schemeClr val="dk1"/>
                </a:solidFill>
                <a:latin typeface="Calibri"/>
                <a:ea typeface="Calibri"/>
                <a:cs typeface="Calibri"/>
                <a:sym typeface="Calibri"/>
              </a:rPr>
              <a:t> </a:t>
            </a:r>
            <a:r>
              <a:rPr lang="en-US" sz="1200" b="0" i="0" u="none" strike="noStrike" cap="none">
                <a:solidFill>
                  <a:srgbClr val="444444"/>
                </a:solidFill>
                <a:latin typeface="Open Sans"/>
                <a:ea typeface="Open Sans"/>
                <a:cs typeface="Open Sans"/>
                <a:sym typeface="Open Sans"/>
              </a:rPr>
              <a:t>macro-environment surrounding a business.</a:t>
            </a:r>
            <a:endParaRPr sz="12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444444"/>
              </a:buClr>
              <a:buSzPts val="1200"/>
              <a:buFont typeface="Open Sans"/>
              <a:buNone/>
            </a:pPr>
            <a:r>
              <a:rPr lang="en-US" sz="1200" b="0" i="0" u="none" strike="noStrike" cap="none">
                <a:solidFill>
                  <a:srgbClr val="444444"/>
                </a:solidFill>
                <a:latin typeface="Open Sans"/>
                <a:ea typeface="Open Sans"/>
                <a:cs typeface="Open Sans"/>
                <a:sym typeface="Open Sans"/>
              </a:rPr>
              <a:t>(Johnson, Whittington and Scholes, 2023)</a:t>
            </a:r>
            <a:endParaRPr sz="1200" b="0" i="0" u="none" strike="noStrike" cap="none">
              <a:solidFill>
                <a:schemeClr val="dk1"/>
              </a:solidFill>
              <a:latin typeface="Calibri"/>
              <a:ea typeface="Calibri"/>
              <a:cs typeface="Calibri"/>
              <a:sym typeface="Calibri"/>
            </a:endParaRPr>
          </a:p>
        </p:txBody>
      </p:sp>
      <p:sp>
        <p:nvSpPr>
          <p:cNvPr id="181" name="Google Shape;181;p4"/>
          <p:cNvSpPr/>
          <p:nvPr/>
        </p:nvSpPr>
        <p:spPr>
          <a:xfrm>
            <a:off x="7644300" y="815771"/>
            <a:ext cx="3901500" cy="9876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003358"/>
              </a:buClr>
              <a:buSzPts val="1050"/>
              <a:buFont typeface="Open Sans"/>
              <a:buNone/>
            </a:pPr>
            <a:r>
              <a:rPr lang="en-US" sz="1100" b="1" i="0" u="none" strike="noStrike" cap="none" dirty="0">
                <a:solidFill>
                  <a:srgbClr val="003358"/>
                </a:solidFill>
                <a:latin typeface="Open Sans"/>
                <a:ea typeface="Open Sans"/>
                <a:cs typeface="Open Sans"/>
                <a:sym typeface="Open Sans"/>
              </a:rPr>
              <a:t>PESTEL helps businesses </a:t>
            </a:r>
            <a:r>
              <a:rPr lang="en-US" sz="1100" b="1" dirty="0">
                <a:solidFill>
                  <a:srgbClr val="003358"/>
                </a:solidFill>
                <a:latin typeface="Open Sans"/>
                <a:ea typeface="Open Sans"/>
                <a:cs typeface="Open Sans"/>
                <a:sym typeface="Open Sans"/>
              </a:rPr>
              <a:t>identify</a:t>
            </a:r>
            <a:r>
              <a:rPr lang="en-US" sz="1100" b="1" i="0" u="none" strike="noStrike" cap="none" dirty="0">
                <a:solidFill>
                  <a:srgbClr val="003358"/>
                </a:solidFill>
                <a:latin typeface="Open Sans"/>
                <a:ea typeface="Open Sans"/>
                <a:cs typeface="Open Sans"/>
                <a:sym typeface="Open Sans"/>
              </a:rPr>
              <a:t> external forces they cannot </a:t>
            </a:r>
            <a:r>
              <a:rPr lang="en-US" sz="1100" b="1" dirty="0">
                <a:solidFill>
                  <a:srgbClr val="003358"/>
                </a:solidFill>
                <a:latin typeface="Open Sans"/>
                <a:ea typeface="Open Sans"/>
                <a:cs typeface="Open Sans"/>
                <a:sym typeface="Open Sans"/>
              </a:rPr>
              <a:t>c</a:t>
            </a:r>
            <a:r>
              <a:rPr lang="en-US" sz="1100" b="1" i="0" u="none" strike="noStrike" cap="none" dirty="0">
                <a:solidFill>
                  <a:srgbClr val="003358"/>
                </a:solidFill>
                <a:latin typeface="Open Sans"/>
                <a:ea typeface="Open Sans"/>
                <a:cs typeface="Open Sans"/>
                <a:sym typeface="Open Sans"/>
              </a:rPr>
              <a:t>ontrol — enabling proactive strategic decision-making.</a:t>
            </a:r>
            <a:endParaRPr sz="1100" b="0" i="0" u="none" strike="noStrike" cap="none" dirty="0">
              <a:solidFill>
                <a:schemeClr val="dk1"/>
              </a:solidFill>
              <a:latin typeface="Calibri"/>
              <a:ea typeface="Calibri"/>
              <a:cs typeface="Calibri"/>
              <a:sym typeface="Calibri"/>
            </a:endParaRPr>
          </a:p>
        </p:txBody>
      </p:sp>
      <p:sp>
        <p:nvSpPr>
          <p:cNvPr id="182" name="Google Shape;182;p4"/>
          <p:cNvSpPr/>
          <p:nvPr/>
        </p:nvSpPr>
        <p:spPr>
          <a:xfrm>
            <a:off x="816769" y="3188940"/>
            <a:ext cx="1937385" cy="205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Political</a:t>
            </a:r>
            <a:endParaRPr sz="1350" b="0" i="0" u="none" strike="noStrike" cap="none">
              <a:solidFill>
                <a:schemeClr val="dk1"/>
              </a:solidFill>
              <a:latin typeface="Calibri"/>
              <a:ea typeface="Calibri"/>
              <a:cs typeface="Calibri"/>
              <a:sym typeface="Calibri"/>
            </a:endParaRPr>
          </a:p>
        </p:txBody>
      </p:sp>
      <p:sp>
        <p:nvSpPr>
          <p:cNvPr id="183" name="Google Shape;183;p4"/>
          <p:cNvSpPr/>
          <p:nvPr/>
        </p:nvSpPr>
        <p:spPr>
          <a:xfrm>
            <a:off x="621655" y="4251871"/>
            <a:ext cx="281940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Policy, trade &amp; taxation</a:t>
            </a:r>
            <a:endParaRPr sz="750" b="0" i="0" u="none" strike="noStrike" cap="none">
              <a:solidFill>
                <a:schemeClr val="dk1"/>
              </a:solidFill>
              <a:latin typeface="Calibri"/>
              <a:ea typeface="Calibri"/>
              <a:cs typeface="Calibri"/>
              <a:sym typeface="Calibri"/>
            </a:endParaRPr>
          </a:p>
        </p:txBody>
      </p:sp>
      <p:sp>
        <p:nvSpPr>
          <p:cNvPr id="184" name="Google Shape;184;p4"/>
          <p:cNvSpPr/>
          <p:nvPr/>
        </p:nvSpPr>
        <p:spPr>
          <a:xfrm>
            <a:off x="487561" y="4629150"/>
            <a:ext cx="1401961" cy="30167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Government regulations,</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business rates &amp; trade tariffs</a:t>
            </a:r>
            <a:endParaRPr sz="750" b="0" i="0" u="none" strike="noStrike" cap="none">
              <a:solidFill>
                <a:schemeClr val="dk1"/>
              </a:solidFill>
              <a:latin typeface="Calibri"/>
              <a:ea typeface="Calibri"/>
              <a:cs typeface="Calibri"/>
              <a:sym typeface="Calibri"/>
            </a:endParaRPr>
          </a:p>
        </p:txBody>
      </p:sp>
      <p:sp>
        <p:nvSpPr>
          <p:cNvPr id="185" name="Google Shape;185;p4"/>
          <p:cNvSpPr/>
          <p:nvPr/>
        </p:nvSpPr>
        <p:spPr>
          <a:xfrm>
            <a:off x="426690" y="5150346"/>
            <a:ext cx="1524000" cy="31536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Post-Brexit import friction &amp;</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political instability affect supply</a:t>
            </a:r>
            <a:endParaRPr sz="750" b="0" i="0" u="none" strike="noStrike" cap="none">
              <a:solidFill>
                <a:schemeClr val="dk1"/>
              </a:solidFill>
              <a:latin typeface="Calibri"/>
              <a:ea typeface="Calibri"/>
              <a:cs typeface="Calibri"/>
              <a:sym typeface="Calibri"/>
            </a:endParaRPr>
          </a:p>
        </p:txBody>
      </p:sp>
      <p:sp>
        <p:nvSpPr>
          <p:cNvPr id="186" name="Google Shape;186;p4"/>
          <p:cNvSpPr/>
          <p:nvPr/>
        </p:nvSpPr>
        <p:spPr>
          <a:xfrm>
            <a:off x="2706588" y="3195786"/>
            <a:ext cx="1731645" cy="19883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Economic</a:t>
            </a:r>
            <a:endParaRPr sz="1350" b="0" i="0" u="none" strike="noStrike" cap="none">
              <a:solidFill>
                <a:schemeClr val="dk1"/>
              </a:solidFill>
              <a:latin typeface="Calibri"/>
              <a:ea typeface="Calibri"/>
              <a:cs typeface="Calibri"/>
              <a:sym typeface="Calibri"/>
            </a:endParaRPr>
          </a:p>
        </p:txBody>
      </p:sp>
      <p:sp>
        <p:nvSpPr>
          <p:cNvPr id="187" name="Google Shape;187;p4"/>
          <p:cNvSpPr/>
          <p:nvPr/>
        </p:nvSpPr>
        <p:spPr>
          <a:xfrm>
            <a:off x="2389584" y="4251871"/>
            <a:ext cx="339090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Inflation &amp; consumer spending</a:t>
            </a:r>
            <a:endParaRPr sz="750" b="0" i="0" u="none" strike="noStrike" cap="none">
              <a:solidFill>
                <a:schemeClr val="dk1"/>
              </a:solidFill>
              <a:latin typeface="Calibri"/>
              <a:ea typeface="Calibri"/>
              <a:cs typeface="Calibri"/>
              <a:sym typeface="Calibri"/>
            </a:endParaRPr>
          </a:p>
        </p:txBody>
      </p:sp>
      <p:sp>
        <p:nvSpPr>
          <p:cNvPr id="188" name="Google Shape;188;p4"/>
          <p:cNvSpPr/>
          <p:nvPr/>
        </p:nvSpPr>
        <p:spPr>
          <a:xfrm>
            <a:off x="2450455" y="4629150"/>
            <a:ext cx="1377553"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GDP trends, interest rates &amp;</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purchasing power levels</a:t>
            </a:r>
            <a:endParaRPr sz="750" b="0" i="0" u="none" strike="noStrike" cap="none">
              <a:solidFill>
                <a:schemeClr val="dk1"/>
              </a:solidFill>
              <a:latin typeface="Calibri"/>
              <a:ea typeface="Calibri"/>
              <a:cs typeface="Calibri"/>
              <a:sym typeface="Calibri"/>
            </a:endParaRPr>
          </a:p>
        </p:txBody>
      </p:sp>
      <p:sp>
        <p:nvSpPr>
          <p:cNvPr id="189" name="Google Shape;189;p4"/>
          <p:cNvSpPr/>
          <p:nvPr/>
        </p:nvSpPr>
        <p:spPr>
          <a:xfrm>
            <a:off x="2462659" y="5157192"/>
            <a:ext cx="1365498"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Cost-of-living shifts demand</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away from premium goods</a:t>
            </a:r>
            <a:endParaRPr sz="750" b="0" i="0" u="none" strike="noStrike" cap="none">
              <a:solidFill>
                <a:schemeClr val="dk1"/>
              </a:solidFill>
              <a:latin typeface="Calibri"/>
              <a:ea typeface="Calibri"/>
              <a:cs typeface="Calibri"/>
              <a:sym typeface="Calibri"/>
            </a:endParaRPr>
          </a:p>
        </p:txBody>
      </p:sp>
      <p:sp>
        <p:nvSpPr>
          <p:cNvPr id="190" name="Google Shape;190;p4"/>
          <p:cNvSpPr/>
          <p:nvPr/>
        </p:nvSpPr>
        <p:spPr>
          <a:xfrm>
            <a:off x="4803577" y="3195786"/>
            <a:ext cx="1320165" cy="1919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Social</a:t>
            </a:r>
            <a:endParaRPr sz="1350" b="0" i="0" u="none" strike="noStrike" cap="none">
              <a:solidFill>
                <a:schemeClr val="dk1"/>
              </a:solidFill>
              <a:latin typeface="Calibri"/>
              <a:ea typeface="Calibri"/>
              <a:cs typeface="Calibri"/>
              <a:sym typeface="Calibri"/>
            </a:endParaRPr>
          </a:p>
        </p:txBody>
      </p:sp>
      <p:sp>
        <p:nvSpPr>
          <p:cNvPr id="191" name="Google Shape;191;p4"/>
          <p:cNvSpPr/>
          <p:nvPr/>
        </p:nvSpPr>
        <p:spPr>
          <a:xfrm>
            <a:off x="4328071" y="4251871"/>
            <a:ext cx="350520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Demographics &amp; cultural shifts</a:t>
            </a:r>
            <a:endParaRPr sz="750" b="0" i="0" u="none" strike="noStrike" cap="none">
              <a:solidFill>
                <a:schemeClr val="dk1"/>
              </a:solidFill>
              <a:latin typeface="Calibri"/>
              <a:ea typeface="Calibri"/>
              <a:cs typeface="Calibri"/>
              <a:sym typeface="Calibri"/>
            </a:endParaRPr>
          </a:p>
        </p:txBody>
      </p:sp>
      <p:sp>
        <p:nvSpPr>
          <p:cNvPr id="192" name="Google Shape;192;p4"/>
          <p:cNvSpPr/>
          <p:nvPr/>
        </p:nvSpPr>
        <p:spPr>
          <a:xfrm>
            <a:off x="4291459" y="4632452"/>
            <a:ext cx="1597075" cy="31536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Lifestyle trends, hybrid working &amp;</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changing daily routines</a:t>
            </a:r>
            <a:endParaRPr sz="750" b="0" i="0" u="none" strike="noStrike" cap="none">
              <a:solidFill>
                <a:schemeClr val="dk1"/>
              </a:solidFill>
              <a:latin typeface="Calibri"/>
              <a:ea typeface="Calibri"/>
              <a:cs typeface="Calibri"/>
              <a:sym typeface="Calibri"/>
            </a:endParaRPr>
          </a:p>
        </p:txBody>
      </p:sp>
      <p:sp>
        <p:nvSpPr>
          <p:cNvPr id="193" name="Google Shape;193;p4"/>
          <p:cNvSpPr/>
          <p:nvPr/>
        </p:nvSpPr>
        <p:spPr>
          <a:xfrm>
            <a:off x="4256220" y="5064517"/>
            <a:ext cx="1626364" cy="462883"/>
          </a:xfrm>
          <a:prstGeom prst="rect">
            <a:avLst/>
          </a:prstGeom>
          <a:noFill/>
          <a:ln>
            <a:noFill/>
          </a:ln>
        </p:spPr>
        <p:txBody>
          <a:bodyPr spcFirstLastPara="1" wrap="square" lIns="0" tIns="0" rIns="0" bIns="0" anchor="ctr" anchorCtr="0">
            <a:noAutofit/>
          </a:bodyPr>
          <a:lstStyle/>
          <a:p>
            <a:pPr>
              <a:lnSpc>
                <a:spcPct val="120000"/>
              </a:lnSpc>
              <a:buClr>
                <a:srgbClr val="444444"/>
              </a:buClr>
              <a:buSzPts val="750"/>
            </a:pPr>
            <a:r>
              <a:rPr lang="en-US" sz="750" b="0" i="0" u="none" strike="noStrike" cap="none">
                <a:solidFill>
                  <a:srgbClr val="444444"/>
                </a:solidFill>
                <a:latin typeface="Open Sans"/>
                <a:ea typeface="Open Sans"/>
                <a:cs typeface="Open Sans"/>
                <a:sym typeface="Open Sans"/>
              </a:rPr>
              <a:t>Growing </a:t>
            </a:r>
            <a:r>
              <a:rPr lang="en-US" sz="750">
                <a:solidFill>
                  <a:srgbClr val="444444"/>
                </a:solidFill>
                <a:latin typeface="Open Sans"/>
                <a:ea typeface="Open Sans"/>
                <a:cs typeface="Open Sans"/>
                <a:sym typeface="Open Sans"/>
              </a:rPr>
              <a:t>health-conscious demand</a:t>
            </a:r>
            <a:r>
              <a:rPr lang="en-US" sz="750" b="0" i="0" u="none" strike="noStrike" cap="none">
                <a:solidFill>
                  <a:srgbClr val="444444"/>
                </a:solidFill>
                <a:latin typeface="Open Sans"/>
                <a:ea typeface="Open Sans"/>
                <a:cs typeface="Open Sans"/>
                <a:sym typeface="Open Sans"/>
              </a:rPr>
              <a:t> for </a:t>
            </a:r>
            <a:r>
              <a:rPr lang="en-US" sz="750">
                <a:solidFill>
                  <a:srgbClr val="444444"/>
                </a:solidFill>
                <a:latin typeface="Open Sans"/>
                <a:ea typeface="Open Sans"/>
                <a:cs typeface="Open Sans"/>
                <a:sym typeface="Open Sans"/>
              </a:rPr>
              <a:t>organic</a:t>
            </a:r>
            <a:r>
              <a:rPr lang="en-US" sz="750" b="0" i="0" u="none" strike="noStrike" cap="none">
                <a:solidFill>
                  <a:srgbClr val="444444"/>
                </a:solidFill>
                <a:latin typeface="Open Sans"/>
                <a:ea typeface="Open Sans"/>
                <a:cs typeface="Open Sans"/>
                <a:sym typeface="Open Sans"/>
              </a:rPr>
              <a:t> &amp;</a:t>
            </a:r>
            <a:r>
              <a:rPr lang="en-US" sz="750">
                <a:solidFill>
                  <a:srgbClr val="444444"/>
                </a:solidFill>
                <a:latin typeface="Open Sans"/>
                <a:ea typeface="Open Sans"/>
                <a:cs typeface="Open Sans"/>
                <a:sym typeface="Open Sans"/>
              </a:rPr>
              <a:t> </a:t>
            </a:r>
            <a:r>
              <a:rPr lang="en-US" sz="750" b="0" i="0" u="none" strike="noStrike" cap="none">
                <a:solidFill>
                  <a:srgbClr val="444444"/>
                </a:solidFill>
                <a:latin typeface="Open Sans"/>
                <a:ea typeface="Open Sans"/>
                <a:cs typeface="Open Sans"/>
                <a:sym typeface="Open Sans"/>
              </a:rPr>
              <a:t>artisan food</a:t>
            </a:r>
            <a:endParaRPr lang="en-US" sz="750" b="0" i="0" u="none" strike="noStrike" cap="none">
              <a:solidFill>
                <a:schemeClr val="dk1"/>
              </a:solidFill>
              <a:latin typeface="Calibri"/>
              <a:ea typeface="Calibri"/>
              <a:cs typeface="Calibri"/>
            </a:endParaRPr>
          </a:p>
        </p:txBody>
      </p:sp>
      <p:sp>
        <p:nvSpPr>
          <p:cNvPr id="194" name="Google Shape;194;p4"/>
          <p:cNvSpPr/>
          <p:nvPr/>
        </p:nvSpPr>
        <p:spPr>
          <a:xfrm>
            <a:off x="6412855" y="3195786"/>
            <a:ext cx="2760345" cy="21252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Technological</a:t>
            </a:r>
            <a:endParaRPr sz="1350" b="0" i="0" u="none" strike="noStrike" cap="none">
              <a:solidFill>
                <a:schemeClr val="dk1"/>
              </a:solidFill>
              <a:latin typeface="Calibri"/>
              <a:ea typeface="Calibri"/>
              <a:cs typeface="Calibri"/>
              <a:sym typeface="Calibri"/>
            </a:endParaRPr>
          </a:p>
        </p:txBody>
      </p:sp>
      <p:sp>
        <p:nvSpPr>
          <p:cNvPr id="195" name="Google Shape;195;p4"/>
          <p:cNvSpPr/>
          <p:nvPr/>
        </p:nvSpPr>
        <p:spPr>
          <a:xfrm>
            <a:off x="6412855" y="4251871"/>
            <a:ext cx="3048000" cy="13707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Innovation &amp; digital tools</a:t>
            </a:r>
            <a:endParaRPr sz="750" b="0" i="0" u="none" strike="noStrike" cap="none">
              <a:solidFill>
                <a:schemeClr val="dk1"/>
              </a:solidFill>
              <a:latin typeface="Calibri"/>
              <a:ea typeface="Calibri"/>
              <a:cs typeface="Calibri"/>
              <a:sym typeface="Calibri"/>
            </a:endParaRPr>
          </a:p>
        </p:txBody>
      </p:sp>
      <p:sp>
        <p:nvSpPr>
          <p:cNvPr id="196" name="Google Shape;196;p4"/>
          <p:cNvSpPr/>
          <p:nvPr/>
        </p:nvSpPr>
        <p:spPr>
          <a:xfrm>
            <a:off x="6242298" y="4629150"/>
            <a:ext cx="1572667"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E-commerce platforms, delivery</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apps &amp; automation</a:t>
            </a:r>
            <a:endParaRPr sz="750" b="0" i="0" u="none" strike="noStrike" cap="none">
              <a:solidFill>
                <a:schemeClr val="dk1"/>
              </a:solidFill>
              <a:latin typeface="Calibri"/>
              <a:ea typeface="Calibri"/>
              <a:cs typeface="Calibri"/>
              <a:sym typeface="Calibri"/>
            </a:endParaRPr>
          </a:p>
        </p:txBody>
      </p:sp>
      <p:sp>
        <p:nvSpPr>
          <p:cNvPr id="197" name="Google Shape;197;p4"/>
          <p:cNvSpPr/>
          <p:nvPr/>
        </p:nvSpPr>
        <p:spPr>
          <a:xfrm>
            <a:off x="6217890" y="5157192"/>
            <a:ext cx="1621482" cy="294829"/>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Digital marketing enables low-cost</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targeted customer reach</a:t>
            </a:r>
            <a:endParaRPr sz="750" b="0" i="0" u="none" strike="noStrike" cap="none">
              <a:solidFill>
                <a:schemeClr val="dk1"/>
              </a:solidFill>
              <a:latin typeface="Calibri"/>
              <a:ea typeface="Calibri"/>
              <a:cs typeface="Calibri"/>
              <a:sym typeface="Calibri"/>
            </a:endParaRPr>
          </a:p>
        </p:txBody>
      </p:sp>
      <p:sp>
        <p:nvSpPr>
          <p:cNvPr id="198" name="Google Shape;198;p4"/>
          <p:cNvSpPr/>
          <p:nvPr/>
        </p:nvSpPr>
        <p:spPr>
          <a:xfrm>
            <a:off x="8314879" y="3195786"/>
            <a:ext cx="2760345" cy="1919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Environmental</a:t>
            </a:r>
            <a:endParaRPr sz="1350" b="0" i="0" u="none" strike="noStrike" cap="none">
              <a:solidFill>
                <a:schemeClr val="dk1"/>
              </a:solidFill>
              <a:latin typeface="Calibri"/>
              <a:ea typeface="Calibri"/>
              <a:cs typeface="Calibri"/>
              <a:sym typeface="Calibri"/>
            </a:endParaRPr>
          </a:p>
        </p:txBody>
      </p:sp>
      <p:sp>
        <p:nvSpPr>
          <p:cNvPr id="199" name="Google Shape;199;p4"/>
          <p:cNvSpPr/>
          <p:nvPr/>
        </p:nvSpPr>
        <p:spPr>
          <a:xfrm>
            <a:off x="8387953" y="4251871"/>
            <a:ext cx="2819400" cy="13707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Climate &amp; sustainability</a:t>
            </a:r>
            <a:endParaRPr sz="750" b="0" i="0" u="none" strike="noStrike" cap="none">
              <a:solidFill>
                <a:schemeClr val="dk1"/>
              </a:solidFill>
              <a:latin typeface="Calibri"/>
              <a:ea typeface="Calibri"/>
              <a:cs typeface="Calibri"/>
              <a:sym typeface="Calibri"/>
            </a:endParaRPr>
          </a:p>
        </p:txBody>
      </p:sp>
      <p:sp>
        <p:nvSpPr>
          <p:cNvPr id="200" name="Google Shape;200;p4"/>
          <p:cNvSpPr/>
          <p:nvPr/>
        </p:nvSpPr>
        <p:spPr>
          <a:xfrm>
            <a:off x="8192988" y="4629150"/>
            <a:ext cx="1548259"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Climate change disrupts organic</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crop &amp; ingredient supply</a:t>
            </a:r>
            <a:endParaRPr sz="750" b="0" i="0" u="none" strike="noStrike" cap="none">
              <a:solidFill>
                <a:schemeClr val="dk1"/>
              </a:solidFill>
              <a:latin typeface="Calibri"/>
              <a:ea typeface="Calibri"/>
              <a:cs typeface="Calibri"/>
              <a:sym typeface="Calibri"/>
            </a:endParaRPr>
          </a:p>
        </p:txBody>
      </p:sp>
      <p:sp>
        <p:nvSpPr>
          <p:cNvPr id="201" name="Google Shape;201;p4"/>
          <p:cNvSpPr/>
          <p:nvPr/>
        </p:nvSpPr>
        <p:spPr>
          <a:xfrm>
            <a:off x="8180784" y="5157192"/>
            <a:ext cx="1584871"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Consumer pressure for ethical</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sourcing &amp; sustainable packaging</a:t>
            </a:r>
            <a:endParaRPr sz="750" b="0" i="0" u="none" strike="noStrike" cap="none">
              <a:solidFill>
                <a:schemeClr val="dk1"/>
              </a:solidFill>
              <a:latin typeface="Calibri"/>
              <a:ea typeface="Calibri"/>
              <a:cs typeface="Calibri"/>
              <a:sym typeface="Calibri"/>
            </a:endParaRPr>
          </a:p>
        </p:txBody>
      </p:sp>
      <p:sp>
        <p:nvSpPr>
          <p:cNvPr id="202" name="Google Shape;202;p4"/>
          <p:cNvSpPr/>
          <p:nvPr/>
        </p:nvSpPr>
        <p:spPr>
          <a:xfrm>
            <a:off x="10704463" y="3195786"/>
            <a:ext cx="1114425" cy="19883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3358"/>
              </a:buClr>
              <a:buSzPts val="1350"/>
              <a:buFont typeface="Montserrat"/>
              <a:buNone/>
            </a:pPr>
            <a:r>
              <a:rPr lang="en-US" sz="1350" b="1" i="0" u="none" strike="noStrike" cap="none">
                <a:solidFill>
                  <a:srgbClr val="003358"/>
                </a:solidFill>
                <a:latin typeface="Montserrat"/>
                <a:ea typeface="Montserrat"/>
                <a:cs typeface="Montserrat"/>
                <a:sym typeface="Montserrat"/>
              </a:rPr>
              <a:t>Legal</a:t>
            </a:r>
            <a:endParaRPr sz="1350" b="0" i="0" u="none" strike="noStrike" cap="none">
              <a:solidFill>
                <a:schemeClr val="dk1"/>
              </a:solidFill>
              <a:latin typeface="Calibri"/>
              <a:ea typeface="Calibri"/>
              <a:cs typeface="Calibri"/>
              <a:sym typeface="Calibri"/>
            </a:endParaRPr>
          </a:p>
        </p:txBody>
      </p:sp>
      <p:sp>
        <p:nvSpPr>
          <p:cNvPr id="203" name="Google Shape;203;p4"/>
          <p:cNvSpPr/>
          <p:nvPr/>
        </p:nvSpPr>
        <p:spPr>
          <a:xfrm>
            <a:off x="10326588" y="4258717"/>
            <a:ext cx="1865412" cy="13707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Regulations &amp; compliance</a:t>
            </a:r>
            <a:endParaRPr sz="750" b="0" i="0" u="none" strike="noStrike" cap="none">
              <a:solidFill>
                <a:schemeClr val="dk1"/>
              </a:solidFill>
              <a:latin typeface="Calibri"/>
              <a:ea typeface="Calibri"/>
              <a:cs typeface="Calibri"/>
              <a:sym typeface="Calibri"/>
            </a:endParaRPr>
          </a:p>
        </p:txBody>
      </p:sp>
      <p:sp>
        <p:nvSpPr>
          <p:cNvPr id="204" name="Google Shape;204;p4"/>
          <p:cNvSpPr/>
          <p:nvPr/>
        </p:nvSpPr>
        <p:spPr>
          <a:xfrm>
            <a:off x="10350996" y="4629150"/>
            <a:ext cx="1194792" cy="30167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Food safety law, GDPR &amp;</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employment legislation</a:t>
            </a:r>
            <a:endParaRPr sz="750" b="0" i="0" u="none" strike="noStrike" cap="none">
              <a:solidFill>
                <a:schemeClr val="dk1"/>
              </a:solidFill>
              <a:latin typeface="Calibri"/>
              <a:ea typeface="Calibri"/>
              <a:cs typeface="Calibri"/>
              <a:sym typeface="Calibri"/>
            </a:endParaRPr>
          </a:p>
        </p:txBody>
      </p:sp>
      <p:sp>
        <p:nvSpPr>
          <p:cNvPr id="205" name="Google Shape;205;p4"/>
          <p:cNvSpPr/>
          <p:nvPr/>
        </p:nvSpPr>
        <p:spPr>
          <a:xfrm>
            <a:off x="10180290" y="5157192"/>
            <a:ext cx="1548259" cy="30852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Regulatory burden is</a:t>
            </a:r>
            <a:endParaRPr sz="75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disproportionate for sole traders</a:t>
            </a:r>
            <a:endParaRPr sz="750" b="0" i="0" u="none" strike="noStrike" cap="none">
              <a:solidFill>
                <a:schemeClr val="dk1"/>
              </a:solidFill>
              <a:latin typeface="Calibri"/>
              <a:ea typeface="Calibri"/>
              <a:cs typeface="Calibri"/>
              <a:sym typeface="Calibri"/>
            </a:endParaRPr>
          </a:p>
        </p:txBody>
      </p:sp>
      <p:sp>
        <p:nvSpPr>
          <p:cNvPr id="206" name="Google Shape;206;p4"/>
          <p:cNvSpPr/>
          <p:nvPr/>
        </p:nvSpPr>
        <p:spPr>
          <a:xfrm>
            <a:off x="1839367" y="6199584"/>
            <a:ext cx="9256663" cy="2056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003358"/>
              </a:buClr>
              <a:buSzPts val="1200"/>
              <a:buFont typeface="Montserrat"/>
              <a:buNone/>
            </a:pPr>
            <a:r>
              <a:rPr lang="en-US" sz="1200" b="1" i="0" u="none" strike="noStrike" cap="none">
                <a:solidFill>
                  <a:srgbClr val="003358"/>
                </a:solidFill>
                <a:latin typeface="Montserrat"/>
                <a:ea typeface="Montserrat"/>
                <a:cs typeface="Montserrat"/>
                <a:sym typeface="Montserrat"/>
              </a:rPr>
              <a:t>PESTEL identifies external threats and opportunities beyond a business's control — informing strategic decision-making.</a:t>
            </a:r>
            <a:endParaRPr sz="1200" b="0" i="0" u="none" strike="noStrike" cap="none">
              <a:solidFill>
                <a:schemeClr val="dk1"/>
              </a:solidFill>
              <a:latin typeface="Calibri"/>
              <a:ea typeface="Calibri"/>
              <a:cs typeface="Calibri"/>
              <a:sym typeface="Calibri"/>
            </a:endParaRPr>
          </a:p>
        </p:txBody>
      </p:sp>
      <p:sp>
        <p:nvSpPr>
          <p:cNvPr id="207" name="Google Shape;207;p4"/>
          <p:cNvSpPr/>
          <p:nvPr/>
        </p:nvSpPr>
        <p:spPr>
          <a:xfrm>
            <a:off x="9217075" y="6631632"/>
            <a:ext cx="2974925"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750"/>
              <a:buFont typeface="Open Sans"/>
              <a:buNone/>
            </a:pPr>
            <a:r>
              <a:rPr lang="en-US" sz="750" b="0" i="0" u="none" strike="noStrike" cap="none">
                <a:solidFill>
                  <a:srgbClr val="444444"/>
                </a:solidFill>
                <a:latin typeface="Open Sans"/>
                <a:ea typeface="Open Sans"/>
                <a:cs typeface="Open Sans"/>
                <a:sym typeface="Open Sans"/>
              </a:rPr>
              <a:t>Source: Johnson, Whittington and Scholes (2023)</a:t>
            </a:r>
            <a:endParaRPr sz="75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13" name="Google Shape;213;p5" descr="preencoded.png"/>
          <p:cNvPicPr preferRelativeResize="0"/>
          <p:nvPr/>
        </p:nvPicPr>
        <p:blipFill rotWithShape="1">
          <a:blip r:embed="rId3">
            <a:alphaModFix/>
          </a:blip>
          <a:srcRect/>
          <a:stretch/>
        </p:blipFill>
        <p:spPr>
          <a:xfrm>
            <a:off x="0" y="0"/>
            <a:ext cx="12192001" cy="6858000"/>
          </a:xfrm>
          <a:prstGeom prst="rect">
            <a:avLst/>
          </a:prstGeom>
          <a:noFill/>
          <a:ln>
            <a:noFill/>
          </a:ln>
        </p:spPr>
      </p:pic>
      <p:pic>
        <p:nvPicPr>
          <p:cNvPr id="214" name="Google Shape;214;p5" descr="preencoded.png"/>
          <p:cNvPicPr preferRelativeResize="0"/>
          <p:nvPr/>
        </p:nvPicPr>
        <p:blipFill rotWithShape="1">
          <a:blip r:embed="rId4">
            <a:alphaModFix/>
          </a:blip>
          <a:srcRect/>
          <a:stretch/>
        </p:blipFill>
        <p:spPr>
          <a:xfrm>
            <a:off x="0" y="0"/>
            <a:ext cx="12192000" cy="452586"/>
          </a:xfrm>
          <a:prstGeom prst="rect">
            <a:avLst/>
          </a:prstGeom>
          <a:noFill/>
          <a:ln>
            <a:noFill/>
          </a:ln>
        </p:spPr>
      </p:pic>
      <p:pic>
        <p:nvPicPr>
          <p:cNvPr id="215" name="Google Shape;215;p5" descr="preencoded.png"/>
          <p:cNvPicPr preferRelativeResize="0"/>
          <p:nvPr/>
        </p:nvPicPr>
        <p:blipFill rotWithShape="1">
          <a:blip r:embed="rId5">
            <a:alphaModFix/>
          </a:blip>
          <a:srcRect/>
          <a:stretch/>
        </p:blipFill>
        <p:spPr>
          <a:xfrm>
            <a:off x="0" y="6343650"/>
            <a:ext cx="12192000" cy="514350"/>
          </a:xfrm>
          <a:prstGeom prst="rect">
            <a:avLst/>
          </a:prstGeom>
          <a:noFill/>
          <a:ln>
            <a:noFill/>
          </a:ln>
        </p:spPr>
      </p:pic>
      <p:pic>
        <p:nvPicPr>
          <p:cNvPr id="216" name="Google Shape;216;p5" descr="preencoded.png"/>
          <p:cNvPicPr preferRelativeResize="0"/>
          <p:nvPr/>
        </p:nvPicPr>
        <p:blipFill rotWithShape="1">
          <a:blip r:embed="rId6">
            <a:alphaModFix/>
          </a:blip>
          <a:srcRect/>
          <a:stretch/>
        </p:blipFill>
        <p:spPr>
          <a:xfrm>
            <a:off x="560784" y="573286"/>
            <a:ext cx="2865090" cy="19050"/>
          </a:xfrm>
          <a:prstGeom prst="rect">
            <a:avLst/>
          </a:prstGeom>
          <a:noFill/>
          <a:ln>
            <a:noFill/>
          </a:ln>
        </p:spPr>
      </p:pic>
      <p:pic>
        <p:nvPicPr>
          <p:cNvPr id="217" name="Google Shape;217;p5" descr="preencoded.png"/>
          <p:cNvPicPr preferRelativeResize="0"/>
          <p:nvPr/>
        </p:nvPicPr>
        <p:blipFill rotWithShape="1">
          <a:blip r:embed="rId7">
            <a:alphaModFix/>
          </a:blip>
          <a:srcRect/>
          <a:stretch/>
        </p:blipFill>
        <p:spPr>
          <a:xfrm>
            <a:off x="560784" y="1714500"/>
            <a:ext cx="3596580" cy="2434530"/>
          </a:xfrm>
          <a:prstGeom prst="rect">
            <a:avLst/>
          </a:prstGeom>
          <a:noFill/>
          <a:ln>
            <a:noFill/>
          </a:ln>
        </p:spPr>
      </p:pic>
      <p:pic>
        <p:nvPicPr>
          <p:cNvPr id="218" name="Google Shape;218;p5" descr="preencoded.png"/>
          <p:cNvPicPr preferRelativeResize="0"/>
          <p:nvPr/>
        </p:nvPicPr>
        <p:blipFill rotWithShape="1">
          <a:blip r:embed="rId8">
            <a:alphaModFix/>
          </a:blip>
          <a:srcRect/>
          <a:stretch/>
        </p:blipFill>
        <p:spPr>
          <a:xfrm>
            <a:off x="3145482" y="1878955"/>
            <a:ext cx="816769" cy="260598"/>
          </a:xfrm>
          <a:prstGeom prst="rect">
            <a:avLst/>
          </a:prstGeom>
          <a:noFill/>
          <a:ln>
            <a:noFill/>
          </a:ln>
        </p:spPr>
      </p:pic>
      <p:pic>
        <p:nvPicPr>
          <p:cNvPr id="219" name="Google Shape;219;p5" descr="preencoded.png"/>
          <p:cNvPicPr preferRelativeResize="0"/>
          <p:nvPr/>
        </p:nvPicPr>
        <p:blipFill rotWithShape="1">
          <a:blip r:embed="rId9">
            <a:alphaModFix/>
          </a:blip>
          <a:srcRect/>
          <a:stretch/>
        </p:blipFill>
        <p:spPr>
          <a:xfrm>
            <a:off x="731490" y="3993356"/>
            <a:ext cx="3242965" cy="9525"/>
          </a:xfrm>
          <a:prstGeom prst="rect">
            <a:avLst/>
          </a:prstGeom>
          <a:noFill/>
          <a:ln>
            <a:noFill/>
          </a:ln>
        </p:spPr>
      </p:pic>
      <p:pic>
        <p:nvPicPr>
          <p:cNvPr id="220" name="Google Shape;220;p5" descr="preencoded.png"/>
          <p:cNvPicPr preferRelativeResize="0"/>
          <p:nvPr/>
        </p:nvPicPr>
        <p:blipFill rotWithShape="1">
          <a:blip r:embed="rId10">
            <a:alphaModFix/>
          </a:blip>
          <a:srcRect/>
          <a:stretch/>
        </p:blipFill>
        <p:spPr>
          <a:xfrm>
            <a:off x="4267200" y="1714500"/>
            <a:ext cx="3572173" cy="2434530"/>
          </a:xfrm>
          <a:prstGeom prst="rect">
            <a:avLst/>
          </a:prstGeom>
          <a:noFill/>
          <a:ln>
            <a:noFill/>
          </a:ln>
        </p:spPr>
      </p:pic>
      <p:pic>
        <p:nvPicPr>
          <p:cNvPr id="221" name="Google Shape;221;p5" descr="preencoded.png"/>
          <p:cNvPicPr preferRelativeResize="0"/>
          <p:nvPr/>
        </p:nvPicPr>
        <p:blipFill rotWithShape="1">
          <a:blip r:embed="rId11">
            <a:alphaModFix/>
          </a:blip>
          <a:srcRect/>
          <a:stretch/>
        </p:blipFill>
        <p:spPr>
          <a:xfrm>
            <a:off x="6815286" y="1878955"/>
            <a:ext cx="816769" cy="260598"/>
          </a:xfrm>
          <a:prstGeom prst="rect">
            <a:avLst/>
          </a:prstGeom>
          <a:noFill/>
          <a:ln>
            <a:noFill/>
          </a:ln>
        </p:spPr>
      </p:pic>
      <p:pic>
        <p:nvPicPr>
          <p:cNvPr id="222" name="Google Shape;222;p5" descr="preencoded.png"/>
          <p:cNvPicPr preferRelativeResize="0"/>
          <p:nvPr/>
        </p:nvPicPr>
        <p:blipFill rotWithShape="1">
          <a:blip r:embed="rId12">
            <a:alphaModFix/>
          </a:blip>
          <a:srcRect/>
          <a:stretch/>
        </p:blipFill>
        <p:spPr>
          <a:xfrm>
            <a:off x="4449961" y="3993356"/>
            <a:ext cx="3194298" cy="9525"/>
          </a:xfrm>
          <a:prstGeom prst="rect">
            <a:avLst/>
          </a:prstGeom>
          <a:noFill/>
          <a:ln>
            <a:noFill/>
          </a:ln>
        </p:spPr>
      </p:pic>
      <p:pic>
        <p:nvPicPr>
          <p:cNvPr id="223" name="Google Shape;223;p5" descr="preencoded.png"/>
          <p:cNvPicPr preferRelativeResize="0"/>
          <p:nvPr/>
        </p:nvPicPr>
        <p:blipFill rotWithShape="1">
          <a:blip r:embed="rId13">
            <a:alphaModFix/>
          </a:blip>
          <a:srcRect/>
          <a:stretch/>
        </p:blipFill>
        <p:spPr>
          <a:xfrm>
            <a:off x="7949059" y="1714500"/>
            <a:ext cx="3596580" cy="2434530"/>
          </a:xfrm>
          <a:prstGeom prst="rect">
            <a:avLst/>
          </a:prstGeom>
          <a:noFill/>
          <a:ln>
            <a:noFill/>
          </a:ln>
        </p:spPr>
      </p:pic>
      <p:pic>
        <p:nvPicPr>
          <p:cNvPr id="224" name="Google Shape;224;p5" descr="preencoded.png"/>
          <p:cNvPicPr preferRelativeResize="0"/>
          <p:nvPr/>
        </p:nvPicPr>
        <p:blipFill rotWithShape="1">
          <a:blip r:embed="rId14">
            <a:alphaModFix/>
          </a:blip>
          <a:srcRect/>
          <a:stretch/>
        </p:blipFill>
        <p:spPr>
          <a:xfrm>
            <a:off x="10558165" y="1878955"/>
            <a:ext cx="780157" cy="260598"/>
          </a:xfrm>
          <a:prstGeom prst="rect">
            <a:avLst/>
          </a:prstGeom>
          <a:noFill/>
          <a:ln>
            <a:noFill/>
          </a:ln>
        </p:spPr>
      </p:pic>
      <p:pic>
        <p:nvPicPr>
          <p:cNvPr id="225" name="Google Shape;225;p5" descr="preencoded.png"/>
          <p:cNvPicPr preferRelativeResize="0"/>
          <p:nvPr/>
        </p:nvPicPr>
        <p:blipFill rotWithShape="1">
          <a:blip r:embed="rId15">
            <a:alphaModFix/>
          </a:blip>
          <a:srcRect/>
          <a:stretch/>
        </p:blipFill>
        <p:spPr>
          <a:xfrm>
            <a:off x="560784" y="4203948"/>
            <a:ext cx="3596580" cy="2256234"/>
          </a:xfrm>
          <a:prstGeom prst="rect">
            <a:avLst/>
          </a:prstGeom>
          <a:noFill/>
          <a:ln>
            <a:noFill/>
          </a:ln>
        </p:spPr>
      </p:pic>
      <p:pic>
        <p:nvPicPr>
          <p:cNvPr id="226" name="Google Shape;226;p5" descr="preencoded.png"/>
          <p:cNvPicPr preferRelativeResize="0"/>
          <p:nvPr/>
        </p:nvPicPr>
        <p:blipFill rotWithShape="1">
          <a:blip r:embed="rId16">
            <a:alphaModFix/>
          </a:blip>
          <a:srcRect/>
          <a:stretch/>
        </p:blipFill>
        <p:spPr>
          <a:xfrm>
            <a:off x="3145482" y="4368403"/>
            <a:ext cx="816769" cy="246757"/>
          </a:xfrm>
          <a:prstGeom prst="rect">
            <a:avLst/>
          </a:prstGeom>
          <a:noFill/>
          <a:ln>
            <a:noFill/>
          </a:ln>
        </p:spPr>
      </p:pic>
      <p:pic>
        <p:nvPicPr>
          <p:cNvPr id="227" name="Google Shape;227;p5" descr="preencoded.png"/>
          <p:cNvPicPr preferRelativeResize="0"/>
          <p:nvPr/>
        </p:nvPicPr>
        <p:blipFill rotWithShape="1">
          <a:blip r:embed="rId17">
            <a:alphaModFix/>
          </a:blip>
          <a:srcRect/>
          <a:stretch/>
        </p:blipFill>
        <p:spPr>
          <a:xfrm>
            <a:off x="731490" y="6331893"/>
            <a:ext cx="3242965" cy="9525"/>
          </a:xfrm>
          <a:prstGeom prst="rect">
            <a:avLst/>
          </a:prstGeom>
          <a:noFill/>
          <a:ln>
            <a:noFill/>
          </a:ln>
        </p:spPr>
      </p:pic>
      <p:pic>
        <p:nvPicPr>
          <p:cNvPr id="228" name="Google Shape;228;p5" descr="preencoded.png"/>
          <p:cNvPicPr preferRelativeResize="0"/>
          <p:nvPr/>
        </p:nvPicPr>
        <p:blipFill rotWithShape="1">
          <a:blip r:embed="rId18">
            <a:alphaModFix/>
          </a:blip>
          <a:srcRect/>
          <a:stretch/>
        </p:blipFill>
        <p:spPr>
          <a:xfrm>
            <a:off x="4267200" y="4203948"/>
            <a:ext cx="3572173" cy="2256234"/>
          </a:xfrm>
          <a:prstGeom prst="rect">
            <a:avLst/>
          </a:prstGeom>
          <a:noFill/>
          <a:ln>
            <a:noFill/>
          </a:ln>
        </p:spPr>
      </p:pic>
      <p:pic>
        <p:nvPicPr>
          <p:cNvPr id="229" name="Google Shape;229;p5" descr="preencoded.png"/>
          <p:cNvPicPr preferRelativeResize="0"/>
          <p:nvPr/>
        </p:nvPicPr>
        <p:blipFill rotWithShape="1">
          <a:blip r:embed="rId19">
            <a:alphaModFix/>
          </a:blip>
          <a:srcRect/>
          <a:stretch/>
        </p:blipFill>
        <p:spPr>
          <a:xfrm>
            <a:off x="6815286" y="4368403"/>
            <a:ext cx="816769" cy="246757"/>
          </a:xfrm>
          <a:prstGeom prst="rect">
            <a:avLst/>
          </a:prstGeom>
          <a:noFill/>
          <a:ln>
            <a:noFill/>
          </a:ln>
        </p:spPr>
      </p:pic>
      <p:pic>
        <p:nvPicPr>
          <p:cNvPr id="230" name="Google Shape;230;p5" descr="preencoded.png"/>
          <p:cNvPicPr preferRelativeResize="0"/>
          <p:nvPr/>
        </p:nvPicPr>
        <p:blipFill rotWithShape="1">
          <a:blip r:embed="rId20">
            <a:alphaModFix/>
          </a:blip>
          <a:srcRect/>
          <a:stretch/>
        </p:blipFill>
        <p:spPr>
          <a:xfrm>
            <a:off x="4449961" y="6331893"/>
            <a:ext cx="3194298" cy="9525"/>
          </a:xfrm>
          <a:prstGeom prst="rect">
            <a:avLst/>
          </a:prstGeom>
          <a:noFill/>
          <a:ln>
            <a:noFill/>
          </a:ln>
        </p:spPr>
      </p:pic>
      <p:pic>
        <p:nvPicPr>
          <p:cNvPr id="231" name="Google Shape;231;p5" descr="preencoded.png"/>
          <p:cNvPicPr preferRelativeResize="0"/>
          <p:nvPr/>
        </p:nvPicPr>
        <p:blipFill rotWithShape="1">
          <a:blip r:embed="rId21">
            <a:alphaModFix/>
          </a:blip>
          <a:srcRect/>
          <a:stretch/>
        </p:blipFill>
        <p:spPr>
          <a:xfrm>
            <a:off x="7949059" y="4203948"/>
            <a:ext cx="3596580" cy="2256234"/>
          </a:xfrm>
          <a:prstGeom prst="rect">
            <a:avLst/>
          </a:prstGeom>
          <a:noFill/>
          <a:ln>
            <a:noFill/>
          </a:ln>
        </p:spPr>
      </p:pic>
      <p:pic>
        <p:nvPicPr>
          <p:cNvPr id="232" name="Google Shape;232;p5" descr="preencoded.png"/>
          <p:cNvPicPr preferRelativeResize="0"/>
          <p:nvPr/>
        </p:nvPicPr>
        <p:blipFill rotWithShape="1">
          <a:blip r:embed="rId22">
            <a:alphaModFix/>
          </a:blip>
          <a:srcRect/>
          <a:stretch/>
        </p:blipFill>
        <p:spPr>
          <a:xfrm>
            <a:off x="10558165" y="4368403"/>
            <a:ext cx="780157" cy="246757"/>
          </a:xfrm>
          <a:prstGeom prst="rect">
            <a:avLst/>
          </a:prstGeom>
          <a:noFill/>
          <a:ln>
            <a:noFill/>
          </a:ln>
        </p:spPr>
      </p:pic>
      <p:pic>
        <p:nvPicPr>
          <p:cNvPr id="233" name="Google Shape;233;p5" descr="preencoded.png"/>
          <p:cNvPicPr preferRelativeResize="0"/>
          <p:nvPr/>
        </p:nvPicPr>
        <p:blipFill rotWithShape="1">
          <a:blip r:embed="rId23">
            <a:alphaModFix/>
          </a:blip>
          <a:srcRect/>
          <a:stretch/>
        </p:blipFill>
        <p:spPr>
          <a:xfrm>
            <a:off x="8107561" y="6331893"/>
            <a:ext cx="3279577" cy="9525"/>
          </a:xfrm>
          <a:prstGeom prst="rect">
            <a:avLst/>
          </a:prstGeom>
          <a:noFill/>
          <a:ln>
            <a:noFill/>
          </a:ln>
        </p:spPr>
      </p:pic>
      <p:pic>
        <p:nvPicPr>
          <p:cNvPr id="234" name="Google Shape;234;p5" descr="preencoded.png"/>
          <p:cNvPicPr preferRelativeResize="0"/>
          <p:nvPr/>
        </p:nvPicPr>
        <p:blipFill rotWithShape="1">
          <a:blip r:embed="rId24">
            <a:alphaModFix/>
          </a:blip>
          <a:srcRect/>
          <a:stretch/>
        </p:blipFill>
        <p:spPr>
          <a:xfrm>
            <a:off x="11672663" y="6545830"/>
            <a:ext cx="365671" cy="191988"/>
          </a:xfrm>
          <a:prstGeom prst="rect">
            <a:avLst/>
          </a:prstGeom>
          <a:noFill/>
          <a:ln>
            <a:noFill/>
          </a:ln>
        </p:spPr>
      </p:pic>
      <p:pic>
        <p:nvPicPr>
          <p:cNvPr id="235" name="Google Shape;235;p5" descr="preencoded.png"/>
          <p:cNvPicPr preferRelativeResize="0"/>
          <p:nvPr/>
        </p:nvPicPr>
        <p:blipFill rotWithShape="1">
          <a:blip r:embed="rId25">
            <a:alphaModFix/>
          </a:blip>
          <a:srcRect/>
          <a:stretch/>
        </p:blipFill>
        <p:spPr>
          <a:xfrm>
            <a:off x="292596" y="6487567"/>
            <a:ext cx="280392" cy="253603"/>
          </a:xfrm>
          <a:prstGeom prst="rect">
            <a:avLst/>
          </a:prstGeom>
          <a:noFill/>
          <a:ln>
            <a:noFill/>
          </a:ln>
        </p:spPr>
      </p:pic>
      <p:pic>
        <p:nvPicPr>
          <p:cNvPr id="236" name="Google Shape;236;p5" descr="preencoded.png"/>
          <p:cNvPicPr preferRelativeResize="0"/>
          <p:nvPr/>
        </p:nvPicPr>
        <p:blipFill rotWithShape="1">
          <a:blip r:embed="rId26">
            <a:alphaModFix/>
          </a:blip>
          <a:srcRect/>
          <a:stretch/>
        </p:blipFill>
        <p:spPr>
          <a:xfrm>
            <a:off x="8022282" y="4251871"/>
            <a:ext cx="499765" cy="493663"/>
          </a:xfrm>
          <a:prstGeom prst="rect">
            <a:avLst/>
          </a:prstGeom>
          <a:noFill/>
          <a:ln>
            <a:noFill/>
          </a:ln>
        </p:spPr>
      </p:pic>
      <p:pic>
        <p:nvPicPr>
          <p:cNvPr id="237" name="Google Shape;237;p5" descr="preencoded.png"/>
          <p:cNvPicPr preferRelativeResize="0"/>
          <p:nvPr/>
        </p:nvPicPr>
        <p:blipFill rotWithShape="1">
          <a:blip r:embed="rId27">
            <a:alphaModFix/>
          </a:blip>
          <a:srcRect/>
          <a:stretch/>
        </p:blipFill>
        <p:spPr>
          <a:xfrm>
            <a:off x="8071098" y="1782961"/>
            <a:ext cx="463153" cy="493663"/>
          </a:xfrm>
          <a:prstGeom prst="rect">
            <a:avLst/>
          </a:prstGeom>
          <a:noFill/>
          <a:ln>
            <a:noFill/>
          </a:ln>
        </p:spPr>
      </p:pic>
      <p:pic>
        <p:nvPicPr>
          <p:cNvPr id="238" name="Google Shape;238;p5" descr="preencoded.png"/>
          <p:cNvPicPr preferRelativeResize="0"/>
          <p:nvPr/>
        </p:nvPicPr>
        <p:blipFill rotWithShape="1">
          <a:blip r:embed="rId28">
            <a:alphaModFix/>
          </a:blip>
          <a:srcRect/>
          <a:stretch/>
        </p:blipFill>
        <p:spPr>
          <a:xfrm>
            <a:off x="4413498" y="4251871"/>
            <a:ext cx="475357" cy="493663"/>
          </a:xfrm>
          <a:prstGeom prst="rect">
            <a:avLst/>
          </a:prstGeom>
          <a:noFill/>
          <a:ln>
            <a:noFill/>
          </a:ln>
        </p:spPr>
      </p:pic>
      <p:pic>
        <p:nvPicPr>
          <p:cNvPr id="239" name="Google Shape;239;p5" descr="preencoded.png"/>
          <p:cNvPicPr preferRelativeResize="0"/>
          <p:nvPr/>
        </p:nvPicPr>
        <p:blipFill rotWithShape="1">
          <a:blip r:embed="rId29">
            <a:alphaModFix/>
          </a:blip>
          <a:srcRect/>
          <a:stretch/>
        </p:blipFill>
        <p:spPr>
          <a:xfrm>
            <a:off x="4413498" y="1776115"/>
            <a:ext cx="524173" cy="500509"/>
          </a:xfrm>
          <a:prstGeom prst="rect">
            <a:avLst/>
          </a:prstGeom>
          <a:noFill/>
          <a:ln>
            <a:noFill/>
          </a:ln>
        </p:spPr>
      </p:pic>
      <p:pic>
        <p:nvPicPr>
          <p:cNvPr id="240" name="Google Shape;240;p5" descr="preencoded.png"/>
          <p:cNvPicPr preferRelativeResize="0"/>
          <p:nvPr/>
        </p:nvPicPr>
        <p:blipFill rotWithShape="1">
          <a:blip r:embed="rId30">
            <a:alphaModFix/>
          </a:blip>
          <a:srcRect/>
          <a:stretch/>
        </p:blipFill>
        <p:spPr>
          <a:xfrm>
            <a:off x="707082" y="4251871"/>
            <a:ext cx="524173" cy="493663"/>
          </a:xfrm>
          <a:prstGeom prst="rect">
            <a:avLst/>
          </a:prstGeom>
          <a:noFill/>
          <a:ln>
            <a:noFill/>
          </a:ln>
        </p:spPr>
      </p:pic>
      <p:pic>
        <p:nvPicPr>
          <p:cNvPr id="241" name="Google Shape;241;p5" descr="preencoded.png"/>
          <p:cNvPicPr preferRelativeResize="0"/>
          <p:nvPr/>
        </p:nvPicPr>
        <p:blipFill rotWithShape="1">
          <a:blip r:embed="rId31">
            <a:alphaModFix/>
          </a:blip>
          <a:srcRect/>
          <a:stretch/>
        </p:blipFill>
        <p:spPr>
          <a:xfrm>
            <a:off x="707082" y="1776115"/>
            <a:ext cx="524173" cy="500509"/>
          </a:xfrm>
          <a:prstGeom prst="rect">
            <a:avLst/>
          </a:prstGeom>
          <a:noFill/>
          <a:ln>
            <a:noFill/>
          </a:ln>
        </p:spPr>
      </p:pic>
      <p:sp>
        <p:nvSpPr>
          <p:cNvPr id="242" name="Google Shape;242;p5"/>
          <p:cNvSpPr/>
          <p:nvPr/>
        </p:nvSpPr>
        <p:spPr>
          <a:xfrm>
            <a:off x="511969" y="356592"/>
            <a:ext cx="5806500" cy="178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5A059"/>
              </a:buClr>
              <a:buSzPts val="1200"/>
              <a:buFont typeface="Montserrat"/>
              <a:buNone/>
            </a:pPr>
            <a:r>
              <a:rPr lang="en-US" sz="1200" b="1" i="0" u="none" strike="noStrike" cap="none">
                <a:solidFill>
                  <a:srgbClr val="C5A059"/>
                </a:solidFill>
                <a:latin typeface="Montserrat"/>
                <a:ea typeface="Montserrat"/>
                <a:cs typeface="Montserrat"/>
                <a:sym typeface="Montserrat"/>
              </a:rPr>
              <a:t>SLIDE 05 · STRATEGIC FRAMEWORK</a:t>
            </a:r>
            <a:endParaRPr sz="1200" b="0" i="0" u="none" strike="noStrike" cap="none">
              <a:solidFill>
                <a:schemeClr val="dk1"/>
              </a:solidFill>
              <a:latin typeface="Calibri"/>
              <a:ea typeface="Calibri"/>
              <a:cs typeface="Calibri"/>
              <a:sym typeface="Calibri"/>
            </a:endParaRPr>
          </a:p>
        </p:txBody>
      </p:sp>
      <p:sp>
        <p:nvSpPr>
          <p:cNvPr id="243" name="Google Shape;243;p5"/>
          <p:cNvSpPr/>
          <p:nvPr/>
        </p:nvSpPr>
        <p:spPr>
          <a:xfrm>
            <a:off x="536377" y="774948"/>
            <a:ext cx="11655600" cy="4389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2850"/>
              <a:buFont typeface="Montserrat"/>
              <a:buNone/>
            </a:pPr>
            <a:r>
              <a:rPr lang="en-US" sz="2850" b="1" i="0" u="none" strike="noStrike" cap="none">
                <a:solidFill>
                  <a:srgbClr val="001F3F"/>
                </a:solidFill>
                <a:latin typeface="Montserrat"/>
                <a:ea typeface="Montserrat"/>
                <a:cs typeface="Montserrat"/>
                <a:sym typeface="Montserrat"/>
              </a:rPr>
              <a:t>PESTEL Analysis — Basil's Bakery</a:t>
            </a:r>
            <a:endParaRPr sz="2850" b="0" i="0" u="none" strike="noStrike" cap="none">
              <a:solidFill>
                <a:schemeClr val="dk1"/>
              </a:solidFill>
              <a:latin typeface="Calibri"/>
              <a:ea typeface="Calibri"/>
              <a:cs typeface="Calibri"/>
              <a:sym typeface="Calibri"/>
            </a:endParaRPr>
          </a:p>
        </p:txBody>
      </p:sp>
      <p:sp>
        <p:nvSpPr>
          <p:cNvPr id="244" name="Google Shape;244;p5"/>
          <p:cNvSpPr/>
          <p:nvPr/>
        </p:nvSpPr>
        <p:spPr>
          <a:xfrm>
            <a:off x="511969" y="1254919"/>
            <a:ext cx="11679900" cy="226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F8C8D"/>
              </a:buClr>
              <a:buSzPts val="1350"/>
              <a:buFont typeface="Open Sans"/>
              <a:buNone/>
            </a:pPr>
            <a:r>
              <a:rPr lang="en-US" sz="1350" b="0" i="0" u="none" strike="noStrike" cap="none">
                <a:solidFill>
                  <a:srgbClr val="7F8C8D"/>
                </a:solidFill>
                <a:latin typeface="Open Sans"/>
                <a:ea typeface="Open Sans"/>
                <a:cs typeface="Open Sans"/>
                <a:sym typeface="Open Sans"/>
              </a:rPr>
              <a:t>How macro-environmental forces shape Basil's performance and opportunities</a:t>
            </a:r>
            <a:endParaRPr sz="1350" b="0" i="0" u="none" strike="noStrike" cap="none">
              <a:solidFill>
                <a:schemeClr val="dk1"/>
              </a:solidFill>
              <a:latin typeface="Calibri"/>
              <a:ea typeface="Calibri"/>
              <a:cs typeface="Calibri"/>
              <a:sym typeface="Calibri"/>
            </a:endParaRPr>
          </a:p>
        </p:txBody>
      </p:sp>
      <p:sp>
        <p:nvSpPr>
          <p:cNvPr id="245" name="Google Shape;245;p5"/>
          <p:cNvSpPr/>
          <p:nvPr/>
        </p:nvSpPr>
        <p:spPr>
          <a:xfrm>
            <a:off x="1292275" y="1927027"/>
            <a:ext cx="1937400" cy="1851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Political</a:t>
            </a:r>
            <a:endParaRPr sz="1350" b="0" i="0" u="none" strike="noStrike" cap="none">
              <a:solidFill>
                <a:schemeClr val="dk1"/>
              </a:solidFill>
              <a:latin typeface="Calibri"/>
              <a:ea typeface="Calibri"/>
              <a:cs typeface="Calibri"/>
              <a:sym typeface="Calibri"/>
            </a:endParaRPr>
          </a:p>
        </p:txBody>
      </p:sp>
      <p:sp>
        <p:nvSpPr>
          <p:cNvPr id="246" name="Google Shape;246;p5"/>
          <p:cNvSpPr/>
          <p:nvPr/>
        </p:nvSpPr>
        <p:spPr>
          <a:xfrm>
            <a:off x="3230761" y="1940719"/>
            <a:ext cx="1173600" cy="1440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NEGATIVE</a:t>
            </a:r>
            <a:endParaRPr sz="900" b="0" i="0" u="none" strike="noStrike" cap="none">
              <a:solidFill>
                <a:schemeClr val="dk1"/>
              </a:solidFill>
              <a:latin typeface="Calibri"/>
              <a:ea typeface="Calibri"/>
              <a:cs typeface="Calibri"/>
              <a:sym typeface="Calibri"/>
            </a:endParaRPr>
          </a:p>
        </p:txBody>
      </p:sp>
      <p:sp>
        <p:nvSpPr>
          <p:cNvPr id="247" name="Google Shape;247;p5"/>
          <p:cNvSpPr/>
          <p:nvPr/>
        </p:nvSpPr>
        <p:spPr>
          <a:xfrm>
            <a:off x="719286" y="2359075"/>
            <a:ext cx="3194400" cy="3567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Post-Brexit customs and import disruptions have</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raised costs for European organic ingredient suppliers</a:t>
            </a:r>
            <a:endParaRPr sz="1000" b="0" i="0" u="none" strike="noStrike" cap="none">
              <a:solidFill>
                <a:schemeClr val="dk1"/>
              </a:solidFill>
              <a:latin typeface="Calibri"/>
              <a:ea typeface="Calibri"/>
              <a:cs typeface="Calibri"/>
              <a:sym typeface="Calibri"/>
            </a:endParaRPr>
          </a:p>
        </p:txBody>
      </p:sp>
      <p:sp>
        <p:nvSpPr>
          <p:cNvPr id="248" name="Google Shape;248;p5"/>
          <p:cNvSpPr/>
          <p:nvPr/>
        </p:nvSpPr>
        <p:spPr>
          <a:xfrm>
            <a:off x="719286" y="2888075"/>
            <a:ext cx="2804100" cy="4938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a:t>
            </a:r>
            <a:r>
              <a:rPr lang="en-US" sz="9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Business rates for retail park units have risen</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significantly since 2020, increasing Basil's fixed</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cost burden</a:t>
            </a:r>
            <a:endParaRPr sz="1000" b="0" i="0" u="none" strike="noStrike" cap="none">
              <a:solidFill>
                <a:schemeClr val="dk1"/>
              </a:solidFill>
              <a:latin typeface="Calibri"/>
              <a:ea typeface="Calibri"/>
              <a:cs typeface="Calibri"/>
              <a:sym typeface="Calibri"/>
            </a:endParaRPr>
          </a:p>
        </p:txBody>
      </p:sp>
      <p:sp>
        <p:nvSpPr>
          <p:cNvPr id="249" name="Google Shape;249;p5"/>
          <p:cNvSpPr/>
          <p:nvPr/>
        </p:nvSpPr>
        <p:spPr>
          <a:xfrm>
            <a:off x="700375" y="3416716"/>
            <a:ext cx="3121200" cy="5418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Government energy relief schemes have now ended,</a:t>
            </a:r>
            <a:r>
              <a:rPr lang="en-US" sz="1000">
                <a:solidFill>
                  <a:schemeClr val="dk1"/>
                </a:solidFill>
                <a:latin typeface="Calibri"/>
                <a:ea typeface="Calibri"/>
                <a:cs typeface="Calibri"/>
                <a:sym typeface="Calibri"/>
              </a:rPr>
              <a:t> </a:t>
            </a:r>
            <a:r>
              <a:rPr lang="en-US" sz="1000" b="0" i="0" u="none" strike="noStrike" cap="none">
                <a:solidFill>
                  <a:srgbClr val="333333"/>
                </a:solidFill>
                <a:latin typeface="Open Sans"/>
                <a:ea typeface="Open Sans"/>
                <a:cs typeface="Open Sans"/>
                <a:sym typeface="Open Sans"/>
              </a:rPr>
              <a:t>leaving small retailers fully exposed to </a:t>
            </a:r>
            <a:endParaRPr sz="1000" b="0" i="0" u="none" strike="noStrike" cap="none">
              <a:solidFill>
                <a:srgbClr val="333333"/>
              </a:solidFill>
              <a:latin typeface="Open Sans"/>
              <a:ea typeface="Open Sans"/>
              <a:cs typeface="Open Sans"/>
              <a:sym typeface="Open Sans"/>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market prices</a:t>
            </a:r>
            <a:endParaRPr sz="1000" b="0" i="0" u="none" strike="noStrike" cap="none">
              <a:solidFill>
                <a:schemeClr val="dk1"/>
              </a:solidFill>
              <a:latin typeface="Calibri"/>
              <a:ea typeface="Calibri"/>
              <a:cs typeface="Calibri"/>
              <a:sym typeface="Calibri"/>
            </a:endParaRPr>
          </a:p>
        </p:txBody>
      </p:sp>
      <p:sp>
        <p:nvSpPr>
          <p:cNvPr id="250" name="Google Shape;250;p5"/>
          <p:cNvSpPr/>
          <p:nvPr/>
        </p:nvSpPr>
        <p:spPr>
          <a:xfrm>
            <a:off x="3273483" y="3813538"/>
            <a:ext cx="762000" cy="16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99999"/>
              </a:buClr>
              <a:buSzPts val="1050"/>
              <a:buFont typeface="Open Sans"/>
              <a:buNone/>
            </a:pPr>
            <a:r>
              <a:rPr lang="en-US" sz="1050" b="0" i="0" u="none" strike="noStrike" cap="none">
                <a:solidFill>
                  <a:srgbClr val="999999"/>
                </a:solidFill>
                <a:latin typeface="Open Sans"/>
                <a:ea typeface="Open Sans"/>
                <a:cs typeface="Open Sans"/>
                <a:sym typeface="Open Sans"/>
              </a:rPr>
              <a:t>(BRC, 2024)</a:t>
            </a:r>
            <a:endParaRPr sz="1050" b="0" i="0" u="none" strike="noStrike" cap="none">
              <a:solidFill>
                <a:schemeClr val="dk1"/>
              </a:solidFill>
              <a:latin typeface="Calibri"/>
              <a:ea typeface="Calibri"/>
              <a:cs typeface="Calibri"/>
              <a:sym typeface="Calibri"/>
            </a:endParaRPr>
          </a:p>
        </p:txBody>
      </p:sp>
      <p:sp>
        <p:nvSpPr>
          <p:cNvPr id="251" name="Google Shape;251;p5"/>
          <p:cNvSpPr/>
          <p:nvPr/>
        </p:nvSpPr>
        <p:spPr>
          <a:xfrm>
            <a:off x="1280071" y="4402782"/>
            <a:ext cx="2760300" cy="212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Technological</a:t>
            </a:r>
            <a:endParaRPr sz="1350" b="0" i="0" u="none" strike="noStrike" cap="none">
              <a:solidFill>
                <a:schemeClr val="dk1"/>
              </a:solidFill>
              <a:latin typeface="Calibri"/>
              <a:ea typeface="Calibri"/>
              <a:cs typeface="Calibri"/>
              <a:sym typeface="Calibri"/>
            </a:endParaRPr>
          </a:p>
        </p:txBody>
      </p:sp>
      <p:sp>
        <p:nvSpPr>
          <p:cNvPr id="252" name="Google Shape;252;p5"/>
          <p:cNvSpPr/>
          <p:nvPr/>
        </p:nvSpPr>
        <p:spPr>
          <a:xfrm>
            <a:off x="3267373" y="4409629"/>
            <a:ext cx="1173600" cy="1371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POSITIVE</a:t>
            </a:r>
            <a:endParaRPr sz="900" b="0" i="0" u="none" strike="noStrike" cap="none">
              <a:solidFill>
                <a:schemeClr val="dk1"/>
              </a:solidFill>
              <a:latin typeface="Calibri"/>
              <a:ea typeface="Calibri"/>
              <a:cs typeface="Calibri"/>
              <a:sym typeface="Calibri"/>
            </a:endParaRPr>
          </a:p>
        </p:txBody>
      </p:sp>
      <p:sp>
        <p:nvSpPr>
          <p:cNvPr id="253" name="Google Shape;253;p5"/>
          <p:cNvSpPr/>
          <p:nvPr/>
        </p:nvSpPr>
        <p:spPr>
          <a:xfrm>
            <a:off x="700386" y="4793759"/>
            <a:ext cx="3096600" cy="4938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Platforms such as Deliveroo, Just Eat, and Uber Eats</a:t>
            </a:r>
            <a:r>
              <a:rPr lang="en-US" sz="1000">
                <a:solidFill>
                  <a:schemeClr val="dk1"/>
                </a:solidFill>
                <a:latin typeface="Calibri"/>
                <a:ea typeface="Calibri"/>
                <a:cs typeface="Calibri"/>
                <a:sym typeface="Calibri"/>
              </a:rPr>
              <a:t> </a:t>
            </a:r>
            <a:r>
              <a:rPr lang="en-US" sz="1000" b="0" i="0" u="none" strike="noStrike" cap="none">
                <a:solidFill>
                  <a:srgbClr val="333333"/>
                </a:solidFill>
                <a:latin typeface="Open Sans"/>
                <a:ea typeface="Open Sans"/>
                <a:cs typeface="Open Sans"/>
                <a:sym typeface="Open Sans"/>
              </a:rPr>
              <a:t>allow local bakeries to reach entirely new customer</a:t>
            </a:r>
            <a:r>
              <a:rPr lang="en-US" sz="1000">
                <a:solidFill>
                  <a:schemeClr val="dk1"/>
                </a:solidFill>
                <a:latin typeface="Calibri"/>
                <a:ea typeface="Calibri"/>
                <a:cs typeface="Calibri"/>
                <a:sym typeface="Calibri"/>
              </a:rPr>
              <a:t> </a:t>
            </a:r>
            <a:r>
              <a:rPr lang="en-US" sz="1000" b="0" i="0" u="none" strike="noStrike" cap="none">
                <a:solidFill>
                  <a:srgbClr val="333333"/>
                </a:solidFill>
                <a:latin typeface="Open Sans"/>
                <a:ea typeface="Open Sans"/>
                <a:cs typeface="Open Sans"/>
                <a:sym typeface="Open Sans"/>
              </a:rPr>
              <a:t>segments</a:t>
            </a:r>
            <a:endParaRPr sz="1000" b="0" i="0" u="none" strike="noStrike" cap="none">
              <a:solidFill>
                <a:schemeClr val="dk1"/>
              </a:solidFill>
              <a:latin typeface="Calibri"/>
              <a:ea typeface="Calibri"/>
              <a:cs typeface="Calibri"/>
              <a:sym typeface="Calibri"/>
            </a:endParaRPr>
          </a:p>
        </p:txBody>
      </p:sp>
      <p:sp>
        <p:nvSpPr>
          <p:cNvPr id="254" name="Google Shape;254;p5"/>
          <p:cNvSpPr/>
          <p:nvPr/>
        </p:nvSpPr>
        <p:spPr>
          <a:xfrm>
            <a:off x="700375" y="5335725"/>
            <a:ext cx="3572100" cy="4389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Online pre-order systems reduce daily food waste</a:t>
            </a:r>
            <a:r>
              <a:rPr lang="en-US" sz="1000">
                <a:solidFill>
                  <a:schemeClr val="dk1"/>
                </a:solidFill>
                <a:latin typeface="Calibri"/>
                <a:ea typeface="Calibri"/>
                <a:cs typeface="Calibri"/>
                <a:sym typeface="Calibri"/>
              </a:rPr>
              <a:t> </a:t>
            </a:r>
            <a:r>
              <a:rPr lang="en-US" sz="1000" b="0" i="0" u="none" strike="noStrike" cap="none">
                <a:solidFill>
                  <a:srgbClr val="333333"/>
                </a:solidFill>
                <a:latin typeface="Open Sans"/>
                <a:ea typeface="Open Sans"/>
                <a:cs typeface="Open Sans"/>
                <a:sym typeface="Open Sans"/>
              </a:rPr>
              <a:t>and improve production planning and efficiency</a:t>
            </a:r>
            <a:endParaRPr sz="1000" b="0" i="0" u="none" strike="noStrike" cap="none">
              <a:solidFill>
                <a:schemeClr val="dk1"/>
              </a:solidFill>
              <a:latin typeface="Calibri"/>
              <a:ea typeface="Calibri"/>
              <a:cs typeface="Calibri"/>
              <a:sym typeface="Calibri"/>
            </a:endParaRPr>
          </a:p>
        </p:txBody>
      </p:sp>
      <p:sp>
        <p:nvSpPr>
          <p:cNvPr id="255" name="Google Shape;255;p5"/>
          <p:cNvSpPr/>
          <p:nvPr/>
        </p:nvSpPr>
        <p:spPr>
          <a:xfrm>
            <a:off x="688075" y="5856676"/>
            <a:ext cx="3121200" cy="4389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S</a:t>
            </a:r>
            <a:r>
              <a:rPr lang="en-US" sz="1000" b="0" i="0" u="none" strike="noStrike" cap="none">
                <a:solidFill>
                  <a:srgbClr val="333333"/>
                </a:solidFill>
                <a:latin typeface="Open Sans"/>
                <a:ea typeface="Open Sans"/>
                <a:cs typeface="Open Sans"/>
                <a:sym typeface="Open Sans"/>
              </a:rPr>
              <a:t>ocial media marketing (Instagram, TikTok) provides</a:t>
            </a:r>
            <a:r>
              <a:rPr lang="en-US" sz="1000">
                <a:solidFill>
                  <a:schemeClr val="dk1"/>
                </a:solidFill>
                <a:latin typeface="Calibri"/>
                <a:ea typeface="Calibri"/>
                <a:cs typeface="Calibri"/>
                <a:sym typeface="Calibri"/>
              </a:rPr>
              <a:t> </a:t>
            </a:r>
            <a:r>
              <a:rPr lang="en-US" sz="1000" b="0" i="0" u="none" strike="noStrike" cap="none">
                <a:solidFill>
                  <a:srgbClr val="333333"/>
                </a:solidFill>
                <a:latin typeface="Open Sans"/>
                <a:ea typeface="Open Sans"/>
                <a:cs typeface="Open Sans"/>
                <a:sym typeface="Open Sans"/>
              </a:rPr>
              <a:t>low-cost targeted reach to local and new audiences</a:t>
            </a:r>
            <a:endParaRPr sz="1000" b="0" i="0" u="none" strike="noStrike" cap="none">
              <a:solidFill>
                <a:schemeClr val="dk1"/>
              </a:solidFill>
              <a:latin typeface="Calibri"/>
              <a:ea typeface="Calibri"/>
              <a:cs typeface="Calibri"/>
              <a:sym typeface="Calibri"/>
            </a:endParaRPr>
          </a:p>
        </p:txBody>
      </p:sp>
      <p:sp>
        <p:nvSpPr>
          <p:cNvPr id="256" name="Google Shape;256;p5"/>
          <p:cNvSpPr/>
          <p:nvPr/>
        </p:nvSpPr>
        <p:spPr>
          <a:xfrm>
            <a:off x="4998690" y="1940719"/>
            <a:ext cx="1731600" cy="1716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Economic</a:t>
            </a:r>
            <a:endParaRPr sz="1350" b="0" i="0" u="none" strike="noStrike" cap="none">
              <a:solidFill>
                <a:schemeClr val="dk1"/>
              </a:solidFill>
              <a:latin typeface="Calibri"/>
              <a:ea typeface="Calibri"/>
              <a:cs typeface="Calibri"/>
              <a:sym typeface="Calibri"/>
            </a:endParaRPr>
          </a:p>
        </p:txBody>
      </p:sp>
      <p:sp>
        <p:nvSpPr>
          <p:cNvPr id="257" name="Google Shape;257;p5"/>
          <p:cNvSpPr/>
          <p:nvPr/>
        </p:nvSpPr>
        <p:spPr>
          <a:xfrm>
            <a:off x="4413498" y="2359075"/>
            <a:ext cx="2865000" cy="5349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UK CPI peaked at 11.1% in 2022; consumer</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discretionary spend on premium bakery goods</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declined sharply</a:t>
            </a:r>
            <a:endParaRPr sz="1000" b="0" i="0" u="none" strike="noStrike" cap="none">
              <a:solidFill>
                <a:schemeClr val="dk1"/>
              </a:solidFill>
              <a:latin typeface="Calibri"/>
              <a:ea typeface="Calibri"/>
              <a:cs typeface="Calibri"/>
              <a:sym typeface="Calibri"/>
            </a:endParaRPr>
          </a:p>
        </p:txBody>
      </p:sp>
      <p:sp>
        <p:nvSpPr>
          <p:cNvPr id="258" name="Google Shape;258;p5"/>
          <p:cNvSpPr/>
          <p:nvPr/>
        </p:nvSpPr>
        <p:spPr>
          <a:xfrm>
            <a:off x="4364650" y="2945403"/>
            <a:ext cx="3194400" cy="4389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E</a:t>
            </a:r>
            <a:r>
              <a:rPr lang="en-US" sz="1000" b="0" i="0" u="none" strike="noStrike" cap="none">
                <a:solidFill>
                  <a:srgbClr val="333333"/>
                </a:solidFill>
                <a:latin typeface="Open Sans"/>
                <a:ea typeface="Open Sans"/>
                <a:cs typeface="Open Sans"/>
                <a:sym typeface="Open Sans"/>
              </a:rPr>
              <a:t>nergy bills for small food businesses rose over</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50% between 2021–2023, severely squeezing margins</a:t>
            </a:r>
            <a:endParaRPr sz="1000" b="0" i="0" u="none" strike="noStrike" cap="none">
              <a:solidFill>
                <a:schemeClr val="dk1"/>
              </a:solidFill>
              <a:latin typeface="Calibri"/>
              <a:ea typeface="Calibri"/>
              <a:cs typeface="Calibri"/>
              <a:sym typeface="Calibri"/>
            </a:endParaRPr>
          </a:p>
        </p:txBody>
      </p:sp>
      <p:sp>
        <p:nvSpPr>
          <p:cNvPr id="259" name="Google Shape;259;p5"/>
          <p:cNvSpPr/>
          <p:nvPr/>
        </p:nvSpPr>
        <p:spPr>
          <a:xfrm>
            <a:off x="4413500" y="3339700"/>
            <a:ext cx="3157800" cy="7200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dirty="0">
                <a:solidFill>
                  <a:srgbClr val="333333"/>
                </a:solidFill>
                <a:latin typeface="Open Sans"/>
                <a:ea typeface="Open Sans"/>
                <a:cs typeface="Open Sans"/>
                <a:sym typeface="Open Sans"/>
              </a:rPr>
              <a:t>• </a:t>
            </a:r>
            <a:r>
              <a:rPr lang="en-US" sz="1000" b="0" i="0" u="none" strike="noStrike" cap="none" dirty="0">
                <a:solidFill>
                  <a:srgbClr val="333333"/>
                </a:solidFill>
                <a:latin typeface="Open Sans"/>
                <a:ea typeface="Open Sans"/>
                <a:cs typeface="Open Sans"/>
                <a:sym typeface="Open Sans"/>
              </a:rPr>
              <a:t>Consumer value-seeking </a:t>
            </a:r>
            <a:r>
              <a:rPr lang="en-US" sz="1000" b="0" i="0" u="none" strike="noStrike" cap="none" dirty="0" err="1">
                <a:solidFill>
                  <a:srgbClr val="333333"/>
                </a:solidFill>
                <a:latin typeface="Open Sans"/>
                <a:ea typeface="Open Sans"/>
                <a:cs typeface="Open Sans"/>
                <a:sym typeface="Open Sans"/>
              </a:rPr>
              <a:t>behaviour</a:t>
            </a:r>
            <a:r>
              <a:rPr lang="en-US" sz="1000" b="0" i="0" u="none" strike="noStrike" cap="none" dirty="0">
                <a:solidFill>
                  <a:srgbClr val="333333"/>
                </a:solidFill>
                <a:latin typeface="Open Sans"/>
                <a:ea typeface="Open Sans"/>
                <a:cs typeface="Open Sans"/>
                <a:sym typeface="Open Sans"/>
              </a:rPr>
              <a:t> and price</a:t>
            </a:r>
            <a:endParaRPr sz="1000" b="0" i="0" u="none" strike="noStrike" cap="none" dirty="0">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sensitivity directly weakens Basil's premium</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positioning</a:t>
            </a:r>
            <a:endParaRPr sz="1000" b="0" i="0" u="none" strike="noStrike" cap="none">
              <a:solidFill>
                <a:schemeClr val="dk1"/>
              </a:solidFill>
              <a:latin typeface="Calibri"/>
              <a:ea typeface="Calibri"/>
              <a:cs typeface="Calibri"/>
              <a:sym typeface="Calibri"/>
            </a:endParaRPr>
          </a:p>
        </p:txBody>
      </p:sp>
      <p:sp>
        <p:nvSpPr>
          <p:cNvPr id="260" name="Google Shape;260;p5"/>
          <p:cNvSpPr/>
          <p:nvPr/>
        </p:nvSpPr>
        <p:spPr>
          <a:xfrm>
            <a:off x="4937671" y="4402782"/>
            <a:ext cx="2760345" cy="1782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Environmental</a:t>
            </a:r>
            <a:endParaRPr sz="1350" b="0" i="0" u="none" strike="noStrike" cap="none">
              <a:solidFill>
                <a:schemeClr val="dk1"/>
              </a:solidFill>
              <a:latin typeface="Calibri"/>
              <a:ea typeface="Calibri"/>
              <a:cs typeface="Calibri"/>
              <a:sym typeface="Calibri"/>
            </a:endParaRPr>
          </a:p>
        </p:txBody>
      </p:sp>
      <p:sp>
        <p:nvSpPr>
          <p:cNvPr id="261" name="Google Shape;261;p5"/>
          <p:cNvSpPr/>
          <p:nvPr/>
        </p:nvSpPr>
        <p:spPr>
          <a:xfrm>
            <a:off x="4401294" y="4827984"/>
            <a:ext cx="3121075" cy="335905"/>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Climate-driven crop failures have disrupted organic</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wheat, flour, and butter supply chains significantly</a:t>
            </a:r>
            <a:endParaRPr sz="1000" b="0" i="0" u="none" strike="noStrike" cap="none">
              <a:solidFill>
                <a:schemeClr val="dk1"/>
              </a:solidFill>
              <a:latin typeface="Calibri"/>
              <a:ea typeface="Calibri"/>
              <a:cs typeface="Calibri"/>
              <a:sym typeface="Calibri"/>
            </a:endParaRPr>
          </a:p>
        </p:txBody>
      </p:sp>
      <p:sp>
        <p:nvSpPr>
          <p:cNvPr id="262" name="Google Shape;262;p5"/>
          <p:cNvSpPr/>
          <p:nvPr/>
        </p:nvSpPr>
        <p:spPr>
          <a:xfrm>
            <a:off x="4401300" y="5273574"/>
            <a:ext cx="2999100" cy="4389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Growing consumer and regulatory pressure for</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sustainable packaging and ethical, local ingredient</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sourcing</a:t>
            </a:r>
            <a:endParaRPr sz="1000" b="0" i="0" u="none" strike="noStrike" cap="none">
              <a:solidFill>
                <a:schemeClr val="dk1"/>
              </a:solidFill>
              <a:latin typeface="Calibri"/>
              <a:ea typeface="Calibri"/>
              <a:cs typeface="Calibri"/>
              <a:sym typeface="Calibri"/>
            </a:endParaRPr>
          </a:p>
        </p:txBody>
      </p:sp>
      <p:sp>
        <p:nvSpPr>
          <p:cNvPr id="263" name="Google Shape;263;p5"/>
          <p:cNvSpPr/>
          <p:nvPr/>
        </p:nvSpPr>
        <p:spPr>
          <a:xfrm>
            <a:off x="4401300" y="5747000"/>
            <a:ext cx="3157800" cy="4527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Carbon-conscious supply chain expectations add</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complexity and cost for small organic food producers</a:t>
            </a:r>
            <a:endParaRPr sz="1000" b="0" i="0" u="none" strike="noStrike" cap="none">
              <a:solidFill>
                <a:schemeClr val="dk1"/>
              </a:solidFill>
              <a:latin typeface="Calibri"/>
              <a:ea typeface="Calibri"/>
              <a:cs typeface="Calibri"/>
              <a:sym typeface="Calibri"/>
            </a:endParaRPr>
          </a:p>
        </p:txBody>
      </p:sp>
      <p:sp>
        <p:nvSpPr>
          <p:cNvPr id="264" name="Google Shape;264;p5"/>
          <p:cNvSpPr/>
          <p:nvPr/>
        </p:nvSpPr>
        <p:spPr>
          <a:xfrm>
            <a:off x="6900565" y="1940719"/>
            <a:ext cx="1173600" cy="1440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NEGATIVE</a:t>
            </a:r>
            <a:endParaRPr sz="900" b="0" i="0" u="none" strike="noStrike" cap="none">
              <a:solidFill>
                <a:schemeClr val="dk1"/>
              </a:solidFill>
              <a:latin typeface="Calibri"/>
              <a:ea typeface="Calibri"/>
              <a:cs typeface="Calibri"/>
              <a:sym typeface="Calibri"/>
            </a:endParaRPr>
          </a:p>
        </p:txBody>
      </p:sp>
      <p:sp>
        <p:nvSpPr>
          <p:cNvPr id="265" name="Google Shape;265;p5"/>
          <p:cNvSpPr/>
          <p:nvPr/>
        </p:nvSpPr>
        <p:spPr>
          <a:xfrm>
            <a:off x="6888361" y="4402782"/>
            <a:ext cx="117348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NEGATIVE</a:t>
            </a:r>
            <a:endParaRPr sz="900" b="0" i="0" u="none" strike="noStrike" cap="none">
              <a:solidFill>
                <a:schemeClr val="dk1"/>
              </a:solidFill>
              <a:latin typeface="Calibri"/>
              <a:ea typeface="Calibri"/>
              <a:cs typeface="Calibri"/>
              <a:sym typeface="Calibri"/>
            </a:endParaRPr>
          </a:p>
        </p:txBody>
      </p:sp>
      <p:sp>
        <p:nvSpPr>
          <p:cNvPr id="266" name="Google Shape;266;p5"/>
          <p:cNvSpPr/>
          <p:nvPr/>
        </p:nvSpPr>
        <p:spPr>
          <a:xfrm>
            <a:off x="8607475" y="1933873"/>
            <a:ext cx="1320300" cy="178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Social</a:t>
            </a:r>
            <a:endParaRPr sz="1350" b="0" i="0" u="none" strike="noStrike" cap="none">
              <a:solidFill>
                <a:schemeClr val="dk1"/>
              </a:solidFill>
              <a:latin typeface="Calibri"/>
              <a:ea typeface="Calibri"/>
              <a:cs typeface="Calibri"/>
              <a:sym typeface="Calibri"/>
            </a:endParaRPr>
          </a:p>
        </p:txBody>
      </p:sp>
      <p:sp>
        <p:nvSpPr>
          <p:cNvPr id="267" name="Google Shape;267;p5"/>
          <p:cNvSpPr/>
          <p:nvPr/>
        </p:nvSpPr>
        <p:spPr>
          <a:xfrm>
            <a:off x="10753279" y="1940719"/>
            <a:ext cx="762000" cy="1440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MIXED</a:t>
            </a:r>
            <a:endParaRPr sz="900" b="0" i="0" u="none" strike="noStrike" cap="none">
              <a:solidFill>
                <a:schemeClr val="dk1"/>
              </a:solidFill>
              <a:latin typeface="Calibri"/>
              <a:ea typeface="Calibri"/>
              <a:cs typeface="Calibri"/>
              <a:sym typeface="Calibri"/>
            </a:endParaRPr>
          </a:p>
        </p:txBody>
      </p:sp>
      <p:sp>
        <p:nvSpPr>
          <p:cNvPr id="268" name="Google Shape;268;p5"/>
          <p:cNvSpPr/>
          <p:nvPr/>
        </p:nvSpPr>
        <p:spPr>
          <a:xfrm>
            <a:off x="8071098" y="2359075"/>
            <a:ext cx="3157800" cy="3567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Approximately 40% of UK workers are now hybrid,</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permanently reducing peak-time retail park footfall</a:t>
            </a:r>
            <a:endParaRPr sz="1000" b="0" i="0" u="none" strike="noStrike" cap="none">
              <a:solidFill>
                <a:schemeClr val="dk1"/>
              </a:solidFill>
              <a:latin typeface="Calibri"/>
              <a:ea typeface="Calibri"/>
              <a:cs typeface="Calibri"/>
              <a:sym typeface="Calibri"/>
            </a:endParaRPr>
          </a:p>
        </p:txBody>
      </p:sp>
      <p:sp>
        <p:nvSpPr>
          <p:cNvPr id="269" name="Google Shape;269;p5"/>
          <p:cNvSpPr/>
          <p:nvPr/>
        </p:nvSpPr>
        <p:spPr>
          <a:xfrm>
            <a:off x="8071098" y="2763738"/>
            <a:ext cx="2767500" cy="5418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Growing demand for organic, artisan, and</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health-conscious food aligns well with Basil's</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product range</a:t>
            </a:r>
            <a:endParaRPr sz="1000" b="0" i="0" u="none" strike="noStrike" cap="none">
              <a:solidFill>
                <a:schemeClr val="dk1"/>
              </a:solidFill>
              <a:latin typeface="Calibri"/>
              <a:ea typeface="Calibri"/>
              <a:cs typeface="Calibri"/>
              <a:sym typeface="Calibri"/>
            </a:endParaRPr>
          </a:p>
        </p:txBody>
      </p:sp>
      <p:sp>
        <p:nvSpPr>
          <p:cNvPr id="270" name="Google Shape;270;p5"/>
          <p:cNvSpPr/>
          <p:nvPr/>
        </p:nvSpPr>
        <p:spPr>
          <a:xfrm>
            <a:off x="8071100" y="3353552"/>
            <a:ext cx="3218700" cy="4527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C</a:t>
            </a:r>
            <a:r>
              <a:rPr lang="en-US" sz="1000" b="0" i="0" u="none" strike="noStrike" cap="none">
                <a:solidFill>
                  <a:srgbClr val="333333"/>
                </a:solidFill>
                <a:latin typeface="Open Sans"/>
                <a:ea typeface="Open Sans"/>
                <a:cs typeface="Open Sans"/>
                <a:sym typeface="Open Sans"/>
              </a:rPr>
              <a:t>onsumer expectation for delivery and convenience</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ordering has risen significantly since 2020</a:t>
            </a:r>
            <a:endParaRPr sz="1000" b="0" i="0" u="none" strike="noStrike" cap="none">
              <a:solidFill>
                <a:schemeClr val="dk1"/>
              </a:solidFill>
              <a:latin typeface="Calibri"/>
              <a:ea typeface="Calibri"/>
              <a:cs typeface="Calibri"/>
              <a:sym typeface="Calibri"/>
            </a:endParaRPr>
          </a:p>
        </p:txBody>
      </p:sp>
      <p:sp>
        <p:nvSpPr>
          <p:cNvPr id="271" name="Google Shape;271;p5"/>
          <p:cNvSpPr/>
          <p:nvPr/>
        </p:nvSpPr>
        <p:spPr>
          <a:xfrm>
            <a:off x="10558173" y="3885090"/>
            <a:ext cx="2423100" cy="1575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99999"/>
              </a:buClr>
              <a:buSzPts val="1050"/>
              <a:buFont typeface="Open Sans"/>
              <a:buNone/>
            </a:pPr>
            <a:r>
              <a:rPr lang="en-US" sz="1050" b="0" i="0" u="none" strike="noStrike" cap="none">
                <a:solidFill>
                  <a:srgbClr val="999999"/>
                </a:solidFill>
                <a:latin typeface="Open Sans"/>
                <a:ea typeface="Open Sans"/>
                <a:cs typeface="Open Sans"/>
                <a:sym typeface="Open Sans"/>
              </a:rPr>
              <a:t>(CIPD, 2023)</a:t>
            </a:r>
            <a:endParaRPr sz="1050" b="0" i="0" u="none" strike="noStrike" cap="none">
              <a:solidFill>
                <a:schemeClr val="dk1"/>
              </a:solidFill>
              <a:latin typeface="Calibri"/>
              <a:ea typeface="Calibri"/>
              <a:cs typeface="Calibri"/>
              <a:sym typeface="Calibri"/>
            </a:endParaRPr>
          </a:p>
        </p:txBody>
      </p:sp>
      <p:sp>
        <p:nvSpPr>
          <p:cNvPr id="272" name="Google Shape;272;p5"/>
          <p:cNvSpPr/>
          <p:nvPr/>
        </p:nvSpPr>
        <p:spPr>
          <a:xfrm>
            <a:off x="8570863" y="4402782"/>
            <a:ext cx="1114500" cy="212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1F3F"/>
              </a:buClr>
              <a:buSzPts val="1350"/>
              <a:buFont typeface="Montserrat"/>
              <a:buNone/>
            </a:pPr>
            <a:r>
              <a:rPr lang="en-US" sz="1350" b="1" i="0" u="none" strike="noStrike" cap="none">
                <a:solidFill>
                  <a:srgbClr val="001F3F"/>
                </a:solidFill>
                <a:latin typeface="Montserrat"/>
                <a:ea typeface="Montserrat"/>
                <a:cs typeface="Montserrat"/>
                <a:sym typeface="Montserrat"/>
              </a:rPr>
              <a:t>Legal</a:t>
            </a:r>
            <a:endParaRPr sz="1350" b="0" i="0" u="none" strike="noStrike" cap="none">
              <a:solidFill>
                <a:schemeClr val="dk1"/>
              </a:solidFill>
              <a:latin typeface="Calibri"/>
              <a:ea typeface="Calibri"/>
              <a:cs typeface="Calibri"/>
              <a:sym typeface="Calibri"/>
            </a:endParaRPr>
          </a:p>
        </p:txBody>
      </p:sp>
      <p:sp>
        <p:nvSpPr>
          <p:cNvPr id="273" name="Google Shape;273;p5"/>
          <p:cNvSpPr/>
          <p:nvPr/>
        </p:nvSpPr>
        <p:spPr>
          <a:xfrm>
            <a:off x="10655796" y="4402782"/>
            <a:ext cx="117348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NEGATIVE</a:t>
            </a:r>
            <a:endParaRPr sz="900" b="0" i="0" u="none" strike="noStrike" cap="none">
              <a:solidFill>
                <a:schemeClr val="dk1"/>
              </a:solidFill>
              <a:latin typeface="Calibri"/>
              <a:ea typeface="Calibri"/>
              <a:cs typeface="Calibri"/>
              <a:sym typeface="Calibri"/>
            </a:endParaRPr>
          </a:p>
        </p:txBody>
      </p:sp>
      <p:sp>
        <p:nvSpPr>
          <p:cNvPr id="274" name="Google Shape;274;p5"/>
          <p:cNvSpPr/>
          <p:nvPr/>
        </p:nvSpPr>
        <p:spPr>
          <a:xfrm>
            <a:off x="8034486" y="4827984"/>
            <a:ext cx="3096667" cy="329059"/>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FSA regulations require hygiene ratings, detailed</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allergen labelling, and routine business inspections</a:t>
            </a:r>
            <a:endParaRPr sz="1000" b="0" i="0" u="none" strike="noStrike" cap="none">
              <a:solidFill>
                <a:schemeClr val="dk1"/>
              </a:solidFill>
              <a:latin typeface="Calibri"/>
              <a:ea typeface="Calibri"/>
              <a:cs typeface="Calibri"/>
              <a:sym typeface="Calibri"/>
            </a:endParaRPr>
          </a:p>
        </p:txBody>
      </p:sp>
      <p:sp>
        <p:nvSpPr>
          <p:cNvPr id="275" name="Google Shape;275;p5"/>
          <p:cNvSpPr/>
          <p:nvPr/>
        </p:nvSpPr>
        <p:spPr>
          <a:xfrm>
            <a:off x="8034475" y="5349355"/>
            <a:ext cx="3072300" cy="2124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50" b="0" i="0" u="none" strike="noStrike" cap="none">
                <a:solidFill>
                  <a:srgbClr val="333333"/>
                </a:solidFill>
                <a:latin typeface="Open Sans"/>
                <a:ea typeface="Open Sans"/>
                <a:cs typeface="Open Sans"/>
                <a:sym typeface="Open Sans"/>
              </a:rPr>
              <a:t>• </a:t>
            </a:r>
            <a:r>
              <a:rPr lang="en-US" sz="1000" b="0" i="0" u="none" strike="noStrike" cap="none">
                <a:solidFill>
                  <a:srgbClr val="333333"/>
                </a:solidFill>
                <a:latin typeface="Open Sans"/>
                <a:ea typeface="Open Sans"/>
                <a:cs typeface="Open Sans"/>
                <a:sym typeface="Open Sans"/>
              </a:rPr>
              <a:t>GDPR compliance becomes necessary if online</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ordering or customer data collection is introduced</a:t>
            </a:r>
            <a:endParaRPr sz="1000" b="0" i="0" u="none" strike="noStrike" cap="none">
              <a:solidFill>
                <a:schemeClr val="dk1"/>
              </a:solidFill>
              <a:latin typeface="Calibri"/>
              <a:ea typeface="Calibri"/>
              <a:cs typeface="Calibri"/>
              <a:sym typeface="Calibri"/>
            </a:endParaRPr>
          </a:p>
        </p:txBody>
      </p:sp>
      <p:sp>
        <p:nvSpPr>
          <p:cNvPr id="276" name="Google Shape;276;p5"/>
          <p:cNvSpPr/>
          <p:nvPr/>
        </p:nvSpPr>
        <p:spPr>
          <a:xfrm>
            <a:off x="8022425" y="5558273"/>
            <a:ext cx="3255300" cy="720000"/>
          </a:xfrm>
          <a:prstGeom prst="rect">
            <a:avLst/>
          </a:prstGeom>
          <a:noFill/>
          <a:ln>
            <a:noFill/>
          </a:ln>
        </p:spPr>
        <p:txBody>
          <a:bodyPr spcFirstLastPara="1" wrap="square" lIns="0" tIns="0" rIns="0" bIns="0" anchor="ctr" anchorCtr="0">
            <a:noAutofit/>
          </a:bodyPr>
          <a:lstStyle/>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 National Living Wage increases and evolving</a:t>
            </a:r>
            <a:endParaRPr sz="1000" b="0" i="0" u="none" strike="noStrike" cap="none">
              <a:solidFill>
                <a:schemeClr val="dk1"/>
              </a:solidFill>
              <a:latin typeface="Calibri"/>
              <a:ea typeface="Calibri"/>
              <a:cs typeface="Calibri"/>
              <a:sym typeface="Calibri"/>
            </a:endParaRPr>
          </a:p>
          <a:p>
            <a:pPr marL="0" marR="0" lvl="0" indent="0" algn="l" rtl="0">
              <a:lnSpc>
                <a:spcPct val="130000"/>
              </a:lnSpc>
              <a:spcBef>
                <a:spcPts val="0"/>
              </a:spcBef>
              <a:spcAft>
                <a:spcPts val="0"/>
              </a:spcAft>
              <a:buClr>
                <a:srgbClr val="333333"/>
              </a:buClr>
              <a:buSzPts val="1050"/>
              <a:buFont typeface="Open Sans"/>
              <a:buNone/>
            </a:pPr>
            <a:r>
              <a:rPr lang="en-US" sz="1000" b="0" i="0" u="none" strike="noStrike" cap="none">
                <a:solidFill>
                  <a:srgbClr val="333333"/>
                </a:solidFill>
                <a:latin typeface="Open Sans"/>
                <a:ea typeface="Open Sans"/>
                <a:cs typeface="Open Sans"/>
                <a:sym typeface="Open Sans"/>
              </a:rPr>
              <a:t>employment law raise future staffing cost projections</a:t>
            </a:r>
            <a:endParaRPr sz="1000" b="0" i="0" u="none" strike="noStrike" cap="none">
              <a:solidFill>
                <a:schemeClr val="dk1"/>
              </a:solidFill>
              <a:latin typeface="Calibri"/>
              <a:ea typeface="Calibri"/>
              <a:cs typeface="Calibri"/>
              <a:sym typeface="Calibri"/>
            </a:endParaRPr>
          </a:p>
        </p:txBody>
      </p:sp>
      <p:sp>
        <p:nvSpPr>
          <p:cNvPr id="277" name="Google Shape;277;p5"/>
          <p:cNvSpPr/>
          <p:nvPr/>
        </p:nvSpPr>
        <p:spPr>
          <a:xfrm>
            <a:off x="499765" y="6563023"/>
            <a:ext cx="771144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99999"/>
              </a:buClr>
              <a:buSzPts val="900"/>
              <a:buFont typeface="Montserrat"/>
              <a:buNone/>
            </a:pPr>
            <a:r>
              <a:rPr lang="en-US" sz="900" b="0" i="0" u="none" strike="noStrike" cap="none">
                <a:solidFill>
                  <a:srgbClr val="999999"/>
                </a:solidFill>
                <a:latin typeface="Montserrat"/>
                <a:ea typeface="Montserrat"/>
                <a:cs typeface="Montserrat"/>
                <a:sym typeface="Montserrat"/>
              </a:rPr>
              <a:t>Basil's Bakery · Business Consultant Analysis · 2026.</a:t>
            </a:r>
            <a:endParaRPr sz="900" b="0" i="0" u="none" strike="noStrike" cap="none">
              <a:solidFill>
                <a:schemeClr val="dk1"/>
              </a:solidFill>
              <a:latin typeface="Calibri"/>
              <a:ea typeface="Calibri"/>
              <a:cs typeface="Calibri"/>
              <a:sym typeface="Calibri"/>
            </a:endParaRPr>
          </a:p>
        </p:txBody>
      </p:sp>
      <p:sp>
        <p:nvSpPr>
          <p:cNvPr id="278" name="Google Shape;278;p5"/>
          <p:cNvSpPr txBox="1"/>
          <p:nvPr/>
        </p:nvSpPr>
        <p:spPr>
          <a:xfrm>
            <a:off x="6772163" y="3720425"/>
            <a:ext cx="3000000" cy="346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050">
                <a:solidFill>
                  <a:srgbClr val="999999"/>
                </a:solidFill>
                <a:latin typeface="Open Sans"/>
                <a:ea typeface="Open Sans"/>
                <a:cs typeface="Open Sans"/>
                <a:sym typeface="Open Sans"/>
              </a:rPr>
              <a:t>(ONS, 2024)</a:t>
            </a:r>
            <a:endParaRPr/>
          </a:p>
        </p:txBody>
      </p:sp>
      <p:sp>
        <p:nvSpPr>
          <p:cNvPr id="279" name="Google Shape;279;p5"/>
          <p:cNvSpPr txBox="1"/>
          <p:nvPr/>
        </p:nvSpPr>
        <p:spPr>
          <a:xfrm>
            <a:off x="2552125" y="6078425"/>
            <a:ext cx="3000000" cy="346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050">
                <a:solidFill>
                  <a:srgbClr val="999999"/>
                </a:solidFill>
                <a:latin typeface="Open Sans"/>
                <a:ea typeface="Open Sans"/>
                <a:cs typeface="Open Sans"/>
                <a:sym typeface="Open Sans"/>
              </a:rPr>
              <a:t>(Kotler and Keller, 2022)</a:t>
            </a:r>
            <a:endParaRPr/>
          </a:p>
        </p:txBody>
      </p:sp>
      <p:sp>
        <p:nvSpPr>
          <p:cNvPr id="280" name="Google Shape;280;p5"/>
          <p:cNvSpPr txBox="1"/>
          <p:nvPr/>
        </p:nvSpPr>
        <p:spPr>
          <a:xfrm>
            <a:off x="5459325" y="6089575"/>
            <a:ext cx="3000000" cy="346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050">
                <a:solidFill>
                  <a:srgbClr val="999999"/>
                </a:solidFill>
                <a:latin typeface="Open Sans"/>
                <a:ea typeface="Open Sans"/>
                <a:cs typeface="Open Sans"/>
                <a:sym typeface="Open Sans"/>
              </a:rPr>
              <a:t>(Organic Trade Association, 2024)</a:t>
            </a:r>
            <a:endParaRPr/>
          </a:p>
        </p:txBody>
      </p:sp>
      <p:sp>
        <p:nvSpPr>
          <p:cNvPr id="281" name="Google Shape;281;p5"/>
          <p:cNvSpPr txBox="1"/>
          <p:nvPr/>
        </p:nvSpPr>
        <p:spPr>
          <a:xfrm>
            <a:off x="10558175" y="6078425"/>
            <a:ext cx="1114500" cy="346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050">
                <a:solidFill>
                  <a:srgbClr val="999999"/>
                </a:solidFill>
                <a:latin typeface="Open Sans"/>
                <a:ea typeface="Open Sans"/>
                <a:cs typeface="Open Sans"/>
                <a:sym typeface="Open Sans"/>
              </a:rPr>
              <a:t>(FSA, 2024)</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pic>
        <p:nvPicPr>
          <p:cNvPr id="287" name="Google Shape;287;p6"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88" name="Google Shape;288;p6" descr="preencoded.png"/>
          <p:cNvPicPr preferRelativeResize="0"/>
          <p:nvPr/>
        </p:nvPicPr>
        <p:blipFill rotWithShape="1">
          <a:blip r:embed="rId4">
            <a:alphaModFix/>
          </a:blip>
          <a:srcRect/>
          <a:stretch/>
        </p:blipFill>
        <p:spPr>
          <a:xfrm>
            <a:off x="0" y="0"/>
            <a:ext cx="4474368" cy="6858000"/>
          </a:xfrm>
          <a:prstGeom prst="rect">
            <a:avLst/>
          </a:prstGeom>
          <a:noFill/>
          <a:ln>
            <a:noFill/>
          </a:ln>
        </p:spPr>
      </p:pic>
      <p:pic>
        <p:nvPicPr>
          <p:cNvPr id="289" name="Google Shape;289;p6" descr="preencoded.png"/>
          <p:cNvPicPr preferRelativeResize="0"/>
          <p:nvPr/>
        </p:nvPicPr>
        <p:blipFill rotWithShape="1">
          <a:blip r:embed="rId5">
            <a:alphaModFix/>
          </a:blip>
          <a:srcRect/>
          <a:stretch/>
        </p:blipFill>
        <p:spPr>
          <a:xfrm>
            <a:off x="682675" y="683121"/>
            <a:ext cx="2304157" cy="19050"/>
          </a:xfrm>
          <a:prstGeom prst="rect">
            <a:avLst/>
          </a:prstGeom>
          <a:noFill/>
          <a:ln>
            <a:noFill/>
          </a:ln>
        </p:spPr>
      </p:pic>
      <p:pic>
        <p:nvPicPr>
          <p:cNvPr id="290" name="Google Shape;290;p6" descr="preencoded.png"/>
          <p:cNvPicPr preferRelativeResize="0"/>
          <p:nvPr/>
        </p:nvPicPr>
        <p:blipFill rotWithShape="1">
          <a:blip r:embed="rId6">
            <a:alphaModFix/>
          </a:blip>
          <a:srcRect/>
          <a:stretch/>
        </p:blipFill>
        <p:spPr>
          <a:xfrm>
            <a:off x="1792188" y="2731443"/>
            <a:ext cx="1914079" cy="9525"/>
          </a:xfrm>
          <a:prstGeom prst="rect">
            <a:avLst/>
          </a:prstGeom>
          <a:noFill/>
          <a:ln>
            <a:noFill/>
          </a:ln>
        </p:spPr>
      </p:pic>
      <p:pic>
        <p:nvPicPr>
          <p:cNvPr id="291" name="Google Shape;291;p6" descr="preencoded.png"/>
          <p:cNvPicPr preferRelativeResize="0"/>
          <p:nvPr/>
        </p:nvPicPr>
        <p:blipFill rotWithShape="1">
          <a:blip r:embed="rId7">
            <a:alphaModFix/>
          </a:blip>
          <a:srcRect/>
          <a:stretch/>
        </p:blipFill>
        <p:spPr>
          <a:xfrm>
            <a:off x="1792188" y="4061966"/>
            <a:ext cx="1914079" cy="9525"/>
          </a:xfrm>
          <a:prstGeom prst="rect">
            <a:avLst/>
          </a:prstGeom>
          <a:noFill/>
          <a:ln>
            <a:noFill/>
          </a:ln>
        </p:spPr>
      </p:pic>
      <p:pic>
        <p:nvPicPr>
          <p:cNvPr id="292" name="Google Shape;292;p6" descr="preencoded.png"/>
          <p:cNvPicPr preferRelativeResize="0"/>
          <p:nvPr/>
        </p:nvPicPr>
        <p:blipFill rotWithShape="1">
          <a:blip r:embed="rId8">
            <a:alphaModFix/>
          </a:blip>
          <a:srcRect/>
          <a:stretch/>
        </p:blipFill>
        <p:spPr>
          <a:xfrm>
            <a:off x="1792188" y="5111204"/>
            <a:ext cx="1914079" cy="9525"/>
          </a:xfrm>
          <a:prstGeom prst="rect">
            <a:avLst/>
          </a:prstGeom>
          <a:noFill/>
          <a:ln>
            <a:noFill/>
          </a:ln>
        </p:spPr>
      </p:pic>
      <p:pic>
        <p:nvPicPr>
          <p:cNvPr id="293" name="Google Shape;293;p6" descr="preencoded.png"/>
          <p:cNvPicPr preferRelativeResize="0"/>
          <p:nvPr/>
        </p:nvPicPr>
        <p:blipFill rotWithShape="1">
          <a:blip r:embed="rId9">
            <a:alphaModFix/>
          </a:blip>
          <a:srcRect/>
          <a:stretch/>
        </p:blipFill>
        <p:spPr>
          <a:xfrm>
            <a:off x="1962894" y="6181130"/>
            <a:ext cx="1743373" cy="9525"/>
          </a:xfrm>
          <a:prstGeom prst="rect">
            <a:avLst/>
          </a:prstGeom>
          <a:noFill/>
          <a:ln>
            <a:noFill/>
          </a:ln>
        </p:spPr>
      </p:pic>
      <p:pic>
        <p:nvPicPr>
          <p:cNvPr id="294" name="Google Shape;294;p6" descr="preencoded.png"/>
          <p:cNvPicPr preferRelativeResize="0"/>
          <p:nvPr/>
        </p:nvPicPr>
        <p:blipFill rotWithShape="1">
          <a:blip r:embed="rId10">
            <a:alphaModFix/>
          </a:blip>
          <a:srcRect/>
          <a:stretch/>
        </p:blipFill>
        <p:spPr>
          <a:xfrm>
            <a:off x="134094" y="6041827"/>
            <a:ext cx="304800" cy="493663"/>
          </a:xfrm>
          <a:prstGeom prst="rect">
            <a:avLst/>
          </a:prstGeom>
          <a:noFill/>
          <a:ln>
            <a:noFill/>
          </a:ln>
        </p:spPr>
      </p:pic>
      <p:pic>
        <p:nvPicPr>
          <p:cNvPr id="295" name="Google Shape;295;p6" descr="preencoded.png"/>
          <p:cNvPicPr preferRelativeResize="0"/>
          <p:nvPr/>
        </p:nvPicPr>
        <p:blipFill rotWithShape="1">
          <a:blip r:embed="rId11">
            <a:alphaModFix/>
          </a:blip>
          <a:srcRect/>
          <a:stretch/>
        </p:blipFill>
        <p:spPr>
          <a:xfrm>
            <a:off x="682675" y="6329809"/>
            <a:ext cx="1438573" cy="246757"/>
          </a:xfrm>
          <a:prstGeom prst="rect">
            <a:avLst/>
          </a:prstGeom>
          <a:noFill/>
          <a:ln>
            <a:noFill/>
          </a:ln>
        </p:spPr>
      </p:pic>
      <p:pic>
        <p:nvPicPr>
          <p:cNvPr id="296" name="Google Shape;296;p6" descr="preencoded.png"/>
          <p:cNvPicPr preferRelativeResize="0"/>
          <p:nvPr/>
        </p:nvPicPr>
        <p:blipFill rotWithShape="1">
          <a:blip r:embed="rId12">
            <a:alphaModFix/>
          </a:blip>
          <a:srcRect/>
          <a:stretch/>
        </p:blipFill>
        <p:spPr>
          <a:xfrm>
            <a:off x="2206675" y="6329809"/>
            <a:ext cx="1450777" cy="246757"/>
          </a:xfrm>
          <a:prstGeom prst="rect">
            <a:avLst/>
          </a:prstGeom>
          <a:noFill/>
          <a:ln>
            <a:noFill/>
          </a:ln>
        </p:spPr>
      </p:pic>
      <p:pic>
        <p:nvPicPr>
          <p:cNvPr id="297" name="Google Shape;297;p6" descr="preencoded.png"/>
          <p:cNvPicPr preferRelativeResize="0"/>
          <p:nvPr/>
        </p:nvPicPr>
        <p:blipFill rotWithShape="1">
          <a:blip r:embed="rId13">
            <a:alphaModFix/>
          </a:blip>
          <a:srcRect/>
          <a:stretch/>
        </p:blipFill>
        <p:spPr>
          <a:xfrm>
            <a:off x="11631067" y="3086100"/>
            <a:ext cx="475357" cy="624036"/>
          </a:xfrm>
          <a:prstGeom prst="rect">
            <a:avLst/>
          </a:prstGeom>
          <a:noFill/>
          <a:ln>
            <a:noFill/>
          </a:ln>
        </p:spPr>
      </p:pic>
      <p:pic>
        <p:nvPicPr>
          <p:cNvPr id="298" name="Google Shape;298;p6" descr="preencoded.png"/>
          <p:cNvPicPr preferRelativeResize="0"/>
          <p:nvPr/>
        </p:nvPicPr>
        <p:blipFill rotWithShape="1">
          <a:blip r:embed="rId14">
            <a:alphaModFix/>
          </a:blip>
          <a:srcRect/>
          <a:stretch/>
        </p:blipFill>
        <p:spPr>
          <a:xfrm>
            <a:off x="9997380" y="0"/>
            <a:ext cx="2194471" cy="1234380"/>
          </a:xfrm>
          <a:prstGeom prst="rect">
            <a:avLst/>
          </a:prstGeom>
          <a:noFill/>
          <a:ln>
            <a:noFill/>
          </a:ln>
        </p:spPr>
      </p:pic>
      <p:pic>
        <p:nvPicPr>
          <p:cNvPr id="299" name="Google Shape;299;p6" descr="preencoded.png"/>
          <p:cNvPicPr preferRelativeResize="0"/>
          <p:nvPr/>
        </p:nvPicPr>
        <p:blipFill rotWithShape="1">
          <a:blip r:embed="rId15">
            <a:alphaModFix/>
          </a:blip>
          <a:srcRect/>
          <a:stretch/>
        </p:blipFill>
        <p:spPr>
          <a:xfrm>
            <a:off x="4998690" y="932557"/>
            <a:ext cx="7034659" cy="5006280"/>
          </a:xfrm>
          <a:prstGeom prst="rect">
            <a:avLst/>
          </a:prstGeom>
          <a:noFill/>
          <a:ln>
            <a:noFill/>
          </a:ln>
        </p:spPr>
      </p:pic>
      <p:sp>
        <p:nvSpPr>
          <p:cNvPr id="300" name="Google Shape;300;p6"/>
          <p:cNvSpPr/>
          <p:nvPr/>
        </p:nvSpPr>
        <p:spPr>
          <a:xfrm>
            <a:off x="658267" y="322213"/>
            <a:ext cx="5250180" cy="164455"/>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49A4C"/>
              </a:buClr>
              <a:buSzPts val="1050"/>
              <a:buFont typeface="Montserrat"/>
              <a:buNone/>
            </a:pPr>
            <a:r>
              <a:rPr lang="en-US" sz="1050" b="1" i="0" u="none" strike="noStrike" cap="none">
                <a:solidFill>
                  <a:srgbClr val="C49A4C"/>
                </a:solidFill>
                <a:latin typeface="Montserrat"/>
                <a:ea typeface="Montserrat"/>
                <a:cs typeface="Montserrat"/>
                <a:sym typeface="Montserrat"/>
              </a:rPr>
              <a:t>SLIDE 06 • ANALYTICAL FRAMEWORK</a:t>
            </a:r>
            <a:endParaRPr sz="1050" b="0" i="0" u="none" strike="noStrike" cap="none">
              <a:solidFill>
                <a:schemeClr val="dk1"/>
              </a:solidFill>
              <a:latin typeface="Calibri"/>
              <a:ea typeface="Calibri"/>
              <a:cs typeface="Calibri"/>
              <a:sym typeface="Calibri"/>
            </a:endParaRPr>
          </a:p>
        </p:txBody>
      </p:sp>
      <p:sp>
        <p:nvSpPr>
          <p:cNvPr id="301" name="Google Shape;301;p6"/>
          <p:cNvSpPr/>
          <p:nvPr/>
        </p:nvSpPr>
        <p:spPr>
          <a:xfrm>
            <a:off x="687151" y="733725"/>
            <a:ext cx="3368100" cy="761100"/>
          </a:xfrm>
          <a:prstGeom prst="rect">
            <a:avLst/>
          </a:prstGeom>
          <a:noFill/>
          <a:ln>
            <a:noFill/>
          </a:ln>
        </p:spPr>
        <p:txBody>
          <a:bodyPr spcFirstLastPara="1" wrap="square" lIns="0" tIns="0" rIns="0" bIns="0" anchor="ctr" anchorCtr="0">
            <a:noAutofit/>
          </a:bodyPr>
          <a:lstStyle/>
          <a:p>
            <a:pPr marL="0" marR="0" lvl="0" indent="0" algn="l" rtl="0">
              <a:lnSpc>
                <a:spcPct val="110000"/>
              </a:lnSpc>
              <a:spcBef>
                <a:spcPts val="0"/>
              </a:spcBef>
              <a:spcAft>
                <a:spcPts val="0"/>
              </a:spcAft>
              <a:buClr>
                <a:srgbClr val="FFFFFF"/>
              </a:buClr>
              <a:buSzPts val="2400"/>
              <a:buFont typeface="Montserrat"/>
              <a:buNone/>
            </a:pPr>
            <a:r>
              <a:rPr lang="en-US" sz="2400" b="1" i="0" u="none" strike="noStrike" cap="none">
                <a:solidFill>
                  <a:srgbClr val="FFFFFF"/>
                </a:solidFill>
                <a:latin typeface="Montserrat"/>
                <a:ea typeface="Montserrat"/>
                <a:cs typeface="Montserrat"/>
                <a:sym typeface="Montserrat"/>
              </a:rPr>
              <a:t>What is a Fishbone Diagram?</a:t>
            </a:r>
            <a:endParaRPr sz="2400" b="0" i="0" u="none" strike="noStrike" cap="none">
              <a:solidFill>
                <a:schemeClr val="dk1"/>
              </a:solidFill>
              <a:latin typeface="Calibri"/>
              <a:ea typeface="Calibri"/>
              <a:cs typeface="Calibri"/>
              <a:sym typeface="Calibri"/>
            </a:endParaRPr>
          </a:p>
        </p:txBody>
      </p:sp>
      <p:sp>
        <p:nvSpPr>
          <p:cNvPr id="302" name="Google Shape;302;p6"/>
          <p:cNvSpPr/>
          <p:nvPr/>
        </p:nvSpPr>
        <p:spPr>
          <a:xfrm>
            <a:off x="646075" y="1598763"/>
            <a:ext cx="3450300" cy="938700"/>
          </a:xfrm>
          <a:prstGeom prst="rect">
            <a:avLst/>
          </a:prstGeom>
          <a:noFill/>
          <a:ln>
            <a:noFill/>
          </a:ln>
        </p:spPr>
        <p:txBody>
          <a:bodyPr spcFirstLastPara="1" wrap="square" lIns="0" tIns="0" rIns="0" bIns="0" anchor="ctr" anchorCtr="0">
            <a:noAutofit/>
          </a:bodyPr>
          <a:lstStyle/>
          <a:p>
            <a:pPr marL="0" marR="0" lvl="0" indent="0" algn="l" rtl="0">
              <a:lnSpc>
                <a:spcPct val="135047"/>
              </a:lnSpc>
              <a:spcBef>
                <a:spcPts val="0"/>
              </a:spcBef>
              <a:spcAft>
                <a:spcPts val="0"/>
              </a:spcAft>
              <a:buClr>
                <a:srgbClr val="FFFFFF"/>
              </a:buClr>
              <a:buSzPts val="1050"/>
              <a:buFont typeface="Montserrat"/>
              <a:buNone/>
            </a:pPr>
            <a:r>
              <a:rPr lang="en-US" sz="1050" b="0" i="0" u="none" strike="noStrike" cap="none">
                <a:solidFill>
                  <a:srgbClr val="FFFFFF"/>
                </a:solidFill>
                <a:latin typeface="Montserrat"/>
                <a:ea typeface="Montserrat"/>
                <a:cs typeface="Montserrat"/>
                <a:sym typeface="Montserrat"/>
              </a:rPr>
              <a:t>A visual root cause analysis tool that maps the causes</a:t>
            </a:r>
            <a:r>
              <a:rPr lang="en-US" sz="1050">
                <a:solidFill>
                  <a:schemeClr val="dk1"/>
                </a:solidFill>
                <a:latin typeface="Calibri"/>
                <a:ea typeface="Calibri"/>
                <a:cs typeface="Calibri"/>
                <a:sym typeface="Calibri"/>
              </a:rPr>
              <a:t> </a:t>
            </a:r>
            <a:r>
              <a:rPr lang="en-US" sz="1050" b="0" i="0" u="none" strike="noStrike" cap="none">
                <a:solidFill>
                  <a:srgbClr val="FFFFFF"/>
                </a:solidFill>
                <a:latin typeface="Montserrat"/>
                <a:ea typeface="Montserrat"/>
                <a:cs typeface="Montserrat"/>
                <a:sym typeface="Montserrat"/>
              </a:rPr>
              <a:t>behind a specific business problem — helping</a:t>
            </a:r>
            <a:r>
              <a:rPr lang="en-US" sz="1050">
                <a:solidFill>
                  <a:schemeClr val="dk1"/>
                </a:solidFill>
                <a:latin typeface="Calibri"/>
                <a:ea typeface="Calibri"/>
                <a:cs typeface="Calibri"/>
                <a:sym typeface="Calibri"/>
              </a:rPr>
              <a:t> </a:t>
            </a:r>
            <a:r>
              <a:rPr lang="en-US" sz="1050" b="0" i="0" u="none" strike="noStrike" cap="none">
                <a:solidFill>
                  <a:srgbClr val="FFFFFF"/>
                </a:solidFill>
                <a:latin typeface="Montserrat"/>
                <a:ea typeface="Montserrat"/>
                <a:cs typeface="Montserrat"/>
                <a:sym typeface="Montserrat"/>
              </a:rPr>
              <a:t>diagnose issues rather than just treat symptoms.</a:t>
            </a:r>
            <a:endParaRPr sz="1050" b="0" i="0" u="none" strike="noStrike" cap="none">
              <a:solidFill>
                <a:schemeClr val="dk1"/>
              </a:solidFill>
              <a:latin typeface="Calibri"/>
              <a:ea typeface="Calibri"/>
              <a:cs typeface="Calibri"/>
              <a:sym typeface="Calibri"/>
            </a:endParaRPr>
          </a:p>
          <a:p>
            <a:pPr marL="0" marR="0" lvl="0" indent="0" algn="l" rtl="0">
              <a:lnSpc>
                <a:spcPct val="135047"/>
              </a:lnSpc>
              <a:spcBef>
                <a:spcPts val="0"/>
              </a:spcBef>
              <a:spcAft>
                <a:spcPts val="0"/>
              </a:spcAft>
              <a:buClr>
                <a:srgbClr val="FFFFFF"/>
              </a:buClr>
              <a:buSzPts val="1050"/>
              <a:buFont typeface="Montserrat"/>
              <a:buNone/>
            </a:pPr>
            <a:r>
              <a:rPr lang="en-US" sz="1050" b="0" i="0" u="none" strike="noStrike" cap="none">
                <a:solidFill>
                  <a:srgbClr val="FFFFFF"/>
                </a:solidFill>
                <a:latin typeface="Montserrat"/>
                <a:ea typeface="Montserrat"/>
                <a:cs typeface="Montserrat"/>
                <a:sym typeface="Montserrat"/>
              </a:rPr>
              <a:t>(Ishikawa, 1968)</a:t>
            </a:r>
            <a:endParaRPr sz="1050" b="0" i="0" u="none" strike="noStrike" cap="none">
              <a:solidFill>
                <a:schemeClr val="dk1"/>
              </a:solidFill>
              <a:latin typeface="Calibri"/>
              <a:ea typeface="Calibri"/>
              <a:cs typeface="Calibri"/>
              <a:sym typeface="Calibri"/>
            </a:endParaRPr>
          </a:p>
        </p:txBody>
      </p:sp>
      <p:sp>
        <p:nvSpPr>
          <p:cNvPr id="303" name="Google Shape;303;p6"/>
          <p:cNvSpPr/>
          <p:nvPr/>
        </p:nvSpPr>
        <p:spPr>
          <a:xfrm>
            <a:off x="658267" y="2653903"/>
            <a:ext cx="151638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49A4C"/>
              </a:buClr>
              <a:buSzPts val="1050"/>
              <a:buFont typeface="Montserrat"/>
              <a:buNone/>
            </a:pPr>
            <a:r>
              <a:rPr lang="en-US" sz="1050" b="1" i="0" u="none" strike="noStrike" cap="none">
                <a:solidFill>
                  <a:srgbClr val="C49A4C"/>
                </a:solidFill>
                <a:latin typeface="Montserrat"/>
                <a:ea typeface="Montserrat"/>
                <a:cs typeface="Montserrat"/>
                <a:sym typeface="Montserrat"/>
              </a:rPr>
              <a:t>STRUCTURE</a:t>
            </a:r>
            <a:endParaRPr sz="1050" b="0" i="0" u="none" strike="noStrike" cap="none">
              <a:solidFill>
                <a:schemeClr val="dk1"/>
              </a:solidFill>
              <a:latin typeface="Calibri"/>
              <a:ea typeface="Calibri"/>
              <a:cs typeface="Calibri"/>
              <a:sym typeface="Calibri"/>
            </a:endParaRPr>
          </a:p>
        </p:txBody>
      </p:sp>
      <p:sp>
        <p:nvSpPr>
          <p:cNvPr id="304" name="Google Shape;304;p6"/>
          <p:cNvSpPr/>
          <p:nvPr/>
        </p:nvSpPr>
        <p:spPr>
          <a:xfrm>
            <a:off x="682675" y="2873425"/>
            <a:ext cx="5288280"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The fish HEAD = the Problem (Effect)</a:t>
            </a:r>
            <a:endParaRPr sz="900" b="0" i="0" u="none" strike="noStrike" cap="none">
              <a:solidFill>
                <a:schemeClr val="dk1"/>
              </a:solidFill>
              <a:latin typeface="Calibri"/>
              <a:ea typeface="Calibri"/>
              <a:cs typeface="Calibri"/>
              <a:sym typeface="Calibri"/>
            </a:endParaRPr>
          </a:p>
        </p:txBody>
      </p:sp>
      <p:sp>
        <p:nvSpPr>
          <p:cNvPr id="305" name="Google Shape;305;p6"/>
          <p:cNvSpPr/>
          <p:nvPr/>
        </p:nvSpPr>
        <p:spPr>
          <a:xfrm>
            <a:off x="682675" y="3079105"/>
            <a:ext cx="542544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The fish BONES = Categories of Causes</a:t>
            </a:r>
            <a:endParaRPr sz="900" b="0" i="0" u="none" strike="noStrike" cap="none">
              <a:solidFill>
                <a:schemeClr val="dk1"/>
              </a:solidFill>
              <a:latin typeface="Calibri"/>
              <a:ea typeface="Calibri"/>
              <a:cs typeface="Calibri"/>
              <a:sym typeface="Calibri"/>
            </a:endParaRPr>
          </a:p>
        </p:txBody>
      </p:sp>
      <p:sp>
        <p:nvSpPr>
          <p:cNvPr id="306" name="Google Shape;306;p6"/>
          <p:cNvSpPr/>
          <p:nvPr/>
        </p:nvSpPr>
        <p:spPr>
          <a:xfrm>
            <a:off x="682675" y="3264396"/>
            <a:ext cx="830580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The fish SPINE = connects all causes to the central effect</a:t>
            </a:r>
            <a:endParaRPr sz="900" b="0" i="0" u="none" strike="noStrike" cap="none">
              <a:solidFill>
                <a:schemeClr val="dk1"/>
              </a:solidFill>
              <a:latin typeface="Calibri"/>
              <a:ea typeface="Calibri"/>
              <a:cs typeface="Calibri"/>
              <a:sym typeface="Calibri"/>
            </a:endParaRPr>
          </a:p>
        </p:txBody>
      </p:sp>
      <p:sp>
        <p:nvSpPr>
          <p:cNvPr id="307" name="Google Shape;307;p6"/>
          <p:cNvSpPr/>
          <p:nvPr/>
        </p:nvSpPr>
        <p:spPr>
          <a:xfrm>
            <a:off x="682675" y="3456384"/>
            <a:ext cx="3072259" cy="3429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Each bone branches into specific sub-causes and</a:t>
            </a:r>
            <a:endParaRPr sz="90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contributing factors</a:t>
            </a:r>
            <a:endParaRPr sz="900" b="0" i="0" u="none" strike="noStrike" cap="none">
              <a:solidFill>
                <a:schemeClr val="dk1"/>
              </a:solidFill>
              <a:latin typeface="Calibri"/>
              <a:ea typeface="Calibri"/>
              <a:cs typeface="Calibri"/>
              <a:sym typeface="Calibri"/>
            </a:endParaRPr>
          </a:p>
        </p:txBody>
      </p:sp>
      <p:sp>
        <p:nvSpPr>
          <p:cNvPr id="308" name="Google Shape;308;p6"/>
          <p:cNvSpPr/>
          <p:nvPr/>
        </p:nvSpPr>
        <p:spPr>
          <a:xfrm>
            <a:off x="658267" y="3922663"/>
            <a:ext cx="199644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49A4C"/>
              </a:buClr>
              <a:buSzPts val="1050"/>
              <a:buFont typeface="Montserrat"/>
              <a:buNone/>
            </a:pPr>
            <a:r>
              <a:rPr lang="en-US" sz="1050" b="1" i="0" u="none" strike="noStrike" cap="none">
                <a:solidFill>
                  <a:srgbClr val="C49A4C"/>
                </a:solidFill>
                <a:latin typeface="Montserrat"/>
                <a:ea typeface="Montserrat"/>
                <a:cs typeface="Montserrat"/>
                <a:sym typeface="Montserrat"/>
              </a:rPr>
              <a:t>HOW IT WORKS</a:t>
            </a:r>
            <a:endParaRPr sz="1050" b="0" i="0" u="none" strike="noStrike" cap="none">
              <a:solidFill>
                <a:schemeClr val="dk1"/>
              </a:solidFill>
              <a:latin typeface="Calibri"/>
              <a:ea typeface="Calibri"/>
              <a:cs typeface="Calibri"/>
              <a:sym typeface="Calibri"/>
            </a:endParaRPr>
          </a:p>
        </p:txBody>
      </p:sp>
      <p:sp>
        <p:nvSpPr>
          <p:cNvPr id="309" name="Google Shape;309;p6"/>
          <p:cNvSpPr/>
          <p:nvPr/>
        </p:nvSpPr>
        <p:spPr>
          <a:xfrm>
            <a:off x="682675" y="4169569"/>
            <a:ext cx="734568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➊ Define the central problem clearly in the fish head</a:t>
            </a:r>
            <a:endParaRPr sz="900" b="0" i="0" u="none" strike="noStrike" cap="none">
              <a:solidFill>
                <a:schemeClr val="dk1"/>
              </a:solidFill>
              <a:latin typeface="Calibri"/>
              <a:ea typeface="Calibri"/>
              <a:cs typeface="Calibri"/>
              <a:sym typeface="Calibri"/>
            </a:endParaRPr>
          </a:p>
        </p:txBody>
      </p:sp>
      <p:sp>
        <p:nvSpPr>
          <p:cNvPr id="310" name="Google Shape;310;p6"/>
          <p:cNvSpPr/>
          <p:nvPr/>
        </p:nvSpPr>
        <p:spPr>
          <a:xfrm>
            <a:off x="682675" y="4368403"/>
            <a:ext cx="748284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➋ Identify the major cause categories (the main bones)</a:t>
            </a:r>
            <a:endParaRPr sz="900" b="0" i="0" u="none" strike="noStrike" cap="none">
              <a:solidFill>
                <a:schemeClr val="dk1"/>
              </a:solidFill>
              <a:latin typeface="Calibri"/>
              <a:ea typeface="Calibri"/>
              <a:cs typeface="Calibri"/>
              <a:sym typeface="Calibri"/>
            </a:endParaRPr>
          </a:p>
        </p:txBody>
      </p:sp>
      <p:sp>
        <p:nvSpPr>
          <p:cNvPr id="311" name="Google Shape;311;p6"/>
          <p:cNvSpPr/>
          <p:nvPr/>
        </p:nvSpPr>
        <p:spPr>
          <a:xfrm>
            <a:off x="682675" y="4560540"/>
            <a:ext cx="6797040" cy="164455"/>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➌ Brainstorm specific causes within each category</a:t>
            </a:r>
            <a:endParaRPr sz="900" b="0" i="0" u="none" strike="noStrike" cap="none">
              <a:solidFill>
                <a:schemeClr val="dk1"/>
              </a:solidFill>
              <a:latin typeface="Calibri"/>
              <a:ea typeface="Calibri"/>
              <a:cs typeface="Calibri"/>
              <a:sym typeface="Calibri"/>
            </a:endParaRPr>
          </a:p>
        </p:txBody>
      </p:sp>
      <p:sp>
        <p:nvSpPr>
          <p:cNvPr id="312" name="Google Shape;312;p6"/>
          <p:cNvSpPr/>
          <p:nvPr/>
        </p:nvSpPr>
        <p:spPr>
          <a:xfrm>
            <a:off x="682675" y="4759375"/>
            <a:ext cx="7620000" cy="14391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➍ Analyse and prioritise into most critical root causes</a:t>
            </a:r>
            <a:endParaRPr sz="900" b="0" i="0" u="none" strike="noStrike" cap="none">
              <a:solidFill>
                <a:schemeClr val="dk1"/>
              </a:solidFill>
              <a:latin typeface="Calibri"/>
              <a:ea typeface="Calibri"/>
              <a:cs typeface="Calibri"/>
              <a:sym typeface="Calibri"/>
            </a:endParaRPr>
          </a:p>
        </p:txBody>
      </p:sp>
      <p:sp>
        <p:nvSpPr>
          <p:cNvPr id="313" name="Google Shape;313;p6"/>
          <p:cNvSpPr/>
          <p:nvPr/>
        </p:nvSpPr>
        <p:spPr>
          <a:xfrm>
            <a:off x="658267" y="5019973"/>
            <a:ext cx="199644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49A4C"/>
              </a:buClr>
              <a:buSzPts val="1050"/>
              <a:buFont typeface="Montserrat"/>
              <a:buNone/>
            </a:pPr>
            <a:r>
              <a:rPr lang="en-US" sz="1050" b="1" i="0" u="none" strike="noStrike" cap="none">
                <a:solidFill>
                  <a:srgbClr val="C49A4C"/>
                </a:solidFill>
                <a:latin typeface="Montserrat"/>
                <a:ea typeface="Montserrat"/>
                <a:cs typeface="Montserrat"/>
                <a:sym typeface="Montserrat"/>
              </a:rPr>
              <a:t>KEY BENEFITS</a:t>
            </a:r>
            <a:endParaRPr sz="1050" b="0" i="0" u="none" strike="noStrike" cap="none">
              <a:solidFill>
                <a:schemeClr val="dk1"/>
              </a:solidFill>
              <a:latin typeface="Calibri"/>
              <a:ea typeface="Calibri"/>
              <a:cs typeface="Calibri"/>
              <a:sym typeface="Calibri"/>
            </a:endParaRPr>
          </a:p>
        </p:txBody>
      </p:sp>
      <p:sp>
        <p:nvSpPr>
          <p:cNvPr id="314" name="Google Shape;314;p6"/>
          <p:cNvSpPr/>
          <p:nvPr/>
        </p:nvSpPr>
        <p:spPr>
          <a:xfrm>
            <a:off x="682675" y="5239494"/>
            <a:ext cx="7894320" cy="164455"/>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Structured, visual approach to complex problem analysis</a:t>
            </a:r>
            <a:endParaRPr sz="900" b="0" i="0" u="none" strike="noStrike" cap="none">
              <a:solidFill>
                <a:schemeClr val="dk1"/>
              </a:solidFill>
              <a:latin typeface="Calibri"/>
              <a:ea typeface="Calibri"/>
              <a:cs typeface="Calibri"/>
              <a:sym typeface="Calibri"/>
            </a:endParaRPr>
          </a:p>
        </p:txBody>
      </p:sp>
      <p:sp>
        <p:nvSpPr>
          <p:cNvPr id="315" name="Google Shape;315;p6"/>
          <p:cNvSpPr/>
          <p:nvPr/>
        </p:nvSpPr>
        <p:spPr>
          <a:xfrm>
            <a:off x="682675" y="5438329"/>
            <a:ext cx="803148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Moves beyond symptoms to identify underlying root causes</a:t>
            </a:r>
            <a:endParaRPr sz="900" b="0" i="0" u="none" strike="noStrike" cap="none">
              <a:solidFill>
                <a:schemeClr val="dk1"/>
              </a:solidFill>
              <a:latin typeface="Calibri"/>
              <a:ea typeface="Calibri"/>
              <a:cs typeface="Calibri"/>
              <a:sym typeface="Calibri"/>
            </a:endParaRPr>
          </a:p>
        </p:txBody>
      </p:sp>
      <p:sp>
        <p:nvSpPr>
          <p:cNvPr id="316" name="Google Shape;316;p6"/>
          <p:cNvSpPr/>
          <p:nvPr/>
        </p:nvSpPr>
        <p:spPr>
          <a:xfrm>
            <a:off x="682675" y="5616625"/>
            <a:ext cx="693420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Encourages systematic and comprehensive thinking</a:t>
            </a:r>
            <a:endParaRPr sz="900" b="0" i="0" u="none" strike="noStrike" cap="none">
              <a:solidFill>
                <a:schemeClr val="dk1"/>
              </a:solidFill>
              <a:latin typeface="Calibri"/>
              <a:ea typeface="Calibri"/>
              <a:cs typeface="Calibri"/>
              <a:sym typeface="Calibri"/>
            </a:endParaRPr>
          </a:p>
        </p:txBody>
      </p:sp>
      <p:sp>
        <p:nvSpPr>
          <p:cNvPr id="317" name="Google Shape;317;p6"/>
          <p:cNvSpPr/>
          <p:nvPr/>
        </p:nvSpPr>
        <p:spPr>
          <a:xfrm>
            <a:off x="682675" y="5801767"/>
            <a:ext cx="665988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0" i="0" u="none" strike="noStrike" cap="none">
                <a:solidFill>
                  <a:srgbClr val="FFFFFF"/>
                </a:solidFill>
                <a:latin typeface="Montserrat"/>
                <a:ea typeface="Montserrat"/>
                <a:cs typeface="Montserrat"/>
                <a:sym typeface="Montserrat"/>
              </a:rPr>
              <a:t>• Prevents premature or misdiagnosed conclusions</a:t>
            </a:r>
            <a:endParaRPr sz="900" b="0" i="0" u="none" strike="noStrike" cap="none">
              <a:solidFill>
                <a:schemeClr val="dk1"/>
              </a:solidFill>
              <a:latin typeface="Calibri"/>
              <a:ea typeface="Calibri"/>
              <a:cs typeface="Calibri"/>
              <a:sym typeface="Calibri"/>
            </a:endParaRPr>
          </a:p>
        </p:txBody>
      </p:sp>
      <p:sp>
        <p:nvSpPr>
          <p:cNvPr id="318" name="Google Shape;318;p6"/>
          <p:cNvSpPr/>
          <p:nvPr/>
        </p:nvSpPr>
        <p:spPr>
          <a:xfrm>
            <a:off x="658267" y="6076057"/>
            <a:ext cx="215646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49A4C"/>
              </a:buClr>
              <a:buSzPts val="1050"/>
              <a:buFont typeface="Montserrat"/>
              <a:buNone/>
            </a:pPr>
            <a:r>
              <a:rPr lang="en-US" sz="1050" b="1" i="0" u="none" strike="noStrike" cap="none">
                <a:solidFill>
                  <a:srgbClr val="C49A4C"/>
                </a:solidFill>
                <a:latin typeface="Montserrat"/>
                <a:ea typeface="Montserrat"/>
                <a:cs typeface="Montserrat"/>
                <a:sym typeface="Montserrat"/>
              </a:rPr>
              <a:t>ALSO KNOWN AS</a:t>
            </a:r>
            <a:endParaRPr sz="1050" b="0" i="0" u="none" strike="noStrike" cap="none">
              <a:solidFill>
                <a:schemeClr val="dk1"/>
              </a:solidFill>
              <a:latin typeface="Calibri"/>
              <a:ea typeface="Calibri"/>
              <a:cs typeface="Calibri"/>
              <a:sym typeface="Calibri"/>
            </a:endParaRPr>
          </a:p>
        </p:txBody>
      </p:sp>
      <p:sp>
        <p:nvSpPr>
          <p:cNvPr id="319" name="Google Shape;319;p6"/>
          <p:cNvSpPr/>
          <p:nvPr/>
        </p:nvSpPr>
        <p:spPr>
          <a:xfrm>
            <a:off x="877788" y="6391573"/>
            <a:ext cx="2270760"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Ishikawa Diagram</a:t>
            </a:r>
            <a:endParaRPr sz="900" b="0" i="0" u="none" strike="noStrike" cap="none">
              <a:solidFill>
                <a:schemeClr val="dk1"/>
              </a:solidFill>
              <a:latin typeface="Calibri"/>
              <a:ea typeface="Calibri"/>
              <a:cs typeface="Calibri"/>
              <a:sym typeface="Calibri"/>
            </a:endParaRPr>
          </a:p>
        </p:txBody>
      </p:sp>
      <p:sp>
        <p:nvSpPr>
          <p:cNvPr id="320" name="Google Shape;320;p6"/>
          <p:cNvSpPr/>
          <p:nvPr/>
        </p:nvSpPr>
        <p:spPr>
          <a:xfrm>
            <a:off x="2365177" y="6391573"/>
            <a:ext cx="3368040" cy="15076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900"/>
              <a:buFont typeface="Montserrat"/>
              <a:buNone/>
            </a:pPr>
            <a:r>
              <a:rPr lang="en-US" sz="900" b="1" i="0" u="none" strike="noStrike" cap="none">
                <a:solidFill>
                  <a:srgbClr val="FFFFFF"/>
                </a:solidFill>
                <a:latin typeface="Montserrat"/>
                <a:ea typeface="Montserrat"/>
                <a:cs typeface="Montserrat"/>
                <a:sym typeface="Montserrat"/>
              </a:rPr>
              <a:t>Cause-and-Effect Diagram</a:t>
            </a:r>
            <a:endParaRPr sz="900" b="0" i="0" u="none" strike="noStrike" cap="none">
              <a:solidFill>
                <a:schemeClr val="dk1"/>
              </a:solidFill>
              <a:latin typeface="Calibri"/>
              <a:ea typeface="Calibri"/>
              <a:cs typeface="Calibri"/>
              <a:sym typeface="Calibri"/>
            </a:endParaRPr>
          </a:p>
        </p:txBody>
      </p:sp>
      <p:sp>
        <p:nvSpPr>
          <p:cNvPr id="321" name="Google Shape;321;p6"/>
          <p:cNvSpPr/>
          <p:nvPr/>
        </p:nvSpPr>
        <p:spPr>
          <a:xfrm>
            <a:off x="7534573" y="6432798"/>
            <a:ext cx="4657427" cy="157609"/>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433"/>
              </a:buClr>
              <a:buSzPts val="900"/>
              <a:buFont typeface="Montserrat"/>
              <a:buNone/>
            </a:pPr>
            <a:r>
              <a:rPr lang="en-US" sz="900" b="0" i="0" u="none" strike="noStrike" cap="none">
                <a:solidFill>
                  <a:srgbClr val="1A2433"/>
                </a:solidFill>
                <a:latin typeface="Montserrat"/>
                <a:ea typeface="Montserrat"/>
                <a:cs typeface="Montserrat"/>
                <a:sym typeface="Montserrat"/>
              </a:rPr>
              <a:t>Ishikawa, K. (1968) Guide to Quality Control. Tokyo: Asian Productivity Organisation.</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pic>
        <p:nvPicPr>
          <p:cNvPr id="327" name="Google Shape;327;p7"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328" name="Google Shape;328;p7" descr="preencoded.png"/>
          <p:cNvPicPr preferRelativeResize="0"/>
          <p:nvPr/>
        </p:nvPicPr>
        <p:blipFill rotWithShape="1">
          <a:blip r:embed="rId4">
            <a:alphaModFix/>
          </a:blip>
          <a:srcRect/>
          <a:stretch/>
        </p:blipFill>
        <p:spPr>
          <a:xfrm>
            <a:off x="0" y="0"/>
            <a:ext cx="12192000" cy="493663"/>
          </a:xfrm>
          <a:prstGeom prst="rect">
            <a:avLst/>
          </a:prstGeom>
          <a:noFill/>
          <a:ln>
            <a:noFill/>
          </a:ln>
        </p:spPr>
      </p:pic>
      <p:pic>
        <p:nvPicPr>
          <p:cNvPr id="329" name="Google Shape;329;p7" descr="preencoded.png"/>
          <p:cNvPicPr preferRelativeResize="0"/>
          <p:nvPr/>
        </p:nvPicPr>
        <p:blipFill rotWithShape="1">
          <a:blip r:embed="rId5">
            <a:alphaModFix/>
          </a:blip>
          <a:srcRect/>
          <a:stretch/>
        </p:blipFill>
        <p:spPr>
          <a:xfrm>
            <a:off x="499765" y="1315492"/>
            <a:ext cx="2121396" cy="57150"/>
          </a:xfrm>
          <a:prstGeom prst="rect">
            <a:avLst/>
          </a:prstGeom>
          <a:noFill/>
          <a:ln>
            <a:noFill/>
          </a:ln>
        </p:spPr>
      </p:pic>
      <p:pic>
        <p:nvPicPr>
          <p:cNvPr id="330" name="Google Shape;330;p7" descr="preencoded.png"/>
          <p:cNvPicPr preferRelativeResize="0"/>
          <p:nvPr/>
        </p:nvPicPr>
        <p:blipFill rotWithShape="1">
          <a:blip r:embed="rId6">
            <a:alphaModFix/>
          </a:blip>
          <a:srcRect/>
          <a:stretch/>
        </p:blipFill>
        <p:spPr>
          <a:xfrm>
            <a:off x="0" y="5314950"/>
            <a:ext cx="548580" cy="1543050"/>
          </a:xfrm>
          <a:prstGeom prst="rect">
            <a:avLst/>
          </a:prstGeom>
          <a:noFill/>
          <a:ln>
            <a:noFill/>
          </a:ln>
        </p:spPr>
      </p:pic>
      <p:pic>
        <p:nvPicPr>
          <p:cNvPr id="331" name="Google Shape;331;p7" descr="preencoded.png"/>
          <p:cNvPicPr preferRelativeResize="0"/>
          <p:nvPr/>
        </p:nvPicPr>
        <p:blipFill rotWithShape="1">
          <a:blip r:embed="rId7">
            <a:alphaModFix/>
          </a:blip>
          <a:srcRect/>
          <a:stretch/>
        </p:blipFill>
        <p:spPr>
          <a:xfrm>
            <a:off x="6705600" y="1714500"/>
            <a:ext cx="5486400" cy="5143500"/>
          </a:xfrm>
          <a:prstGeom prst="rect">
            <a:avLst/>
          </a:prstGeom>
          <a:noFill/>
          <a:ln>
            <a:noFill/>
          </a:ln>
        </p:spPr>
      </p:pic>
      <p:pic>
        <p:nvPicPr>
          <p:cNvPr id="332" name="Google Shape;332;p7" descr="preencoded.png"/>
          <p:cNvPicPr preferRelativeResize="0"/>
          <p:nvPr/>
        </p:nvPicPr>
        <p:blipFill rotWithShape="1">
          <a:blip r:embed="rId8">
            <a:alphaModFix/>
          </a:blip>
          <a:srcRect/>
          <a:stretch/>
        </p:blipFill>
        <p:spPr>
          <a:xfrm>
            <a:off x="9229279" y="4546848"/>
            <a:ext cx="2657773" cy="2160240"/>
          </a:xfrm>
          <a:prstGeom prst="rect">
            <a:avLst/>
          </a:prstGeom>
          <a:noFill/>
          <a:ln>
            <a:noFill/>
          </a:ln>
        </p:spPr>
      </p:pic>
      <p:pic>
        <p:nvPicPr>
          <p:cNvPr id="333" name="Google Shape;333;p7" descr="preencoded.png"/>
          <p:cNvPicPr preferRelativeResize="0"/>
          <p:nvPr/>
        </p:nvPicPr>
        <p:blipFill rotWithShape="1">
          <a:blip r:embed="rId9">
            <a:alphaModFix/>
          </a:blip>
          <a:srcRect/>
          <a:stretch/>
        </p:blipFill>
        <p:spPr>
          <a:xfrm>
            <a:off x="414486" y="1645890"/>
            <a:ext cx="11460361" cy="4718298"/>
          </a:xfrm>
          <a:prstGeom prst="rect">
            <a:avLst/>
          </a:prstGeom>
          <a:noFill/>
          <a:ln>
            <a:noFill/>
          </a:ln>
        </p:spPr>
      </p:pic>
      <p:sp>
        <p:nvSpPr>
          <p:cNvPr id="334" name="Google Shape;334;p7"/>
          <p:cNvSpPr/>
          <p:nvPr/>
        </p:nvSpPr>
        <p:spPr>
          <a:xfrm>
            <a:off x="463153" y="171450"/>
            <a:ext cx="5867400" cy="1782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CC66"/>
              </a:buClr>
              <a:buSzPts val="1200"/>
              <a:buFont typeface="Montserrat"/>
              <a:buNone/>
            </a:pPr>
            <a:r>
              <a:rPr lang="en-US" sz="1200" b="1" i="0" u="none" strike="noStrike" cap="none">
                <a:solidFill>
                  <a:srgbClr val="FFCC66"/>
                </a:solidFill>
                <a:latin typeface="Montserrat"/>
                <a:ea typeface="Montserrat"/>
                <a:cs typeface="Montserrat"/>
                <a:sym typeface="Montserrat"/>
              </a:rPr>
              <a:t>07 / 09 · ROOT CAUSE ANALYSIS</a:t>
            </a:r>
            <a:endParaRPr sz="1200" b="0" i="0" u="none" strike="noStrike" cap="none">
              <a:solidFill>
                <a:schemeClr val="dk1"/>
              </a:solidFill>
              <a:latin typeface="Calibri"/>
              <a:ea typeface="Calibri"/>
              <a:cs typeface="Calibri"/>
              <a:sym typeface="Calibri"/>
            </a:endParaRPr>
          </a:p>
        </p:txBody>
      </p:sp>
      <p:sp>
        <p:nvSpPr>
          <p:cNvPr id="335" name="Google Shape;335;p7"/>
          <p:cNvSpPr/>
          <p:nvPr/>
        </p:nvSpPr>
        <p:spPr>
          <a:xfrm>
            <a:off x="414486" y="843409"/>
            <a:ext cx="11777514" cy="39082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2B44"/>
              </a:buClr>
              <a:buSzPts val="2400"/>
              <a:buFont typeface="Montserrat"/>
              <a:buNone/>
            </a:pPr>
            <a:r>
              <a:rPr lang="en-US" sz="2400" b="1" i="0" u="none" strike="noStrike" cap="none">
                <a:solidFill>
                  <a:srgbClr val="1A2B44"/>
                </a:solidFill>
                <a:latin typeface="Montserrat"/>
                <a:ea typeface="Montserrat"/>
                <a:cs typeface="Montserrat"/>
                <a:sym typeface="Montserrat"/>
              </a:rPr>
              <a:t>Fishbone Diagram — Root Causes of Sales Stagnation</a:t>
            </a:r>
            <a:endParaRPr sz="2400" b="0" i="0" u="none" strike="noStrike" cap="none">
              <a:solidFill>
                <a:schemeClr val="dk1"/>
              </a:solidFill>
              <a:latin typeface="Calibri"/>
              <a:ea typeface="Calibri"/>
              <a:cs typeface="Calibri"/>
              <a:sym typeface="Calibri"/>
            </a:endParaRPr>
          </a:p>
        </p:txBody>
      </p:sp>
      <p:sp>
        <p:nvSpPr>
          <p:cNvPr id="336" name="Google Shape;336;p7"/>
          <p:cNvSpPr/>
          <p:nvPr/>
        </p:nvSpPr>
        <p:spPr>
          <a:xfrm>
            <a:off x="743694" y="6508105"/>
            <a:ext cx="11448306" cy="137071"/>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55555"/>
              </a:buClr>
              <a:buSzPts val="750"/>
              <a:buFont typeface="Montserrat"/>
              <a:buNone/>
            </a:pPr>
            <a:r>
              <a:rPr lang="en-US" sz="750" b="0" i="0" u="none" strike="noStrike" cap="none">
                <a:solidFill>
                  <a:srgbClr val="555555"/>
                </a:solidFill>
                <a:latin typeface="Montserrat"/>
                <a:ea typeface="Montserrat"/>
                <a:cs typeface="Montserrat"/>
                <a:sym typeface="Montserrat"/>
              </a:rPr>
              <a:t>Sources: Ishikawa (1968); ONS (2024); CIPD (2023); BRC (2024); Organic Trade Association (2024)</a:t>
            </a:r>
            <a:endParaRPr sz="75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pic>
        <p:nvPicPr>
          <p:cNvPr id="342" name="Google Shape;342;p8" descr="preencoded.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343" name="Google Shape;343;p8" descr="preencoded.png"/>
          <p:cNvPicPr preferRelativeResize="0"/>
          <p:nvPr/>
        </p:nvPicPr>
        <p:blipFill rotWithShape="1">
          <a:blip r:embed="rId4">
            <a:alphaModFix/>
          </a:blip>
          <a:srcRect/>
          <a:stretch/>
        </p:blipFill>
        <p:spPr>
          <a:xfrm>
            <a:off x="10119271" y="0"/>
            <a:ext cx="2072729" cy="1988790"/>
          </a:xfrm>
          <a:prstGeom prst="rect">
            <a:avLst/>
          </a:prstGeom>
          <a:noFill/>
          <a:ln>
            <a:noFill/>
          </a:ln>
        </p:spPr>
      </p:pic>
      <p:pic>
        <p:nvPicPr>
          <p:cNvPr id="344" name="Google Shape;344;p8" descr="preencoded.png"/>
          <p:cNvPicPr preferRelativeResize="0"/>
          <p:nvPr/>
        </p:nvPicPr>
        <p:blipFill rotWithShape="1">
          <a:blip r:embed="rId5">
            <a:alphaModFix/>
          </a:blip>
          <a:srcRect/>
          <a:stretch/>
        </p:blipFill>
        <p:spPr>
          <a:xfrm>
            <a:off x="560784" y="614511"/>
            <a:ext cx="414486" cy="19050"/>
          </a:xfrm>
          <a:prstGeom prst="rect">
            <a:avLst/>
          </a:prstGeom>
          <a:noFill/>
          <a:ln>
            <a:noFill/>
          </a:ln>
        </p:spPr>
      </p:pic>
      <p:pic>
        <p:nvPicPr>
          <p:cNvPr id="345" name="Google Shape;345;p8" descr="preencoded.png"/>
          <p:cNvPicPr preferRelativeResize="0"/>
          <p:nvPr/>
        </p:nvPicPr>
        <p:blipFill rotWithShape="1">
          <a:blip r:embed="rId6">
            <a:alphaModFix/>
          </a:blip>
          <a:srcRect/>
          <a:stretch/>
        </p:blipFill>
        <p:spPr>
          <a:xfrm>
            <a:off x="560784" y="1824186"/>
            <a:ext cx="5461992" cy="891480"/>
          </a:xfrm>
          <a:prstGeom prst="rect">
            <a:avLst/>
          </a:prstGeom>
          <a:noFill/>
          <a:ln>
            <a:noFill/>
          </a:ln>
        </p:spPr>
      </p:pic>
      <p:pic>
        <p:nvPicPr>
          <p:cNvPr id="346" name="Google Shape;346;p8" descr="preencoded.png"/>
          <p:cNvPicPr preferRelativeResize="0"/>
          <p:nvPr/>
        </p:nvPicPr>
        <p:blipFill rotWithShape="1">
          <a:blip r:embed="rId7">
            <a:alphaModFix/>
          </a:blip>
          <a:srcRect/>
          <a:stretch/>
        </p:blipFill>
        <p:spPr>
          <a:xfrm>
            <a:off x="551259" y="1878955"/>
            <a:ext cx="19050" cy="781794"/>
          </a:xfrm>
          <a:prstGeom prst="rect">
            <a:avLst/>
          </a:prstGeom>
          <a:noFill/>
          <a:ln>
            <a:noFill/>
          </a:ln>
        </p:spPr>
      </p:pic>
      <p:pic>
        <p:nvPicPr>
          <p:cNvPr id="347" name="Google Shape;347;p8" descr="preencoded.png"/>
          <p:cNvPicPr preferRelativeResize="0"/>
          <p:nvPr/>
        </p:nvPicPr>
        <p:blipFill rotWithShape="1">
          <a:blip r:embed="rId8">
            <a:alphaModFix/>
          </a:blip>
          <a:srcRect/>
          <a:stretch/>
        </p:blipFill>
        <p:spPr>
          <a:xfrm>
            <a:off x="6169075" y="1824186"/>
            <a:ext cx="5461992" cy="891480"/>
          </a:xfrm>
          <a:prstGeom prst="rect">
            <a:avLst/>
          </a:prstGeom>
          <a:noFill/>
          <a:ln>
            <a:noFill/>
          </a:ln>
        </p:spPr>
      </p:pic>
      <p:pic>
        <p:nvPicPr>
          <p:cNvPr id="348" name="Google Shape;348;p8" descr="preencoded.png"/>
          <p:cNvPicPr preferRelativeResize="0"/>
          <p:nvPr/>
        </p:nvPicPr>
        <p:blipFill rotWithShape="1">
          <a:blip r:embed="rId9">
            <a:alphaModFix/>
          </a:blip>
          <a:srcRect/>
          <a:stretch/>
        </p:blipFill>
        <p:spPr>
          <a:xfrm>
            <a:off x="6159550" y="1878955"/>
            <a:ext cx="19050" cy="781794"/>
          </a:xfrm>
          <a:prstGeom prst="rect">
            <a:avLst/>
          </a:prstGeom>
          <a:noFill/>
          <a:ln>
            <a:noFill/>
          </a:ln>
        </p:spPr>
      </p:pic>
      <p:pic>
        <p:nvPicPr>
          <p:cNvPr id="349" name="Google Shape;349;p8" descr="preencoded.png"/>
          <p:cNvPicPr preferRelativeResize="0"/>
          <p:nvPr/>
        </p:nvPicPr>
        <p:blipFill rotWithShape="1">
          <a:blip r:embed="rId10">
            <a:alphaModFix/>
          </a:blip>
          <a:srcRect/>
          <a:stretch/>
        </p:blipFill>
        <p:spPr>
          <a:xfrm>
            <a:off x="560784" y="2777430"/>
            <a:ext cx="5461992" cy="891480"/>
          </a:xfrm>
          <a:prstGeom prst="rect">
            <a:avLst/>
          </a:prstGeom>
          <a:noFill/>
          <a:ln>
            <a:noFill/>
          </a:ln>
        </p:spPr>
      </p:pic>
      <p:pic>
        <p:nvPicPr>
          <p:cNvPr id="350" name="Google Shape;350;p8" descr="preencoded.png"/>
          <p:cNvPicPr preferRelativeResize="0"/>
          <p:nvPr/>
        </p:nvPicPr>
        <p:blipFill rotWithShape="1">
          <a:blip r:embed="rId7">
            <a:alphaModFix/>
          </a:blip>
          <a:srcRect/>
          <a:stretch/>
        </p:blipFill>
        <p:spPr>
          <a:xfrm>
            <a:off x="551259" y="2832348"/>
            <a:ext cx="19050" cy="781794"/>
          </a:xfrm>
          <a:prstGeom prst="rect">
            <a:avLst/>
          </a:prstGeom>
          <a:noFill/>
          <a:ln>
            <a:noFill/>
          </a:ln>
        </p:spPr>
      </p:pic>
      <p:pic>
        <p:nvPicPr>
          <p:cNvPr id="351" name="Google Shape;351;p8" descr="preencoded.png"/>
          <p:cNvPicPr preferRelativeResize="0"/>
          <p:nvPr/>
        </p:nvPicPr>
        <p:blipFill rotWithShape="1">
          <a:blip r:embed="rId11">
            <a:alphaModFix/>
          </a:blip>
          <a:srcRect/>
          <a:stretch/>
        </p:blipFill>
        <p:spPr>
          <a:xfrm>
            <a:off x="6169075" y="2777430"/>
            <a:ext cx="5461992" cy="891480"/>
          </a:xfrm>
          <a:prstGeom prst="rect">
            <a:avLst/>
          </a:prstGeom>
          <a:noFill/>
          <a:ln>
            <a:noFill/>
          </a:ln>
        </p:spPr>
      </p:pic>
      <p:pic>
        <p:nvPicPr>
          <p:cNvPr id="352" name="Google Shape;352;p8" descr="preencoded.png"/>
          <p:cNvPicPr preferRelativeResize="0"/>
          <p:nvPr/>
        </p:nvPicPr>
        <p:blipFill rotWithShape="1">
          <a:blip r:embed="rId9">
            <a:alphaModFix/>
          </a:blip>
          <a:srcRect/>
          <a:stretch/>
        </p:blipFill>
        <p:spPr>
          <a:xfrm>
            <a:off x="6159550" y="2832348"/>
            <a:ext cx="19050" cy="781794"/>
          </a:xfrm>
          <a:prstGeom prst="rect">
            <a:avLst/>
          </a:prstGeom>
          <a:noFill/>
          <a:ln>
            <a:noFill/>
          </a:ln>
        </p:spPr>
      </p:pic>
      <p:pic>
        <p:nvPicPr>
          <p:cNvPr id="353" name="Google Shape;353;p8" descr="preencoded.png"/>
          <p:cNvPicPr preferRelativeResize="0"/>
          <p:nvPr/>
        </p:nvPicPr>
        <p:blipFill rotWithShape="1">
          <a:blip r:embed="rId6">
            <a:alphaModFix/>
          </a:blip>
          <a:srcRect/>
          <a:stretch/>
        </p:blipFill>
        <p:spPr>
          <a:xfrm>
            <a:off x="560784" y="3730675"/>
            <a:ext cx="5461992" cy="891480"/>
          </a:xfrm>
          <a:prstGeom prst="rect">
            <a:avLst/>
          </a:prstGeom>
          <a:noFill/>
          <a:ln>
            <a:noFill/>
          </a:ln>
        </p:spPr>
      </p:pic>
      <p:pic>
        <p:nvPicPr>
          <p:cNvPr id="354" name="Google Shape;354;p8" descr="preencoded.png"/>
          <p:cNvPicPr preferRelativeResize="0"/>
          <p:nvPr/>
        </p:nvPicPr>
        <p:blipFill rotWithShape="1">
          <a:blip r:embed="rId7">
            <a:alphaModFix/>
          </a:blip>
          <a:srcRect/>
          <a:stretch/>
        </p:blipFill>
        <p:spPr>
          <a:xfrm>
            <a:off x="551259" y="3785592"/>
            <a:ext cx="19050" cy="781794"/>
          </a:xfrm>
          <a:prstGeom prst="rect">
            <a:avLst/>
          </a:prstGeom>
          <a:noFill/>
          <a:ln>
            <a:noFill/>
          </a:ln>
        </p:spPr>
      </p:pic>
      <p:pic>
        <p:nvPicPr>
          <p:cNvPr id="355" name="Google Shape;355;p8" descr="preencoded.png"/>
          <p:cNvPicPr preferRelativeResize="0"/>
          <p:nvPr/>
        </p:nvPicPr>
        <p:blipFill rotWithShape="1">
          <a:blip r:embed="rId8">
            <a:alphaModFix/>
          </a:blip>
          <a:srcRect/>
          <a:stretch/>
        </p:blipFill>
        <p:spPr>
          <a:xfrm>
            <a:off x="6169075" y="3730675"/>
            <a:ext cx="5461992" cy="891480"/>
          </a:xfrm>
          <a:prstGeom prst="rect">
            <a:avLst/>
          </a:prstGeom>
          <a:noFill/>
          <a:ln>
            <a:noFill/>
          </a:ln>
        </p:spPr>
      </p:pic>
      <p:pic>
        <p:nvPicPr>
          <p:cNvPr id="356" name="Google Shape;356;p8" descr="preencoded.png"/>
          <p:cNvPicPr preferRelativeResize="0"/>
          <p:nvPr/>
        </p:nvPicPr>
        <p:blipFill rotWithShape="1">
          <a:blip r:embed="rId9">
            <a:alphaModFix/>
          </a:blip>
          <a:srcRect/>
          <a:stretch/>
        </p:blipFill>
        <p:spPr>
          <a:xfrm>
            <a:off x="6159550" y="3785592"/>
            <a:ext cx="19050" cy="781794"/>
          </a:xfrm>
          <a:prstGeom prst="rect">
            <a:avLst/>
          </a:prstGeom>
          <a:noFill/>
          <a:ln>
            <a:noFill/>
          </a:ln>
        </p:spPr>
      </p:pic>
      <p:pic>
        <p:nvPicPr>
          <p:cNvPr id="357" name="Google Shape;357;p8" descr="preencoded.png"/>
          <p:cNvPicPr preferRelativeResize="0"/>
          <p:nvPr/>
        </p:nvPicPr>
        <p:blipFill rotWithShape="1">
          <a:blip r:embed="rId12">
            <a:alphaModFix/>
          </a:blip>
          <a:srcRect/>
          <a:stretch/>
        </p:blipFill>
        <p:spPr>
          <a:xfrm>
            <a:off x="560784" y="4683919"/>
            <a:ext cx="5461992" cy="891480"/>
          </a:xfrm>
          <a:prstGeom prst="rect">
            <a:avLst/>
          </a:prstGeom>
          <a:noFill/>
          <a:ln>
            <a:noFill/>
          </a:ln>
        </p:spPr>
      </p:pic>
      <p:pic>
        <p:nvPicPr>
          <p:cNvPr id="358" name="Google Shape;358;p8" descr="preencoded.png"/>
          <p:cNvPicPr preferRelativeResize="0"/>
          <p:nvPr/>
        </p:nvPicPr>
        <p:blipFill rotWithShape="1">
          <a:blip r:embed="rId13">
            <a:alphaModFix/>
          </a:blip>
          <a:srcRect/>
          <a:stretch/>
        </p:blipFill>
        <p:spPr>
          <a:xfrm>
            <a:off x="551259" y="4738836"/>
            <a:ext cx="19050" cy="781794"/>
          </a:xfrm>
          <a:prstGeom prst="rect">
            <a:avLst/>
          </a:prstGeom>
          <a:noFill/>
          <a:ln>
            <a:noFill/>
          </a:ln>
        </p:spPr>
      </p:pic>
      <p:pic>
        <p:nvPicPr>
          <p:cNvPr id="359" name="Google Shape;359;p8" descr="preencoded.png"/>
          <p:cNvPicPr preferRelativeResize="0"/>
          <p:nvPr/>
        </p:nvPicPr>
        <p:blipFill rotWithShape="1">
          <a:blip r:embed="rId14">
            <a:alphaModFix/>
          </a:blip>
          <a:srcRect/>
          <a:stretch/>
        </p:blipFill>
        <p:spPr>
          <a:xfrm>
            <a:off x="6169075" y="4683919"/>
            <a:ext cx="5461992" cy="891480"/>
          </a:xfrm>
          <a:prstGeom prst="rect">
            <a:avLst/>
          </a:prstGeom>
          <a:noFill/>
          <a:ln>
            <a:noFill/>
          </a:ln>
        </p:spPr>
      </p:pic>
      <p:pic>
        <p:nvPicPr>
          <p:cNvPr id="360" name="Google Shape;360;p8" descr="preencoded.png"/>
          <p:cNvPicPr preferRelativeResize="0"/>
          <p:nvPr/>
        </p:nvPicPr>
        <p:blipFill rotWithShape="1">
          <a:blip r:embed="rId15">
            <a:alphaModFix/>
          </a:blip>
          <a:srcRect/>
          <a:stretch/>
        </p:blipFill>
        <p:spPr>
          <a:xfrm>
            <a:off x="6159550" y="4738836"/>
            <a:ext cx="19050" cy="781794"/>
          </a:xfrm>
          <a:prstGeom prst="rect">
            <a:avLst/>
          </a:prstGeom>
          <a:noFill/>
          <a:ln>
            <a:noFill/>
          </a:ln>
        </p:spPr>
      </p:pic>
      <p:pic>
        <p:nvPicPr>
          <p:cNvPr id="361" name="Google Shape;361;p8" descr="preencoded.png"/>
          <p:cNvPicPr preferRelativeResize="0"/>
          <p:nvPr/>
        </p:nvPicPr>
        <p:blipFill rotWithShape="1">
          <a:blip r:embed="rId16">
            <a:alphaModFix/>
          </a:blip>
          <a:srcRect/>
          <a:stretch/>
        </p:blipFill>
        <p:spPr>
          <a:xfrm>
            <a:off x="560784" y="5719465"/>
            <a:ext cx="11070282" cy="521196"/>
          </a:xfrm>
          <a:prstGeom prst="rect">
            <a:avLst/>
          </a:prstGeom>
          <a:noFill/>
          <a:ln>
            <a:noFill/>
          </a:ln>
        </p:spPr>
      </p:pic>
      <p:pic>
        <p:nvPicPr>
          <p:cNvPr id="362" name="Google Shape;362;p8" descr="preencoded.png"/>
          <p:cNvPicPr preferRelativeResize="0"/>
          <p:nvPr/>
        </p:nvPicPr>
        <p:blipFill rotWithShape="1">
          <a:blip r:embed="rId17">
            <a:alphaModFix/>
          </a:blip>
          <a:srcRect/>
          <a:stretch/>
        </p:blipFill>
        <p:spPr>
          <a:xfrm>
            <a:off x="0" y="6473875"/>
            <a:ext cx="12192000" cy="383977"/>
          </a:xfrm>
          <a:prstGeom prst="rect">
            <a:avLst/>
          </a:prstGeom>
          <a:noFill/>
          <a:ln>
            <a:noFill/>
          </a:ln>
        </p:spPr>
      </p:pic>
      <p:pic>
        <p:nvPicPr>
          <p:cNvPr id="363" name="Google Shape;363;p8" descr="preencoded.png"/>
          <p:cNvPicPr preferRelativeResize="0"/>
          <p:nvPr/>
        </p:nvPicPr>
        <p:blipFill rotWithShape="1">
          <a:blip r:embed="rId18">
            <a:alphaModFix/>
          </a:blip>
          <a:srcRect/>
          <a:stretch/>
        </p:blipFill>
        <p:spPr>
          <a:xfrm>
            <a:off x="816769" y="5753844"/>
            <a:ext cx="451098" cy="425053"/>
          </a:xfrm>
          <a:prstGeom prst="rect">
            <a:avLst/>
          </a:prstGeom>
          <a:noFill/>
          <a:ln>
            <a:noFill/>
          </a:ln>
        </p:spPr>
      </p:pic>
      <p:pic>
        <p:nvPicPr>
          <p:cNvPr id="364" name="Google Shape;364;p8" descr="preencoded.png"/>
          <p:cNvPicPr preferRelativeResize="0"/>
          <p:nvPr/>
        </p:nvPicPr>
        <p:blipFill rotWithShape="1">
          <a:blip r:embed="rId19">
            <a:alphaModFix/>
          </a:blip>
          <a:srcRect/>
          <a:stretch/>
        </p:blipFill>
        <p:spPr>
          <a:xfrm>
            <a:off x="6425059" y="4827984"/>
            <a:ext cx="755898" cy="624036"/>
          </a:xfrm>
          <a:prstGeom prst="rect">
            <a:avLst/>
          </a:prstGeom>
          <a:noFill/>
          <a:ln>
            <a:noFill/>
          </a:ln>
        </p:spPr>
      </p:pic>
      <p:pic>
        <p:nvPicPr>
          <p:cNvPr id="365" name="Google Shape;365;p8" descr="preencoded.png"/>
          <p:cNvPicPr preferRelativeResize="0"/>
          <p:nvPr/>
        </p:nvPicPr>
        <p:blipFill rotWithShape="1">
          <a:blip r:embed="rId20">
            <a:alphaModFix/>
          </a:blip>
          <a:srcRect/>
          <a:stretch/>
        </p:blipFill>
        <p:spPr>
          <a:xfrm>
            <a:off x="6461671" y="3861048"/>
            <a:ext cx="585192" cy="630882"/>
          </a:xfrm>
          <a:prstGeom prst="rect">
            <a:avLst/>
          </a:prstGeom>
          <a:noFill/>
          <a:ln>
            <a:noFill/>
          </a:ln>
        </p:spPr>
      </p:pic>
      <p:pic>
        <p:nvPicPr>
          <p:cNvPr id="366" name="Google Shape;366;p8" descr="preencoded.png"/>
          <p:cNvPicPr preferRelativeResize="0"/>
          <p:nvPr/>
        </p:nvPicPr>
        <p:blipFill rotWithShape="1">
          <a:blip r:embed="rId21">
            <a:alphaModFix/>
          </a:blip>
          <a:srcRect/>
          <a:stretch/>
        </p:blipFill>
        <p:spPr>
          <a:xfrm>
            <a:off x="6425059" y="2983111"/>
            <a:ext cx="707082" cy="521196"/>
          </a:xfrm>
          <a:prstGeom prst="rect">
            <a:avLst/>
          </a:prstGeom>
          <a:noFill/>
          <a:ln>
            <a:noFill/>
          </a:ln>
        </p:spPr>
      </p:pic>
      <p:pic>
        <p:nvPicPr>
          <p:cNvPr id="367" name="Google Shape;367;p8" descr="preencoded.png"/>
          <p:cNvPicPr preferRelativeResize="0"/>
          <p:nvPr/>
        </p:nvPicPr>
        <p:blipFill rotWithShape="1">
          <a:blip r:embed="rId22">
            <a:alphaModFix/>
          </a:blip>
          <a:srcRect/>
          <a:stretch/>
        </p:blipFill>
        <p:spPr>
          <a:xfrm>
            <a:off x="6400800" y="2029867"/>
            <a:ext cx="865584" cy="514350"/>
          </a:xfrm>
          <a:prstGeom prst="rect">
            <a:avLst/>
          </a:prstGeom>
          <a:noFill/>
          <a:ln>
            <a:noFill/>
          </a:ln>
        </p:spPr>
      </p:pic>
      <p:pic>
        <p:nvPicPr>
          <p:cNvPr id="368" name="Google Shape;368;p8" descr="preencoded.png"/>
          <p:cNvPicPr preferRelativeResize="0"/>
          <p:nvPr/>
        </p:nvPicPr>
        <p:blipFill rotWithShape="1">
          <a:blip r:embed="rId23">
            <a:alphaModFix/>
          </a:blip>
          <a:srcRect/>
          <a:stretch/>
        </p:blipFill>
        <p:spPr>
          <a:xfrm>
            <a:off x="1036290" y="4814292"/>
            <a:ext cx="390079" cy="624036"/>
          </a:xfrm>
          <a:prstGeom prst="rect">
            <a:avLst/>
          </a:prstGeom>
          <a:noFill/>
          <a:ln>
            <a:noFill/>
          </a:ln>
        </p:spPr>
      </p:pic>
      <p:pic>
        <p:nvPicPr>
          <p:cNvPr id="369" name="Google Shape;369;p8" descr="preencoded.png"/>
          <p:cNvPicPr preferRelativeResize="0"/>
          <p:nvPr/>
        </p:nvPicPr>
        <p:blipFill rotWithShape="1">
          <a:blip r:embed="rId24">
            <a:alphaModFix/>
          </a:blip>
          <a:srcRect/>
          <a:stretch/>
        </p:blipFill>
        <p:spPr>
          <a:xfrm>
            <a:off x="950863" y="3881586"/>
            <a:ext cx="585192" cy="589657"/>
          </a:xfrm>
          <a:prstGeom prst="rect">
            <a:avLst/>
          </a:prstGeom>
          <a:noFill/>
          <a:ln>
            <a:noFill/>
          </a:ln>
        </p:spPr>
      </p:pic>
      <p:pic>
        <p:nvPicPr>
          <p:cNvPr id="370" name="Google Shape;370;p8" descr="preencoded.png"/>
          <p:cNvPicPr preferRelativeResize="0"/>
          <p:nvPr/>
        </p:nvPicPr>
        <p:blipFill rotWithShape="1">
          <a:blip r:embed="rId25">
            <a:alphaModFix/>
          </a:blip>
          <a:srcRect/>
          <a:stretch/>
        </p:blipFill>
        <p:spPr>
          <a:xfrm>
            <a:off x="950863" y="2955727"/>
            <a:ext cx="621655" cy="575965"/>
          </a:xfrm>
          <a:prstGeom prst="rect">
            <a:avLst/>
          </a:prstGeom>
          <a:noFill/>
          <a:ln>
            <a:noFill/>
          </a:ln>
        </p:spPr>
      </p:pic>
      <p:pic>
        <p:nvPicPr>
          <p:cNvPr id="371" name="Google Shape;371;p8" descr="preencoded.png"/>
          <p:cNvPicPr preferRelativeResize="0"/>
          <p:nvPr/>
        </p:nvPicPr>
        <p:blipFill rotWithShape="1">
          <a:blip r:embed="rId26">
            <a:alphaModFix/>
          </a:blip>
          <a:srcRect/>
          <a:stretch/>
        </p:blipFill>
        <p:spPr>
          <a:xfrm>
            <a:off x="950863" y="2036713"/>
            <a:ext cx="621655" cy="500509"/>
          </a:xfrm>
          <a:prstGeom prst="rect">
            <a:avLst/>
          </a:prstGeom>
          <a:noFill/>
          <a:ln>
            <a:noFill/>
          </a:ln>
        </p:spPr>
      </p:pic>
      <p:sp>
        <p:nvSpPr>
          <p:cNvPr id="372" name="Google Shape;372;p8"/>
          <p:cNvSpPr/>
          <p:nvPr/>
        </p:nvSpPr>
        <p:spPr>
          <a:xfrm>
            <a:off x="487561" y="315367"/>
            <a:ext cx="6416040" cy="1782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4AF37"/>
              </a:buClr>
              <a:buSzPts val="1200"/>
              <a:buFont typeface="Montserrat"/>
              <a:buNone/>
            </a:pPr>
            <a:r>
              <a:rPr lang="en-US" sz="1200" b="1" i="0" u="none" strike="noStrike" cap="none">
                <a:solidFill>
                  <a:srgbClr val="D4AF37"/>
                </a:solidFill>
                <a:latin typeface="Montserrat"/>
                <a:ea typeface="Montserrat"/>
                <a:cs typeface="Montserrat"/>
                <a:sym typeface="Montserrat"/>
              </a:rPr>
              <a:t>08 / 09 — DIAGNOSTIC CONCLUSIONS</a:t>
            </a:r>
            <a:endParaRPr sz="1200" b="0" i="0" u="none" strike="noStrike" cap="none">
              <a:solidFill>
                <a:schemeClr val="dk1"/>
              </a:solidFill>
              <a:latin typeface="Calibri"/>
              <a:ea typeface="Calibri"/>
              <a:cs typeface="Calibri"/>
              <a:sym typeface="Calibri"/>
            </a:endParaRPr>
          </a:p>
        </p:txBody>
      </p:sp>
      <p:sp>
        <p:nvSpPr>
          <p:cNvPr id="373" name="Google Shape;373;p8"/>
          <p:cNvSpPr/>
          <p:nvPr/>
        </p:nvSpPr>
        <p:spPr>
          <a:xfrm>
            <a:off x="524173" y="870942"/>
            <a:ext cx="10734675" cy="5280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3450"/>
              <a:buFont typeface="Montserrat"/>
              <a:buNone/>
            </a:pPr>
            <a:r>
              <a:rPr lang="en-US" sz="3450" b="1" i="0" u="none" strike="noStrike" cap="none">
                <a:solidFill>
                  <a:srgbClr val="111E31"/>
                </a:solidFill>
                <a:latin typeface="Montserrat"/>
                <a:ea typeface="Montserrat"/>
                <a:cs typeface="Montserrat"/>
                <a:sym typeface="Montserrat"/>
              </a:rPr>
              <a:t>Key Findings Summary</a:t>
            </a:r>
            <a:endParaRPr sz="3450" b="0" i="0" u="none" strike="noStrike" cap="none">
              <a:solidFill>
                <a:schemeClr val="dk1"/>
              </a:solidFill>
              <a:latin typeface="Calibri"/>
              <a:ea typeface="Calibri"/>
              <a:cs typeface="Calibri"/>
              <a:sym typeface="Calibri"/>
            </a:endParaRPr>
          </a:p>
        </p:txBody>
      </p:sp>
      <p:sp>
        <p:nvSpPr>
          <p:cNvPr id="374" name="Google Shape;374;p8"/>
          <p:cNvSpPr/>
          <p:nvPr/>
        </p:nvSpPr>
        <p:spPr>
          <a:xfrm>
            <a:off x="475357" y="1481286"/>
            <a:ext cx="11716643" cy="21252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44444"/>
              </a:buClr>
              <a:buSzPts val="1350"/>
              <a:buFont typeface="Montserrat"/>
              <a:buNone/>
            </a:pPr>
            <a:r>
              <a:rPr lang="en-US" sz="1350" b="0" i="0" u="none" strike="noStrike" cap="none">
                <a:solidFill>
                  <a:srgbClr val="444444"/>
                </a:solidFill>
                <a:latin typeface="Montserrat"/>
                <a:ea typeface="Montserrat"/>
                <a:cs typeface="Montserrat"/>
                <a:sym typeface="Montserrat"/>
              </a:rPr>
              <a:t>What the diagnostic analysis reveals about Basil's Bakery</a:t>
            </a:r>
            <a:endParaRPr sz="1350" b="0" i="0" u="none" strike="noStrike" cap="none">
              <a:solidFill>
                <a:schemeClr val="dk1"/>
              </a:solidFill>
              <a:latin typeface="Calibri"/>
              <a:ea typeface="Calibri"/>
              <a:cs typeface="Calibri"/>
              <a:sym typeface="Calibri"/>
            </a:endParaRPr>
          </a:p>
        </p:txBody>
      </p:sp>
      <p:sp>
        <p:nvSpPr>
          <p:cNvPr id="375" name="Google Shape;375;p8"/>
          <p:cNvSpPr/>
          <p:nvPr/>
        </p:nvSpPr>
        <p:spPr>
          <a:xfrm>
            <a:off x="1962898" y="1844730"/>
            <a:ext cx="5928300" cy="1920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Structural, Not Cyclical Decline</a:t>
            </a:r>
            <a:endParaRPr sz="1200" b="0" i="0" u="none" strike="noStrike" cap="none">
              <a:solidFill>
                <a:schemeClr val="dk1"/>
              </a:solidFill>
              <a:latin typeface="Calibri"/>
              <a:ea typeface="Calibri"/>
              <a:cs typeface="Calibri"/>
              <a:sym typeface="Calibri"/>
            </a:endParaRPr>
          </a:p>
        </p:txBody>
      </p:sp>
      <p:sp>
        <p:nvSpPr>
          <p:cNvPr id="376" name="Google Shape;376;p8"/>
          <p:cNvSpPr/>
          <p:nvPr/>
        </p:nvSpPr>
        <p:spPr>
          <a:xfrm>
            <a:off x="1975098" y="2187625"/>
            <a:ext cx="2840682" cy="541734"/>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Post-COVID habits and retail park decline have</a:t>
            </a:r>
            <a:r>
              <a:rPr lang="en-US" sz="1050">
                <a:solidFill>
                  <a:schemeClr val="dk1"/>
                </a:solidFill>
                <a:latin typeface="Calibri"/>
                <a:ea typeface="Calibri"/>
                <a:cs typeface="Calibri"/>
                <a:sym typeface="Calibri"/>
              </a:rPr>
              <a:t> </a:t>
            </a:r>
            <a:r>
              <a:rPr lang="en-US" sz="1050" b="0" i="0" u="none" strike="noStrike" cap="none">
                <a:solidFill>
                  <a:srgbClr val="444444"/>
                </a:solidFill>
                <a:latin typeface="Montserrat"/>
                <a:ea typeface="Montserrat"/>
                <a:cs typeface="Montserrat"/>
                <a:sym typeface="Montserrat"/>
              </a:rPr>
              <a:t>permanently reduced the core customer base.</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(ONS, 2024; CIPD, 2023)</a:t>
            </a:r>
            <a:endParaRPr sz="1050" b="0" i="0" u="none" strike="noStrike" cap="none">
              <a:solidFill>
                <a:schemeClr val="dk1"/>
              </a:solidFill>
              <a:latin typeface="Calibri"/>
              <a:ea typeface="Calibri"/>
              <a:cs typeface="Calibri"/>
              <a:sym typeface="Calibri"/>
            </a:endParaRPr>
          </a:p>
        </p:txBody>
      </p:sp>
      <p:sp>
        <p:nvSpPr>
          <p:cNvPr id="377" name="Google Shape;377;p8"/>
          <p:cNvSpPr/>
          <p:nvPr/>
        </p:nvSpPr>
        <p:spPr>
          <a:xfrm>
            <a:off x="1953098" y="2986526"/>
            <a:ext cx="5562600" cy="1716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Footfall Will Not Self-Recover</a:t>
            </a:r>
            <a:endParaRPr sz="1200" b="0" i="0" u="none" strike="noStrike" cap="none">
              <a:solidFill>
                <a:schemeClr val="dk1"/>
              </a:solidFill>
              <a:latin typeface="Calibri"/>
              <a:ea typeface="Calibri"/>
              <a:cs typeface="Calibri"/>
              <a:sym typeface="Calibri"/>
            </a:endParaRPr>
          </a:p>
        </p:txBody>
      </p:sp>
      <p:sp>
        <p:nvSpPr>
          <p:cNvPr id="378" name="Google Shape;378;p8"/>
          <p:cNvSpPr/>
          <p:nvPr/>
        </p:nvSpPr>
        <p:spPr>
          <a:xfrm>
            <a:off x="1953100" y="3202688"/>
            <a:ext cx="3328500" cy="500400"/>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The retail park is in long-term decline — passive</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walk-in traffic is no longer a viable strategy. (BRC, 2024)</a:t>
            </a:r>
            <a:endParaRPr sz="1050" b="0" i="0" u="none" strike="noStrike" cap="none">
              <a:solidFill>
                <a:schemeClr val="dk1"/>
              </a:solidFill>
              <a:latin typeface="Calibri"/>
              <a:ea typeface="Calibri"/>
              <a:cs typeface="Calibri"/>
              <a:sym typeface="Calibri"/>
            </a:endParaRPr>
          </a:p>
        </p:txBody>
      </p:sp>
      <p:sp>
        <p:nvSpPr>
          <p:cNvPr id="379" name="Google Shape;379;p8"/>
          <p:cNvSpPr/>
          <p:nvPr/>
        </p:nvSpPr>
        <p:spPr>
          <a:xfrm>
            <a:off x="1975098" y="3840361"/>
            <a:ext cx="537972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Margins Under Severe Pressure</a:t>
            </a:r>
            <a:endParaRPr sz="1200" b="0" i="0" u="none" strike="noStrike" cap="none">
              <a:solidFill>
                <a:schemeClr val="dk1"/>
              </a:solidFill>
              <a:latin typeface="Calibri"/>
              <a:ea typeface="Calibri"/>
              <a:cs typeface="Calibri"/>
              <a:sym typeface="Calibri"/>
            </a:endParaRPr>
          </a:p>
        </p:txBody>
      </p:sp>
      <p:sp>
        <p:nvSpPr>
          <p:cNvPr id="380" name="Google Shape;380;p8"/>
          <p:cNvSpPr/>
          <p:nvPr/>
        </p:nvSpPr>
        <p:spPr>
          <a:xfrm>
            <a:off x="1962894" y="4107805"/>
            <a:ext cx="2913757" cy="370284"/>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Utility bills, rent, rates and insurance have</a:t>
            </a:r>
            <a:r>
              <a:rPr lang="en-US" sz="1050">
                <a:solidFill>
                  <a:srgbClr val="444444"/>
                </a:solidFill>
                <a:latin typeface="Montserrat"/>
                <a:ea typeface="Montserrat"/>
                <a:cs typeface="Montserrat"/>
                <a:sym typeface="Montserrat"/>
              </a:rPr>
              <a:t> </a:t>
            </a:r>
            <a:r>
              <a:rPr lang="en-US" sz="1050" b="0" i="0" u="none" strike="noStrike" cap="none">
                <a:solidFill>
                  <a:srgbClr val="444444"/>
                </a:solidFill>
                <a:latin typeface="Montserrat"/>
                <a:ea typeface="Montserrat"/>
                <a:cs typeface="Montserrat"/>
                <a:sym typeface="Montserrat"/>
              </a:rPr>
              <a:t>risen</a:t>
            </a:r>
            <a:r>
              <a:rPr lang="en-US" sz="1050">
                <a:solidFill>
                  <a:schemeClr val="dk1"/>
                </a:solidFill>
                <a:latin typeface="Calibri"/>
                <a:ea typeface="Calibri"/>
                <a:cs typeface="Calibri"/>
                <a:sym typeface="Calibri"/>
              </a:rPr>
              <a:t> </a:t>
            </a:r>
            <a:r>
              <a:rPr lang="en-US" sz="1050" b="0" i="0" u="none" strike="noStrike" cap="none">
                <a:solidFill>
                  <a:srgbClr val="444444"/>
                </a:solidFill>
                <a:latin typeface="Montserrat"/>
                <a:ea typeface="Montserrat"/>
                <a:cs typeface="Montserrat"/>
                <a:sym typeface="Montserrat"/>
              </a:rPr>
              <a:t>significantly while revenue has fallen.</a:t>
            </a:r>
            <a:endParaRPr sz="1050" b="0" i="0" u="none" strike="noStrike" cap="none">
              <a:solidFill>
                <a:schemeClr val="dk1"/>
              </a:solidFill>
              <a:latin typeface="Calibri"/>
              <a:ea typeface="Calibri"/>
              <a:cs typeface="Calibri"/>
              <a:sym typeface="Calibri"/>
            </a:endParaRPr>
          </a:p>
        </p:txBody>
      </p:sp>
      <p:sp>
        <p:nvSpPr>
          <p:cNvPr id="381" name="Google Shape;381;p8"/>
          <p:cNvSpPr/>
          <p:nvPr/>
        </p:nvSpPr>
        <p:spPr>
          <a:xfrm>
            <a:off x="1975098" y="4793605"/>
            <a:ext cx="684276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Organise Supply Chain Is Unpredictable</a:t>
            </a:r>
            <a:endParaRPr sz="1200" b="0" i="0" u="none" strike="noStrike" cap="none">
              <a:solidFill>
                <a:schemeClr val="dk1"/>
              </a:solidFill>
              <a:latin typeface="Calibri"/>
              <a:ea typeface="Calibri"/>
              <a:cs typeface="Calibri"/>
              <a:sym typeface="Calibri"/>
            </a:endParaRPr>
          </a:p>
        </p:txBody>
      </p:sp>
      <p:sp>
        <p:nvSpPr>
          <p:cNvPr id="382" name="Google Shape;382;p8"/>
          <p:cNvSpPr/>
          <p:nvPr/>
        </p:nvSpPr>
        <p:spPr>
          <a:xfrm>
            <a:off x="1962894" y="5061198"/>
            <a:ext cx="3048000" cy="534888"/>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Crop vulnerability creates volatile stock costs that</a:t>
            </a:r>
            <a:r>
              <a:rPr lang="en-US" sz="1050">
                <a:solidFill>
                  <a:schemeClr val="dk1"/>
                </a:solidFill>
                <a:latin typeface="Calibri"/>
                <a:ea typeface="Calibri"/>
                <a:cs typeface="Calibri"/>
                <a:sym typeface="Calibri"/>
              </a:rPr>
              <a:t> </a:t>
            </a:r>
            <a:r>
              <a:rPr lang="en-US" sz="1050" b="0" i="0" u="none" strike="noStrike" cap="none">
                <a:solidFill>
                  <a:srgbClr val="444444"/>
                </a:solidFill>
                <a:latin typeface="Montserrat"/>
                <a:ea typeface="Montserrat"/>
                <a:cs typeface="Montserrat"/>
                <a:sym typeface="Montserrat"/>
              </a:rPr>
              <a:t>are difficult to budget or plan around.</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(Organic Trade Association, 2024)</a:t>
            </a:r>
            <a:endParaRPr sz="1050" b="0" i="0" u="none" strike="noStrike" cap="none">
              <a:solidFill>
                <a:schemeClr val="dk1"/>
              </a:solidFill>
              <a:latin typeface="Calibri"/>
              <a:ea typeface="Calibri"/>
              <a:cs typeface="Calibri"/>
              <a:sym typeface="Calibri"/>
            </a:endParaRPr>
          </a:p>
        </p:txBody>
      </p:sp>
      <p:sp>
        <p:nvSpPr>
          <p:cNvPr id="383" name="Google Shape;383;p8"/>
          <p:cNvSpPr/>
          <p:nvPr/>
        </p:nvSpPr>
        <p:spPr>
          <a:xfrm>
            <a:off x="7558980" y="1988790"/>
            <a:ext cx="463302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Sole Operator Is a Bottleneck</a:t>
            </a:r>
            <a:endParaRPr sz="1200" b="0" i="0" u="none" strike="noStrike" cap="none">
              <a:solidFill>
                <a:schemeClr val="dk1"/>
              </a:solidFill>
              <a:latin typeface="Calibri"/>
              <a:ea typeface="Calibri"/>
              <a:cs typeface="Calibri"/>
              <a:sym typeface="Calibri"/>
            </a:endParaRPr>
          </a:p>
        </p:txBody>
      </p:sp>
      <p:sp>
        <p:nvSpPr>
          <p:cNvPr id="384" name="Google Shape;384;p8"/>
          <p:cNvSpPr/>
          <p:nvPr/>
        </p:nvSpPr>
        <p:spPr>
          <a:xfrm>
            <a:off x="7546777" y="2256234"/>
            <a:ext cx="3121075" cy="370284"/>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Single-operator model limits capacity to fulfil</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pre-orders, deliver, or respond to demand growth.</a:t>
            </a:r>
            <a:endParaRPr sz="1050" b="0" i="0" u="none" strike="noStrike" cap="none">
              <a:solidFill>
                <a:schemeClr val="dk1"/>
              </a:solidFill>
              <a:latin typeface="Calibri"/>
              <a:ea typeface="Calibri"/>
              <a:cs typeface="Calibri"/>
              <a:sym typeface="Calibri"/>
            </a:endParaRPr>
          </a:p>
        </p:txBody>
      </p:sp>
      <p:sp>
        <p:nvSpPr>
          <p:cNvPr id="385" name="Google Shape;385;p8"/>
          <p:cNvSpPr/>
          <p:nvPr/>
        </p:nvSpPr>
        <p:spPr>
          <a:xfrm>
            <a:off x="7534430" y="2852876"/>
            <a:ext cx="3550800" cy="16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Unmet Demand Exists</a:t>
            </a:r>
            <a:endParaRPr sz="1200" b="0" i="0" u="none" strike="noStrike" cap="none">
              <a:solidFill>
                <a:schemeClr val="dk1"/>
              </a:solidFill>
              <a:latin typeface="Calibri"/>
              <a:ea typeface="Calibri"/>
              <a:cs typeface="Calibri"/>
              <a:sym typeface="Calibri"/>
            </a:endParaRPr>
          </a:p>
        </p:txBody>
      </p:sp>
      <p:sp>
        <p:nvSpPr>
          <p:cNvPr id="386" name="Google Shape;386;p8"/>
          <p:cNvSpPr/>
          <p:nvPr/>
        </p:nvSpPr>
        <p:spPr>
          <a:xfrm>
            <a:off x="7534575" y="3223075"/>
            <a:ext cx="3096600" cy="356700"/>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Loyal customers want a delivery service —</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technology platforms offer a clear viable pathway.</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(Kotler and Keller, 2022)</a:t>
            </a:r>
            <a:endParaRPr sz="1050" b="0" i="0" u="none" strike="noStrike" cap="none">
              <a:solidFill>
                <a:schemeClr val="dk1"/>
              </a:solidFill>
              <a:latin typeface="Calibri"/>
              <a:ea typeface="Calibri"/>
              <a:cs typeface="Calibri"/>
              <a:sym typeface="Calibri"/>
            </a:endParaRPr>
          </a:p>
        </p:txBody>
      </p:sp>
      <p:sp>
        <p:nvSpPr>
          <p:cNvPr id="387" name="Google Shape;387;p8"/>
          <p:cNvSpPr/>
          <p:nvPr/>
        </p:nvSpPr>
        <p:spPr>
          <a:xfrm>
            <a:off x="7558980" y="3792361"/>
            <a:ext cx="4632900" cy="1851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Threats AND Opportunities Identified</a:t>
            </a:r>
            <a:endParaRPr sz="1200" b="0" i="0" u="none" strike="noStrike" cap="none">
              <a:solidFill>
                <a:schemeClr val="dk1"/>
              </a:solidFill>
              <a:latin typeface="Calibri"/>
              <a:ea typeface="Calibri"/>
              <a:cs typeface="Calibri"/>
              <a:sym typeface="Calibri"/>
            </a:endParaRPr>
          </a:p>
        </p:txBody>
      </p:sp>
      <p:sp>
        <p:nvSpPr>
          <p:cNvPr id="388" name="Google Shape;388;p8"/>
          <p:cNvSpPr/>
          <p:nvPr/>
        </p:nvSpPr>
        <p:spPr>
          <a:xfrm>
            <a:off x="7534575" y="4121750"/>
            <a:ext cx="3230700" cy="500400"/>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Hybrid working is a threat; organic food trends</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and delivery technology are untapped opportunities.</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(CIPD, 2023; Organic Trade Association, 2024)</a:t>
            </a:r>
            <a:endParaRPr sz="1050" b="0" i="0" u="none" strike="noStrike" cap="none">
              <a:solidFill>
                <a:schemeClr val="dk1"/>
              </a:solidFill>
              <a:latin typeface="Calibri"/>
              <a:ea typeface="Calibri"/>
              <a:cs typeface="Calibri"/>
              <a:sym typeface="Calibri"/>
            </a:endParaRPr>
          </a:p>
        </p:txBody>
      </p:sp>
      <p:sp>
        <p:nvSpPr>
          <p:cNvPr id="389" name="Google Shape;389;p8"/>
          <p:cNvSpPr/>
          <p:nvPr/>
        </p:nvSpPr>
        <p:spPr>
          <a:xfrm>
            <a:off x="7558980" y="4862215"/>
            <a:ext cx="4633020" cy="18514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200"/>
              <a:buFont typeface="Montserrat"/>
              <a:buNone/>
            </a:pPr>
            <a:r>
              <a:rPr lang="en-US" sz="1200" b="1" i="0" u="none" strike="noStrike" cap="none">
                <a:solidFill>
                  <a:srgbClr val="111E31"/>
                </a:solidFill>
                <a:latin typeface="Montserrat"/>
                <a:ea typeface="Montserrat"/>
                <a:cs typeface="Montserrat"/>
                <a:sym typeface="Montserrat"/>
              </a:rPr>
              <a:t>Immediate Strategic Review Required</a:t>
            </a:r>
            <a:endParaRPr sz="1200" b="0" i="0" u="none" strike="noStrike" cap="none">
              <a:solidFill>
                <a:schemeClr val="dk1"/>
              </a:solidFill>
              <a:latin typeface="Calibri"/>
              <a:ea typeface="Calibri"/>
              <a:cs typeface="Calibri"/>
              <a:sym typeface="Calibri"/>
            </a:endParaRPr>
          </a:p>
        </p:txBody>
      </p:sp>
      <p:sp>
        <p:nvSpPr>
          <p:cNvPr id="390" name="Google Shape;390;p8"/>
          <p:cNvSpPr/>
          <p:nvPr/>
        </p:nvSpPr>
        <p:spPr>
          <a:xfrm>
            <a:off x="7534573" y="5115967"/>
            <a:ext cx="3157686" cy="356592"/>
          </a:xfrm>
          <a:prstGeom prst="rect">
            <a:avLst/>
          </a:prstGeom>
          <a:noFill/>
          <a:ln>
            <a:noFill/>
          </a:ln>
        </p:spPr>
        <p:txBody>
          <a:bodyPr spcFirstLastPara="1" wrap="square" lIns="0" tIns="0" rIns="0" bIns="0" anchor="ctr" anchorCtr="0">
            <a:noAutofit/>
          </a:bodyPr>
          <a:lstStyle/>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In its current format, the business is not viable</a:t>
            </a:r>
            <a:endParaRPr sz="1050" b="0" i="0" u="none" strike="noStrike" cap="none">
              <a:solidFill>
                <a:schemeClr val="dk1"/>
              </a:solidFill>
              <a:latin typeface="Calibri"/>
              <a:ea typeface="Calibri"/>
              <a:cs typeface="Calibri"/>
              <a:sym typeface="Calibri"/>
            </a:endParaRPr>
          </a:p>
          <a:p>
            <a:pPr marL="0" marR="0" lvl="0" indent="0" algn="l" rtl="0">
              <a:lnSpc>
                <a:spcPct val="125047"/>
              </a:lnSpc>
              <a:spcBef>
                <a:spcPts val="0"/>
              </a:spcBef>
              <a:spcAft>
                <a:spcPts val="0"/>
              </a:spcAft>
              <a:buClr>
                <a:srgbClr val="444444"/>
              </a:buClr>
              <a:buSzPts val="1050"/>
              <a:buFont typeface="Montserrat"/>
              <a:buNone/>
            </a:pPr>
            <a:r>
              <a:rPr lang="en-US" sz="1050" b="0" i="0" u="none" strike="noStrike" cap="none">
                <a:solidFill>
                  <a:srgbClr val="444444"/>
                </a:solidFill>
                <a:latin typeface="Montserrat"/>
                <a:ea typeface="Montserrat"/>
                <a:cs typeface="Montserrat"/>
                <a:sym typeface="Montserrat"/>
              </a:rPr>
              <a:t>long-term — Basil's own assessment confirms this.</a:t>
            </a:r>
            <a:endParaRPr sz="1050" b="0" i="0" u="none" strike="noStrike" cap="none">
              <a:solidFill>
                <a:schemeClr val="dk1"/>
              </a:solidFill>
              <a:latin typeface="Calibri"/>
              <a:ea typeface="Calibri"/>
              <a:cs typeface="Calibri"/>
              <a:sym typeface="Calibri"/>
            </a:endParaRPr>
          </a:p>
        </p:txBody>
      </p:sp>
      <p:sp>
        <p:nvSpPr>
          <p:cNvPr id="391" name="Google Shape;391;p8"/>
          <p:cNvSpPr/>
          <p:nvPr/>
        </p:nvSpPr>
        <p:spPr>
          <a:xfrm>
            <a:off x="1586061" y="5849838"/>
            <a:ext cx="9348936" cy="239911"/>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500"/>
              <a:buFont typeface="Montserrat"/>
              <a:buNone/>
            </a:pPr>
            <a:r>
              <a:rPr lang="en-US" sz="1500" b="1" i="0" u="none" strike="noStrike" cap="none">
                <a:solidFill>
                  <a:srgbClr val="FFFFFF"/>
                </a:solidFill>
                <a:latin typeface="Montserrat"/>
                <a:ea typeface="Montserrat"/>
                <a:cs typeface="Montserrat"/>
                <a:sym typeface="Montserrat"/>
              </a:rPr>
              <a:t>The current business model requires an immediate strategic review to ensure long-term viability.</a:t>
            </a:r>
            <a:endParaRPr sz="1500" b="0" i="0" u="none" strike="noStrike" cap="none">
              <a:solidFill>
                <a:schemeClr val="dk1"/>
              </a:solidFill>
              <a:latin typeface="Calibri"/>
              <a:ea typeface="Calibri"/>
              <a:cs typeface="Calibri"/>
              <a:sym typeface="Calibri"/>
            </a:endParaRPr>
          </a:p>
        </p:txBody>
      </p:sp>
      <p:sp>
        <p:nvSpPr>
          <p:cNvPr id="392" name="Google Shape;392;p8"/>
          <p:cNvSpPr/>
          <p:nvPr/>
        </p:nvSpPr>
        <p:spPr>
          <a:xfrm>
            <a:off x="4800600" y="6281886"/>
            <a:ext cx="6818263" cy="150763"/>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444444"/>
              </a:buClr>
              <a:buSzPts val="750"/>
              <a:buFont typeface="Montserrat"/>
              <a:buNone/>
            </a:pPr>
            <a:r>
              <a:rPr lang="en-US" sz="750" b="0" i="0" u="none" strike="noStrike" cap="none">
                <a:solidFill>
                  <a:srgbClr val="444444"/>
                </a:solidFill>
                <a:latin typeface="Montserrat"/>
                <a:ea typeface="Montserrat"/>
                <a:cs typeface="Montserrat"/>
                <a:sym typeface="Montserrat"/>
              </a:rPr>
              <a:t>Sources: ONS (2024); CIPD (2023); BRC (2024); Organic Trade Association (2024); Kotler and Keller (2022); Johnson, Whittington and Scholes (2023)</a:t>
            </a:r>
            <a:endParaRPr sz="750" b="0" i="0" u="none" strike="noStrike" cap="none">
              <a:solidFill>
                <a:schemeClr val="dk1"/>
              </a:solidFill>
              <a:latin typeface="Calibri"/>
              <a:ea typeface="Calibri"/>
              <a:cs typeface="Calibri"/>
              <a:sym typeface="Calibri"/>
            </a:endParaRPr>
          </a:p>
        </p:txBody>
      </p:sp>
      <p:sp>
        <p:nvSpPr>
          <p:cNvPr id="393" name="Google Shape;393;p8"/>
          <p:cNvSpPr/>
          <p:nvPr/>
        </p:nvSpPr>
        <p:spPr>
          <a:xfrm>
            <a:off x="499765" y="6563023"/>
            <a:ext cx="11330940" cy="17145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11E31"/>
              </a:buClr>
              <a:buSzPts val="1050"/>
              <a:buFont typeface="Montserrat"/>
              <a:buNone/>
            </a:pPr>
            <a:r>
              <a:rPr lang="en-US" sz="1050" b="0" i="0" u="none" strike="noStrike" cap="none">
                <a:solidFill>
                  <a:srgbClr val="111E31"/>
                </a:solidFill>
                <a:latin typeface="Montserrat"/>
                <a:ea typeface="Montserrat"/>
                <a:cs typeface="Montserrat"/>
                <a:sym typeface="Montserrat"/>
              </a:rPr>
              <a:t>Basil's Bakery — Business Diagnostic Report · Key Findings · Slide 08</a:t>
            </a:r>
            <a:endParaRPr sz="105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pic>
        <p:nvPicPr>
          <p:cNvPr id="399" name="Google Shape;399;p9" descr="preencoded.png"/>
          <p:cNvPicPr preferRelativeResize="0"/>
          <p:nvPr/>
        </p:nvPicPr>
        <p:blipFill rotWithShape="1">
          <a:blip r:embed="rId3">
            <a:alphaModFix/>
          </a:blip>
          <a:srcRect/>
          <a:stretch/>
        </p:blipFill>
        <p:spPr>
          <a:xfrm>
            <a:off x="0" y="0"/>
            <a:ext cx="12192001" cy="6858000"/>
          </a:xfrm>
          <a:prstGeom prst="rect">
            <a:avLst/>
          </a:prstGeom>
          <a:noFill/>
          <a:ln>
            <a:noFill/>
          </a:ln>
        </p:spPr>
      </p:pic>
      <p:pic>
        <p:nvPicPr>
          <p:cNvPr id="400" name="Google Shape;400;p9" descr="preencoded.png"/>
          <p:cNvPicPr preferRelativeResize="0"/>
          <p:nvPr/>
        </p:nvPicPr>
        <p:blipFill rotWithShape="1">
          <a:blip r:embed="rId4">
            <a:alphaModFix/>
          </a:blip>
          <a:srcRect/>
          <a:stretch/>
        </p:blipFill>
        <p:spPr>
          <a:xfrm>
            <a:off x="0" y="0"/>
            <a:ext cx="12192000" cy="1289298"/>
          </a:xfrm>
          <a:prstGeom prst="rect">
            <a:avLst/>
          </a:prstGeom>
          <a:noFill/>
          <a:ln>
            <a:noFill/>
          </a:ln>
        </p:spPr>
      </p:pic>
      <p:pic>
        <p:nvPicPr>
          <p:cNvPr id="401" name="Google Shape;401;p9" descr="preencoded.png"/>
          <p:cNvPicPr preferRelativeResize="0"/>
          <p:nvPr/>
        </p:nvPicPr>
        <p:blipFill rotWithShape="1">
          <a:blip r:embed="rId5">
            <a:alphaModFix/>
          </a:blip>
          <a:srcRect/>
          <a:stretch/>
        </p:blipFill>
        <p:spPr>
          <a:xfrm>
            <a:off x="377875" y="363438"/>
            <a:ext cx="170557" cy="699492"/>
          </a:xfrm>
          <a:prstGeom prst="rect">
            <a:avLst/>
          </a:prstGeom>
          <a:noFill/>
          <a:ln>
            <a:noFill/>
          </a:ln>
        </p:spPr>
      </p:pic>
      <p:pic>
        <p:nvPicPr>
          <p:cNvPr id="402" name="Google Shape;402;p9" descr="preencoded.png"/>
          <p:cNvPicPr preferRelativeResize="0"/>
          <p:nvPr/>
        </p:nvPicPr>
        <p:blipFill rotWithShape="1">
          <a:blip r:embed="rId6">
            <a:alphaModFix/>
          </a:blip>
          <a:srcRect/>
          <a:stretch/>
        </p:blipFill>
        <p:spPr>
          <a:xfrm>
            <a:off x="9997380" y="4834830"/>
            <a:ext cx="2194471" cy="2023021"/>
          </a:xfrm>
          <a:prstGeom prst="rect">
            <a:avLst/>
          </a:prstGeom>
          <a:noFill/>
          <a:ln>
            <a:noFill/>
          </a:ln>
        </p:spPr>
      </p:pic>
      <p:sp>
        <p:nvSpPr>
          <p:cNvPr id="403" name="Google Shape;403;p9"/>
          <p:cNvSpPr/>
          <p:nvPr/>
        </p:nvSpPr>
        <p:spPr>
          <a:xfrm>
            <a:off x="609600" y="342900"/>
            <a:ext cx="4514850" cy="219373"/>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39200"/>
              </a:buClr>
              <a:buSzPts val="1500"/>
              <a:buFont typeface="Montserrat"/>
              <a:buNone/>
            </a:pPr>
            <a:r>
              <a:rPr lang="en-US" sz="1500" b="1" i="0" u="none" strike="noStrike" cap="none">
                <a:solidFill>
                  <a:srgbClr val="F39200"/>
                </a:solidFill>
                <a:latin typeface="Montserrat"/>
                <a:ea typeface="Montserrat"/>
                <a:cs typeface="Montserrat"/>
                <a:sym typeface="Montserrat"/>
              </a:rPr>
              <a:t>09 · CLOSING SLIDE</a:t>
            </a:r>
            <a:endParaRPr sz="1500" b="0" i="0" u="none" strike="noStrike" cap="none">
              <a:solidFill>
                <a:schemeClr val="dk1"/>
              </a:solidFill>
              <a:latin typeface="Calibri"/>
              <a:ea typeface="Calibri"/>
              <a:cs typeface="Calibri"/>
              <a:sym typeface="Calibri"/>
            </a:endParaRPr>
          </a:p>
        </p:txBody>
      </p:sp>
      <p:sp>
        <p:nvSpPr>
          <p:cNvPr id="404" name="Google Shape;404;p9"/>
          <p:cNvSpPr/>
          <p:nvPr/>
        </p:nvSpPr>
        <p:spPr>
          <a:xfrm>
            <a:off x="621655" y="671959"/>
            <a:ext cx="6591300" cy="418207"/>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3000"/>
              <a:buFont typeface="Montserrat"/>
              <a:buNone/>
            </a:pPr>
            <a:r>
              <a:rPr lang="en-US" sz="3000" b="1" i="0" u="none" strike="noStrike" cap="none">
                <a:solidFill>
                  <a:srgbClr val="FFFFFF"/>
                </a:solidFill>
                <a:latin typeface="Montserrat"/>
                <a:ea typeface="Montserrat"/>
                <a:cs typeface="Montserrat"/>
                <a:sym typeface="Montserrat"/>
              </a:rPr>
              <a:t>Reference List</a:t>
            </a:r>
            <a:endParaRPr sz="3000" b="0" i="0" u="none" strike="noStrike" cap="none">
              <a:solidFill>
                <a:schemeClr val="dk1"/>
              </a:solidFill>
              <a:latin typeface="Calibri"/>
              <a:ea typeface="Calibri"/>
              <a:cs typeface="Calibri"/>
              <a:sym typeface="Calibri"/>
            </a:endParaRPr>
          </a:p>
        </p:txBody>
      </p:sp>
      <p:sp>
        <p:nvSpPr>
          <p:cNvPr id="405" name="Google Shape;405;p9"/>
          <p:cNvSpPr/>
          <p:nvPr/>
        </p:nvSpPr>
        <p:spPr>
          <a:xfrm>
            <a:off x="524223" y="1707621"/>
            <a:ext cx="4133100" cy="7749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a:t>
            </a:r>
            <a:r>
              <a:rPr lang="en-US" b="0" i="0" u="none" strike="noStrike" cap="none">
                <a:solidFill>
                  <a:srgbClr val="333333"/>
                </a:solidFill>
                <a:latin typeface="Open Sans"/>
                <a:ea typeface="Open Sans"/>
                <a:cs typeface="Open Sans"/>
                <a:sym typeface="Open Sans"/>
              </a:rPr>
              <a:t>Food Standards Agency (2024) Food Safety</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Regulations. London: FSA. Available at:</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https://www.food.gov.uk (Accessed: June 2026).</a:t>
            </a:r>
            <a:endParaRPr b="0" i="0" u="none" strike="noStrike" cap="none">
              <a:solidFill>
                <a:schemeClr val="dk1"/>
              </a:solidFill>
              <a:latin typeface="Calibri"/>
              <a:ea typeface="Calibri"/>
              <a:cs typeface="Calibri"/>
              <a:sym typeface="Calibri"/>
            </a:endParaRPr>
          </a:p>
        </p:txBody>
      </p:sp>
      <p:sp>
        <p:nvSpPr>
          <p:cNvPr id="406" name="Google Shape;406;p9"/>
          <p:cNvSpPr/>
          <p:nvPr/>
        </p:nvSpPr>
        <p:spPr>
          <a:xfrm>
            <a:off x="524136" y="2784575"/>
            <a:ext cx="4364700" cy="9876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a:t>
            </a:r>
            <a:r>
              <a:rPr lang="en-US" b="0" i="0" u="none" strike="noStrike" cap="none">
                <a:solidFill>
                  <a:srgbClr val="333333"/>
                </a:solidFill>
                <a:latin typeface="Open Sans"/>
                <a:ea typeface="Open Sans"/>
                <a:cs typeface="Open Sans"/>
                <a:sym typeface="Open Sans"/>
              </a:rPr>
              <a:t>Office for National Statistics (2024) Hybrid</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Working and Absence in the UK Labour Market.</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London: ONS. Available at: https://www.ons.gov.uk</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(Accessed. June 2026).</a:t>
            </a:r>
            <a:endParaRPr b="0" i="0" u="none" strike="noStrike" cap="none">
              <a:solidFill>
                <a:schemeClr val="dk1"/>
              </a:solidFill>
              <a:latin typeface="Calibri"/>
              <a:ea typeface="Calibri"/>
              <a:cs typeface="Calibri"/>
              <a:sym typeface="Calibri"/>
            </a:endParaRPr>
          </a:p>
        </p:txBody>
      </p:sp>
      <p:sp>
        <p:nvSpPr>
          <p:cNvPr id="407" name="Google Shape;407;p9"/>
          <p:cNvSpPr/>
          <p:nvPr/>
        </p:nvSpPr>
        <p:spPr>
          <a:xfrm>
            <a:off x="536373" y="4030947"/>
            <a:ext cx="4108800" cy="7269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a:t>
            </a:r>
            <a:r>
              <a:rPr lang="en-US" b="0" i="0" u="none" strike="noStrike" cap="none">
                <a:solidFill>
                  <a:srgbClr val="333333"/>
                </a:solidFill>
                <a:latin typeface="Open Sans"/>
                <a:ea typeface="Open Sans"/>
                <a:cs typeface="Open Sans"/>
                <a:sym typeface="Open Sans"/>
              </a:rPr>
              <a:t>CIPD (2023) Flexible and Hybrid Working</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Practices in the UK. London: CIPD. Available at:</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https://www.cipd.org (Accessed: June 2026).</a:t>
            </a:r>
            <a:endParaRPr b="0" i="0" u="none" strike="noStrike" cap="none">
              <a:solidFill>
                <a:schemeClr val="dk1"/>
              </a:solidFill>
              <a:latin typeface="Calibri"/>
              <a:ea typeface="Calibri"/>
              <a:cs typeface="Calibri"/>
              <a:sym typeface="Calibri"/>
            </a:endParaRPr>
          </a:p>
        </p:txBody>
      </p:sp>
      <p:sp>
        <p:nvSpPr>
          <p:cNvPr id="408" name="Google Shape;408;p9"/>
          <p:cNvSpPr/>
          <p:nvPr/>
        </p:nvSpPr>
        <p:spPr>
          <a:xfrm>
            <a:off x="530273" y="5016623"/>
            <a:ext cx="4352400" cy="7542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a:t>
            </a:r>
            <a:r>
              <a:rPr lang="en-US" b="0" i="0" u="none" strike="noStrike" cap="none">
                <a:solidFill>
                  <a:srgbClr val="333333"/>
                </a:solidFill>
                <a:latin typeface="Open Sans"/>
                <a:ea typeface="Open Sans"/>
                <a:cs typeface="Open Sans"/>
                <a:sym typeface="Open Sans"/>
              </a:rPr>
              <a:t>British Retail Consortium (2024) Retail Industry</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Overview. London: BRC. Available at:</a:t>
            </a:r>
            <a:endParaRPr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b="0" i="0" u="none" strike="noStrike" cap="none">
                <a:solidFill>
                  <a:srgbClr val="333333"/>
                </a:solidFill>
                <a:latin typeface="Open Sans"/>
                <a:ea typeface="Open Sans"/>
                <a:cs typeface="Open Sans"/>
                <a:sym typeface="Open Sans"/>
              </a:rPr>
              <a:t>https://www.brc.org.uk (Accessed: June 2026).</a:t>
            </a:r>
            <a:endParaRPr b="0" i="0" u="none" strike="noStrike" cap="none">
              <a:solidFill>
                <a:schemeClr val="dk1"/>
              </a:solidFill>
              <a:latin typeface="Calibri"/>
              <a:ea typeface="Calibri"/>
              <a:cs typeface="Calibri"/>
              <a:sym typeface="Calibri"/>
            </a:endParaRPr>
          </a:p>
        </p:txBody>
      </p:sp>
      <p:sp>
        <p:nvSpPr>
          <p:cNvPr id="409" name="Google Shape;409;p9"/>
          <p:cNvSpPr/>
          <p:nvPr/>
        </p:nvSpPr>
        <p:spPr>
          <a:xfrm>
            <a:off x="6182011" y="1844909"/>
            <a:ext cx="4059900" cy="5004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Ishikawa, K. (1968) Guide to Quality Control.</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Tokyo: Asian Productivity Organisation.</a:t>
            </a:r>
            <a:endParaRPr sz="1500" b="0" i="0" u="none" strike="noStrike" cap="none">
              <a:solidFill>
                <a:schemeClr val="dk1"/>
              </a:solidFill>
              <a:latin typeface="Calibri"/>
              <a:ea typeface="Calibri"/>
              <a:cs typeface="Calibri"/>
              <a:sym typeface="Calibri"/>
            </a:endParaRPr>
          </a:p>
        </p:txBody>
      </p:sp>
      <p:sp>
        <p:nvSpPr>
          <p:cNvPr id="410" name="Google Shape;410;p9"/>
          <p:cNvSpPr/>
          <p:nvPr/>
        </p:nvSpPr>
        <p:spPr>
          <a:xfrm>
            <a:off x="6181998" y="2701957"/>
            <a:ext cx="3938100" cy="5211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Organic Trade Association (2024) Organic</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Supply Chain Report. Washington, DC: OTA.</a:t>
            </a:r>
            <a:endParaRPr sz="1500" b="0" i="0" u="none" strike="noStrike" cap="none">
              <a:solidFill>
                <a:schemeClr val="dk1"/>
              </a:solidFill>
              <a:latin typeface="Calibri"/>
              <a:ea typeface="Calibri"/>
              <a:cs typeface="Calibri"/>
              <a:sym typeface="Calibri"/>
            </a:endParaRPr>
          </a:p>
        </p:txBody>
      </p:sp>
      <p:sp>
        <p:nvSpPr>
          <p:cNvPr id="411" name="Google Shape;411;p9"/>
          <p:cNvSpPr/>
          <p:nvPr/>
        </p:nvSpPr>
        <p:spPr>
          <a:xfrm>
            <a:off x="6181998" y="3548975"/>
            <a:ext cx="3938100" cy="7956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Kotler, P. and Keller, K.L. (2022) Marketing</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Management. 16th edn. Harlow: Pearson</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Education.</a:t>
            </a:r>
            <a:endParaRPr sz="1500" b="0" i="0" u="none" strike="noStrike" cap="none">
              <a:solidFill>
                <a:schemeClr val="dk1"/>
              </a:solidFill>
              <a:latin typeface="Calibri"/>
              <a:ea typeface="Calibri"/>
              <a:cs typeface="Calibri"/>
              <a:sym typeface="Calibri"/>
            </a:endParaRPr>
          </a:p>
        </p:txBody>
      </p:sp>
      <p:sp>
        <p:nvSpPr>
          <p:cNvPr id="412" name="Google Shape;412;p9"/>
          <p:cNvSpPr/>
          <p:nvPr/>
        </p:nvSpPr>
        <p:spPr>
          <a:xfrm>
            <a:off x="6181998" y="4670509"/>
            <a:ext cx="4657200" cy="802200"/>
          </a:xfrm>
          <a:prstGeom prst="rect">
            <a:avLst/>
          </a:prstGeom>
          <a:noFill/>
          <a:ln>
            <a:noFill/>
          </a:ln>
        </p:spPr>
        <p:txBody>
          <a:bodyPr spcFirstLastPara="1" wrap="square" lIns="0" tIns="0" rIns="0" bIns="0" anchor="ctr" anchorCtr="0">
            <a:noAutofit/>
          </a:bodyPr>
          <a:lstStyle/>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 Johnson, G., Whittington, R. and Scholes, K. (2023)</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Exploring Strategy: Text and Cases. 13th edn.</a:t>
            </a:r>
            <a:endParaRPr sz="1500" b="0" i="0" u="none" strike="noStrike" cap="none">
              <a:solidFill>
                <a:schemeClr val="dk1"/>
              </a:solidFill>
              <a:latin typeface="Calibri"/>
              <a:ea typeface="Calibri"/>
              <a:cs typeface="Calibri"/>
              <a:sym typeface="Calibri"/>
            </a:endParaRPr>
          </a:p>
          <a:p>
            <a:pPr marL="0" marR="0" lvl="0" indent="0" algn="l" rtl="0">
              <a:lnSpc>
                <a:spcPct val="135000"/>
              </a:lnSpc>
              <a:spcBef>
                <a:spcPts val="0"/>
              </a:spcBef>
              <a:spcAft>
                <a:spcPts val="0"/>
              </a:spcAft>
              <a:buClr>
                <a:srgbClr val="333333"/>
              </a:buClr>
              <a:buSzPts val="1500"/>
              <a:buFont typeface="Open Sans"/>
              <a:buNone/>
            </a:pPr>
            <a:r>
              <a:rPr lang="en-US" sz="1500" b="0" i="0" u="none" strike="noStrike" cap="none">
                <a:solidFill>
                  <a:srgbClr val="333333"/>
                </a:solidFill>
                <a:latin typeface="Open Sans"/>
                <a:ea typeface="Open Sans"/>
                <a:cs typeface="Open Sans"/>
                <a:sym typeface="Open Sans"/>
              </a:rPr>
              <a:t>Harlow: Pearson Education.</a:t>
            </a:r>
            <a:endParaRPr sz="1500" b="0" i="0" u="none" strike="noStrike" cap="none">
              <a:solidFill>
                <a:schemeClr val="dk1"/>
              </a:solidFill>
              <a:latin typeface="Calibri"/>
              <a:ea typeface="Calibri"/>
              <a:cs typeface="Calibri"/>
              <a:sym typeface="Calibri"/>
            </a:endParaRPr>
          </a:p>
        </p:txBody>
      </p:sp>
      <p:sp>
        <p:nvSpPr>
          <p:cNvPr id="413" name="Google Shape;413;p9"/>
          <p:cNvSpPr/>
          <p:nvPr/>
        </p:nvSpPr>
        <p:spPr>
          <a:xfrm>
            <a:off x="3765798" y="6604248"/>
            <a:ext cx="4538365" cy="17145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888888"/>
              </a:buClr>
              <a:buSzPts val="1050"/>
              <a:buFont typeface="Open Sans"/>
              <a:buNone/>
            </a:pPr>
            <a:r>
              <a:rPr lang="en-US" sz="1050" b="0" i="0" u="none" strike="noStrike" cap="none">
                <a:solidFill>
                  <a:srgbClr val="888888"/>
                </a:solidFill>
                <a:latin typeface="Open Sans"/>
                <a:ea typeface="Open Sans"/>
                <a:cs typeface="Open Sans"/>
                <a:sym typeface="Open Sans"/>
              </a:rPr>
              <a:t>Basil's Bakery — Business Diagnostic &amp; Consultant Analysis · June 2026</a:t>
            </a:r>
            <a:endParaRPr sz="105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PptxGenJS</dc:creator>
  <cp:revision>23</cp:revision>
  <dcterms:created xsi:type="dcterms:W3CDTF">2026-06-14T22:03:35Z</dcterms:created>
  <dcterms:modified xsi:type="dcterms:W3CDTF">2026-06-15T02:41:52Z</dcterms:modified>
</cp:coreProperties>
</file>