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6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>
      <p:cViewPr varScale="1">
        <p:scale>
          <a:sx n="115" d="100"/>
          <a:sy n="115" d="100"/>
        </p:scale>
        <p:origin x="858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98A01-A83E-408B-B798-271088D03DAE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098A01-A83E-408B-B798-271088D03DAE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6C8A32-918E-4293-9B0F-AE807E1A8DB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The Psychodynamic Perspective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Freud 1856 - 1939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6600" dirty="0" smtClean="0"/>
              <a:t>  </a:t>
            </a:r>
            <a:endParaRPr lang="en-GB" sz="6600" dirty="0"/>
          </a:p>
        </p:txBody>
      </p:sp>
      <p:pic>
        <p:nvPicPr>
          <p:cNvPr id="4" name="Picture 3" descr="Sigmund Freud - wikidoc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417638"/>
            <a:ext cx="3960440" cy="438762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 smtClean="0"/>
              <a:t>Assumptions of the </a:t>
            </a:r>
            <a:r>
              <a:rPr lang="en-GB" u="sng" dirty="0" smtClean="0"/>
              <a:t>Psychodynamic </a:t>
            </a:r>
            <a:r>
              <a:rPr lang="en-GB" u="sng" dirty="0" smtClean="0"/>
              <a:t>Approach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GB" sz="3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Much of our behaviour is driven by </a:t>
            </a:r>
            <a:r>
              <a:rPr lang="en-GB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unconscious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motives</a:t>
            </a:r>
          </a:p>
          <a:p>
            <a:pPr>
              <a:lnSpc>
                <a:spcPct val="90000"/>
              </a:lnSpc>
            </a:pPr>
            <a:r>
              <a:rPr lang="en-GB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What does Freud mean ?</a:t>
            </a:r>
          </a:p>
          <a:p>
            <a:pPr>
              <a:lnSpc>
                <a:spcPct val="90000"/>
              </a:lnSpc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8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Childhood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is a critical period in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development</a:t>
            </a:r>
          </a:p>
          <a:p>
            <a:pPr>
              <a:lnSpc>
                <a:spcPct val="90000"/>
              </a:lnSpc>
            </a:pPr>
            <a:r>
              <a:rPr lang="en-GB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Why in </a:t>
            </a:r>
            <a:r>
              <a:rPr lang="en-GB" sz="2400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Freuds</a:t>
            </a:r>
            <a:r>
              <a:rPr lang="en-GB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’ view is this a critical period ?</a:t>
            </a:r>
            <a:endParaRPr lang="en-GB" sz="2400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 smtClean="0"/>
              <a:t>Freud believed ……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 smtClean="0"/>
              <a:t>Mental </a:t>
            </a:r>
            <a:r>
              <a:rPr lang="en-GB" dirty="0" smtClean="0"/>
              <a:t>disorders arise from unresolved, </a:t>
            </a:r>
            <a:r>
              <a:rPr lang="en-GB" dirty="0" smtClean="0">
                <a:solidFill>
                  <a:schemeClr val="tx2"/>
                </a:solidFill>
              </a:rPr>
              <a:t>unconscious conflicts </a:t>
            </a:r>
            <a:r>
              <a:rPr lang="en-GB" dirty="0" smtClean="0"/>
              <a:t>originating in childhood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Resolution occurs through accessing and coming to terms with </a:t>
            </a:r>
            <a:r>
              <a:rPr lang="en-GB" dirty="0" smtClean="0">
                <a:solidFill>
                  <a:srgbClr val="7030A0"/>
                </a:solidFill>
              </a:rPr>
              <a:t>repressed ideas </a:t>
            </a:r>
            <a:r>
              <a:rPr lang="en-GB" dirty="0" smtClean="0"/>
              <a:t>and conflicts </a:t>
            </a:r>
            <a:endParaRPr lang="en-US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Id: </a:t>
            </a:r>
            <a:r>
              <a:rPr lang="en-GB" dirty="0" smtClean="0"/>
              <a:t>Pleasure principle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Superego: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Morality principle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Ego: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Reality principle 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Conscious: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The part of the mind we are aware of – everyday thoughts and feelings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Preconscious: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Thoughts and memories not accessible at all times, but easily recalled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Unconscious: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The deep dark part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The unconscious hold our repressed thoughts, memories and feelings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Defence Mechanisms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constant </a:t>
            </a:r>
            <a:r>
              <a:rPr lang="en-GB" dirty="0" smtClean="0"/>
              <a:t>disagreements </a:t>
            </a:r>
            <a:r>
              <a:rPr lang="en-GB" dirty="0" smtClean="0"/>
              <a:t>between the </a:t>
            </a:r>
            <a:r>
              <a:rPr lang="en-GB" dirty="0" smtClean="0">
                <a:solidFill>
                  <a:srgbClr val="FF0000"/>
                </a:solidFill>
              </a:rPr>
              <a:t>id</a:t>
            </a:r>
            <a:r>
              <a:rPr lang="en-GB" dirty="0" smtClean="0"/>
              <a:t>, the </a:t>
            </a:r>
            <a:r>
              <a:rPr lang="en-GB" dirty="0" smtClean="0">
                <a:solidFill>
                  <a:srgbClr val="FF0000"/>
                </a:solidFill>
              </a:rPr>
              <a:t>ego</a:t>
            </a:r>
            <a:r>
              <a:rPr lang="en-GB" dirty="0" smtClean="0"/>
              <a:t> and the </a:t>
            </a:r>
            <a:r>
              <a:rPr lang="en-GB" dirty="0" smtClean="0">
                <a:solidFill>
                  <a:srgbClr val="FF0000"/>
                </a:solidFill>
              </a:rPr>
              <a:t>superego</a:t>
            </a:r>
            <a:r>
              <a:rPr lang="en-GB" dirty="0" smtClean="0"/>
              <a:t> can lead to a lot of </a:t>
            </a:r>
            <a:r>
              <a:rPr lang="en-GB" dirty="0" smtClean="0">
                <a:solidFill>
                  <a:srgbClr val="0070C0"/>
                </a:solidFill>
              </a:rPr>
              <a:t>anxiety </a:t>
            </a:r>
            <a:r>
              <a:rPr lang="en-GB" dirty="0" smtClean="0">
                <a:solidFill>
                  <a:srgbClr val="0070C0"/>
                </a:solidFill>
              </a:rPr>
              <a:t>.</a:t>
            </a:r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 smtClean="0"/>
              <a:t> Think about the sort of disagreements that might occur in your own mind .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Discuss …..</a:t>
            </a:r>
            <a:endParaRPr lang="en-GB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So the mind develops various methods of </a:t>
            </a:r>
            <a:r>
              <a:rPr lang="en-GB" sz="3600" dirty="0" smtClean="0">
                <a:solidFill>
                  <a:srgbClr val="FF0000"/>
                </a:solidFill>
              </a:rPr>
              <a:t>defending </a:t>
            </a:r>
            <a:r>
              <a:rPr lang="en-GB" sz="3600" dirty="0" smtClean="0"/>
              <a:t>itself – for example you tell yourself that it’s ok to eat the chocolate </a:t>
            </a:r>
            <a:endParaRPr lang="en-GB" sz="3600" dirty="0" smtClean="0"/>
          </a:p>
          <a:p>
            <a:pPr marL="0" indent="0">
              <a:buNone/>
            </a:pPr>
            <a:r>
              <a:rPr lang="en-GB" sz="3600" dirty="0" smtClean="0"/>
              <a:t>   because </a:t>
            </a:r>
            <a:r>
              <a:rPr lang="en-GB" sz="3600" dirty="0" smtClean="0"/>
              <a:t>it’s good for you </a:t>
            </a:r>
            <a:r>
              <a:rPr lang="en-GB" sz="3600" dirty="0" smtClean="0"/>
              <a:t>    (rationalisation).</a:t>
            </a:r>
          </a:p>
          <a:p>
            <a:pPr marL="0" indent="0">
              <a:buNone/>
            </a:pPr>
            <a:r>
              <a:rPr lang="en-GB" sz="3600" dirty="0" smtClean="0"/>
              <a:t> </a:t>
            </a:r>
            <a:endParaRPr lang="en-GB" sz="3600" dirty="0" smtClean="0"/>
          </a:p>
          <a:p>
            <a:r>
              <a:rPr lang="en-GB" sz="2800" b="1" dirty="0" smtClean="0">
                <a:solidFill>
                  <a:srgbClr val="0070C0"/>
                </a:solidFill>
              </a:rPr>
              <a:t>What other defence mechanisms do we use ?</a:t>
            </a:r>
            <a:endParaRPr lang="en-GB" sz="28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Denial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Humour 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Projection</a:t>
            </a:r>
          </a:p>
          <a:p>
            <a:endParaRPr lang="en-GB" dirty="0" smtClean="0"/>
          </a:p>
          <a:p>
            <a:r>
              <a:rPr lang="en-GB" dirty="0" smtClean="0"/>
              <a:t>Are some of the most commonly used ones ..</a:t>
            </a:r>
          </a:p>
          <a:p>
            <a:endParaRPr lang="en-GB" dirty="0"/>
          </a:p>
          <a:p>
            <a:r>
              <a:rPr lang="en-GB" sz="2800" b="1" dirty="0" smtClean="0">
                <a:solidFill>
                  <a:srgbClr val="0070C0"/>
                </a:solidFill>
              </a:rPr>
              <a:t>Do you use them ? Discuss ……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14593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all use </a:t>
            </a:r>
            <a:r>
              <a:rPr lang="en-GB" dirty="0" smtClean="0">
                <a:solidFill>
                  <a:srgbClr val="FF0000"/>
                </a:solidFill>
              </a:rPr>
              <a:t>defence mechanisms </a:t>
            </a:r>
            <a:r>
              <a:rPr lang="en-GB" dirty="0" smtClean="0"/>
              <a:t>on a daily basis</a:t>
            </a:r>
          </a:p>
          <a:p>
            <a:r>
              <a:rPr lang="en-GB" dirty="0" smtClean="0"/>
              <a:t>They are </a:t>
            </a:r>
            <a:r>
              <a:rPr lang="en-GB" dirty="0" smtClean="0">
                <a:solidFill>
                  <a:srgbClr val="FF0000"/>
                </a:solidFill>
              </a:rPr>
              <a:t>unconscious</a:t>
            </a:r>
            <a:r>
              <a:rPr lang="en-GB" dirty="0" smtClean="0"/>
              <a:t> – we </a:t>
            </a:r>
            <a:r>
              <a:rPr lang="en-GB" dirty="0" smtClean="0"/>
              <a:t>are not </a:t>
            </a:r>
            <a:r>
              <a:rPr lang="en-GB" dirty="0" smtClean="0"/>
              <a:t>aware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But</a:t>
            </a:r>
            <a:r>
              <a:rPr lang="en-GB" dirty="0" smtClean="0"/>
              <a:t>… if we over use them they can lead to mental abnormalities – </a:t>
            </a:r>
            <a:r>
              <a:rPr lang="en-GB" dirty="0" smtClean="0">
                <a:solidFill>
                  <a:srgbClr val="FF0000"/>
                </a:solidFill>
              </a:rPr>
              <a:t>psychosis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260</Words>
  <Application>Microsoft Office PowerPoint</Application>
  <PresentationFormat>On-screen Show (4:3)</PresentationFormat>
  <Paragraphs>42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The Psychodynamic Perspective</vt:lpstr>
      <vt:lpstr>Freud 1856 - 1939</vt:lpstr>
      <vt:lpstr>Assumptions of the Psychodynamic Approach </vt:lpstr>
      <vt:lpstr>PowerPoint Presentation</vt:lpstr>
      <vt:lpstr>PowerPoint Presentation</vt:lpstr>
      <vt:lpstr>PowerPoint Presentation</vt:lpstr>
      <vt:lpstr>Defence Mechanisms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Psychodynamic Perspective</dc:title>
  <dc:creator>bus-ao</dc:creator>
  <cp:lastModifiedBy>Amanda Owens</cp:lastModifiedBy>
  <cp:revision>10</cp:revision>
  <dcterms:created xsi:type="dcterms:W3CDTF">2015-01-08T10:29:11Z</dcterms:created>
  <dcterms:modified xsi:type="dcterms:W3CDTF">2020-11-19T10:53:31Z</dcterms:modified>
</cp:coreProperties>
</file>