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6.xml" ContentType="application/vnd.openxmlformats-officedocument.presentationml.tags+xml"/>
  <Override PartName="/ppt/notesSlides/notesSlide10.xml" ContentType="application/vnd.openxmlformats-officedocument.presentationml.notesSlide+xml"/>
  <Override PartName="/ppt/tags/tag7.xml" ContentType="application/vnd.openxmlformats-officedocument.presentationml.tags+xml"/>
  <Override PartName="/ppt/notesSlides/notesSlide11.xml" ContentType="application/vnd.openxmlformats-officedocument.presentationml.notesSlide+xml"/>
  <Override PartName="/ppt/tags/tag8.xml" ContentType="application/vnd.openxmlformats-officedocument.presentationml.tags+xml"/>
  <Override PartName="/ppt/notesSlides/notesSlide12.xml" ContentType="application/vnd.openxmlformats-officedocument.presentationml.notesSlide+xml"/>
  <Override PartName="/ppt/tags/tag9.xml" ContentType="application/vnd.openxmlformats-officedocument.presentationml.tags+xml"/>
  <Override PartName="/ppt/notesSlides/notesSlide13.xml" ContentType="application/vnd.openxmlformats-officedocument.presentationml.notesSlide+xml"/>
  <Override PartName="/ppt/tags/tag10.xml" ContentType="application/vnd.openxmlformats-officedocument.presentationml.tags+xml"/>
  <Override PartName="/ppt/notesSlides/notesSlide14.xml" ContentType="application/vnd.openxmlformats-officedocument.presentationml.notesSlide+xml"/>
  <Override PartName="/ppt/tags/tag11.xml" ContentType="application/vnd.openxmlformats-officedocument.presentationml.tags+xml"/>
  <Override PartName="/ppt/notesSlides/notesSlide15.xml" ContentType="application/vnd.openxmlformats-officedocument.presentationml.notesSlide+xml"/>
  <Override PartName="/ppt/tags/tag12.xml" ContentType="application/vnd.openxmlformats-officedocument.presentationml.tags+xml"/>
  <Override PartName="/ppt/notesSlides/notesSlide16.xml" ContentType="application/vnd.openxmlformats-officedocument.presentationml.notesSlide+xml"/>
  <Override PartName="/ppt/tags/tag13.xml" ContentType="application/vnd.openxmlformats-officedocument.presentationml.tags+xml"/>
  <Override PartName="/ppt/notesSlides/notesSlide17.xml" ContentType="application/vnd.openxmlformats-officedocument.presentationml.notesSlide+xml"/>
  <Override PartName="/ppt/tags/tag14.xml" ContentType="application/vnd.openxmlformats-officedocument.presentationml.tags+xml"/>
  <Override PartName="/ppt/notesSlides/notesSlide18.xml" ContentType="application/vnd.openxmlformats-officedocument.presentationml.notesSlide+xml"/>
  <Override PartName="/ppt/tags/tag15.xml" ContentType="application/vnd.openxmlformats-officedocument.presentationml.tags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tags/tag16.xml" ContentType="application/vnd.openxmlformats-officedocument.presentationml.tags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tags/tag17.xml" ContentType="application/vnd.openxmlformats-officedocument.presentationml.tags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tags/tag18.xml" ContentType="application/vnd.openxmlformats-officedocument.presentationml.tags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4"/>
  </p:sldMasterIdLst>
  <p:notesMasterIdLst>
    <p:notesMasterId r:id="rId57"/>
  </p:notesMasterIdLst>
  <p:sldIdLst>
    <p:sldId id="876" r:id="rId5"/>
    <p:sldId id="925" r:id="rId6"/>
    <p:sldId id="759" r:id="rId7"/>
    <p:sldId id="628" r:id="rId8"/>
    <p:sldId id="926" r:id="rId9"/>
    <p:sldId id="1059" r:id="rId10"/>
    <p:sldId id="1149" r:id="rId11"/>
    <p:sldId id="1148" r:id="rId12"/>
    <p:sldId id="1060" r:id="rId13"/>
    <p:sldId id="927" r:id="rId14"/>
    <p:sldId id="788" r:id="rId15"/>
    <p:sldId id="1070" r:id="rId16"/>
    <p:sldId id="1071" r:id="rId17"/>
    <p:sldId id="1131" r:id="rId18"/>
    <p:sldId id="1132" r:id="rId19"/>
    <p:sldId id="1133" r:id="rId20"/>
    <p:sldId id="1134" r:id="rId21"/>
    <p:sldId id="1130" r:id="rId22"/>
    <p:sldId id="886" r:id="rId23"/>
    <p:sldId id="936" r:id="rId24"/>
    <p:sldId id="1072" r:id="rId25"/>
    <p:sldId id="1074" r:id="rId26"/>
    <p:sldId id="1075" r:id="rId27"/>
    <p:sldId id="1076" r:id="rId28"/>
    <p:sldId id="1136" r:id="rId29"/>
    <p:sldId id="1137" r:id="rId30"/>
    <p:sldId id="1138" r:id="rId31"/>
    <p:sldId id="1139" r:id="rId32"/>
    <p:sldId id="1140" r:id="rId33"/>
    <p:sldId id="1135" r:id="rId34"/>
    <p:sldId id="942" r:id="rId35"/>
    <p:sldId id="957" r:id="rId36"/>
    <p:sldId id="1078" r:id="rId37"/>
    <p:sldId id="1080" r:id="rId38"/>
    <p:sldId id="1079" r:id="rId39"/>
    <p:sldId id="1150" r:id="rId40"/>
    <p:sldId id="1081" r:id="rId41"/>
    <p:sldId id="1142" r:id="rId42"/>
    <p:sldId id="952" r:id="rId43"/>
    <p:sldId id="966" r:id="rId44"/>
    <p:sldId id="1082" r:id="rId45"/>
    <p:sldId id="1083" r:id="rId46"/>
    <p:sldId id="1085" r:id="rId47"/>
    <p:sldId id="1086" r:id="rId48"/>
    <p:sldId id="980" r:id="rId49"/>
    <p:sldId id="1151" r:id="rId50"/>
    <p:sldId id="1152" r:id="rId51"/>
    <p:sldId id="1143" r:id="rId52"/>
    <p:sldId id="1144" r:id="rId53"/>
    <p:sldId id="1154" r:id="rId54"/>
    <p:sldId id="1155" r:id="rId55"/>
    <p:sldId id="1147" r:id="rId56"/>
  </p:sldIdLst>
  <p:sldSz cx="9144000" cy="5143500" type="screen16x9"/>
  <p:notesSz cx="6858000" cy="9144000"/>
  <p:custDataLst>
    <p:tags r:id="rId58"/>
  </p:custDataLst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/>
  </p:cmAuthor>
  <p:cmAuthor id="2" name="Bob Vachon" initials="BV" lastIdx="24" clrIdx="2">
    <p:extLst/>
  </p:cmAuthor>
  <p:cmAuthor id="3" name="Sue Livingston -X (suliving - UNICON INC at Cisco)" initials="SL-(-UIaC" lastIdx="35" clrIdx="3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8585B"/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913" autoAdjust="0"/>
    <p:restoredTop sz="84965" autoAdjust="0"/>
  </p:normalViewPr>
  <p:slideViewPr>
    <p:cSldViewPr snapToGrid="0" showGuides="1">
      <p:cViewPr varScale="1">
        <p:scale>
          <a:sx n="82" d="100"/>
          <a:sy n="82" d="100"/>
        </p:scale>
        <p:origin x="420" y="78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ags" Target="tags/tag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notesMaster" Target="notesMasters/notesMaster1.xml"/><Relationship Id="rId61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2/24/2020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Switching, Routing, and Wireless Essentials v7.0 (SRWE)</a:t>
            </a:r>
          </a:p>
          <a:p>
            <a:pPr>
              <a:buFontTx/>
              <a:buNone/>
            </a:pPr>
            <a:r>
              <a:rPr lang="en-US" sz="1200" b="0" dirty="0"/>
              <a:t>Module 3: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118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0A313ED8-785B-4D16-9B17-4143385249B9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3.0 – Introduction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3.0.2 – </a:t>
            </a: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</a:t>
            </a:r>
            <a:r>
              <a:rPr lang="en-US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will I learn to do in this module?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924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Overview of VLANs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3.1 – Overview</a:t>
            </a:r>
            <a:r>
              <a:rPr lang="en-US" sz="1200" b="0" baseline="0" dirty="0"/>
              <a:t> of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3.1.1 – </a:t>
            </a:r>
            <a:r>
              <a:rPr lang="en-US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altLang="en-US" dirty="0"/>
              <a:t>VLAN Definitions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190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5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3.1 – Overview</a:t>
            </a:r>
            <a:r>
              <a:rPr lang="en-US" sz="1200" b="0" baseline="0" dirty="0"/>
              <a:t> of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3.1.2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</a:t>
            </a:r>
            <a:r>
              <a:rPr lang="en-US" altLang="en-US" dirty="0"/>
              <a:t>  Benefits of a VLAN Design</a:t>
            </a:r>
            <a:endParaRPr lang="en-US" baseline="0" dirty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6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3.1 – Overview</a:t>
            </a:r>
            <a:r>
              <a:rPr lang="en-US" sz="1200" b="0" baseline="0" dirty="0"/>
              <a:t> of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3.1.3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 </a:t>
            </a:r>
            <a:r>
              <a:rPr lang="en-US" altLang="en-US" dirty="0"/>
              <a:t>Types of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7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3.1 – Overview</a:t>
            </a:r>
            <a:r>
              <a:rPr lang="en-US" sz="1200" b="0" baseline="0" dirty="0"/>
              <a:t> of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3.1.3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 </a:t>
            </a:r>
            <a:r>
              <a:rPr lang="en-US" altLang="en-US" dirty="0"/>
              <a:t>Types of VLANs (Cont.)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8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3.1 – Overview</a:t>
            </a:r>
            <a:r>
              <a:rPr lang="en-US" sz="1200" b="0" baseline="0" dirty="0"/>
              <a:t> of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3.1.3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 </a:t>
            </a:r>
            <a:r>
              <a:rPr lang="en-US" altLang="en-US" dirty="0"/>
              <a:t>Types of VLANs (Cont.)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9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3.1 – Overview</a:t>
            </a:r>
            <a:r>
              <a:rPr lang="en-US" sz="1200" b="0" baseline="0" dirty="0"/>
              <a:t> of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3.1.4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</a:t>
            </a:r>
            <a:r>
              <a:rPr lang="en-US" altLang="en-US" dirty="0"/>
              <a:t> Packet Tracer – Who Hears the Broadcast?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3.1.5 </a:t>
            </a:r>
            <a:r>
              <a:rPr lang="en-US" sz="1200" dirty="0">
                <a:effectLst/>
              </a:rPr>
              <a:t>– Check Your Understanding – </a:t>
            </a:r>
            <a:r>
              <a:rPr lang="en-US" altLang="en-US" sz="1200" dirty="0"/>
              <a:t>Overview of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11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3.2.1 – </a:t>
            </a:r>
            <a:r>
              <a:rPr lang="en-US" altLang="en-US" dirty="0"/>
              <a:t> Defining VLAN Trunks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12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 Networks without VLANs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13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3.2.3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Networks with VLANs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14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3.2.4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VLAN Identification with a Tag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15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3.2.5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Native VLANs and 802.1Q Tagging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16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3.2.6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Voice VLAN Tagging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17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3.2.7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Voice VLAN Verification Example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18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3.2.8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Packet Tracer – Investigate a VLAN Implementation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3.2.9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dirty="0">
                <a:effectLst/>
              </a:rPr>
              <a:t>– Check Your Understanding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 Environment</a:t>
            </a:r>
            <a:r>
              <a:rPr lang="en-US" sz="1200" dirty="0">
                <a:effectLst/>
              </a:rPr>
              <a:t> 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813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VLAN Ranges on Catalyst Switches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20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fr-FR" sz="1200" b="0" dirty="0"/>
              <a:t>3 – VLANs</a:t>
            </a:r>
          </a:p>
          <a:p>
            <a:pPr>
              <a:buFontTx/>
              <a:buNone/>
            </a:pPr>
            <a:r>
              <a:rPr lang="fr-FR" sz="1200" b="0" dirty="0"/>
              <a:t>3.3 – VLAN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VLAN Creation Commands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3.3.3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VLAN Creation Example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3.3.4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VLAN Port Assignment Commands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3.3.5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VLAN Port Assignment Example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24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3.3.6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Data and Voice VLANs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25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3.3.7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Data and Voice VLAN Example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3.3.8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Verify VLAN Information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3.3.9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Change VLAN Port Membership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28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3.3.10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Delete VLANs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3.3.11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Syntax Checker – VLAN Configuration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altLang="en-US" dirty="0"/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3.3.12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Packet Tracer – VLAN Configuration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30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8133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  <a:p>
            <a:r>
              <a:rPr lang="en-US" dirty="0"/>
              <a:t>3.4.1</a:t>
            </a:r>
            <a:r>
              <a:rPr lang="en-US" baseline="0" dirty="0"/>
              <a:t> – </a:t>
            </a:r>
            <a:r>
              <a:rPr lang="en-US" altLang="en-US" dirty="0"/>
              <a:t>Trunk Configuration Commands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  <a:p>
            <a:r>
              <a:rPr lang="en-US" dirty="0"/>
              <a:t>3.4.2</a:t>
            </a:r>
            <a:r>
              <a:rPr lang="en-US" baseline="0" dirty="0"/>
              <a:t> – </a:t>
            </a:r>
            <a:r>
              <a:rPr lang="en-US" altLang="en-US" dirty="0"/>
              <a:t>Trunk Configuration Example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  <a:p>
            <a:r>
              <a:rPr lang="en-US" dirty="0"/>
              <a:t>3.4.3</a:t>
            </a:r>
            <a:r>
              <a:rPr lang="en-US" baseline="0" dirty="0"/>
              <a:t> – </a:t>
            </a:r>
            <a:r>
              <a:rPr lang="en-US" altLang="en-US" dirty="0"/>
              <a:t>Verify Trunk Configuration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34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  <a:p>
            <a:r>
              <a:rPr lang="en-US" dirty="0"/>
              <a:t>3.4.4</a:t>
            </a:r>
            <a:r>
              <a:rPr lang="en-US" baseline="0" dirty="0"/>
              <a:t> – </a:t>
            </a:r>
            <a:r>
              <a:rPr lang="en-US" altLang="en-US" dirty="0"/>
              <a:t>Reset the Trunk to the Default State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35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  <a:p>
            <a:r>
              <a:rPr lang="en-US" dirty="0"/>
              <a:t>3.4.4</a:t>
            </a:r>
            <a:r>
              <a:rPr lang="en-US" baseline="0" dirty="0"/>
              <a:t> – </a:t>
            </a:r>
            <a:r>
              <a:rPr lang="en-US" altLang="en-US" dirty="0"/>
              <a:t>Reset the Trunk to the Default State (Cont.)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  <a:p>
            <a:r>
              <a:rPr lang="en-US" dirty="0"/>
              <a:t>3.4.5</a:t>
            </a:r>
            <a:r>
              <a:rPr lang="en-US" baseline="0" dirty="0"/>
              <a:t> – </a:t>
            </a:r>
            <a:r>
              <a:rPr lang="en-US" altLang="en-US" dirty="0"/>
              <a:t>Packet Tracer – Configure Trunks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  <a:p>
            <a:r>
              <a:rPr lang="en-US" dirty="0"/>
              <a:t>3.4.6</a:t>
            </a:r>
            <a:r>
              <a:rPr lang="en-US" baseline="0" dirty="0"/>
              <a:t> – </a:t>
            </a:r>
            <a:r>
              <a:rPr lang="en-US" altLang="en-US" dirty="0"/>
              <a:t>Lab – Configure VLANs and Trunks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38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3.5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Dynamic Trunking Protocol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8133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3.5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Dynamic Trunking Protocol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3.5.1 – </a:t>
            </a:r>
            <a:r>
              <a:rPr lang="en-US" altLang="en-US" dirty="0"/>
              <a:t>Introduction to DTP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40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3.5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Dynamic Trunking Protocol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3.5.2 – </a:t>
            </a:r>
            <a:r>
              <a:rPr lang="en-US" altLang="en-US" dirty="0"/>
              <a:t>Negotiated Interface Modes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41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3.5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Dynamic Trunking Protocol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3.5.3 – </a:t>
            </a:r>
            <a:r>
              <a:rPr lang="en-US" altLang="en-US" sz="1200" dirty="0"/>
              <a:t>Results of a DTP Configuration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42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3.5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Dynamic Trunking Protocol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3.5.4 – </a:t>
            </a:r>
            <a:r>
              <a:rPr lang="en-US" altLang="en-US" sz="1200" dirty="0"/>
              <a:t>Verify DTP Mode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43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3.5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Dynamic Trunking Protocol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3.5.5 – </a:t>
            </a:r>
            <a:r>
              <a:rPr lang="en-US" altLang="en-US" dirty="0"/>
              <a:t>Packet Tracer – Configure DTP</a:t>
            </a:r>
            <a:endParaRPr lang="en-US" dirty="0">
              <a:latin typeface="Arial" charset="0"/>
            </a:endParaRPr>
          </a:p>
          <a:p>
            <a:pPr>
              <a:buFontTx/>
              <a:buNone/>
            </a:pPr>
            <a:r>
              <a:rPr lang="en-US" dirty="0"/>
              <a:t>3.5.6 </a:t>
            </a:r>
            <a:r>
              <a:rPr lang="en-US" sz="1200" dirty="0">
                <a:effectLst/>
              </a:rPr>
              <a:t>– Check Your Understanding –</a:t>
            </a:r>
            <a:r>
              <a:rPr lang="en-US" sz="1200" baseline="0" dirty="0">
                <a:effectLst/>
              </a:rPr>
              <a:t>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Dynamic Trunking Protocol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44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3.6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Practice and Quiz 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45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01517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3.6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Practice and Quiz 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3.6.1</a:t>
            </a:r>
            <a:r>
              <a:rPr lang="en-US" baseline="0" dirty="0">
                <a:latin typeface="Arial" charset="0"/>
              </a:rPr>
              <a:t> </a:t>
            </a:r>
            <a:r>
              <a:rPr lang="en-US" baseline="0" dirty="0"/>
              <a:t>– </a:t>
            </a:r>
            <a:r>
              <a:rPr lang="en-US" altLang="en-US" dirty="0"/>
              <a:t>Packet Tracer – Implement VLANs and Trunking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46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3.6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Practice and Quiz 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3.6.2</a:t>
            </a:r>
            <a:r>
              <a:rPr lang="en-US" baseline="0" dirty="0">
                <a:latin typeface="Arial" charset="0"/>
              </a:rPr>
              <a:t> </a:t>
            </a:r>
            <a:r>
              <a:rPr lang="en-US" baseline="0" dirty="0"/>
              <a:t>– </a:t>
            </a:r>
            <a:r>
              <a:rPr lang="en-US" altLang="en-US" dirty="0"/>
              <a:t>Lab – Implement VLANs and Trunking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47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3.6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Practice and Quiz 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3.6.3</a:t>
            </a:r>
            <a:r>
              <a:rPr lang="en-US" baseline="0" dirty="0">
                <a:latin typeface="Arial" charset="0"/>
              </a:rPr>
              <a:t> – </a:t>
            </a:r>
            <a:r>
              <a:rPr lang="en-US" altLang="en-US" dirty="0"/>
              <a:t>What did I learn in this module?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48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69413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3.6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Practice and Quiz 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3.6.3</a:t>
            </a:r>
            <a:r>
              <a:rPr lang="en-US" baseline="0" dirty="0">
                <a:latin typeface="Arial" charset="0"/>
              </a:rPr>
              <a:t> – </a:t>
            </a:r>
            <a:r>
              <a:rPr lang="en-US" altLang="en-US" dirty="0"/>
              <a:t>What did I learn in this module? (Cont.)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3.6.4 – Module Quiz –</a:t>
            </a:r>
            <a:r>
              <a:rPr lang="en-US" baseline="0" dirty="0"/>
              <a:t> </a:t>
            </a:r>
            <a:r>
              <a:rPr lang="en-US" dirty="0"/>
              <a:t>Protocols and Models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49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69413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50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292277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51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203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>
                <a:sym typeface="Arial" pitchFamily="34" charset="0"/>
              </a:rPr>
              <a:t>Third level</a:t>
            </a:r>
          </a:p>
          <a:p>
            <a:pPr lvl="3"/>
            <a:r>
              <a:rPr lang="en-US" dirty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5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0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1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2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3.xml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8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291366" y="2125682"/>
            <a:ext cx="7237590" cy="1270941"/>
          </a:xfrm>
        </p:spPr>
        <p:txBody>
          <a:bodyPr/>
          <a:lstStyle/>
          <a:p>
            <a:r>
              <a:rPr lang="en-US" sz="46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3: </a:t>
            </a:r>
            <a:r>
              <a:rPr lang="en-US" sz="4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  <a:endParaRPr lang="en-US" sz="4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Switching, Routing, and Wireless Essentials v7.0 (SRWE)</a:t>
            </a:r>
            <a:endParaRPr lang="en-US" dirty="0"/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9389863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3"/>
          <p:cNvSpPr>
            <a:spLocks noGrp="1" noChangeArrowheads="1"/>
          </p:cNvSpPr>
          <p:nvPr>
            <p:ph type="title"/>
          </p:nvPr>
        </p:nvSpPr>
        <p:spPr>
          <a:xfrm>
            <a:off x="1" y="41394"/>
            <a:ext cx="9144000" cy="612812"/>
          </a:xfrm>
        </p:spPr>
        <p:txBody>
          <a:bodyPr/>
          <a:lstStyle/>
          <a:p>
            <a:pPr eaLnBrk="1" hangingPunct="1"/>
            <a:r>
              <a:rPr lang="en-US" dirty="0"/>
              <a:t>Module Objectives</a:t>
            </a:r>
          </a:p>
        </p:txBody>
      </p:sp>
      <p:sp>
        <p:nvSpPr>
          <p:cNvPr id="6147" name="Rectangle 34"/>
          <p:cNvSpPr>
            <a:spLocks noGrp="1" noChangeArrowheads="1"/>
          </p:cNvSpPr>
          <p:nvPr>
            <p:ph idx="1"/>
          </p:nvPr>
        </p:nvSpPr>
        <p:spPr>
          <a:xfrm>
            <a:off x="146304" y="705374"/>
            <a:ext cx="8769026" cy="889134"/>
          </a:xfrm>
        </p:spPr>
        <p:txBody>
          <a:bodyPr/>
          <a:lstStyle/>
          <a:p>
            <a:pPr marL="0" indent="0">
              <a:spcBef>
                <a:spcPct val="30000"/>
              </a:spcBef>
              <a:buNone/>
            </a:pPr>
            <a:r>
              <a:rPr lang="en-US" b="1" dirty="0"/>
              <a:t>Module Title: </a:t>
            </a:r>
            <a:r>
              <a:rPr lang="en-US" dirty="0"/>
              <a:t>Protocols and Models</a:t>
            </a:r>
          </a:p>
          <a:p>
            <a:pPr marL="0" indent="0">
              <a:spcBef>
                <a:spcPct val="30000"/>
              </a:spcBef>
              <a:buNone/>
            </a:pPr>
            <a:r>
              <a:rPr lang="en-US" b="1" dirty="0"/>
              <a:t>Module Objective: </a:t>
            </a:r>
            <a:r>
              <a:rPr lang="en-US" dirty="0"/>
              <a:t>Explain how network protocols enable devices to access local and remote network resources.</a:t>
            </a:r>
          </a:p>
          <a:p>
            <a:pPr marL="0" indent="0">
              <a:spcBef>
                <a:spcPct val="30000"/>
              </a:spcBef>
              <a:buNone/>
            </a:pPr>
            <a:endParaRPr lang="en-US" dirty="0"/>
          </a:p>
          <a:p>
            <a:pPr marL="89297" indent="0">
              <a:spcBef>
                <a:spcPct val="30000"/>
              </a:spcBef>
              <a:buNone/>
            </a:pPr>
            <a:endParaRPr lang="en-US" dirty="0"/>
          </a:p>
          <a:p>
            <a:pPr marL="89297" indent="0">
              <a:spcBef>
                <a:spcPct val="30000"/>
              </a:spcBef>
              <a:buNone/>
            </a:pP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379241"/>
              </p:ext>
            </p:extLst>
          </p:nvPr>
        </p:nvGraphicFramePr>
        <p:xfrm>
          <a:off x="442213" y="1686792"/>
          <a:ext cx="8168134" cy="27213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565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11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86166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Title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Objective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2332">
                <a:tc>
                  <a:txBody>
                    <a:bodyPr/>
                    <a:lstStyle/>
                    <a:p>
                      <a:r>
                        <a:rPr lang="en-US" b="1" dirty="0"/>
                        <a:t>Overview of VLANs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Explain the purpose of VLANs in a switched network.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2332">
                <a:tc>
                  <a:txBody>
                    <a:bodyPr/>
                    <a:lstStyle/>
                    <a:p>
                      <a:r>
                        <a:rPr lang="en-US" b="1" dirty="0"/>
                        <a:t>VLANs in a Multi-Switched Environment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Explain how a switch forwards frames based on VLAN configuration in a multi-switch environment.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2332">
                <a:tc>
                  <a:txBody>
                    <a:bodyPr/>
                    <a:lstStyle/>
                    <a:p>
                      <a:r>
                        <a:rPr lang="en-US" b="1" dirty="0"/>
                        <a:t>VLAN Configuration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Configure a switch port to be assigned to a VLAN based on requirements.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8498">
                <a:tc>
                  <a:txBody>
                    <a:bodyPr/>
                    <a:lstStyle/>
                    <a:p>
                      <a:r>
                        <a:rPr lang="en-US" b="1" dirty="0"/>
                        <a:t>VLAN Trunks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Configure a trunk port on a LAN switch.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8498">
                <a:tc>
                  <a:txBody>
                    <a:bodyPr/>
                    <a:lstStyle/>
                    <a:p>
                      <a:r>
                        <a:rPr lang="en-US" b="1" dirty="0"/>
                        <a:t>Dynamic Trunking Protocol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Configure Dynamic Trunking Protocol (DTP).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381894665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3.1 Overview of VLANs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4210545" cy="789880"/>
          </a:xfrm>
        </p:spPr>
        <p:txBody>
          <a:bodyPr/>
          <a:lstStyle/>
          <a:p>
            <a:r>
              <a:rPr lang="en-US" altLang="en-US" sz="1600" dirty="0"/>
              <a:t>Overview of VLANs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VLAN Definitions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10546" y="605969"/>
            <a:ext cx="4767079" cy="4112335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VLANs are logical connections with other similar devices.</a:t>
            </a:r>
          </a:p>
          <a:p>
            <a:pPr marL="0" indent="0">
              <a:buNone/>
            </a:pPr>
            <a:r>
              <a:rPr lang="en-US" sz="1600" dirty="0"/>
              <a:t>Placing devices into various VLANs have the following characteristics: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Provides segmentation of the various groups of devices on the same switches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Provide organization that is more manageable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Broadcasts, multicasts and unicasts are isolated in the individual VLAN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Each VLAN will have its own unique range of IP addressing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Smaller broadcast domains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71" y="1326642"/>
            <a:ext cx="4033875" cy="2504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4247823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4030162" cy="690127"/>
          </a:xfrm>
        </p:spPr>
        <p:txBody>
          <a:bodyPr/>
          <a:lstStyle/>
          <a:p>
            <a:r>
              <a:rPr lang="en-US" altLang="en-US" sz="1600" dirty="0"/>
              <a:t>Overview of VLANs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Benefits of a VLAN Design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0" y="1273183"/>
            <a:ext cx="3761591" cy="458613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Benefits of using VLANs are as follows: </a:t>
            </a:r>
            <a:endParaRPr lang="en-US" dirty="0">
              <a:effectLst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3737953"/>
              </p:ext>
            </p:extLst>
          </p:nvPr>
        </p:nvGraphicFramePr>
        <p:xfrm>
          <a:off x="448056" y="2029967"/>
          <a:ext cx="8046720" cy="2793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08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25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8590">
                <a:tc>
                  <a:txBody>
                    <a:bodyPr/>
                    <a:lstStyle/>
                    <a:p>
                      <a:r>
                        <a:rPr lang="en-US" dirty="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3569">
                <a:tc>
                  <a:txBody>
                    <a:bodyPr/>
                    <a:lstStyle/>
                    <a:p>
                      <a:r>
                        <a:rPr lang="en-US" dirty="0"/>
                        <a:t>Smaller Broadcast</a:t>
                      </a:r>
                      <a:r>
                        <a:rPr lang="en-US" baseline="0" dirty="0"/>
                        <a:t> Domains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Dividing</a:t>
                      </a:r>
                      <a:r>
                        <a:rPr lang="en-US" baseline="0" dirty="0"/>
                        <a:t> the LAN reduces the number of broadcast domains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0896">
                <a:tc>
                  <a:txBody>
                    <a:bodyPr/>
                    <a:lstStyle/>
                    <a:p>
                      <a:r>
                        <a:rPr lang="en-US" dirty="0"/>
                        <a:t>Improved</a:t>
                      </a:r>
                      <a:r>
                        <a:rPr lang="en-US" baseline="0" dirty="0"/>
                        <a:t> Security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Only users</a:t>
                      </a:r>
                      <a:r>
                        <a:rPr lang="en-US" baseline="0" dirty="0"/>
                        <a:t> in the same VLAN can communicate together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0352">
                <a:tc>
                  <a:txBody>
                    <a:bodyPr/>
                    <a:lstStyle/>
                    <a:p>
                      <a:r>
                        <a:rPr lang="en-US" dirty="0"/>
                        <a:t>Improved IT Efficiency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VLANs can group devices with similar requirements, e.g. faculty vs. students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8590">
                <a:tc>
                  <a:txBody>
                    <a:bodyPr/>
                    <a:lstStyle/>
                    <a:p>
                      <a:r>
                        <a:rPr lang="en-US" dirty="0"/>
                        <a:t>Reduced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One</a:t>
                      </a:r>
                      <a:r>
                        <a:rPr lang="en-US" baseline="0" dirty="0"/>
                        <a:t> switch can support multiple groups or VLANs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6992">
                <a:tc>
                  <a:txBody>
                    <a:bodyPr/>
                    <a:lstStyle/>
                    <a:p>
                      <a:r>
                        <a:rPr lang="en-US" dirty="0"/>
                        <a:t>Better 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Small broadcast domains</a:t>
                      </a:r>
                      <a:r>
                        <a:rPr lang="en-US" baseline="0" dirty="0"/>
                        <a:t> reduce traffic, improving bandwidth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7604">
                <a:tc>
                  <a:txBody>
                    <a:bodyPr/>
                    <a:lstStyle/>
                    <a:p>
                      <a:r>
                        <a:rPr lang="en-US" dirty="0"/>
                        <a:t>Simpler</a:t>
                      </a:r>
                      <a:r>
                        <a:rPr lang="en-US" baseline="0" dirty="0"/>
                        <a:t> Management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Similar groups will need similar applications</a:t>
                      </a:r>
                      <a:r>
                        <a:rPr lang="en-US" baseline="0" dirty="0"/>
                        <a:t> and other network resources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311" y="73152"/>
            <a:ext cx="4030162" cy="1819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9212767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9144000" cy="726703"/>
          </a:xfrm>
        </p:spPr>
        <p:txBody>
          <a:bodyPr/>
          <a:lstStyle/>
          <a:p>
            <a:r>
              <a:rPr lang="en-US" altLang="en-US" sz="1600" dirty="0"/>
              <a:t>Overview of VLANs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Types of VLANs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33753" y="820921"/>
            <a:ext cx="3213687" cy="3869951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Default VLAN</a:t>
            </a:r>
          </a:p>
          <a:p>
            <a:pPr marL="0" indent="0">
              <a:buNone/>
            </a:pPr>
            <a:r>
              <a:rPr lang="en-US" sz="1600" dirty="0"/>
              <a:t>   VLAN 1 is the following: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The default VLAN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The default Native VLAN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The default Management VLAN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Cannot be deleted or renamed</a:t>
            </a:r>
          </a:p>
          <a:p>
            <a:pPr marL="142875" lvl="1" indent="0">
              <a:buNone/>
            </a:pPr>
            <a:endParaRPr lang="en-US" sz="1600" dirty="0"/>
          </a:p>
          <a:p>
            <a:pPr marL="142875" lvl="1" indent="0">
              <a:buNone/>
            </a:pPr>
            <a:r>
              <a:rPr lang="en-US" sz="1600" b="1" dirty="0"/>
              <a:t>Note</a:t>
            </a:r>
            <a:r>
              <a:rPr lang="en-US" sz="1600" dirty="0"/>
              <a:t>: While we cannot delete VLAN1 Cisco will recommend that we assign these default features to other VLANs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176" y="1204150"/>
            <a:ext cx="5471948" cy="2380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0549253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9144000" cy="635263"/>
          </a:xfrm>
        </p:spPr>
        <p:txBody>
          <a:bodyPr/>
          <a:lstStyle/>
          <a:p>
            <a:r>
              <a:rPr lang="en-US" altLang="en-US" sz="1600" dirty="0"/>
              <a:t>Overview of VLANs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Types of VLANs (Cont.)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24609" y="683761"/>
            <a:ext cx="8873087" cy="3997967"/>
          </a:xfrm>
        </p:spPr>
        <p:txBody>
          <a:bodyPr/>
          <a:lstStyle/>
          <a:p>
            <a:pPr marL="0" indent="0">
              <a:buNone/>
            </a:pPr>
            <a:r>
              <a:rPr lang="en-US" sz="1600" b="1" dirty="0"/>
              <a:t>Data VLAN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Dedicated to user-generated traffic (email and web traffic).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VLAN 1 is the default data VLAN because all interfaces are assigned to this VLAN.</a:t>
            </a:r>
          </a:p>
          <a:p>
            <a:pPr marL="0" indent="0">
              <a:buNone/>
            </a:pPr>
            <a:r>
              <a:rPr lang="en-US" sz="1600" b="1" dirty="0"/>
              <a:t>Native VLAN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This is used for trunk links only.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All frames are tagged on an 802.1Q trunk link except for those on the native VLAN. </a:t>
            </a:r>
          </a:p>
          <a:p>
            <a:pPr marL="0" indent="0">
              <a:buNone/>
            </a:pPr>
            <a:r>
              <a:rPr lang="en-US" sz="1600" b="1" dirty="0"/>
              <a:t>Management VLAN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This is used for SSH/Telnet VTY traffic and should not be carried with end user traffic.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Typically, the VLAN that is the SVI for the Layer 2 switch.  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792502786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Overview of VLANs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Types of VLANs (Cont.)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24609" y="894073"/>
            <a:ext cx="4657703" cy="3723647"/>
          </a:xfrm>
        </p:spPr>
        <p:txBody>
          <a:bodyPr/>
          <a:lstStyle/>
          <a:p>
            <a:pPr marL="0" indent="0">
              <a:buNone/>
            </a:pPr>
            <a:r>
              <a:rPr lang="en-US" sz="1600" b="1" dirty="0"/>
              <a:t>Voice VLAN 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A separate VLAN is required because Voice traffic requires: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Assured bandwidth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High QoS priority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Ability to avoid congestion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1600" dirty="0"/>
              <a:t>Delay less that 150 ms from source to destination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The entire network must be designed to support voice.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876" y="923544"/>
            <a:ext cx="3777162" cy="3059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4348669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Overview of VLANs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Packet Tracer – Who Hears the Broadcast?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00858" y="858445"/>
            <a:ext cx="8853286" cy="2390081"/>
          </a:xfrm>
        </p:spPr>
        <p:txBody>
          <a:bodyPr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/>
              <a:t>In this Packet Tracer activity, you will do the following: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/>
          </a:p>
          <a:p>
            <a:pPr marL="285750" lvl="1" indent="-285750">
              <a:spcBef>
                <a:spcPts val="600"/>
              </a:spcBef>
              <a:spcAft>
                <a:spcPts val="600"/>
              </a:spcAft>
              <a:buSzPct val="90000"/>
              <a:buFont typeface="Arial" panose="020B0604020202020204" pitchFamily="34" charset="0"/>
              <a:buChar char="•"/>
            </a:pPr>
            <a:r>
              <a:rPr lang="en-US" sz="1800" dirty="0"/>
              <a:t>Observe Broadcast Traffic in a VLAN Implementation</a:t>
            </a:r>
          </a:p>
          <a:p>
            <a:pPr marL="285750" lvl="1" indent="-285750">
              <a:spcBef>
                <a:spcPts val="600"/>
              </a:spcBef>
              <a:spcAft>
                <a:spcPts val="600"/>
              </a:spcAft>
              <a:buSzPct val="90000"/>
              <a:buFont typeface="Arial" panose="020B0604020202020204" pitchFamily="34" charset="0"/>
              <a:buChar char="•"/>
            </a:pPr>
            <a:r>
              <a:rPr lang="en-US" sz="1800" dirty="0"/>
              <a:t>Complete Review Questions</a:t>
            </a:r>
          </a:p>
        </p:txBody>
      </p:sp>
    </p:spTree>
    <p:extLst>
      <p:ext uri="{BB962C8B-B14F-4D97-AF65-F5344CB8AC3E}">
        <p14:creationId xmlns:p14="http://schemas.microsoft.com/office/powerpoint/2010/main" val="3587744275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3.2 VLANs in a </a:t>
            </a:r>
            <a:b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Multi-Switched Environment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58337446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VLANs in a Multi-Switched Environment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Defining VLAN Trunks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46742" y="798945"/>
            <a:ext cx="3785762" cy="3827919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1600" dirty="0"/>
              <a:t>A trunk is a point-to-point link between two network devices.</a:t>
            </a:r>
          </a:p>
          <a:p>
            <a:pPr marL="0" indent="0">
              <a:buNone/>
            </a:pPr>
            <a:r>
              <a:rPr lang="en-US" altLang="en-US" sz="1600" dirty="0"/>
              <a:t>Cisco trunk functions: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Allow more than one VLAN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Extend the VLAN across the entire network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By default, supports all VLANs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Supports 802.1Q trunking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504" y="1327641"/>
            <a:ext cx="4718800" cy="2488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9223303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9011652" cy="757551"/>
          </a:xfrm>
        </p:spPr>
        <p:txBody>
          <a:bodyPr/>
          <a:lstStyle/>
          <a:p>
            <a:r>
              <a:rPr lang="en-US" altLang="en-US" sz="1600" dirty="0"/>
              <a:t>VLANs in a Multi-Switched Environment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Networks without VLANs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61256" y="856343"/>
            <a:ext cx="8526128" cy="755889"/>
          </a:xfrm>
        </p:spPr>
        <p:txBody>
          <a:bodyPr/>
          <a:lstStyle/>
          <a:p>
            <a:pPr marL="0" indent="0">
              <a:buNone/>
            </a:pPr>
            <a:r>
              <a:rPr lang="en-US" altLang="ja-JP" sz="1600" dirty="0"/>
              <a:t>Without VLANs, all devices connected to the switches will receive all unicast, multicast, and broadcast traffic.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985" y="1923401"/>
            <a:ext cx="4637831" cy="27857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03112685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4688113" cy="829464"/>
          </a:xfrm>
        </p:spPr>
        <p:txBody>
          <a:bodyPr/>
          <a:lstStyle/>
          <a:p>
            <a:r>
              <a:rPr lang="en-US" altLang="en-US" sz="1600" dirty="0"/>
              <a:t>VLANs in a Multi-Switched Environment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Networks with VLANs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03200" y="986971"/>
            <a:ext cx="8712199" cy="768677"/>
          </a:xfrm>
        </p:spPr>
        <p:txBody>
          <a:bodyPr/>
          <a:lstStyle/>
          <a:p>
            <a:pPr marL="0" indent="0">
              <a:buNone/>
            </a:pPr>
            <a:r>
              <a:rPr lang="en-US" altLang="ja-JP" sz="1600" dirty="0"/>
              <a:t>With VLANs, unicast, multicast, and broadcast traffic is confined to a VLAN. Without a Layer 3 device to connect the VLANs, devices in different VLANs cannot communicate.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4689" y="1709928"/>
            <a:ext cx="5231599" cy="2932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74144685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5330952" cy="781567"/>
          </a:xfrm>
        </p:spPr>
        <p:txBody>
          <a:bodyPr/>
          <a:lstStyle/>
          <a:p>
            <a:r>
              <a:rPr lang="en-US" altLang="en-US" sz="1600" dirty="0"/>
              <a:t>VLANs in a Multi-Switched Environment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VLAN Identification with a Tag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75768" y="804090"/>
            <a:ext cx="5307394" cy="181109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 IEEE 802.1Q header is 4 Bytes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When the tag is created the FCS must be recalculated.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When sent to end devices, this tag must be removed and the FCS recalculated back to its original number.</a:t>
            </a:r>
          </a:p>
          <a:p>
            <a:pPr marL="0" indent="0">
              <a:buNone/>
            </a:pPr>
            <a:endParaRPr lang="en-US" altLang="ja-JP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4360972"/>
              </p:ext>
            </p:extLst>
          </p:nvPr>
        </p:nvGraphicFramePr>
        <p:xfrm>
          <a:off x="265177" y="2702307"/>
          <a:ext cx="8686800" cy="18114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5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222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2463">
                <a:tc>
                  <a:txBody>
                    <a:bodyPr/>
                    <a:lstStyle/>
                    <a:p>
                      <a:r>
                        <a:rPr lang="en-US" sz="1400" dirty="0"/>
                        <a:t>802.1Q VLAN Tag Field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Function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3562">
                <a:tc>
                  <a:txBody>
                    <a:bodyPr/>
                    <a:lstStyle/>
                    <a:p>
                      <a:r>
                        <a:rPr lang="en-US" sz="1400" b="1" dirty="0"/>
                        <a:t>Type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2-Byte field</a:t>
                      </a:r>
                      <a:r>
                        <a:rPr lang="en-US" sz="1400" baseline="0" dirty="0"/>
                        <a:t> with hexadecimal 0x8100</a:t>
                      </a:r>
                      <a:endParaRPr lang="en-US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This is referred to as Tag Protocol ID (TPID)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3828">
                <a:tc>
                  <a:txBody>
                    <a:bodyPr/>
                    <a:lstStyle/>
                    <a:p>
                      <a:r>
                        <a:rPr lang="en-US" sz="1400" b="1" dirty="0"/>
                        <a:t>User</a:t>
                      </a:r>
                      <a:r>
                        <a:rPr lang="en-US" sz="1400" b="1" baseline="0" dirty="0"/>
                        <a:t> Priority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3-bit value</a:t>
                      </a:r>
                      <a:r>
                        <a:rPr lang="en-US" sz="1400" baseline="0" dirty="0"/>
                        <a:t> that supports 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5320">
                <a:tc>
                  <a:txBody>
                    <a:bodyPr/>
                    <a:lstStyle/>
                    <a:p>
                      <a:r>
                        <a:rPr lang="en-US" sz="1400" b="1" dirty="0"/>
                        <a:t>Canonical</a:t>
                      </a:r>
                      <a:r>
                        <a:rPr lang="en-US" sz="1400" b="1" baseline="0" dirty="0"/>
                        <a:t> Format Identifier (CFI)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1-bit</a:t>
                      </a:r>
                      <a:r>
                        <a:rPr lang="en-US" sz="1400" baseline="0" dirty="0"/>
                        <a:t> value that can support token ring frames on Ethernet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314">
                <a:tc>
                  <a:txBody>
                    <a:bodyPr/>
                    <a:lstStyle/>
                    <a:p>
                      <a:r>
                        <a:rPr lang="en-US" sz="1400" b="1" dirty="0"/>
                        <a:t>VLAN ID (VID)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12-bit VLAN</a:t>
                      </a:r>
                      <a:r>
                        <a:rPr lang="en-US" sz="1400" baseline="0" dirty="0"/>
                        <a:t> identifier that can support up to 4096 VLANs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3162" y="149893"/>
            <a:ext cx="3660838" cy="2402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25327395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9006840" cy="829464"/>
          </a:xfrm>
        </p:spPr>
        <p:txBody>
          <a:bodyPr/>
          <a:lstStyle/>
          <a:p>
            <a:r>
              <a:rPr lang="en-US" altLang="en-US" sz="1600" dirty="0"/>
              <a:t>VLANs in a Multi-Switched Environment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Native VLANs and 802.1Q Tagging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03201" y="986970"/>
            <a:ext cx="4572000" cy="3414045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802.1Q trunk basics: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Tagging is typically done on all VLANs.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The use of a native VLAN was designed for legacy use, like the hub in the example.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Unless changed, VLAN1 is the native VLAN.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Both ends of a trunk link must be configured with the same native VLAN.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Each trunk is configured separately, so it is possible to have a different native VLANs on separate trunks.</a:t>
            </a:r>
            <a:endParaRPr lang="en-US" altLang="ja-JP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789" y="1317324"/>
            <a:ext cx="3962848" cy="279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08740746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5197642" cy="829464"/>
          </a:xfrm>
        </p:spPr>
        <p:txBody>
          <a:bodyPr/>
          <a:lstStyle/>
          <a:p>
            <a:r>
              <a:rPr lang="en-US" altLang="en-US" sz="1600" dirty="0"/>
              <a:t>VLANs in a Multi-Switched Environment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Voice VLAN Tagging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03199" y="986970"/>
            <a:ext cx="5054601" cy="2044988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The VoIP phone is a three port switch:</a:t>
            </a:r>
            <a:endParaRPr lang="en-US" altLang="ja-JP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400" dirty="0"/>
              <a:t>The switch will use CDP  to inform the phone of the Voice VLAN.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400" dirty="0"/>
              <a:t>The phone will tag its own traffic (Voice) and can set Cost of Service (CoS). CoS is QoS for layer 2.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400" dirty="0"/>
              <a:t>The phone may or may not tag frames from the PC.</a:t>
            </a:r>
          </a:p>
          <a:p>
            <a:pPr marL="0" indent="0">
              <a:buNone/>
            </a:pPr>
            <a:endParaRPr lang="en-US" altLang="ja-JP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4510986"/>
              </p:ext>
            </p:extLst>
          </p:nvPr>
        </p:nvGraphicFramePr>
        <p:xfrm>
          <a:off x="449717" y="3061443"/>
          <a:ext cx="8316911" cy="1327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2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843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2463">
                <a:tc>
                  <a:txBody>
                    <a:bodyPr/>
                    <a:lstStyle/>
                    <a:p>
                      <a:r>
                        <a:rPr lang="en-US" sz="1600" dirty="0"/>
                        <a:t>Traffic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Tagging Function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3562">
                <a:tc>
                  <a:txBody>
                    <a:bodyPr/>
                    <a:lstStyle/>
                    <a:p>
                      <a:r>
                        <a:rPr lang="en-US" sz="1400" dirty="0"/>
                        <a:t>Voice VLAN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400" dirty="0"/>
                        <a:t>tagged with an appropriate Layer 2 class of service (CoS) priority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3828">
                <a:tc>
                  <a:txBody>
                    <a:bodyPr/>
                    <a:lstStyle/>
                    <a:p>
                      <a:r>
                        <a:rPr lang="en-US" sz="1400" dirty="0"/>
                        <a:t>Access VLAN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400" dirty="0"/>
                        <a:t>can also be tagged with a Layer 2 CoS priority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5320">
                <a:tc>
                  <a:txBody>
                    <a:bodyPr/>
                    <a:lstStyle/>
                    <a:p>
                      <a:r>
                        <a:rPr lang="en-US" sz="1400" dirty="0"/>
                        <a:t>Access VLAN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is not tagged (no Layer 2 CoS priority value)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274" y="503544"/>
            <a:ext cx="3578571" cy="2317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26246536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29464"/>
          </a:xfrm>
        </p:spPr>
        <p:txBody>
          <a:bodyPr/>
          <a:lstStyle/>
          <a:p>
            <a:r>
              <a:rPr lang="en-US" altLang="en-US" sz="1600" dirty="0"/>
              <a:t>VLANs in a Multi-Switched Environment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Voice VLAN Verification Example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03200" y="986971"/>
            <a:ext cx="8212253" cy="990512"/>
          </a:xfrm>
        </p:spPr>
        <p:txBody>
          <a:bodyPr/>
          <a:lstStyle/>
          <a:p>
            <a:pPr marL="0" indent="0">
              <a:buNone/>
            </a:pPr>
            <a:r>
              <a:rPr lang="en-US" altLang="ja-JP" sz="1600" dirty="0"/>
              <a:t>The </a:t>
            </a:r>
            <a:r>
              <a:rPr lang="en-US" altLang="ja-JP" sz="1600" b="1" dirty="0"/>
              <a:t>show interfaces fa0/18 switchport </a:t>
            </a:r>
            <a:r>
              <a:rPr lang="en-US" altLang="ja-JP" sz="1600" dirty="0"/>
              <a:t>command can show us both data and voice VLANs assigned to the interface.</a:t>
            </a:r>
          </a:p>
          <a:p>
            <a:pPr marL="0" indent="0">
              <a:buNone/>
            </a:pPr>
            <a:endParaRPr lang="en-US" altLang="ja-JP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003" y="1977483"/>
            <a:ext cx="5898730" cy="2416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36082141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9025128" cy="829464"/>
          </a:xfrm>
        </p:spPr>
        <p:txBody>
          <a:bodyPr/>
          <a:lstStyle/>
          <a:p>
            <a:r>
              <a:rPr lang="en-US" altLang="en-US" sz="1600" dirty="0"/>
              <a:t>VLANs in a Multi-Switched Environment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Packet Tracer – Investigate a VLAN Implementation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03201" y="986970"/>
            <a:ext cx="8673170" cy="3057206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In this Packet Tracer activity, you will: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Part 1: Observe Broadcast Traffic in a VLAN Implementation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Part 2: Observe Broadcast Traffic without VLANs</a:t>
            </a:r>
          </a:p>
          <a:p>
            <a:pPr marL="0" indent="0">
              <a:buNone/>
            </a:pPr>
            <a:endParaRPr lang="en-US" altLang="ja-JP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47863029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231464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3.3 VLAN Configuration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88985433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118872"/>
            <a:ext cx="5198533" cy="757551"/>
          </a:xfrm>
        </p:spPr>
        <p:txBody>
          <a:bodyPr/>
          <a:lstStyle/>
          <a:p>
            <a:r>
              <a:rPr lang="en-US" altLang="en-US" sz="1600" dirty="0"/>
              <a:t>VLAN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VLAN Ranges on Catalyst Switches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16633" y="1200665"/>
            <a:ext cx="4738831" cy="627520"/>
          </a:xfrm>
        </p:spPr>
        <p:txBody>
          <a:bodyPr/>
          <a:lstStyle/>
          <a:p>
            <a:pPr marL="142875" lvl="1" indent="0">
              <a:buNone/>
            </a:pPr>
            <a:r>
              <a:rPr lang="en-CA" altLang="en-US" sz="1600" dirty="0"/>
              <a:t>Catalyst switches 2960 and 3650 support over 4000 VLANs.</a:t>
            </a:r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6399969"/>
              </p:ext>
            </p:extLst>
          </p:nvPr>
        </p:nvGraphicFramePr>
        <p:xfrm>
          <a:off x="365760" y="2192590"/>
          <a:ext cx="8595360" cy="243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73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780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Normal</a:t>
                      </a:r>
                      <a:r>
                        <a:rPr lang="en-US" baseline="0" dirty="0"/>
                        <a:t> Range VLAN 1 – 1005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Extended Range VLAN</a:t>
                      </a:r>
                      <a:r>
                        <a:rPr lang="en-US" baseline="0" dirty="0"/>
                        <a:t> 1006 - 4095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Used in Small to Medium sized businesses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Used by Service Providers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1002 – 1005 are reserved for legacy VLANs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Are</a:t>
                      </a:r>
                      <a:r>
                        <a:rPr lang="en-US" sz="1600" baseline="0" dirty="0"/>
                        <a:t> in Running-Config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1, 1002 – 1005 are auto created</a:t>
                      </a:r>
                      <a:r>
                        <a:rPr lang="en-US" sz="1600" baseline="0" dirty="0"/>
                        <a:t> and cannot be deleted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Supports fewer</a:t>
                      </a:r>
                      <a:r>
                        <a:rPr lang="en-US" sz="1600" baseline="0" dirty="0"/>
                        <a:t> VLAN features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Stored in the vlan.dat</a:t>
                      </a:r>
                      <a:r>
                        <a:rPr lang="en-US" sz="1600" baseline="0" dirty="0"/>
                        <a:t> file in flash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Requires VTP configurations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VTP can synchronize between switches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784" y="118872"/>
            <a:ext cx="3831336" cy="2033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7103102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VLAN Creation Commands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4426" y="791746"/>
            <a:ext cx="8178325" cy="688137"/>
          </a:xfrm>
        </p:spPr>
        <p:txBody>
          <a:bodyPr/>
          <a:lstStyle/>
          <a:p>
            <a:pPr marL="142875" lvl="1" indent="0">
              <a:buNone/>
            </a:pPr>
            <a:r>
              <a:rPr lang="en-CA" altLang="en-US" sz="1600" dirty="0"/>
              <a:t>VLAN details are stored in the vlan.dat file. You create VLANs in the </a:t>
            </a:r>
            <a:r>
              <a:rPr lang="en-CA" altLang="en-US" sz="1600"/>
              <a:t>global configuration mode</a:t>
            </a:r>
            <a:r>
              <a:rPr lang="en-CA" altLang="en-US" sz="1600" dirty="0"/>
              <a:t>.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4911033"/>
              </p:ext>
            </p:extLst>
          </p:nvPr>
        </p:nvGraphicFramePr>
        <p:xfrm>
          <a:off x="658368" y="1847342"/>
          <a:ext cx="7644384" cy="2362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21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221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IOS Command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Enter global configuration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Switch# </a:t>
                      </a:r>
                      <a:r>
                        <a:rPr lang="en-US" sz="1600" b="1" dirty="0"/>
                        <a:t>configure terminal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Create a VLAN with a valid ID number.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Switch(config)# </a:t>
                      </a:r>
                      <a:r>
                        <a:rPr lang="en-US" sz="1600" b="1" dirty="0"/>
                        <a:t>vlan</a:t>
                      </a:r>
                      <a:r>
                        <a:rPr lang="en-US" sz="1600" dirty="0"/>
                        <a:t> </a:t>
                      </a:r>
                      <a:r>
                        <a:rPr lang="en-US" sz="1600" i="1" dirty="0"/>
                        <a:t>vlan-id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Specify a unique name to identify the VLAN.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Switch(config-vlan)# </a:t>
                      </a:r>
                      <a:r>
                        <a:rPr lang="en-US" sz="1600" b="1" dirty="0"/>
                        <a:t>name</a:t>
                      </a:r>
                      <a:r>
                        <a:rPr lang="en-US" sz="1600" dirty="0"/>
                        <a:t> </a:t>
                      </a:r>
                      <a:r>
                        <a:rPr lang="en-US" sz="1600" i="1" dirty="0"/>
                        <a:t>vlan-name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r>
                        <a:rPr lang="en-US" sz="1600" dirty="0"/>
                        <a:t>Return to the privileged EXEC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Switch(config-vlan)# </a:t>
                      </a:r>
                      <a:r>
                        <a:rPr lang="en-US" sz="1600" b="1" dirty="0"/>
                        <a:t>end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r>
                        <a:rPr lang="en-US" sz="1600" dirty="0"/>
                        <a:t>Enter global configuration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Switch# </a:t>
                      </a:r>
                      <a:r>
                        <a:rPr lang="en-US" sz="1600" b="1" dirty="0"/>
                        <a:t>configure terminal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1630264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" y="41393"/>
            <a:ext cx="4553711" cy="757551"/>
          </a:xfrm>
        </p:spPr>
        <p:txBody>
          <a:bodyPr/>
          <a:lstStyle/>
          <a:p>
            <a:r>
              <a:rPr lang="en-US" altLang="en-US" sz="1600" dirty="0"/>
              <a:t>VLAN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VLAN Creation Example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61788" y="1401347"/>
            <a:ext cx="4416684" cy="193926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If the Student PC is going to be in VLAN 20, we will create the VLAN first and then name it.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If you do not name it, the Cisco IOS will give it a default name of vlan and the four digit number of the VLAN. E.g. vlan0020 for VLAN 20.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4636462"/>
              </p:ext>
            </p:extLst>
          </p:nvPr>
        </p:nvGraphicFramePr>
        <p:xfrm>
          <a:off x="4791360" y="2667380"/>
          <a:ext cx="3895439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5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799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Prompt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Command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Configure terminal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vlan 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S1(config-vlan)#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name student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S1(config-vlan)#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258" y="109727"/>
            <a:ext cx="4533448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2725155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VLAN Port Assignment Commands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76260" y="896522"/>
            <a:ext cx="8583692" cy="596998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Once the VLAN is created, we can then assign it to the correct interfaces.</a:t>
            </a:r>
          </a:p>
          <a:p>
            <a:pPr lvl="1"/>
            <a:endParaRPr lang="en-CA" altLang="en-US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6011380"/>
              </p:ext>
            </p:extLst>
          </p:nvPr>
        </p:nvGraphicFramePr>
        <p:xfrm>
          <a:off x="283464" y="1838198"/>
          <a:ext cx="847648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82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382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Command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Enter global configuration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dirty="0"/>
                        <a:t>Switch# </a:t>
                      </a:r>
                      <a:r>
                        <a:rPr lang="en-US" b="1" dirty="0"/>
                        <a:t>configure terminal</a:t>
                      </a:r>
                      <a:endParaRPr lang="en-US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Enter interface configuration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dirty="0"/>
                        <a:t>Switch(config)# </a:t>
                      </a:r>
                      <a:r>
                        <a:rPr lang="en-US" b="1" dirty="0"/>
                        <a:t>interface </a:t>
                      </a:r>
                      <a:r>
                        <a:rPr lang="en-US" i="1" dirty="0"/>
                        <a:t>interface-id</a:t>
                      </a:r>
                      <a:endParaRPr lang="en-US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Set the port to access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dirty="0"/>
                        <a:t>Switch(config-if)# </a:t>
                      </a:r>
                      <a:r>
                        <a:rPr lang="en-US" b="1" dirty="0"/>
                        <a:t>switchport mode access</a:t>
                      </a:r>
                      <a:endParaRPr lang="en-US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Assign the port to a VLAN.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dirty="0"/>
                        <a:t>Switch(config-if)# </a:t>
                      </a:r>
                      <a:r>
                        <a:rPr lang="en-US" b="1" dirty="0"/>
                        <a:t>switchport access vlan</a:t>
                      </a:r>
                      <a:r>
                        <a:rPr lang="en-US" dirty="0"/>
                        <a:t> </a:t>
                      </a:r>
                      <a:r>
                        <a:rPr lang="en-US" i="1" dirty="0"/>
                        <a:t>vlan-id</a:t>
                      </a:r>
                      <a:endParaRPr lang="en-US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Return to the privileged EXEC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Switch(config-if)# </a:t>
                      </a:r>
                      <a:r>
                        <a:rPr lang="en-US" b="1" dirty="0"/>
                        <a:t>end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0041384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VLAN Port Assignment Example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6"/>
            <a:ext cx="4361340" cy="2942054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1800" dirty="0"/>
              <a:t>We can assign the VLAN to the port interface.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800" dirty="0"/>
              <a:t>Once the device is assigned the VLAN, then the end device will need the IP address information for that VLAN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800" dirty="0"/>
              <a:t>Here, Student PC receives 172.17.20.22</a:t>
            </a:r>
            <a:endParaRPr lang="en-CA" altLang="en-US" sz="18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8620947"/>
              </p:ext>
            </p:extLst>
          </p:nvPr>
        </p:nvGraphicFramePr>
        <p:xfrm>
          <a:off x="4572000" y="2546550"/>
          <a:ext cx="4275773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48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909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Prompt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Command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Configure terminal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Interface</a:t>
                      </a:r>
                      <a:r>
                        <a:rPr lang="en-US" sz="1600" baseline="0" dirty="0"/>
                        <a:t> fa0/18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Switchport mode</a:t>
                      </a:r>
                      <a:r>
                        <a:rPr lang="en-US" sz="1600" baseline="0" dirty="0"/>
                        <a:t> access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Switchport</a:t>
                      </a:r>
                      <a:r>
                        <a:rPr lang="en-US" sz="1600" baseline="0" dirty="0"/>
                        <a:t> access vlan 20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858" y="146304"/>
            <a:ext cx="3914211" cy="2295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2752531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Data and Voice VLANs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6"/>
            <a:ext cx="3965826" cy="2891254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An access port may only be assigned to one data VLAN. </a:t>
            </a:r>
            <a:r>
              <a:rPr lang="en-US" altLang="en-US" sz="1800" dirty="0"/>
              <a:t>However it may also be assigned to one Voice VLAN for when a phone and an end device are off of the same switchport.</a:t>
            </a:r>
          </a:p>
          <a:p>
            <a:pPr marL="0" indent="0">
              <a:buNone/>
            </a:pPr>
            <a:endParaRPr lang="en-CA" altLang="en-US" sz="1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265" y="1152144"/>
            <a:ext cx="4222849" cy="26889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0953693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Data and Voice VLAN Example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6"/>
            <a:ext cx="4558916" cy="351203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We will want to create and name both Voice and Data VLANs.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CA" altLang="en-US" sz="1600" dirty="0"/>
              <a:t>In addition to assigning the data VLAN, we will also assign the Voice VLAN and turn on QoS for the voice traffic to the interface.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CA" altLang="en-US" sz="1600" dirty="0"/>
              <a:t>The newer catalyst switch will automatically create the VLAN, if it does not already exist, when it is assigned to an interface.</a:t>
            </a:r>
          </a:p>
          <a:p>
            <a:pPr marL="0" indent="0">
              <a:buNone/>
            </a:pPr>
            <a:r>
              <a:rPr lang="en-CA" altLang="en-US" sz="1600" b="1" dirty="0"/>
              <a:t>Note</a:t>
            </a:r>
            <a:r>
              <a:rPr lang="en-CA" altLang="en-US" sz="1600" dirty="0"/>
              <a:t>: QoS is beyond the scope of this course. Here we do show the use of the </a:t>
            </a:r>
            <a:r>
              <a:rPr lang="en-US" sz="1600" b="1" dirty="0"/>
              <a:t>mls qos trust [cos | device cisco-phone | dscp | ip-precedence] </a:t>
            </a:r>
            <a:r>
              <a:rPr lang="en-US" sz="1600" dirty="0"/>
              <a:t>command.</a:t>
            </a:r>
            <a:endParaRPr lang="en-CA" altLang="en-US" sz="16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802" y="996315"/>
            <a:ext cx="4076700" cy="196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802" y="3367278"/>
            <a:ext cx="407670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858304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" y="41393"/>
            <a:ext cx="3447287" cy="757551"/>
          </a:xfrm>
        </p:spPr>
        <p:txBody>
          <a:bodyPr/>
          <a:lstStyle/>
          <a:p>
            <a:r>
              <a:rPr lang="en-US" altLang="en-US" sz="1600" dirty="0"/>
              <a:t>VLAN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Verify VLAN Information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6"/>
            <a:ext cx="3552314" cy="1518638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Use the </a:t>
            </a:r>
            <a:r>
              <a:rPr lang="en-US" sz="1600" b="1" dirty="0"/>
              <a:t>show vlan </a:t>
            </a:r>
            <a:r>
              <a:rPr lang="en-US" sz="1600" dirty="0"/>
              <a:t>command. The complete syntax is: </a:t>
            </a:r>
          </a:p>
          <a:p>
            <a:pPr marL="0" indent="0">
              <a:buNone/>
            </a:pPr>
            <a:r>
              <a:rPr lang="en-US" sz="1600" b="1" dirty="0"/>
              <a:t>show vlan [brief</a:t>
            </a:r>
            <a:r>
              <a:rPr lang="en-US" sz="1600" dirty="0"/>
              <a:t> | </a:t>
            </a:r>
            <a:r>
              <a:rPr lang="en-US" sz="1600" b="1" dirty="0"/>
              <a:t>id</a:t>
            </a:r>
            <a:r>
              <a:rPr lang="en-US" sz="1600" dirty="0"/>
              <a:t> </a:t>
            </a:r>
            <a:r>
              <a:rPr lang="en-US" sz="1600" i="1" dirty="0"/>
              <a:t>vlan-id</a:t>
            </a:r>
            <a:r>
              <a:rPr lang="en-US" sz="1600" dirty="0"/>
              <a:t> | </a:t>
            </a:r>
            <a:r>
              <a:rPr lang="en-US" sz="1600" b="1" dirty="0"/>
              <a:t>name</a:t>
            </a:r>
            <a:r>
              <a:rPr lang="en-US" sz="1600" dirty="0"/>
              <a:t> </a:t>
            </a:r>
            <a:r>
              <a:rPr lang="en-US" sz="1600" i="1" dirty="0"/>
              <a:t>vlan-name</a:t>
            </a:r>
            <a:r>
              <a:rPr lang="en-US" sz="1600" dirty="0"/>
              <a:t> | </a:t>
            </a:r>
            <a:r>
              <a:rPr lang="en-US" sz="1600" b="1" dirty="0"/>
              <a:t>summary</a:t>
            </a:r>
            <a:r>
              <a:rPr lang="en-US" sz="1600" dirty="0"/>
              <a:t>]</a:t>
            </a:r>
            <a:endParaRPr lang="en-CA" altLang="en-US" sz="16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1451748"/>
              </p:ext>
            </p:extLst>
          </p:nvPr>
        </p:nvGraphicFramePr>
        <p:xfrm>
          <a:off x="246888" y="2533142"/>
          <a:ext cx="8657274" cy="206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73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39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>
                          <a:effectLst/>
                        </a:rPr>
                        <a:t>Task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Command Option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Display VLAN name, status, and its ports one VLAN per line.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b="1" dirty="0"/>
                        <a:t>brief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Display information about the identified VLAN ID number.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b="1" dirty="0"/>
                        <a:t>id</a:t>
                      </a:r>
                      <a:r>
                        <a:rPr lang="en-US" sz="1600" dirty="0"/>
                        <a:t> </a:t>
                      </a:r>
                      <a:r>
                        <a:rPr lang="en-US" sz="1600" i="1" dirty="0"/>
                        <a:t>vlan-id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Display information about the identified VLAN name. The </a:t>
                      </a:r>
                      <a:r>
                        <a:rPr lang="en-US" sz="1600" i="1" dirty="0"/>
                        <a:t>vlan-name</a:t>
                      </a:r>
                      <a:r>
                        <a:rPr lang="en-US" sz="1600" dirty="0"/>
                        <a:t> is an ASCII string from 1 to 32 characters.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b="1" dirty="0"/>
                        <a:t>name</a:t>
                      </a:r>
                      <a:r>
                        <a:rPr lang="en-US" sz="1600" dirty="0"/>
                        <a:t> </a:t>
                      </a:r>
                      <a:r>
                        <a:rPr lang="en-US" sz="1600" i="1" dirty="0"/>
                        <a:t>vlan-name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Display VLAN summary information.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summary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769" y="164592"/>
            <a:ext cx="5045393" cy="742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769" y="1082744"/>
            <a:ext cx="5045393" cy="1331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8389466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" y="41393"/>
            <a:ext cx="4604517" cy="757551"/>
          </a:xfrm>
        </p:spPr>
        <p:txBody>
          <a:bodyPr/>
          <a:lstStyle/>
          <a:p>
            <a:r>
              <a:rPr lang="en-US" altLang="en-US" sz="1600" dirty="0"/>
              <a:t>VLAN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Change VLAN Port Membership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1589" y="1062680"/>
            <a:ext cx="4361340" cy="2890238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There are a number of ways to change VLAN membership: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CA" altLang="en-US" sz="1600" dirty="0"/>
              <a:t>re-enter </a:t>
            </a:r>
            <a:r>
              <a:rPr lang="en-US" sz="1600" b="1" dirty="0"/>
              <a:t>switchport access vlan</a:t>
            </a:r>
            <a:r>
              <a:rPr lang="en-US" sz="1600" dirty="0"/>
              <a:t> </a:t>
            </a:r>
            <a:r>
              <a:rPr lang="en-US" sz="1600" i="1" dirty="0"/>
              <a:t>vlan-id </a:t>
            </a:r>
            <a:r>
              <a:rPr lang="en-US" sz="1600" dirty="0"/>
              <a:t>command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use the </a:t>
            </a:r>
            <a:r>
              <a:rPr lang="en-US" sz="1600" b="1" dirty="0"/>
              <a:t>no switchport access vlan </a:t>
            </a:r>
            <a:r>
              <a:rPr lang="en-US" sz="1600" dirty="0"/>
              <a:t>to place interface back in VLAN 1</a:t>
            </a:r>
          </a:p>
          <a:p>
            <a:pPr marL="0" indent="0">
              <a:buNone/>
            </a:pPr>
            <a:r>
              <a:rPr lang="en-US" altLang="en-US" sz="1600" dirty="0"/>
              <a:t>Use the </a:t>
            </a:r>
            <a:r>
              <a:rPr lang="en-US" altLang="en-US" sz="1600" b="1" dirty="0"/>
              <a:t>show vlan brief </a:t>
            </a:r>
            <a:r>
              <a:rPr lang="en-US" altLang="en-US" sz="1600" dirty="0"/>
              <a:t>or the </a:t>
            </a:r>
            <a:r>
              <a:rPr lang="en-US" altLang="en-US" sz="1600" b="1" dirty="0"/>
              <a:t>show interface fa0/18 switchport</a:t>
            </a:r>
            <a:r>
              <a:rPr lang="en-US" altLang="en-US" sz="1600" dirty="0"/>
              <a:t> commands to verify the correct VLAN association.</a:t>
            </a:r>
            <a:endParaRPr lang="en-CA" altLang="en-US" sz="1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526" y="188595"/>
            <a:ext cx="4370509" cy="266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392" y="2962529"/>
            <a:ext cx="39147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3855648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Delete VLANs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6"/>
            <a:ext cx="8672954" cy="2588485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Delete VLANs with the </a:t>
            </a:r>
            <a:r>
              <a:rPr lang="en-US" sz="1600" b="1" dirty="0"/>
              <a:t>no vlan </a:t>
            </a:r>
            <a:r>
              <a:rPr lang="en-US" sz="1600" i="1" dirty="0"/>
              <a:t>vlan-id</a:t>
            </a:r>
            <a:r>
              <a:rPr lang="en-US" sz="1600" u="sng" dirty="0"/>
              <a:t> </a:t>
            </a:r>
            <a:r>
              <a:rPr lang="en-US" sz="1600" dirty="0"/>
              <a:t>command.</a:t>
            </a:r>
          </a:p>
          <a:p>
            <a:pPr marL="0" indent="0">
              <a:buNone/>
            </a:pPr>
            <a:r>
              <a:rPr lang="en-US" sz="1600" b="1" dirty="0"/>
              <a:t>Caution</a:t>
            </a:r>
            <a:r>
              <a:rPr lang="en-US" sz="1600" dirty="0"/>
              <a:t>: Before deleting a VLAN, reassign all member ports to a different VLAN.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CA" altLang="en-US" sz="1600" dirty="0"/>
              <a:t>Delete all VLANs with the </a:t>
            </a:r>
            <a:r>
              <a:rPr lang="en-CA" altLang="en-US" sz="1600" b="1" dirty="0"/>
              <a:t>delete flash:vlan.dat </a:t>
            </a:r>
            <a:r>
              <a:rPr lang="en-CA" altLang="en-US" sz="1600" dirty="0"/>
              <a:t>or </a:t>
            </a:r>
            <a:r>
              <a:rPr lang="en-CA" altLang="en-US" sz="1600" b="1" dirty="0"/>
              <a:t>delete vlan.dat </a:t>
            </a:r>
            <a:r>
              <a:rPr lang="en-CA" altLang="en-US" sz="1600" dirty="0"/>
              <a:t>commands.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CA" altLang="en-US" sz="1600" dirty="0"/>
              <a:t>Reload the switch when deleting all VLANs.</a:t>
            </a:r>
          </a:p>
          <a:p>
            <a:pPr marL="0" indent="0">
              <a:buNone/>
            </a:pPr>
            <a:r>
              <a:rPr lang="en-CA" altLang="en-US" sz="1600" b="1" dirty="0"/>
              <a:t>Note</a:t>
            </a:r>
            <a:r>
              <a:rPr lang="en-CA" altLang="en-US" sz="1600" dirty="0"/>
              <a:t>: To restore to factory default – unplug all data cables, erase the startup-configuration and delete the vlan.dat file, then reload the device.</a:t>
            </a:r>
          </a:p>
        </p:txBody>
      </p:sp>
    </p:spTree>
    <p:extLst>
      <p:ext uri="{BB962C8B-B14F-4D97-AF65-F5344CB8AC3E}">
        <p14:creationId xmlns:p14="http://schemas.microsoft.com/office/powerpoint/2010/main" val="2871149739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VLAN Configuration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Packet Tracer – VLAN Configuration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6"/>
            <a:ext cx="7950578" cy="1765525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In this Packet Tracer activity, you will perform the following:</a:t>
            </a:r>
          </a:p>
          <a:p>
            <a:pPr lvl="1"/>
            <a:r>
              <a:rPr lang="en-US" sz="1600" dirty="0"/>
              <a:t>Verify the Default VLAN Configuration</a:t>
            </a:r>
          </a:p>
          <a:p>
            <a:pPr lvl="1"/>
            <a:r>
              <a:rPr lang="en-US" sz="1600" dirty="0"/>
              <a:t>Configure VLANs</a:t>
            </a:r>
          </a:p>
          <a:p>
            <a:pPr lvl="1"/>
            <a:r>
              <a:rPr lang="en-US" sz="1600" dirty="0"/>
              <a:t>Assign VLANs to Ports</a:t>
            </a:r>
          </a:p>
        </p:txBody>
      </p:sp>
    </p:spTree>
    <p:extLst>
      <p:ext uri="{BB962C8B-B14F-4D97-AF65-F5344CB8AC3E}">
        <p14:creationId xmlns:p14="http://schemas.microsoft.com/office/powerpoint/2010/main" val="3592124376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231464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3.4 VLAN Trunks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49772822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4000" cy="676656"/>
          </a:xfrm>
        </p:spPr>
        <p:txBody>
          <a:bodyPr/>
          <a:lstStyle/>
          <a:p>
            <a:r>
              <a:rPr lang="en-US" altLang="en-US" sz="1600" dirty="0"/>
              <a:t>VLAN Trunks</a:t>
            </a:r>
            <a:br>
              <a:rPr lang="en-US" altLang="en-US" sz="1600" dirty="0"/>
            </a:br>
            <a:r>
              <a:rPr lang="en-US" altLang="en-US" dirty="0"/>
              <a:t>Trunk Configuration Commands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1168" y="872067"/>
            <a:ext cx="8805672" cy="563541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Configure and verify VLAN trunks. </a:t>
            </a:r>
            <a:r>
              <a:rPr lang="en-US" altLang="en-US" sz="1600" dirty="0"/>
              <a:t>Trunks are layer 2 and carry traffic for all VLANs.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3497885"/>
              </p:ext>
            </p:extLst>
          </p:nvPr>
        </p:nvGraphicFramePr>
        <p:xfrm>
          <a:off x="182880" y="1573022"/>
          <a:ext cx="8759952" cy="3012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239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360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b="1" dirty="0">
                          <a:effectLst/>
                        </a:rPr>
                        <a:t>Task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IOS Command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Enter global configuration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Switch# </a:t>
                      </a:r>
                      <a:r>
                        <a:rPr lang="en-US" sz="1600" b="1" dirty="0"/>
                        <a:t>configure terminal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Enter interface configuration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Switch(config)# </a:t>
                      </a:r>
                      <a:r>
                        <a:rPr lang="en-US" sz="1600" b="1" dirty="0"/>
                        <a:t>interface </a:t>
                      </a:r>
                      <a:r>
                        <a:rPr lang="en-US" sz="1600" i="1" dirty="0"/>
                        <a:t>interface-id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Set the port to permanent trunking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Switch(config-if)# </a:t>
                      </a:r>
                      <a:r>
                        <a:rPr lang="en-US" sz="1600" b="1" dirty="0"/>
                        <a:t>switchport mode trunk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Sets the native VLAN to something other than VLAN 1.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Switch(config-if)# </a:t>
                      </a:r>
                      <a:r>
                        <a:rPr lang="en-US" sz="1600" b="1" dirty="0"/>
                        <a:t>switchport trunk native vlan </a:t>
                      </a:r>
                      <a:r>
                        <a:rPr lang="en-US" sz="1600" i="1" dirty="0"/>
                        <a:t>vlan-id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Specify the list of VLANs to be allowed on the trunk link.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1600" dirty="0"/>
                        <a:t>Switch(config-if)# </a:t>
                      </a:r>
                      <a:r>
                        <a:rPr lang="en-US" sz="1600" b="1" dirty="0"/>
                        <a:t>switchport trunk allowed vlan </a:t>
                      </a:r>
                      <a:r>
                        <a:rPr lang="en-US" sz="1600" i="1" dirty="0"/>
                        <a:t>vlan-list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Return to the privileged EXEC mode.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Switch(config-if)# </a:t>
                      </a:r>
                      <a:r>
                        <a:rPr lang="en-US" sz="1600" b="1" dirty="0"/>
                        <a:t>end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0830764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0"/>
            <a:ext cx="4340351" cy="757551"/>
          </a:xfrm>
        </p:spPr>
        <p:txBody>
          <a:bodyPr/>
          <a:lstStyle/>
          <a:p>
            <a:r>
              <a:rPr lang="en-US" altLang="en-US" sz="1600" dirty="0"/>
              <a:t>VLAN Trunks</a:t>
            </a:r>
            <a:br>
              <a:rPr lang="en-US" altLang="en-US" sz="1600" dirty="0"/>
            </a:br>
            <a:r>
              <a:rPr lang="en-US" altLang="en-US" dirty="0"/>
              <a:t>Trunk Configuration Example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796595"/>
            <a:ext cx="4398264" cy="1672285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The subnets associated with each VLAN are:</a:t>
            </a:r>
          </a:p>
          <a:p>
            <a:pPr lvl="1"/>
            <a:r>
              <a:rPr lang="en-US" sz="1600" dirty="0"/>
              <a:t>VLAN 10 - Faculty/Staff - 172.17.10.0/24</a:t>
            </a:r>
          </a:p>
          <a:p>
            <a:pPr lvl="1"/>
            <a:r>
              <a:rPr lang="en-US" sz="1600" dirty="0"/>
              <a:t>VLAN 20 - Students - 172.17.20.0/24</a:t>
            </a:r>
          </a:p>
          <a:p>
            <a:pPr lvl="1"/>
            <a:r>
              <a:rPr lang="en-US" sz="1600" dirty="0"/>
              <a:t>VLAN 30 - Guests - 172.17.30.0/24</a:t>
            </a:r>
          </a:p>
          <a:p>
            <a:pPr lvl="1"/>
            <a:r>
              <a:rPr lang="en-US" sz="1600" dirty="0"/>
              <a:t>VLAN 99 - Native - 172.17.99.0/24</a:t>
            </a:r>
          </a:p>
        </p:txBody>
      </p:sp>
      <p:sp>
        <p:nvSpPr>
          <p:cNvPr id="3" name="Rectangle 4"/>
          <p:cNvSpPr txBox="1"/>
          <p:nvPr/>
        </p:nvSpPr>
        <p:spPr>
          <a:xfrm>
            <a:off x="109728" y="2569464"/>
            <a:ext cx="31363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F0/1 port on S1 is configured as a trunk port.</a:t>
            </a:r>
          </a:p>
          <a:p>
            <a:endParaRPr lang="en-US" sz="1600" dirty="0">
              <a:solidFill>
                <a:srgbClr val="000000"/>
              </a:solidFill>
            </a:endParaRPr>
          </a:p>
          <a:p>
            <a:r>
              <a:rPr lang="en-US" sz="1600" b="1" dirty="0">
                <a:solidFill>
                  <a:srgbClr val="000000"/>
                </a:solidFill>
              </a:rPr>
              <a:t>Note</a:t>
            </a:r>
            <a:r>
              <a:rPr lang="en-US" sz="1600" dirty="0">
                <a:solidFill>
                  <a:srgbClr val="000000"/>
                </a:solidFill>
              </a:rPr>
              <a:t>: This assumes a 2960 switch using 802.1q tagging. Layer 3 switches require the encapsulation to be configured before the trunk mode. 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4695307"/>
              </p:ext>
            </p:extLst>
          </p:nvPr>
        </p:nvGraphicFramePr>
        <p:xfrm>
          <a:off x="3305442" y="2558606"/>
          <a:ext cx="5629656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2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970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Prompt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Command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Interface</a:t>
                      </a:r>
                      <a:r>
                        <a:rPr lang="en-US" sz="1600" baseline="0" dirty="0"/>
                        <a:t> fa0/1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Switchport mode</a:t>
                      </a:r>
                      <a:r>
                        <a:rPr lang="en-US" sz="1600" baseline="0" dirty="0"/>
                        <a:t> trunk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Switchport </a:t>
                      </a:r>
                      <a:r>
                        <a:rPr lang="en-US" sz="1600" baseline="0" dirty="0"/>
                        <a:t>trunk native vlan 99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Switchport</a:t>
                      </a:r>
                      <a:r>
                        <a:rPr lang="en-US" sz="1600" baseline="0" dirty="0"/>
                        <a:t> trunk allowed vlan 10,20,30,99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S1(config-if)#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752" y="81154"/>
            <a:ext cx="4061346" cy="2321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1643246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4398264" cy="757551"/>
          </a:xfrm>
        </p:spPr>
        <p:txBody>
          <a:bodyPr/>
          <a:lstStyle/>
          <a:p>
            <a:r>
              <a:rPr lang="en-US" altLang="en-US" sz="1600" dirty="0"/>
              <a:t>VLAN Trunks</a:t>
            </a:r>
            <a:br>
              <a:rPr lang="en-US" altLang="en-US" sz="1600" dirty="0"/>
            </a:br>
            <a:r>
              <a:rPr lang="en-US" altLang="en-US" dirty="0"/>
              <a:t>Verify Trunk Configuration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3464" y="828130"/>
            <a:ext cx="4401766" cy="3672114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Set the trunk mode and native vlan.</a:t>
            </a:r>
          </a:p>
          <a:p>
            <a:pPr marL="0" indent="0">
              <a:buNone/>
            </a:pPr>
            <a:r>
              <a:rPr lang="en-US" sz="1600" dirty="0"/>
              <a:t>Notice </a:t>
            </a:r>
            <a:r>
              <a:rPr lang="en-US" sz="1600" b="1" dirty="0"/>
              <a:t>sh int fa0/1 switchport </a:t>
            </a:r>
            <a:r>
              <a:rPr lang="en-US" sz="1600" dirty="0"/>
              <a:t>command: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Is set to trunk administratively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Is set as trunk operationally (functioning)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Encapsulation is dot1q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Native VLAN set to VLAN 99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All VLANs created on the switch will pass traffic on this trunk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5230" y="504016"/>
            <a:ext cx="4445889" cy="4189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1211513"/>
      </p:ext>
    </p:extLst>
  </p:cSld>
  <p:clrMapOvr>
    <a:masterClrMapping/>
  </p:clrMapOvr>
  <p:transition spd="slow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r>
              <a:rPr lang="en-US" altLang="en-US" sz="1600" dirty="0"/>
              <a:t>VLAN Trunks</a:t>
            </a:r>
            <a:br>
              <a:rPr lang="en-US" altLang="en-US" sz="1600" dirty="0"/>
            </a:br>
            <a:r>
              <a:rPr lang="en-US" altLang="en-US" dirty="0"/>
              <a:t>Reset the Trunk to the Default State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6115" y="821051"/>
            <a:ext cx="4236429" cy="226047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Reset the default trunk settings with the no command.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700" dirty="0"/>
              <a:t>All VLANs allowed to pass traffic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700" dirty="0"/>
              <a:t>Native VLAN = VLAN 1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Verify the default settings with a     </a:t>
            </a:r>
            <a:r>
              <a:rPr lang="en-US" sz="1800" b="1" dirty="0"/>
              <a:t>sh int fa0/1 switchport </a:t>
            </a:r>
            <a:r>
              <a:rPr lang="en-US" sz="1800" dirty="0"/>
              <a:t>command.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" y="3225927"/>
            <a:ext cx="4196334" cy="1126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034" y="853630"/>
            <a:ext cx="4587210" cy="3789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5191498"/>
      </p:ext>
    </p:extLst>
  </p:cSld>
  <p:clrMapOvr>
    <a:masterClrMapping/>
  </p:clrMapOvr>
  <p:transition spd="slow">
    <p:wip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r>
              <a:rPr lang="en-US" altLang="en-US" sz="1600" dirty="0"/>
              <a:t>VLAN Trunks</a:t>
            </a:r>
            <a:br>
              <a:rPr lang="en-US" altLang="en-US" sz="1600" dirty="0"/>
            </a:br>
            <a:r>
              <a:rPr lang="en-US" altLang="en-US" dirty="0"/>
              <a:t>Reset the Trunk to the Default State (Cont.)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821051"/>
            <a:ext cx="4663440" cy="3794491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Reset the trunk to an access mode with the </a:t>
            </a:r>
            <a:r>
              <a:rPr lang="en-US" sz="1600" b="1" dirty="0"/>
              <a:t>switchport mode access </a:t>
            </a:r>
            <a:r>
              <a:rPr lang="en-US" sz="1600" dirty="0"/>
              <a:t>command: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Is set to an access interface administratively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Is set as an access interface operationally (functioning)</a:t>
            </a:r>
          </a:p>
          <a:p>
            <a:pPr marL="0" indent="0">
              <a:buNone/>
            </a:pPr>
            <a:endParaRPr lang="en-US" sz="1600" dirty="0"/>
          </a:p>
          <a:p>
            <a:pPr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872" y="953262"/>
            <a:ext cx="4335018" cy="2823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7905251"/>
      </p:ext>
    </p:extLst>
  </p:cSld>
  <p:clrMapOvr>
    <a:masterClrMapping/>
  </p:clrMapOvr>
  <p:transition spd="slow">
    <p:wip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r>
              <a:rPr lang="en-US" altLang="en-US" sz="1600" dirty="0"/>
              <a:t>VLAN Trunks</a:t>
            </a:r>
            <a:br>
              <a:rPr lang="en-US" altLang="en-US" sz="1600" dirty="0"/>
            </a:br>
            <a:r>
              <a:rPr lang="en-US" altLang="en-US" dirty="0"/>
              <a:t>Packet Tracer – Configure Trunks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6114" y="821051"/>
            <a:ext cx="8785081" cy="3794491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In this Packet Tracer activity, you will perform the following:</a:t>
            </a:r>
          </a:p>
          <a:p>
            <a:pPr lvl="1"/>
            <a:r>
              <a:rPr lang="en-US" sz="1800" dirty="0"/>
              <a:t>Verify VLANs</a:t>
            </a:r>
          </a:p>
          <a:p>
            <a:pPr lvl="1"/>
            <a:r>
              <a:rPr lang="en-US" sz="1800" dirty="0"/>
              <a:t>Configure Trunks</a:t>
            </a:r>
          </a:p>
        </p:txBody>
      </p:sp>
    </p:spTree>
    <p:extLst>
      <p:ext uri="{BB962C8B-B14F-4D97-AF65-F5344CB8AC3E}">
        <p14:creationId xmlns:p14="http://schemas.microsoft.com/office/powerpoint/2010/main" val="3558614824"/>
      </p:ext>
    </p:extLst>
  </p:cSld>
  <p:clrMapOvr>
    <a:masterClrMapping/>
  </p:clrMapOvr>
  <p:transition spd="slow">
    <p:wip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r>
              <a:rPr lang="en-US" altLang="en-US" sz="1600" dirty="0"/>
              <a:t>VLAN Trunks</a:t>
            </a:r>
            <a:br>
              <a:rPr lang="en-US" altLang="en-US" sz="1600" dirty="0"/>
            </a:br>
            <a:r>
              <a:rPr lang="en-US" altLang="en-US" dirty="0"/>
              <a:t>Lab – Configure VLANs and Trunks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6114" y="821051"/>
            <a:ext cx="8785081" cy="3794491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In this lab, you will perform the following: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Build the Network and Configure Basic Device Settings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Create VLANs and Assign Switch Ports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Maintain VLAN Port Assignments and the VLAN Database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Configure an 802.1Q Trunk between the Switches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Delete the VLAN Database</a:t>
            </a:r>
          </a:p>
        </p:txBody>
      </p:sp>
    </p:spTree>
    <p:extLst>
      <p:ext uri="{BB962C8B-B14F-4D97-AF65-F5344CB8AC3E}">
        <p14:creationId xmlns:p14="http://schemas.microsoft.com/office/powerpoint/2010/main" val="1467073546"/>
      </p:ext>
    </p:extLst>
  </p:cSld>
  <p:clrMapOvr>
    <a:masterClrMapping/>
  </p:clrMapOvr>
  <p:transition spd="slow">
    <p:wip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231464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3.5 Dynamic Trunking Protocol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20016951"/>
      </p:ext>
    </p:extLst>
  </p:cSld>
  <p:clrMapOvr>
    <a:masterClrMapping/>
  </p:clrMapOvr>
  <p:transition spd="slow">
    <p:wip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Trunking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Introduction to DTP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65176" y="832105"/>
            <a:ext cx="8787385" cy="2651760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Dynamic Trunking Protocol (DTP) is a proprietary Cisco protocol.</a:t>
            </a:r>
            <a:endParaRPr lang="en-CA" altLang="en-US" sz="1600" dirty="0"/>
          </a:p>
          <a:p>
            <a:pPr marL="0" indent="0">
              <a:buNone/>
            </a:pPr>
            <a:r>
              <a:rPr lang="en-US" sz="1600" dirty="0"/>
              <a:t>DTP characteristics are as follows: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On by default on Catalyst 2960 and 2950 switches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Dynamic-auto is default on the 2960 and 2950 switches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May be turned off with the nonegotiate command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May be turned back on by setting the interface to dynamic-auto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Setting a switch to a static trunk or static access will avoid negotiation issues with the </a:t>
            </a:r>
            <a:r>
              <a:rPr lang="en-US" sz="1600" b="1" dirty="0"/>
              <a:t>switchport mode trunk </a:t>
            </a:r>
            <a:r>
              <a:rPr lang="en-US" sz="1600" dirty="0"/>
              <a:t>or the </a:t>
            </a:r>
            <a:r>
              <a:rPr lang="en-US" sz="1600" b="1" dirty="0"/>
              <a:t>switchport mode access </a:t>
            </a:r>
            <a:r>
              <a:rPr lang="en-US" sz="1600" dirty="0"/>
              <a:t>commands.</a:t>
            </a:r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7059" y="3566160"/>
            <a:ext cx="3914775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7059" y="4223385"/>
            <a:ext cx="3914775" cy="36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8408560"/>
      </p:ext>
    </p:extLst>
  </p:cSld>
  <p:clrMapOvr>
    <a:masterClrMapping/>
  </p:clrMapOvr>
  <p:transition spd="slow">
    <p:wip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Trunking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Negotiated Interface Modes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8016" y="866834"/>
            <a:ext cx="8853715" cy="801256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The </a:t>
            </a:r>
            <a:r>
              <a:rPr lang="en-US" sz="1600" b="1" dirty="0"/>
              <a:t>switchport mode</a:t>
            </a:r>
            <a:r>
              <a:rPr lang="en-US" sz="1600" dirty="0"/>
              <a:t> command has additional options.</a:t>
            </a:r>
          </a:p>
          <a:p>
            <a:pPr marL="0" indent="0">
              <a:buNone/>
            </a:pPr>
            <a:r>
              <a:rPr lang="en-US" altLang="en-US" sz="1600" dirty="0"/>
              <a:t>Use the </a:t>
            </a:r>
            <a:r>
              <a:rPr lang="en-US" sz="1600" b="1" dirty="0"/>
              <a:t>switchport nonegotiate</a:t>
            </a:r>
            <a:r>
              <a:rPr lang="en-US" sz="1600" dirty="0"/>
              <a:t> interface configuration command to stop DTP negotiation.</a:t>
            </a:r>
            <a:endParaRPr lang="en-CA" altLang="en-US" sz="1600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4752828"/>
              </p:ext>
            </p:extLst>
          </p:nvPr>
        </p:nvGraphicFramePr>
        <p:xfrm>
          <a:off x="128016" y="1746758"/>
          <a:ext cx="8732520" cy="2687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08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116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Option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Description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/>
                      <a:r>
                        <a:rPr lang="en-US" sz="1600" b="1" dirty="0"/>
                        <a:t>access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Font typeface="Arial"/>
                        <a:buNone/>
                      </a:pPr>
                      <a:r>
                        <a:rPr lang="en-US" sz="1600" dirty="0"/>
                        <a:t>Permanent access mode and negotiates to convert the neighboring link into an</a:t>
                      </a:r>
                      <a:r>
                        <a:rPr lang="en-US" sz="1600" baseline="0" dirty="0"/>
                        <a:t> access</a:t>
                      </a:r>
                      <a:r>
                        <a:rPr lang="en-US" sz="1600" dirty="0"/>
                        <a:t> link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/>
                      <a:r>
                        <a:rPr lang="en-US" sz="1600" b="1" dirty="0"/>
                        <a:t>dynamic auto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Font typeface="Arial"/>
                        <a:buNone/>
                      </a:pPr>
                      <a:r>
                        <a:rPr lang="en-US" sz="1600" dirty="0"/>
                        <a:t>Will becomes a trunk interface if the neighboring interface is set to trunk or desirable mode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/>
                      <a:r>
                        <a:rPr lang="en-US" sz="1600" b="1" dirty="0"/>
                        <a:t>dynamic desirable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Font typeface="Arial"/>
                        <a:buNone/>
                      </a:pPr>
                      <a:r>
                        <a:rPr lang="en-US" sz="1600" dirty="0"/>
                        <a:t>Actively seeks</a:t>
                      </a:r>
                      <a:r>
                        <a:rPr lang="en-US" sz="1600" baseline="0" dirty="0"/>
                        <a:t> to become a trunk by negotiating with other auto or desirable interfaces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rtl="0"/>
                      <a:r>
                        <a:rPr lang="en-US" sz="1600" b="1" dirty="0"/>
                        <a:t>trunk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Font typeface="Arial"/>
                        <a:buNone/>
                      </a:pPr>
                      <a:r>
                        <a:rPr lang="en-US" sz="1600" dirty="0"/>
                        <a:t>Permanent trunking mode and negotiates to convert the neighboring link into a trunk link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1866069"/>
      </p:ext>
    </p:extLst>
  </p:cSld>
  <p:clrMapOvr>
    <a:masterClrMapping/>
  </p:clrMapOvr>
  <p:transition spd="slow">
    <p:wip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Trunking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sz="2400" dirty="0"/>
              <a:t>Results of a DTP Configuration</a:t>
            </a:r>
            <a:endParaRPr lang="en-CA" altLang="en-US" sz="24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5357" y="1042752"/>
            <a:ext cx="8853286" cy="515115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DTP configuration options are as follows:</a:t>
            </a:r>
          </a:p>
        </p:txBody>
      </p:sp>
      <p:graphicFrame>
        <p:nvGraphicFramePr>
          <p:cNvPr id="11" name="Content Placeholder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44831063"/>
              </p:ext>
            </p:extLst>
          </p:nvPr>
        </p:nvGraphicFramePr>
        <p:xfrm>
          <a:off x="145158" y="1743424"/>
          <a:ext cx="8853485" cy="2687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06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06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706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069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7069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1" dirty="0">
                          <a:effectLst/>
                        </a:rPr>
                        <a:t>Dynamic Auto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1" dirty="0">
                          <a:effectLst/>
                        </a:rPr>
                        <a:t>Dynamic Desirable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1" dirty="0">
                          <a:effectLst/>
                        </a:rPr>
                        <a:t>Trunk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1" dirty="0">
                          <a:effectLst/>
                        </a:rPr>
                        <a:t>Access</a:t>
                      </a:r>
                      <a:endParaRPr lang="en-US" sz="160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1" dirty="0"/>
                        <a:t>Dynamic Auto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Access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Trunk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Trunk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Access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1" dirty="0"/>
                        <a:t>Dynamic Desirable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Trunk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Trunk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Trunk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Access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1" dirty="0"/>
                        <a:t>Trunk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Trunk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Trunk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Trunk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Limited connectivity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1" dirty="0"/>
                        <a:t>Access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Access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Access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Limited connectivity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Access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5251992"/>
      </p:ext>
    </p:extLst>
  </p:cSld>
  <p:clrMapOvr>
    <a:masterClrMapping/>
  </p:clrMapOvr>
  <p:transition spd="slow">
    <p:wip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Trunking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sz="2400" dirty="0"/>
              <a:t>Verify DTP Mode</a:t>
            </a:r>
            <a:endParaRPr lang="en-CA" alt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356" y="985647"/>
            <a:ext cx="3896059" cy="2942877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 default DTP configuration is dependent on the Cisco IOS version and platform.</a:t>
            </a:r>
          </a:p>
          <a:p>
            <a:r>
              <a:rPr lang="en-US" dirty="0"/>
              <a:t>Use the </a:t>
            </a:r>
            <a:r>
              <a:rPr lang="en-US" b="1" dirty="0"/>
              <a:t>show dtp interface </a:t>
            </a:r>
            <a:r>
              <a:rPr lang="en-US" dirty="0"/>
              <a:t>command to determine the current DTP mode.</a:t>
            </a:r>
          </a:p>
          <a:p>
            <a:r>
              <a:rPr lang="en-US" dirty="0"/>
              <a:t>Best practice recommends that the interfaces be set to access or trunk and to turnoff DTP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4444" y="985647"/>
            <a:ext cx="4648200" cy="249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8511304"/>
      </p:ext>
    </p:extLst>
  </p:cSld>
  <p:clrMapOvr>
    <a:masterClrMapping/>
  </p:clrMapOvr>
  <p:transition spd="slow">
    <p:wip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Trunking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Packet Tracer – Configure DTP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29184" y="875526"/>
            <a:ext cx="8814816" cy="3323113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In this Packet Tracer activity, you will perform the following: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Configure static trunking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Configure and verify DTP </a:t>
            </a:r>
          </a:p>
          <a:p>
            <a:pPr marL="0" indent="0">
              <a:buNone/>
            </a:pPr>
            <a:endParaRPr lang="en-CA" altLang="en-US" dirty="0"/>
          </a:p>
        </p:txBody>
      </p:sp>
    </p:spTree>
    <p:extLst>
      <p:ext uri="{BB962C8B-B14F-4D97-AF65-F5344CB8AC3E}">
        <p14:creationId xmlns:p14="http://schemas.microsoft.com/office/powerpoint/2010/main" val="3462195043"/>
      </p:ext>
    </p:extLst>
  </p:cSld>
  <p:clrMapOvr>
    <a:masterClrMapping/>
  </p:clrMapOvr>
  <p:transition spd="slow">
    <p:wip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231464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3.6 Module Practice and Quiz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22653524"/>
      </p:ext>
    </p:extLst>
  </p:cSld>
  <p:clrMapOvr>
    <a:masterClrMapping/>
  </p:clrMapOvr>
  <p:transition spd="slow">
    <p:wip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r>
              <a:rPr lang="en-US" altLang="en-US" sz="1600" dirty="0"/>
              <a:t>Module Practice and Quiz</a:t>
            </a:r>
            <a:br>
              <a:rPr lang="en-US" altLang="en-US" sz="1600" dirty="0"/>
            </a:br>
            <a:r>
              <a:rPr lang="en-US" altLang="en-US" dirty="0"/>
              <a:t>Packet Tracer – Implement VLANs and Trunking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6114" y="821051"/>
            <a:ext cx="8785081" cy="3794491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In this Packet Tracer activity, you will perform the following: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Configure VLANs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Assign Ports to VLANs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Configure Static Trunking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Configure Dynamic Trunking</a:t>
            </a:r>
          </a:p>
        </p:txBody>
      </p:sp>
    </p:spTree>
    <p:extLst>
      <p:ext uri="{BB962C8B-B14F-4D97-AF65-F5344CB8AC3E}">
        <p14:creationId xmlns:p14="http://schemas.microsoft.com/office/powerpoint/2010/main" val="3066166025"/>
      </p:ext>
    </p:extLst>
  </p:cSld>
  <p:clrMapOvr>
    <a:masterClrMapping/>
  </p:clrMapOvr>
  <p:transition spd="slow">
    <p:wip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r>
              <a:rPr lang="en-US" altLang="en-US" sz="1600" dirty="0"/>
              <a:t>Module Practice and Quiz</a:t>
            </a:r>
            <a:br>
              <a:rPr lang="en-US" altLang="en-US" sz="1600" dirty="0"/>
            </a:br>
            <a:r>
              <a:rPr lang="en-US" altLang="en-US" dirty="0"/>
              <a:t>Lab – Implement VLANs and Trunking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6114" y="821051"/>
            <a:ext cx="8785081" cy="3794491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In this lab, you will perform the following:</a:t>
            </a:r>
          </a:p>
          <a:p>
            <a:pPr lvl="1"/>
            <a:r>
              <a:rPr lang="en-US" sz="1800" dirty="0"/>
              <a:t>Build the Network and Configure Basic Device Settings</a:t>
            </a:r>
          </a:p>
          <a:p>
            <a:pPr lvl="1"/>
            <a:r>
              <a:rPr lang="en-US" sz="1800" dirty="0"/>
              <a:t>Create VLANs and Assign Switch Ports</a:t>
            </a:r>
          </a:p>
          <a:p>
            <a:pPr lvl="1"/>
            <a:r>
              <a:rPr lang="en-US" sz="1800" dirty="0"/>
              <a:t>Configure an 802.1Q Trunk between the Switches</a:t>
            </a:r>
          </a:p>
        </p:txBody>
      </p:sp>
    </p:spTree>
    <p:extLst>
      <p:ext uri="{BB962C8B-B14F-4D97-AF65-F5344CB8AC3E}">
        <p14:creationId xmlns:p14="http://schemas.microsoft.com/office/powerpoint/2010/main" val="719443048"/>
      </p:ext>
    </p:extLst>
  </p:cSld>
  <p:clrMapOvr>
    <a:masterClrMapping/>
  </p:clrMapOvr>
  <p:transition spd="slow">
    <p:wipe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" y="41393"/>
            <a:ext cx="9144000" cy="757551"/>
          </a:xfrm>
        </p:spPr>
        <p:txBody>
          <a:bodyPr/>
          <a:lstStyle/>
          <a:p>
            <a:r>
              <a:rPr lang="en-US" altLang="en-US" sz="1600" dirty="0"/>
              <a:t>Module Practice and Quiz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What did I learn in this module?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0" y="801475"/>
            <a:ext cx="8878824" cy="3780050"/>
          </a:xfrm>
        </p:spPr>
        <p:txBody>
          <a:bodyPr/>
          <a:lstStyle/>
          <a:p>
            <a:pPr lvl="2"/>
            <a:r>
              <a:rPr lang="en-US" sz="1800" dirty="0"/>
              <a:t>VLANs are based on logical instead of physical connections.</a:t>
            </a:r>
          </a:p>
          <a:p>
            <a:pPr lvl="2"/>
            <a:r>
              <a:rPr lang="en-US" sz="1800" dirty="0"/>
              <a:t>VLANs can segment networks based on function, team, or application.</a:t>
            </a:r>
          </a:p>
          <a:p>
            <a:pPr lvl="2"/>
            <a:r>
              <a:rPr lang="en-US" sz="1800" dirty="0"/>
              <a:t>Each VLAN is considered a separate logical network.</a:t>
            </a:r>
            <a:endParaRPr lang="en-US" sz="1800" b="1" dirty="0"/>
          </a:p>
          <a:p>
            <a:pPr lvl="2"/>
            <a:r>
              <a:rPr lang="en-US" sz="1800" dirty="0"/>
              <a:t>A trunk is a point-to-point link that carries more than one VLAN. </a:t>
            </a:r>
          </a:p>
          <a:p>
            <a:pPr lvl="2"/>
            <a:r>
              <a:rPr lang="en-US" sz="1800" dirty="0"/>
              <a:t>VLAN tag fields include the type, user priority, CFI and VID.</a:t>
            </a:r>
          </a:p>
          <a:p>
            <a:pPr lvl="2"/>
            <a:r>
              <a:rPr lang="en-US" sz="1800" dirty="0"/>
              <a:t>A separate voice VLAN is required to support VoIP.</a:t>
            </a:r>
            <a:endParaRPr lang="en-US" sz="1800" b="1" dirty="0"/>
          </a:p>
          <a:p>
            <a:pPr lvl="2"/>
            <a:r>
              <a:rPr lang="en-US" sz="1800" dirty="0"/>
              <a:t>Normal range VLAN configurations are stored in the vlan.dat file in flash.</a:t>
            </a:r>
          </a:p>
          <a:p>
            <a:pPr lvl="2"/>
            <a:r>
              <a:rPr lang="en-US" sz="1800" dirty="0"/>
              <a:t>An access port can belong to one data VLAN at a time, but may also have a Voice VLAN.</a:t>
            </a:r>
          </a:p>
        </p:txBody>
      </p:sp>
    </p:spTree>
    <p:extLst>
      <p:ext uri="{BB962C8B-B14F-4D97-AF65-F5344CB8AC3E}">
        <p14:creationId xmlns:p14="http://schemas.microsoft.com/office/powerpoint/2010/main" val="1710489231"/>
      </p:ext>
    </p:extLst>
  </p:cSld>
  <p:clrMapOvr>
    <a:masterClrMapping/>
  </p:clrMapOvr>
  <p:transition spd="slow">
    <p:wipe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" y="41393"/>
            <a:ext cx="9144000" cy="757551"/>
          </a:xfrm>
        </p:spPr>
        <p:txBody>
          <a:bodyPr/>
          <a:lstStyle/>
          <a:p>
            <a:r>
              <a:rPr lang="en-US" altLang="en-US" sz="1600" dirty="0"/>
              <a:t>Module Practice and Quiz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What did I learn in this module? (Cont.)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0" y="801475"/>
            <a:ext cx="8840141" cy="3722900"/>
          </a:xfrm>
        </p:spPr>
        <p:txBody>
          <a:bodyPr/>
          <a:lstStyle/>
          <a:p>
            <a:pPr lvl="2"/>
            <a:r>
              <a:rPr lang="en-US" sz="1800" dirty="0"/>
              <a:t>A trunk is a Layer 2 link between two switches that carries traffic for all VLANs.</a:t>
            </a:r>
          </a:p>
          <a:p>
            <a:pPr lvl="2"/>
            <a:r>
              <a:rPr lang="en-US" sz="1800" dirty="0"/>
              <a:t>Trunks will need tagging for the various VLANs, typically 802.1q .</a:t>
            </a:r>
          </a:p>
          <a:p>
            <a:pPr lvl="2"/>
            <a:r>
              <a:rPr lang="en-US" sz="1800" dirty="0"/>
              <a:t>IEEE 802.1q tagging makes provision for one native VLAN that will remain untagged.</a:t>
            </a:r>
          </a:p>
          <a:p>
            <a:pPr lvl="2"/>
            <a:r>
              <a:rPr lang="en-US" sz="1800" dirty="0"/>
              <a:t>An interface can be set to trunking or nontrunking.</a:t>
            </a:r>
          </a:p>
          <a:p>
            <a:pPr lvl="2"/>
            <a:r>
              <a:rPr lang="en-US" sz="1800" dirty="0"/>
              <a:t>Trunk negotiation is managed by the Dynamic Trunking Protocol (DTP).</a:t>
            </a:r>
          </a:p>
          <a:p>
            <a:pPr lvl="2"/>
            <a:r>
              <a:rPr lang="en-US" sz="1800" dirty="0"/>
              <a:t>DTP is a Cisco proprietary protocol that manages trunk negotiations.</a:t>
            </a:r>
          </a:p>
        </p:txBody>
      </p:sp>
    </p:spTree>
    <p:extLst>
      <p:ext uri="{BB962C8B-B14F-4D97-AF65-F5344CB8AC3E}">
        <p14:creationId xmlns:p14="http://schemas.microsoft.com/office/powerpoint/2010/main" val="3717343036"/>
      </p:ext>
    </p:extLst>
  </p:cSld>
  <p:clrMapOvr>
    <a:masterClrMapping/>
  </p:clrMapOvr>
  <p:transition spd="slow">
    <p:wipe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9144000" cy="632375"/>
          </a:xfrm>
        </p:spPr>
        <p:txBody>
          <a:bodyPr/>
          <a:lstStyle/>
          <a:p>
            <a:r>
              <a:rPr lang="en-US" altLang="en-US" sz="1400" dirty="0"/>
              <a:t>Module Practice and Quiz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5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23661684"/>
              </p:ext>
            </p:extLst>
          </p:nvPr>
        </p:nvGraphicFramePr>
        <p:xfrm>
          <a:off x="144461" y="798513"/>
          <a:ext cx="8472890" cy="38709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36445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4236445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Logical broadcast domain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Data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Default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Native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Management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+mn-lt"/>
                        </a:rPr>
                        <a:t>show vlan brief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Voice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VLAN Trunk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VLAN Segmentation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IEEE 802.1Q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VLAN Tagging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Canonical Format Identifier (CFI)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User Priority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 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Type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</a:t>
                      </a:r>
                      <a:r>
                        <a:rPr lang="en-US" sz="1600" b="0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</a:t>
                      </a: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switchport</a:t>
                      </a:r>
                    </a:p>
                    <a:p>
                      <a:pPr marL="285750" indent="-28575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endParaRPr lang="en-US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2626069"/>
      </p:ext>
    </p:extLst>
  </p:cSld>
  <p:clrMapOvr>
    <a:masterClrMapping/>
  </p:clrMapOvr>
  <p:transition spd="slow">
    <p:wipe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400" dirty="0"/>
              <a:t>Module Practice and Quiz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5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33747967"/>
              </p:ext>
            </p:extLst>
          </p:nvPr>
        </p:nvGraphicFramePr>
        <p:xfrm>
          <a:off x="144463" y="798513"/>
          <a:ext cx="8853486" cy="3773487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51162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2951162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  <a:gridCol w="2951162">
                  <a:extLst>
                    <a:ext uri="{9D8B030D-6E8A-4147-A177-3AD203B41FA5}">
                      <a16:colId xmlns:a16="http://schemas.microsoft.com/office/drawing/2014/main" val="281959122"/>
                    </a:ext>
                  </a:extLst>
                </a:gridCol>
              </a:tblGrid>
              <a:tr h="3773487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Normal Range VLANs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Extended Range VLANs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+mn-lt"/>
                        </a:rPr>
                        <a:t>vlan </a:t>
                      </a:r>
                      <a:r>
                        <a:rPr lang="en-US" sz="1600" b="0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vlan-id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name </a:t>
                      </a:r>
                      <a:r>
                        <a:rPr lang="en-US" sz="1600" b="0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vlan-name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mode access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access vlan </a:t>
                      </a:r>
                      <a:r>
                        <a:rPr lang="en-US" sz="1600" b="0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vlan-id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interface range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switchport access vlan </a:t>
                      </a:r>
                      <a:r>
                        <a:rPr lang="en-US" sz="1600" b="0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vlan </a:t>
                      </a:r>
                      <a:r>
                        <a:rPr lang="en-US" sz="1600" b="0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vlan-id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delete flash:vlan.dat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delete vlan.dat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vlan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vlan summary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vlan </a:t>
                      </a:r>
                      <a:r>
                        <a:rPr lang="en-US" sz="1600" b="0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mode trunk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trunk allowed vlan </a:t>
                      </a:r>
                      <a:r>
                        <a:rPr lang="en-US" sz="1600" b="0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vlan_list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trunk native vlan </a:t>
                      </a:r>
                      <a:r>
                        <a:rPr lang="en-US" sz="1600" b="0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switchport trunk allowed vlan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switchport trunk native vlan</a:t>
                      </a:r>
                    </a:p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switchport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switchport access vlan </a:t>
                      </a:r>
                      <a:r>
                        <a:rPr lang="en-US" sz="1600" b="0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trunk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</a:t>
                      </a:r>
                      <a:r>
                        <a:rPr lang="en-US" sz="1600" b="0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int_id </a:t>
                      </a: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trunk</a:t>
                      </a:r>
                    </a:p>
                    <a:p>
                      <a:pPr marL="0" indent="0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None/>
                      </a:pPr>
                      <a:endParaRPr lang="en-US" sz="1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4925983"/>
      </p:ext>
    </p:extLst>
  </p:cSld>
  <p:clrMapOvr>
    <a:masterClrMapping/>
  </p:clrMapOvr>
  <p:transition spd="slow">
    <p:wipe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67395794"/>
      </p:ext>
    </p:extLst>
  </p:cSld>
  <p:clrMapOvr>
    <a:masterClrMapping/>
  </p:clrMapOvr>
  <p:transition spd="slow">
    <p:wip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7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42B0379D92254787A382E8CCDF5BEF" ma:contentTypeVersion="10" ma:contentTypeDescription="Create a new document." ma:contentTypeScope="" ma:versionID="525c71bae80ff5034791cb6c5e03b6cc">
  <xsd:schema xmlns:xsd="http://www.w3.org/2001/XMLSchema" xmlns:xs="http://www.w3.org/2001/XMLSchema" xmlns:p="http://schemas.microsoft.com/office/2006/metadata/properties" xmlns:ns3="0982f482-56ad-4e13-8dea-ae800e159fcc" targetNamespace="http://schemas.microsoft.com/office/2006/metadata/properties" ma:root="true" ma:fieldsID="41bf6fb65b9f5571c902793c77a0d34f" ns3:_="">
    <xsd:import namespace="0982f482-56ad-4e13-8dea-ae800e159fc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82f482-56ad-4e13-8dea-ae800e159fc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82395DC-BC3D-414C-98C9-5F0229A2B7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982f482-56ad-4e13-8dea-ae800e159f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DCF1C3-AA48-4CEE-B2E8-4D9B4D602B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9595F67-E74D-4614-B706-0CCB01F7AD06}">
  <ds:schemaRefs>
    <ds:schemaRef ds:uri="http://schemas.microsoft.com/office/2006/metadata/properties"/>
    <ds:schemaRef ds:uri="0982f482-56ad-4e13-8dea-ae800e159fcc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21031</TotalTime>
  <Words>3768</Words>
  <Application>Microsoft Office PowerPoint</Application>
  <PresentationFormat>On-screen Show (16:9)</PresentationFormat>
  <Paragraphs>634</Paragraphs>
  <Slides>52</Slides>
  <Notes>51</Notes>
  <HiddenSlides>2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61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Times New Roman</vt:lpstr>
      <vt:lpstr>Wingdings</vt:lpstr>
      <vt:lpstr>Default Theme</vt:lpstr>
      <vt:lpstr>Module 3: VLANs</vt:lpstr>
      <vt:lpstr>Module Objectives</vt:lpstr>
      <vt:lpstr>3.1 Overview of VLANs</vt:lpstr>
      <vt:lpstr>Overview of VLANs VLAN Definitions</vt:lpstr>
      <vt:lpstr>Overview of VLANs Benefits of a VLAN Design</vt:lpstr>
      <vt:lpstr>Overview of VLANs Types of VLANs</vt:lpstr>
      <vt:lpstr>Overview of VLANs Types of VLANs (Cont.)</vt:lpstr>
      <vt:lpstr>Overview of VLANs Types of VLANs (Cont.)</vt:lpstr>
      <vt:lpstr>Overview of VLANs Packet Tracer – Who Hears the Broadcast?</vt:lpstr>
      <vt:lpstr>3.2 VLANs in a  Multi-Switched Environment</vt:lpstr>
      <vt:lpstr>VLANs in a Multi-Switched Environment Defining VLAN Trunks</vt:lpstr>
      <vt:lpstr>VLANs in a Multi-Switched Environment Networks without VLANs</vt:lpstr>
      <vt:lpstr>VLANs in a Multi-Switched Environment Networks with VLANs</vt:lpstr>
      <vt:lpstr>VLANs in a Multi-Switched Environment VLAN Identification with a Tag</vt:lpstr>
      <vt:lpstr>VLANs in a Multi-Switched Environment Native VLANs and 802.1Q Tagging</vt:lpstr>
      <vt:lpstr>VLANs in a Multi-Switched Environment Voice VLAN Tagging</vt:lpstr>
      <vt:lpstr>VLANs in a Multi-Switched Environment Voice VLAN Verification Example</vt:lpstr>
      <vt:lpstr>VLANs in a Multi-Switched Environment Packet Tracer – Investigate a VLAN Implementation</vt:lpstr>
      <vt:lpstr>3.3 VLAN Configuration</vt:lpstr>
      <vt:lpstr>VLAN Configuration VLAN Ranges on Catalyst Switches</vt:lpstr>
      <vt:lpstr>VLAN Configuration VLAN Creation Commands</vt:lpstr>
      <vt:lpstr>VLAN Configuration VLAN Creation Example</vt:lpstr>
      <vt:lpstr>VLAN Configuration VLAN Port Assignment Commands</vt:lpstr>
      <vt:lpstr>VLAN Configuration VLAN Port Assignment Example</vt:lpstr>
      <vt:lpstr>VLAN Configuration Data and Voice VLANs</vt:lpstr>
      <vt:lpstr>VLAN Configuration Data and Voice VLAN Example</vt:lpstr>
      <vt:lpstr>VLAN Configuration Verify VLAN Information</vt:lpstr>
      <vt:lpstr>VLAN Configuration Change VLAN Port Membership</vt:lpstr>
      <vt:lpstr>VLAN Configuration Delete VLANs</vt:lpstr>
      <vt:lpstr>VLAN Configuration Packet Tracer – VLAN Configuration</vt:lpstr>
      <vt:lpstr>3.4 VLAN Trunks</vt:lpstr>
      <vt:lpstr>VLAN Trunks Trunk Configuration Commands</vt:lpstr>
      <vt:lpstr>VLAN Trunks Trunk Configuration Example</vt:lpstr>
      <vt:lpstr>VLAN Trunks Verify Trunk Configuration</vt:lpstr>
      <vt:lpstr>VLAN Trunks Reset the Trunk to the Default State</vt:lpstr>
      <vt:lpstr>VLAN Trunks Reset the Trunk to the Default State (Cont.)</vt:lpstr>
      <vt:lpstr>VLAN Trunks Packet Tracer – Configure Trunks</vt:lpstr>
      <vt:lpstr>VLAN Trunks Lab – Configure VLANs and Trunks</vt:lpstr>
      <vt:lpstr>3.5 Dynamic Trunking Protocol</vt:lpstr>
      <vt:lpstr>Dynamic Trunking Protocol Introduction to DTP</vt:lpstr>
      <vt:lpstr>Dynamic Trunking Protocol Negotiated Interface Modes</vt:lpstr>
      <vt:lpstr>Dynamic Trunking Protocol Results of a DTP Configuration</vt:lpstr>
      <vt:lpstr>Dynamic Trunking Protocol Verify DTP Mode</vt:lpstr>
      <vt:lpstr>Dynamic Trunking Protocol Packet Tracer – Configure DTP</vt:lpstr>
      <vt:lpstr>3.6 Module Practice and Quiz </vt:lpstr>
      <vt:lpstr>Module Practice and Quiz Packet Tracer – Implement VLANs and Trunking</vt:lpstr>
      <vt:lpstr>Module Practice and Quiz Lab – Implement VLANs and Trunking</vt:lpstr>
      <vt:lpstr>Module Practice and Quiz What did I learn in this module?</vt:lpstr>
      <vt:lpstr>Module Practice and Quiz What did I learn in this module? (Cont.)</vt:lpstr>
      <vt:lpstr>Module Practice and Quiz New Terms and Commands</vt:lpstr>
      <vt:lpstr>Module Practice and Quiz New Terms and Commands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1062</cp:revision>
  <dcterms:created xsi:type="dcterms:W3CDTF">2016-08-22T22:27:36Z</dcterms:created>
  <dcterms:modified xsi:type="dcterms:W3CDTF">2020-02-24T09:00:53Z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  <property fmtid="{D5CDD505-2E9C-101B-9397-08002B2CF9AE}" pid="8" name="ArticulateGUID">
    <vt:lpwstr>F9A496F7-57D7-4028-9572-D40DFDF3715A</vt:lpwstr>
  </property>
  <property fmtid="{D5CDD505-2E9C-101B-9397-08002B2CF9AE}" pid="9" name="ArticulatePath">
    <vt:lpwstr>ITE7_Chp9_by_jg</vt:lpwstr>
  </property>
  <property fmtid="{D5CDD505-2E9C-101B-9397-08002B2CF9AE}" pid="10" name="ContentTypeId">
    <vt:lpwstr>0x0101007F42B0379D92254787A382E8CCDF5BEF</vt:lpwstr>
  </property>
</Properties>
</file>