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3"/>
  </p:sldMasterIdLst>
  <p:notesMasterIdLst>
    <p:notesMasterId r:id="rId28"/>
  </p:notesMasterIdLst>
  <p:handoutMasterIdLst>
    <p:handoutMasterId r:id="rId29"/>
  </p:handoutMasterIdLst>
  <p:sldIdLst>
    <p:sldId id="256" r:id="rId4"/>
    <p:sldId id="257" r:id="rId5"/>
    <p:sldId id="258" r:id="rId6"/>
    <p:sldId id="259" r:id="rId7"/>
    <p:sldId id="260" r:id="rId8"/>
    <p:sldId id="261" r:id="rId9"/>
    <p:sldId id="264" r:id="rId10"/>
    <p:sldId id="263" r:id="rId11"/>
    <p:sldId id="265" r:id="rId12"/>
    <p:sldId id="267" r:id="rId13"/>
    <p:sldId id="296" r:id="rId14"/>
    <p:sldId id="266" r:id="rId15"/>
    <p:sldId id="294" r:id="rId16"/>
    <p:sldId id="274" r:id="rId17"/>
    <p:sldId id="293" r:id="rId18"/>
    <p:sldId id="292" r:id="rId19"/>
    <p:sldId id="275" r:id="rId20"/>
    <p:sldId id="276" r:id="rId21"/>
    <p:sldId id="277" r:id="rId22"/>
    <p:sldId id="280" r:id="rId23"/>
    <p:sldId id="283" r:id="rId24"/>
    <p:sldId id="288" r:id="rId25"/>
    <p:sldId id="282" r:id="rId26"/>
    <p:sldId id="286" r:id="rId27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BC6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8656" autoAdjust="0"/>
  </p:normalViewPr>
  <p:slideViewPr>
    <p:cSldViewPr>
      <p:cViewPr varScale="1">
        <p:scale>
          <a:sx n="103" d="100"/>
          <a:sy n="103" d="100"/>
        </p:scale>
        <p:origin x="1854" y="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" Type="http://schemas.openxmlformats.org/officeDocument/2006/relationships/slideMaster" Target="slideMasters/slideMaster1.xml"/><Relationship Id="rId21" Type="http://schemas.openxmlformats.org/officeDocument/2006/relationships/slide" Target="slides/slide18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handoutMaster" Target="handoutMasters/handout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theme" Target="theme/theme1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viewProps" Target="viewProp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presProps" Target="presProps.xml"/><Relationship Id="rId8" Type="http://schemas.openxmlformats.org/officeDocument/2006/relationships/slide" Target="slides/slide5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71F6BCE-463B-4A04-A197-04240BE213CC}" type="doc">
      <dgm:prSet loTypeId="urn:microsoft.com/office/officeart/2005/8/layout/hProcess4" loCatId="process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GB"/>
        </a:p>
      </dgm:t>
    </dgm:pt>
    <dgm:pt modelId="{28CDECF9-707D-48C2-A10D-E8248896F1CB}">
      <dgm:prSet phldrT="[Text]"/>
      <dgm:spPr/>
      <dgm:t>
        <a:bodyPr/>
        <a:lstStyle/>
        <a:p>
          <a:r>
            <a:rPr lang="en-GB" dirty="0"/>
            <a:t>Machine</a:t>
          </a:r>
        </a:p>
      </dgm:t>
    </dgm:pt>
    <dgm:pt modelId="{05EDF2EA-617A-411D-8979-0D8F67EC5303}" type="parTrans" cxnId="{26D4967A-14E0-45D0-AC86-D7AD442B0D9A}">
      <dgm:prSet/>
      <dgm:spPr/>
      <dgm:t>
        <a:bodyPr/>
        <a:lstStyle/>
        <a:p>
          <a:endParaRPr lang="en-GB"/>
        </a:p>
      </dgm:t>
    </dgm:pt>
    <dgm:pt modelId="{DC31B374-943C-44B4-B0BF-2D47C1D793C7}" type="sibTrans" cxnId="{26D4967A-14E0-45D0-AC86-D7AD442B0D9A}">
      <dgm:prSet/>
      <dgm:spPr/>
      <dgm:t>
        <a:bodyPr/>
        <a:lstStyle/>
        <a:p>
          <a:endParaRPr lang="en-GB"/>
        </a:p>
      </dgm:t>
    </dgm:pt>
    <dgm:pt modelId="{0A9826FB-6D54-48D8-A9B3-5D954BA7BA21}">
      <dgm:prSet phldrT="[Text]" custT="1"/>
      <dgm:spPr/>
      <dgm:t>
        <a:bodyPr/>
        <a:lstStyle/>
        <a:p>
          <a:r>
            <a:rPr lang="en-GB" sz="2000" dirty="0"/>
            <a:t>Hardware</a:t>
          </a:r>
        </a:p>
      </dgm:t>
    </dgm:pt>
    <dgm:pt modelId="{B993214C-052F-48A7-B740-642674F4C97E}" type="parTrans" cxnId="{E6E5089C-A179-4906-83D6-436934E6F1B2}">
      <dgm:prSet/>
      <dgm:spPr/>
      <dgm:t>
        <a:bodyPr/>
        <a:lstStyle/>
        <a:p>
          <a:endParaRPr lang="en-GB"/>
        </a:p>
      </dgm:t>
    </dgm:pt>
    <dgm:pt modelId="{388FC9E2-3558-4AD2-8104-B1EF40A2A7A5}" type="sibTrans" cxnId="{E6E5089C-A179-4906-83D6-436934E6F1B2}">
      <dgm:prSet/>
      <dgm:spPr/>
      <dgm:t>
        <a:bodyPr/>
        <a:lstStyle/>
        <a:p>
          <a:endParaRPr lang="en-GB"/>
        </a:p>
      </dgm:t>
    </dgm:pt>
    <dgm:pt modelId="{1A56CE74-21DD-48A8-A5D4-6882F51CA957}">
      <dgm:prSet phldrT="[Text]" custT="1"/>
      <dgm:spPr/>
      <dgm:t>
        <a:bodyPr/>
        <a:lstStyle/>
        <a:p>
          <a:r>
            <a:rPr lang="en-GB" sz="2000" dirty="0"/>
            <a:t>Software</a:t>
          </a:r>
        </a:p>
      </dgm:t>
    </dgm:pt>
    <dgm:pt modelId="{110ED42E-66E5-4754-9310-986C5E891D7A}" type="parTrans" cxnId="{CB1B9904-2975-44D0-97B6-4BFDA295CC87}">
      <dgm:prSet/>
      <dgm:spPr/>
      <dgm:t>
        <a:bodyPr/>
        <a:lstStyle/>
        <a:p>
          <a:endParaRPr lang="en-GB"/>
        </a:p>
      </dgm:t>
    </dgm:pt>
    <dgm:pt modelId="{F204C780-5129-4396-9505-2A1C61438F68}" type="sibTrans" cxnId="{CB1B9904-2975-44D0-97B6-4BFDA295CC87}">
      <dgm:prSet/>
      <dgm:spPr/>
      <dgm:t>
        <a:bodyPr/>
        <a:lstStyle/>
        <a:p>
          <a:endParaRPr lang="en-GB"/>
        </a:p>
      </dgm:t>
    </dgm:pt>
    <dgm:pt modelId="{8462B2B7-EC79-43AB-B022-F7A0C54972C3}">
      <dgm:prSet phldrT="[Text]"/>
      <dgm:spPr/>
      <dgm:t>
        <a:bodyPr/>
        <a:lstStyle/>
        <a:p>
          <a:r>
            <a:rPr lang="en-GB" dirty="0"/>
            <a:t>Data</a:t>
          </a:r>
        </a:p>
      </dgm:t>
    </dgm:pt>
    <dgm:pt modelId="{1E3938D1-32A9-4305-BCFB-15F8146B333D}" type="parTrans" cxnId="{86D3F648-4697-404C-979B-D1B54A80102C}">
      <dgm:prSet/>
      <dgm:spPr/>
      <dgm:t>
        <a:bodyPr/>
        <a:lstStyle/>
        <a:p>
          <a:endParaRPr lang="en-GB"/>
        </a:p>
      </dgm:t>
    </dgm:pt>
    <dgm:pt modelId="{B02CEFDA-34C2-4548-AAA0-2D7C6C8A7354}" type="sibTrans" cxnId="{86D3F648-4697-404C-979B-D1B54A80102C}">
      <dgm:prSet/>
      <dgm:spPr/>
      <dgm:t>
        <a:bodyPr/>
        <a:lstStyle/>
        <a:p>
          <a:endParaRPr lang="en-GB"/>
        </a:p>
      </dgm:t>
    </dgm:pt>
    <dgm:pt modelId="{FFDE4728-B25A-48A1-B2A9-648853F362B0}">
      <dgm:prSet phldrT="[Text]" custT="1"/>
      <dgm:spPr/>
      <dgm:t>
        <a:bodyPr/>
        <a:lstStyle/>
        <a:p>
          <a:r>
            <a:rPr lang="en-GB" sz="2000" dirty="0"/>
            <a:t>The Bridge between</a:t>
          </a:r>
        </a:p>
      </dgm:t>
    </dgm:pt>
    <dgm:pt modelId="{9FF3F77C-94B2-4BC7-97BB-439421AD6683}" type="parTrans" cxnId="{C537EA67-A256-4EE2-B352-4022B6741EA5}">
      <dgm:prSet/>
      <dgm:spPr/>
      <dgm:t>
        <a:bodyPr/>
        <a:lstStyle/>
        <a:p>
          <a:endParaRPr lang="en-GB"/>
        </a:p>
      </dgm:t>
    </dgm:pt>
    <dgm:pt modelId="{9D49AE47-BC90-4249-8EBD-C835844C0C0B}" type="sibTrans" cxnId="{C537EA67-A256-4EE2-B352-4022B6741EA5}">
      <dgm:prSet/>
      <dgm:spPr/>
      <dgm:t>
        <a:bodyPr/>
        <a:lstStyle/>
        <a:p>
          <a:endParaRPr lang="en-GB"/>
        </a:p>
      </dgm:t>
    </dgm:pt>
    <dgm:pt modelId="{09FF6D89-6773-4E67-B152-9EC96648A23E}">
      <dgm:prSet phldrT="[Text]"/>
      <dgm:spPr/>
      <dgm:t>
        <a:bodyPr/>
        <a:lstStyle/>
        <a:p>
          <a:r>
            <a:rPr lang="en-GB" dirty="0"/>
            <a:t>Human</a:t>
          </a:r>
        </a:p>
      </dgm:t>
    </dgm:pt>
    <dgm:pt modelId="{D3C976C1-16E7-4A29-8379-FC8C5F3E73E0}" type="parTrans" cxnId="{FB61FB01-05D7-4449-93E1-19A6D7168FBB}">
      <dgm:prSet/>
      <dgm:spPr/>
      <dgm:t>
        <a:bodyPr/>
        <a:lstStyle/>
        <a:p>
          <a:endParaRPr lang="en-GB"/>
        </a:p>
      </dgm:t>
    </dgm:pt>
    <dgm:pt modelId="{763DAAB1-9E17-4421-BEBC-9C9E8183C55A}" type="sibTrans" cxnId="{FB61FB01-05D7-4449-93E1-19A6D7168FBB}">
      <dgm:prSet/>
      <dgm:spPr/>
      <dgm:t>
        <a:bodyPr/>
        <a:lstStyle/>
        <a:p>
          <a:endParaRPr lang="en-GB"/>
        </a:p>
      </dgm:t>
    </dgm:pt>
    <dgm:pt modelId="{1B63FA08-4B0D-41B8-B031-5E07C7DB30DC}">
      <dgm:prSet phldrT="[Text]" custT="1"/>
      <dgm:spPr/>
      <dgm:t>
        <a:bodyPr/>
        <a:lstStyle/>
        <a:p>
          <a:r>
            <a:rPr lang="en-GB" sz="2000" dirty="0"/>
            <a:t>Procedures</a:t>
          </a:r>
        </a:p>
      </dgm:t>
    </dgm:pt>
    <dgm:pt modelId="{305E3C3D-6A9B-4E72-AF36-1A02209F9EB0}" type="parTrans" cxnId="{8208E553-FCA8-4FD5-9215-8B21A2E26F3D}">
      <dgm:prSet/>
      <dgm:spPr/>
      <dgm:t>
        <a:bodyPr/>
        <a:lstStyle/>
        <a:p>
          <a:endParaRPr lang="en-GB"/>
        </a:p>
      </dgm:t>
    </dgm:pt>
    <dgm:pt modelId="{454A5CCE-85C8-42B5-92E5-45F6CFD1ED0C}" type="sibTrans" cxnId="{8208E553-FCA8-4FD5-9215-8B21A2E26F3D}">
      <dgm:prSet/>
      <dgm:spPr/>
      <dgm:t>
        <a:bodyPr/>
        <a:lstStyle/>
        <a:p>
          <a:endParaRPr lang="en-GB"/>
        </a:p>
      </dgm:t>
    </dgm:pt>
    <dgm:pt modelId="{687ED44F-500D-4E2B-9FC5-B26B0B91DE2F}">
      <dgm:prSet phldrT="[Text]" custT="1"/>
      <dgm:spPr/>
      <dgm:t>
        <a:bodyPr/>
        <a:lstStyle/>
        <a:p>
          <a:r>
            <a:rPr lang="en-GB" sz="2000" dirty="0"/>
            <a:t>People</a:t>
          </a:r>
        </a:p>
      </dgm:t>
    </dgm:pt>
    <dgm:pt modelId="{345280E8-1A0B-4959-A51A-AC41B1901FC6}" type="parTrans" cxnId="{97F65319-B852-4478-82BC-2768C9823A4A}">
      <dgm:prSet/>
      <dgm:spPr/>
      <dgm:t>
        <a:bodyPr/>
        <a:lstStyle/>
        <a:p>
          <a:endParaRPr lang="en-GB"/>
        </a:p>
      </dgm:t>
    </dgm:pt>
    <dgm:pt modelId="{9ADADE32-C5BE-46E5-ACEB-165B92520A90}" type="sibTrans" cxnId="{97F65319-B852-4478-82BC-2768C9823A4A}">
      <dgm:prSet/>
      <dgm:spPr/>
      <dgm:t>
        <a:bodyPr/>
        <a:lstStyle/>
        <a:p>
          <a:endParaRPr lang="en-GB"/>
        </a:p>
      </dgm:t>
    </dgm:pt>
    <dgm:pt modelId="{91FDF922-EFBA-43DE-AE6C-B62463561E5C}" type="pres">
      <dgm:prSet presAssocID="{B71F6BCE-463B-4A04-A197-04240BE213CC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E6789C88-0832-4251-A1C3-B2D4D00C28C1}" type="pres">
      <dgm:prSet presAssocID="{B71F6BCE-463B-4A04-A197-04240BE213CC}" presName="tSp" presStyleCnt="0"/>
      <dgm:spPr/>
    </dgm:pt>
    <dgm:pt modelId="{16F12B63-0F90-4BC3-BC84-677F7E533733}" type="pres">
      <dgm:prSet presAssocID="{B71F6BCE-463B-4A04-A197-04240BE213CC}" presName="bSp" presStyleCnt="0"/>
      <dgm:spPr/>
    </dgm:pt>
    <dgm:pt modelId="{F2410629-5C1A-4FDA-8BFB-3E1B24095038}" type="pres">
      <dgm:prSet presAssocID="{B71F6BCE-463B-4A04-A197-04240BE213CC}" presName="process" presStyleCnt="0"/>
      <dgm:spPr/>
    </dgm:pt>
    <dgm:pt modelId="{2D70055B-8D42-4B79-B21F-A504A40899D4}" type="pres">
      <dgm:prSet presAssocID="{28CDECF9-707D-48C2-A10D-E8248896F1CB}" presName="composite1" presStyleCnt="0"/>
      <dgm:spPr/>
    </dgm:pt>
    <dgm:pt modelId="{36FBABD7-166D-4E92-9B8E-BC49C36762A4}" type="pres">
      <dgm:prSet presAssocID="{28CDECF9-707D-48C2-A10D-E8248896F1CB}" presName="dummyNode1" presStyleLbl="node1" presStyleIdx="0" presStyleCnt="3"/>
      <dgm:spPr/>
    </dgm:pt>
    <dgm:pt modelId="{686529DB-DD32-46E0-9E6D-C373DD8DAB79}" type="pres">
      <dgm:prSet presAssocID="{28CDECF9-707D-48C2-A10D-E8248896F1CB}" presName="childNode1" presStyleLbl="bgAcc1" presStyleIdx="0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2A0AA000-75A3-4928-B2DB-723D3E0CF8A5}" type="pres">
      <dgm:prSet presAssocID="{28CDECF9-707D-48C2-A10D-E8248896F1CB}" presName="childNode1tx" presStyleLbl="bgAcc1" presStyleIdx="0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6C87134E-0791-4B85-A568-15CA0EF5C49B}" type="pres">
      <dgm:prSet presAssocID="{28CDECF9-707D-48C2-A10D-E8248896F1CB}" presName="parentNode1" presStyleLbl="node1" presStyleIdx="0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31DBD80E-DC2A-4BFE-B035-0B583700E9B8}" type="pres">
      <dgm:prSet presAssocID="{28CDECF9-707D-48C2-A10D-E8248896F1CB}" presName="connSite1" presStyleCnt="0"/>
      <dgm:spPr/>
    </dgm:pt>
    <dgm:pt modelId="{95DF3AB7-2177-42EF-A4D8-A1F46AF9A8C5}" type="pres">
      <dgm:prSet presAssocID="{DC31B374-943C-44B4-B0BF-2D47C1D793C7}" presName="Name9" presStyleLbl="sibTrans2D1" presStyleIdx="0" presStyleCnt="2"/>
      <dgm:spPr/>
      <dgm:t>
        <a:bodyPr/>
        <a:lstStyle/>
        <a:p>
          <a:endParaRPr lang="en-GB"/>
        </a:p>
      </dgm:t>
    </dgm:pt>
    <dgm:pt modelId="{3D954997-06A0-4CDC-9EA1-595EBA709B81}" type="pres">
      <dgm:prSet presAssocID="{8462B2B7-EC79-43AB-B022-F7A0C54972C3}" presName="composite2" presStyleCnt="0"/>
      <dgm:spPr/>
    </dgm:pt>
    <dgm:pt modelId="{C0F143C9-6292-44C9-96D5-2694CA103D24}" type="pres">
      <dgm:prSet presAssocID="{8462B2B7-EC79-43AB-B022-F7A0C54972C3}" presName="dummyNode2" presStyleLbl="node1" presStyleIdx="0" presStyleCnt="3"/>
      <dgm:spPr/>
    </dgm:pt>
    <dgm:pt modelId="{D6516276-0980-4FE0-825E-F6F4EAF3C359}" type="pres">
      <dgm:prSet presAssocID="{8462B2B7-EC79-43AB-B022-F7A0C54972C3}" presName="childNode2" presStyleLbl="bgAcc1" presStyleIdx="1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C4B85FBB-6990-4C6E-A2E3-F1F03DE73FF0}" type="pres">
      <dgm:prSet presAssocID="{8462B2B7-EC79-43AB-B022-F7A0C54972C3}" presName="childNode2tx" presStyleLbl="bgAcc1" presStyleIdx="1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58922541-B4F9-43B9-A0F5-8449482D6B70}" type="pres">
      <dgm:prSet presAssocID="{8462B2B7-EC79-43AB-B022-F7A0C54972C3}" presName="parentNode2" presStyleLbl="node1" presStyleIdx="1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63F7F056-83BA-4ACB-8FC5-1B9184E0C2FF}" type="pres">
      <dgm:prSet presAssocID="{8462B2B7-EC79-43AB-B022-F7A0C54972C3}" presName="connSite2" presStyleCnt="0"/>
      <dgm:spPr/>
    </dgm:pt>
    <dgm:pt modelId="{64B1EEA3-995B-493F-85ED-695D887D066A}" type="pres">
      <dgm:prSet presAssocID="{B02CEFDA-34C2-4548-AAA0-2D7C6C8A7354}" presName="Name18" presStyleLbl="sibTrans2D1" presStyleIdx="1" presStyleCnt="2"/>
      <dgm:spPr/>
      <dgm:t>
        <a:bodyPr/>
        <a:lstStyle/>
        <a:p>
          <a:endParaRPr lang="en-GB"/>
        </a:p>
      </dgm:t>
    </dgm:pt>
    <dgm:pt modelId="{BEDE9A93-F13C-4476-8B7A-B35D349ADC31}" type="pres">
      <dgm:prSet presAssocID="{09FF6D89-6773-4E67-B152-9EC96648A23E}" presName="composite1" presStyleCnt="0"/>
      <dgm:spPr/>
    </dgm:pt>
    <dgm:pt modelId="{BD008804-5EC4-4D09-A7C0-82A66114150C}" type="pres">
      <dgm:prSet presAssocID="{09FF6D89-6773-4E67-B152-9EC96648A23E}" presName="dummyNode1" presStyleLbl="node1" presStyleIdx="1" presStyleCnt="3"/>
      <dgm:spPr/>
    </dgm:pt>
    <dgm:pt modelId="{A2160A39-174A-4452-9685-53029CF7B551}" type="pres">
      <dgm:prSet presAssocID="{09FF6D89-6773-4E67-B152-9EC96648A23E}" presName="childNode1" presStyleLbl="bgAcc1" presStyleIdx="2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39AE878C-FD53-46B8-A128-37145F3B4ACB}" type="pres">
      <dgm:prSet presAssocID="{09FF6D89-6773-4E67-B152-9EC96648A23E}" presName="childNode1tx" presStyleLbl="bgAcc1" presStyleIdx="2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7C6140D5-1298-4017-B55A-6ADFB8BA511B}" type="pres">
      <dgm:prSet presAssocID="{09FF6D89-6773-4E67-B152-9EC96648A23E}" presName="parentNode1" presStyleLbl="node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A07E2C40-26E7-4B50-81CA-63AD13AE449C}" type="pres">
      <dgm:prSet presAssocID="{09FF6D89-6773-4E67-B152-9EC96648A23E}" presName="connSite1" presStyleCnt="0"/>
      <dgm:spPr/>
    </dgm:pt>
  </dgm:ptLst>
  <dgm:cxnLst>
    <dgm:cxn modelId="{9A2E16D1-247C-4C1A-9A51-F1794E72B354}" type="presOf" srcId="{1B63FA08-4B0D-41B8-B031-5E07C7DB30DC}" destId="{39AE878C-FD53-46B8-A128-37145F3B4ACB}" srcOrd="1" destOrd="0" presId="urn:microsoft.com/office/officeart/2005/8/layout/hProcess4"/>
    <dgm:cxn modelId="{E4D364A7-7143-4718-8875-EE49679A83E1}" type="presOf" srcId="{8462B2B7-EC79-43AB-B022-F7A0C54972C3}" destId="{58922541-B4F9-43B9-A0F5-8449482D6B70}" srcOrd="0" destOrd="0" presId="urn:microsoft.com/office/officeart/2005/8/layout/hProcess4"/>
    <dgm:cxn modelId="{9FDAC2FC-D266-40E0-8DFD-0F618D669DD8}" type="presOf" srcId="{FFDE4728-B25A-48A1-B2A9-648853F362B0}" destId="{C4B85FBB-6990-4C6E-A2E3-F1F03DE73FF0}" srcOrd="1" destOrd="0" presId="urn:microsoft.com/office/officeart/2005/8/layout/hProcess4"/>
    <dgm:cxn modelId="{5A13A5CE-5E4A-4AE9-9929-2C88AE4451F8}" type="presOf" srcId="{1A56CE74-21DD-48A8-A5D4-6882F51CA957}" destId="{686529DB-DD32-46E0-9E6D-C373DD8DAB79}" srcOrd="0" destOrd="1" presId="urn:microsoft.com/office/officeart/2005/8/layout/hProcess4"/>
    <dgm:cxn modelId="{FB61FB01-05D7-4449-93E1-19A6D7168FBB}" srcId="{B71F6BCE-463B-4A04-A197-04240BE213CC}" destId="{09FF6D89-6773-4E67-B152-9EC96648A23E}" srcOrd="2" destOrd="0" parTransId="{D3C976C1-16E7-4A29-8379-FC8C5F3E73E0}" sibTransId="{763DAAB1-9E17-4421-BEBC-9C9E8183C55A}"/>
    <dgm:cxn modelId="{99D144E2-3A09-4E62-829C-CFAE6DA284DE}" type="presOf" srcId="{1B63FA08-4B0D-41B8-B031-5E07C7DB30DC}" destId="{A2160A39-174A-4452-9685-53029CF7B551}" srcOrd="0" destOrd="0" presId="urn:microsoft.com/office/officeart/2005/8/layout/hProcess4"/>
    <dgm:cxn modelId="{579D2A03-391D-4BF1-8505-7ED501EA0BB2}" type="presOf" srcId="{B71F6BCE-463B-4A04-A197-04240BE213CC}" destId="{91FDF922-EFBA-43DE-AE6C-B62463561E5C}" srcOrd="0" destOrd="0" presId="urn:microsoft.com/office/officeart/2005/8/layout/hProcess4"/>
    <dgm:cxn modelId="{70F081B2-7E88-461F-B14B-32B122DB59F8}" type="presOf" srcId="{B02CEFDA-34C2-4548-AAA0-2D7C6C8A7354}" destId="{64B1EEA3-995B-493F-85ED-695D887D066A}" srcOrd="0" destOrd="0" presId="urn:microsoft.com/office/officeart/2005/8/layout/hProcess4"/>
    <dgm:cxn modelId="{EEC437E8-6A07-40B4-8902-EFE8A897520D}" type="presOf" srcId="{0A9826FB-6D54-48D8-A9B3-5D954BA7BA21}" destId="{686529DB-DD32-46E0-9E6D-C373DD8DAB79}" srcOrd="0" destOrd="0" presId="urn:microsoft.com/office/officeart/2005/8/layout/hProcess4"/>
    <dgm:cxn modelId="{3CD23750-A7F6-4417-935E-1D050511B611}" type="presOf" srcId="{09FF6D89-6773-4E67-B152-9EC96648A23E}" destId="{7C6140D5-1298-4017-B55A-6ADFB8BA511B}" srcOrd="0" destOrd="0" presId="urn:microsoft.com/office/officeart/2005/8/layout/hProcess4"/>
    <dgm:cxn modelId="{6336564F-160C-4111-94FA-7D3F50346C87}" type="presOf" srcId="{0A9826FB-6D54-48D8-A9B3-5D954BA7BA21}" destId="{2A0AA000-75A3-4928-B2DB-723D3E0CF8A5}" srcOrd="1" destOrd="0" presId="urn:microsoft.com/office/officeart/2005/8/layout/hProcess4"/>
    <dgm:cxn modelId="{97F65319-B852-4478-82BC-2768C9823A4A}" srcId="{09FF6D89-6773-4E67-B152-9EC96648A23E}" destId="{687ED44F-500D-4E2B-9FC5-B26B0B91DE2F}" srcOrd="1" destOrd="0" parTransId="{345280E8-1A0B-4959-A51A-AC41B1901FC6}" sibTransId="{9ADADE32-C5BE-46E5-ACEB-165B92520A90}"/>
    <dgm:cxn modelId="{F3FFEC0B-5610-491F-AA94-AE9816B9CDDB}" type="presOf" srcId="{687ED44F-500D-4E2B-9FC5-B26B0B91DE2F}" destId="{39AE878C-FD53-46B8-A128-37145F3B4ACB}" srcOrd="1" destOrd="1" presId="urn:microsoft.com/office/officeart/2005/8/layout/hProcess4"/>
    <dgm:cxn modelId="{86D3F648-4697-404C-979B-D1B54A80102C}" srcId="{B71F6BCE-463B-4A04-A197-04240BE213CC}" destId="{8462B2B7-EC79-43AB-B022-F7A0C54972C3}" srcOrd="1" destOrd="0" parTransId="{1E3938D1-32A9-4305-BCFB-15F8146B333D}" sibTransId="{B02CEFDA-34C2-4548-AAA0-2D7C6C8A7354}"/>
    <dgm:cxn modelId="{8208E553-FCA8-4FD5-9215-8B21A2E26F3D}" srcId="{09FF6D89-6773-4E67-B152-9EC96648A23E}" destId="{1B63FA08-4B0D-41B8-B031-5E07C7DB30DC}" srcOrd="0" destOrd="0" parTransId="{305E3C3D-6A9B-4E72-AF36-1A02209F9EB0}" sibTransId="{454A5CCE-85C8-42B5-92E5-45F6CFD1ED0C}"/>
    <dgm:cxn modelId="{C537EA67-A256-4EE2-B352-4022B6741EA5}" srcId="{8462B2B7-EC79-43AB-B022-F7A0C54972C3}" destId="{FFDE4728-B25A-48A1-B2A9-648853F362B0}" srcOrd="0" destOrd="0" parTransId="{9FF3F77C-94B2-4BC7-97BB-439421AD6683}" sibTransId="{9D49AE47-BC90-4249-8EBD-C835844C0C0B}"/>
    <dgm:cxn modelId="{CE476A01-8144-46D2-8CFA-7DD4F2E790DD}" type="presOf" srcId="{28CDECF9-707D-48C2-A10D-E8248896F1CB}" destId="{6C87134E-0791-4B85-A568-15CA0EF5C49B}" srcOrd="0" destOrd="0" presId="urn:microsoft.com/office/officeart/2005/8/layout/hProcess4"/>
    <dgm:cxn modelId="{26D4967A-14E0-45D0-AC86-D7AD442B0D9A}" srcId="{B71F6BCE-463B-4A04-A197-04240BE213CC}" destId="{28CDECF9-707D-48C2-A10D-E8248896F1CB}" srcOrd="0" destOrd="0" parTransId="{05EDF2EA-617A-411D-8979-0D8F67EC5303}" sibTransId="{DC31B374-943C-44B4-B0BF-2D47C1D793C7}"/>
    <dgm:cxn modelId="{E6E5089C-A179-4906-83D6-436934E6F1B2}" srcId="{28CDECF9-707D-48C2-A10D-E8248896F1CB}" destId="{0A9826FB-6D54-48D8-A9B3-5D954BA7BA21}" srcOrd="0" destOrd="0" parTransId="{B993214C-052F-48A7-B740-642674F4C97E}" sibTransId="{388FC9E2-3558-4AD2-8104-B1EF40A2A7A5}"/>
    <dgm:cxn modelId="{D4EE8B55-C1AC-4170-81F9-5CF0363DB273}" type="presOf" srcId="{687ED44F-500D-4E2B-9FC5-B26B0B91DE2F}" destId="{A2160A39-174A-4452-9685-53029CF7B551}" srcOrd="0" destOrd="1" presId="urn:microsoft.com/office/officeart/2005/8/layout/hProcess4"/>
    <dgm:cxn modelId="{CB1B9904-2975-44D0-97B6-4BFDA295CC87}" srcId="{28CDECF9-707D-48C2-A10D-E8248896F1CB}" destId="{1A56CE74-21DD-48A8-A5D4-6882F51CA957}" srcOrd="1" destOrd="0" parTransId="{110ED42E-66E5-4754-9310-986C5E891D7A}" sibTransId="{F204C780-5129-4396-9505-2A1C61438F68}"/>
    <dgm:cxn modelId="{AA64F870-8749-450D-A1FD-4C14B0D1D8A5}" type="presOf" srcId="{FFDE4728-B25A-48A1-B2A9-648853F362B0}" destId="{D6516276-0980-4FE0-825E-F6F4EAF3C359}" srcOrd="0" destOrd="0" presId="urn:microsoft.com/office/officeart/2005/8/layout/hProcess4"/>
    <dgm:cxn modelId="{C403BFD4-BAAC-41B8-B1EF-6680EA6AD1A8}" type="presOf" srcId="{DC31B374-943C-44B4-B0BF-2D47C1D793C7}" destId="{95DF3AB7-2177-42EF-A4D8-A1F46AF9A8C5}" srcOrd="0" destOrd="0" presId="urn:microsoft.com/office/officeart/2005/8/layout/hProcess4"/>
    <dgm:cxn modelId="{2AB2E48E-9800-4532-AE32-4E0765095419}" type="presOf" srcId="{1A56CE74-21DD-48A8-A5D4-6882F51CA957}" destId="{2A0AA000-75A3-4928-B2DB-723D3E0CF8A5}" srcOrd="1" destOrd="1" presId="urn:microsoft.com/office/officeart/2005/8/layout/hProcess4"/>
    <dgm:cxn modelId="{45C0630B-D87F-4FA4-95F0-9EEEC3965E1A}" type="presParOf" srcId="{91FDF922-EFBA-43DE-AE6C-B62463561E5C}" destId="{E6789C88-0832-4251-A1C3-B2D4D00C28C1}" srcOrd="0" destOrd="0" presId="urn:microsoft.com/office/officeart/2005/8/layout/hProcess4"/>
    <dgm:cxn modelId="{DA504FFC-B013-4C05-A37A-31C7495589D6}" type="presParOf" srcId="{91FDF922-EFBA-43DE-AE6C-B62463561E5C}" destId="{16F12B63-0F90-4BC3-BC84-677F7E533733}" srcOrd="1" destOrd="0" presId="urn:microsoft.com/office/officeart/2005/8/layout/hProcess4"/>
    <dgm:cxn modelId="{87253F71-EC2B-48DD-AAFB-3D7028CB3042}" type="presParOf" srcId="{91FDF922-EFBA-43DE-AE6C-B62463561E5C}" destId="{F2410629-5C1A-4FDA-8BFB-3E1B24095038}" srcOrd="2" destOrd="0" presId="urn:microsoft.com/office/officeart/2005/8/layout/hProcess4"/>
    <dgm:cxn modelId="{F2284D2F-268C-4EC6-BAA3-8EA556327873}" type="presParOf" srcId="{F2410629-5C1A-4FDA-8BFB-3E1B24095038}" destId="{2D70055B-8D42-4B79-B21F-A504A40899D4}" srcOrd="0" destOrd="0" presId="urn:microsoft.com/office/officeart/2005/8/layout/hProcess4"/>
    <dgm:cxn modelId="{BB38B5E1-7787-4675-BEE0-8C5B33A38E8F}" type="presParOf" srcId="{2D70055B-8D42-4B79-B21F-A504A40899D4}" destId="{36FBABD7-166D-4E92-9B8E-BC49C36762A4}" srcOrd="0" destOrd="0" presId="urn:microsoft.com/office/officeart/2005/8/layout/hProcess4"/>
    <dgm:cxn modelId="{9386851A-CBFB-446F-A3B5-2F0D36A9CC8E}" type="presParOf" srcId="{2D70055B-8D42-4B79-B21F-A504A40899D4}" destId="{686529DB-DD32-46E0-9E6D-C373DD8DAB79}" srcOrd="1" destOrd="0" presId="urn:microsoft.com/office/officeart/2005/8/layout/hProcess4"/>
    <dgm:cxn modelId="{8EDCA118-9D96-4359-968D-BB97308FDEA0}" type="presParOf" srcId="{2D70055B-8D42-4B79-B21F-A504A40899D4}" destId="{2A0AA000-75A3-4928-B2DB-723D3E0CF8A5}" srcOrd="2" destOrd="0" presId="urn:microsoft.com/office/officeart/2005/8/layout/hProcess4"/>
    <dgm:cxn modelId="{D80584B5-5B8E-43F6-B2BD-2F74A543E8A8}" type="presParOf" srcId="{2D70055B-8D42-4B79-B21F-A504A40899D4}" destId="{6C87134E-0791-4B85-A568-15CA0EF5C49B}" srcOrd="3" destOrd="0" presId="urn:microsoft.com/office/officeart/2005/8/layout/hProcess4"/>
    <dgm:cxn modelId="{9BA4762A-44B9-4396-BC33-29968D975CD3}" type="presParOf" srcId="{2D70055B-8D42-4B79-B21F-A504A40899D4}" destId="{31DBD80E-DC2A-4BFE-B035-0B583700E9B8}" srcOrd="4" destOrd="0" presId="urn:microsoft.com/office/officeart/2005/8/layout/hProcess4"/>
    <dgm:cxn modelId="{23892D1D-636A-496B-8DC5-A97FE4D25C85}" type="presParOf" srcId="{F2410629-5C1A-4FDA-8BFB-3E1B24095038}" destId="{95DF3AB7-2177-42EF-A4D8-A1F46AF9A8C5}" srcOrd="1" destOrd="0" presId="urn:microsoft.com/office/officeart/2005/8/layout/hProcess4"/>
    <dgm:cxn modelId="{6CD875D6-BC51-4C6D-B9EA-B3E1F99F2C72}" type="presParOf" srcId="{F2410629-5C1A-4FDA-8BFB-3E1B24095038}" destId="{3D954997-06A0-4CDC-9EA1-595EBA709B81}" srcOrd="2" destOrd="0" presId="urn:microsoft.com/office/officeart/2005/8/layout/hProcess4"/>
    <dgm:cxn modelId="{6862B33D-FBB5-4DB2-AB58-C39B3D439EEA}" type="presParOf" srcId="{3D954997-06A0-4CDC-9EA1-595EBA709B81}" destId="{C0F143C9-6292-44C9-96D5-2694CA103D24}" srcOrd="0" destOrd="0" presId="urn:microsoft.com/office/officeart/2005/8/layout/hProcess4"/>
    <dgm:cxn modelId="{65325D93-FAF6-415D-BBE0-FB2C83B49FC1}" type="presParOf" srcId="{3D954997-06A0-4CDC-9EA1-595EBA709B81}" destId="{D6516276-0980-4FE0-825E-F6F4EAF3C359}" srcOrd="1" destOrd="0" presId="urn:microsoft.com/office/officeart/2005/8/layout/hProcess4"/>
    <dgm:cxn modelId="{3118E696-FBCD-4FD8-8315-1E4BABFDC47F}" type="presParOf" srcId="{3D954997-06A0-4CDC-9EA1-595EBA709B81}" destId="{C4B85FBB-6990-4C6E-A2E3-F1F03DE73FF0}" srcOrd="2" destOrd="0" presId="urn:microsoft.com/office/officeart/2005/8/layout/hProcess4"/>
    <dgm:cxn modelId="{64EABE6E-8F82-45B1-A55B-33ECECD9E463}" type="presParOf" srcId="{3D954997-06A0-4CDC-9EA1-595EBA709B81}" destId="{58922541-B4F9-43B9-A0F5-8449482D6B70}" srcOrd="3" destOrd="0" presId="urn:microsoft.com/office/officeart/2005/8/layout/hProcess4"/>
    <dgm:cxn modelId="{DA366E72-B1BA-4FB6-A082-FC16DFA475B0}" type="presParOf" srcId="{3D954997-06A0-4CDC-9EA1-595EBA709B81}" destId="{63F7F056-83BA-4ACB-8FC5-1B9184E0C2FF}" srcOrd="4" destOrd="0" presId="urn:microsoft.com/office/officeart/2005/8/layout/hProcess4"/>
    <dgm:cxn modelId="{0E29432B-54AA-4926-A475-C394AB621808}" type="presParOf" srcId="{F2410629-5C1A-4FDA-8BFB-3E1B24095038}" destId="{64B1EEA3-995B-493F-85ED-695D887D066A}" srcOrd="3" destOrd="0" presId="urn:microsoft.com/office/officeart/2005/8/layout/hProcess4"/>
    <dgm:cxn modelId="{22D50A86-5498-490D-A130-E439D7647FCB}" type="presParOf" srcId="{F2410629-5C1A-4FDA-8BFB-3E1B24095038}" destId="{BEDE9A93-F13C-4476-8B7A-B35D349ADC31}" srcOrd="4" destOrd="0" presId="urn:microsoft.com/office/officeart/2005/8/layout/hProcess4"/>
    <dgm:cxn modelId="{79321A77-B234-460D-A94E-1DD7607B4616}" type="presParOf" srcId="{BEDE9A93-F13C-4476-8B7A-B35D349ADC31}" destId="{BD008804-5EC4-4D09-A7C0-82A66114150C}" srcOrd="0" destOrd="0" presId="urn:microsoft.com/office/officeart/2005/8/layout/hProcess4"/>
    <dgm:cxn modelId="{2CEF53F0-B94A-45D6-80BA-5A210F483BCA}" type="presParOf" srcId="{BEDE9A93-F13C-4476-8B7A-B35D349ADC31}" destId="{A2160A39-174A-4452-9685-53029CF7B551}" srcOrd="1" destOrd="0" presId="urn:microsoft.com/office/officeart/2005/8/layout/hProcess4"/>
    <dgm:cxn modelId="{0E68E924-A24C-4D5C-8092-7579EAC361CC}" type="presParOf" srcId="{BEDE9A93-F13C-4476-8B7A-B35D349ADC31}" destId="{39AE878C-FD53-46B8-A128-37145F3B4ACB}" srcOrd="2" destOrd="0" presId="urn:microsoft.com/office/officeart/2005/8/layout/hProcess4"/>
    <dgm:cxn modelId="{EA02F68E-79F6-412C-8679-BA4636D48B1F}" type="presParOf" srcId="{BEDE9A93-F13C-4476-8B7A-B35D349ADC31}" destId="{7C6140D5-1298-4017-B55A-6ADFB8BA511B}" srcOrd="3" destOrd="0" presId="urn:microsoft.com/office/officeart/2005/8/layout/hProcess4"/>
    <dgm:cxn modelId="{956F77FB-D11B-42AF-B83D-D6688A6C1C08}" type="presParOf" srcId="{BEDE9A93-F13C-4476-8B7A-B35D349ADC31}" destId="{A07E2C40-26E7-4B50-81CA-63AD13AE449C}" srcOrd="4" destOrd="0" presId="urn:microsoft.com/office/officeart/2005/8/layout/hProcess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Process4">
  <dgm:title val=""/>
  <dgm:desc val=""/>
  <dgm:catLst>
    <dgm:cat type="process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tSp" refType="w"/>
      <dgm:constr type="h" for="ch" forName="tSp" refType="h" fact="0.15"/>
      <dgm:constr type="l" for="ch" forName="tSp"/>
      <dgm:constr type="t" for="ch" forName="tSp"/>
      <dgm:constr type="w" for="ch" forName="bSp" refType="w"/>
      <dgm:constr type="h" for="ch" forName="bSp" refType="h" fact="0.15"/>
      <dgm:constr type="l" for="ch" forName="bSp"/>
      <dgm:constr type="t" for="ch" forName="bSp" refType="h" fact="0.85"/>
      <dgm:constr type="w" for="ch" forName="process" refType="w"/>
      <dgm:constr type="h" for="ch" forName="process" refType="h" fact="0.7"/>
      <dgm:constr type="l" for="ch" forName="process"/>
      <dgm:constr type="t" for="ch" forName="process" refType="h" fact="0.15"/>
    </dgm:constrLst>
    <dgm:ruleLst/>
    <dgm:layoutNode name="tSp">
      <dgm:alg type="sp"/>
      <dgm:shape xmlns:r="http://schemas.openxmlformats.org/officeDocument/2006/relationships" r:blip="">
        <dgm:adjLst/>
      </dgm:shape>
      <dgm:presOf/>
      <dgm:constrLst/>
      <dgm:ruleLst/>
    </dgm:layoutNode>
    <dgm:layoutNode name="bSp">
      <dgm:alg type="sp"/>
      <dgm:shape xmlns:r="http://schemas.openxmlformats.org/officeDocument/2006/relationships" r:blip="">
        <dgm:adjLst/>
      </dgm:shape>
      <dgm:presOf/>
      <dgm:constrLst/>
      <dgm:ruleLst/>
    </dgm:layoutNode>
    <dgm:layoutNode name="process">
      <dgm:choose name="Name1">
        <dgm:if name="Name2" func="var" arg="dir" op="equ" val="norm">
          <dgm:alg type="lin">
            <dgm:param type="linDir" val="fromL"/>
          </dgm:alg>
        </dgm:if>
        <dgm:else name="Name3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osite1" refType="w"/>
        <dgm:constr type="w" for="ch" forName="composite2" refType="w" refFor="ch" refForName="composite1" op="equ"/>
        <dgm:constr type="h" for="ch" forName="composite1" refType="h"/>
        <dgm:constr type="h" for="ch" forName="composite2" refType="h" refFor="ch" refForName="composite1" op="equ"/>
        <dgm:constr type="primFontSz" for="des" forName="parentNode1" val="65"/>
        <dgm:constr type="primFontSz" for="des" forName="parentNode2" refType="primFontSz" refFor="des" refForName="parentNode1" op="equ"/>
        <dgm:constr type="secFontSz" for="des" forName="childNode1tx" val="65"/>
        <dgm:constr type="secFontSz" for="des" forName="childNode2tx" refType="secFontSz" refFor="des" refForName="childNode1tx" op="equ"/>
        <dgm:constr type="w" for="des" ptType="sibTrans" refType="w" refFor="ch" refForName="composite1" op="equ" fact="0.05"/>
      </dgm:constrLst>
      <dgm:ruleLst/>
      <dgm:forEach name="Name4" axis="ch" ptType="node" step="2">
        <dgm:layoutNode name="composite1">
          <dgm:alg type="composite">
            <dgm:param type="ar" val="0.943"/>
          </dgm:alg>
          <dgm:shape xmlns:r="http://schemas.openxmlformats.org/officeDocument/2006/relationships" r:blip="">
            <dgm:adjLst/>
          </dgm:shape>
          <dgm:presOf/>
          <dgm:choose name="Name5">
            <dgm:if name="Name6" func="var" arg="dir" op="equ" val="norm">
              <dgm:constrLst>
                <dgm:constr type="h" refType="w" fact="1.06"/>
                <dgm:constr type="w" for="ch" forName="dummyNode1" refType="w"/>
                <dgm:constr type="h" for="ch" forName="dummyNode1" refType="h"/>
                <dgm:constr type="t" for="ch" forName="dummyNode1"/>
                <dgm:constr type="l" for="ch" forName="dummyNode1"/>
                <dgm:constr type="w" for="ch" forName="childNode1" refType="w" fact="0.9"/>
                <dgm:constr type="h" for="ch" forName="childNode1" refType="h" fact="0.7"/>
                <dgm:constr type="t" for="ch" forName="childNode1" refType="h" fact="0.15"/>
                <dgm:constr type="l" for="ch" forName="childNode1"/>
                <dgm:constr type="w" for="ch" forName="childNode1tx" refType="w" fact="0.9"/>
                <dgm:constr type="h" for="ch" forName="childNode1tx" refType="h" fact="0.55"/>
                <dgm:constr type="t" for="ch" forName="childNode1tx" refType="h" fact="0.15"/>
                <dgm:constr type="l" for="ch" forName="childNode1tx"/>
                <dgm:constr type="w" for="ch" forName="parentNode1" refType="w" fact="0.8"/>
                <dgm:constr type="h" for="ch" forName="parentNode1" refType="h" fact="0.3"/>
                <dgm:constr type="t" for="ch" forName="parentNode1" refType="h" fact="0.7"/>
                <dgm:constr type="l" for="ch" forName="parentNode1" refType="w" fact="0.2"/>
                <dgm:constr type="w" for="ch" forName="connSite1" refType="w" fact="0.01"/>
                <dgm:constr type="h" for="ch" forName="connSite1" refType="h" fact="0.01"/>
                <dgm:constr type="t" for="ch" forName="connSite1"/>
                <dgm:constr type="l" for="ch" forName="connSite1" refType="w" fact="0.35"/>
              </dgm:constrLst>
            </dgm:if>
            <dgm:else name="Name7">
              <dgm:constrLst>
                <dgm:constr type="h" refType="w" fact="1.06"/>
                <dgm:constr type="w" for="ch" forName="dummyNode1" refType="w"/>
                <dgm:constr type="h" for="ch" forName="dummyNode1" refType="h"/>
                <dgm:constr type="t" for="ch" forName="dummyNode1"/>
                <dgm:constr type="l" for="ch" forName="dummyNode1"/>
                <dgm:constr type="w" for="ch" forName="childNode1" refType="w" fact="0.9"/>
                <dgm:constr type="h" for="ch" forName="childNode1" refType="h" fact="0.7"/>
                <dgm:constr type="t" for="ch" forName="childNode1" refType="h" fact="0.15"/>
                <dgm:constr type="l" for="ch" forName="childNode1" refType="w" fact="0.1"/>
                <dgm:constr type="w" for="ch" forName="childNode1tx" refType="w" fact="0.9"/>
                <dgm:constr type="h" for="ch" forName="childNode1tx" refType="h" fact="0.55"/>
                <dgm:constr type="t" for="ch" forName="childNode1tx" refType="h" fact="0.15"/>
                <dgm:constr type="l" for="ch" forName="childNode1tx" refType="w" fact="0.1"/>
                <dgm:constr type="w" for="ch" forName="parentNode1" refType="w" fact="0.8"/>
                <dgm:constr type="h" for="ch" forName="parentNode1" refType="h" fact="0.3"/>
                <dgm:constr type="t" for="ch" forName="parentNode1" refType="h" fact="0.7"/>
                <dgm:constr type="l" for="ch" forName="parentNode1"/>
                <dgm:constr type="w" for="ch" forName="connSite1" refType="w" fact="0.01"/>
                <dgm:constr type="h" for="ch" forName="connSite1" refType="h" fact="0.01"/>
                <dgm:constr type="t" for="ch" forName="connSite1"/>
                <dgm:constr type="l" for="ch" forName="connSite1" refType="w" fact="0.65"/>
              </dgm:constrLst>
            </dgm:else>
          </dgm:choose>
          <dgm:ruleLst/>
          <dgm:layoutNode name="dummyNode1">
            <dgm:alg type="sp"/>
            <dgm:shape xmlns:r="http://schemas.openxmlformats.org/officeDocument/2006/relationships" type="rect" r:blip="" hideGeom="1">
              <dgm:adjLst/>
            </dgm:shape>
            <dgm:presOf/>
            <dgm:constrLst/>
            <dgm:ruleLst/>
          </dgm:layoutNode>
          <dgm:layoutNode name="childNode1" styleLbl="bgAcc1">
            <dgm:varLst>
              <dgm:bulletEnabled val="1"/>
            </dgm:varLst>
            <dgm:alg type="sp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" ptType="node"/>
            <dgm:constrLst/>
            <dgm:ruleLst/>
          </dgm:layoutNode>
          <dgm:layoutNode name="childNode1tx" styleLbl="bgAcc1">
            <dgm:varLst>
              <dgm:bulletEnabled val="1"/>
            </dgm:varLst>
            <dgm:alg type="tx">
              <dgm:param type="stBulletLvl" val="1"/>
            </dgm:alg>
            <dgm:shape xmlns:r="http://schemas.openxmlformats.org/officeDocument/2006/relationships" type="roundRect" r:blip="" hideGeom="1">
              <dgm:adjLst>
                <dgm:adj idx="1" val="0.1"/>
              </dgm:adjLst>
            </dgm:shape>
            <dgm:presOf axis="des" ptType="node"/>
            <dgm:constrLst>
              <dgm:constr type="secFontSz" val="65"/>
              <dgm:constr type="primFontSz" refType="secFontSz"/>
              <dgm:constr type="tMarg" refType="secFontSz" fact="0.15"/>
              <dgm:constr type="bMarg" refType="secFontSz" fact="0.15"/>
              <dgm:constr type="lMarg" refType="secFontSz" fact="0.15"/>
              <dgm:constr type="rMarg" refType="secFontSz" fact="0.15"/>
            </dgm:constrLst>
            <dgm:ruleLst>
              <dgm:rule type="secFontSz" val="5" fact="NaN" max="NaN"/>
            </dgm:ruleLst>
          </dgm:layoutNode>
          <dgm:layoutNode name="parentNode1" styleLbl="node1">
            <dgm:varLst>
              <dgm:chMax val="1"/>
              <dgm:bulletEnabled val="1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1"/>
              <dgm:constr type="bMarg" refType="primFontSz" fact="0.1"/>
              <dgm:constr type="lMarg" refType="primFontSz" fact="0.15"/>
              <dgm:constr type="rMarg" refType="primFontSz" fact="0.15"/>
            </dgm:constrLst>
            <dgm:ruleLst>
              <dgm:rule type="primFontSz" val="5" fact="NaN" max="NaN"/>
            </dgm:ruleLst>
          </dgm:layoutNode>
          <dgm:layoutNode name="connSite1" moveWith="childNode1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layoutNode>
        <dgm:forEach name="Name8" axis="followSib" ptType="sibTrans" cnt="1">
          <dgm:layoutNode name="Name9">
            <dgm:alg type="conn">
              <dgm:param type="connRout" val="curve"/>
              <dgm:param type="srcNode" val="parentNode1"/>
              <dgm:param type="dstNode" val="connSite2"/>
              <dgm:param type="begPts" val="bCtr"/>
              <dgm:param type="endPts" val="bCtr"/>
            </dgm:alg>
            <dgm:shape xmlns:r="http://schemas.openxmlformats.org/officeDocument/2006/relationships" type="conn" r:blip="" zOrderOff="-2">
              <dgm:adjLst/>
            </dgm:shape>
            <dgm:presOf axis="self"/>
            <dgm:choose name="Name10">
              <dgm:if name="Name11" func="var" arg="dir" op="equ" val="norm">
                <dgm:constrLst>
                  <dgm:constr type="h" refType="w" fact="0.35"/>
                  <dgm:constr type="wArH" refType="h"/>
                  <dgm:constr type="hArH" refType="h"/>
                  <dgm:constr type="connDist"/>
                  <dgm:constr type="diam" refType="connDist" fact="-1.15"/>
                  <dgm:constr type="begPad"/>
                  <dgm:constr type="endPad"/>
                </dgm:constrLst>
              </dgm:if>
              <dgm:else name="Name12">
                <dgm:constrLst>
                  <dgm:constr type="h" refType="w" fact="0.35"/>
                  <dgm:constr type="wArH" refType="h"/>
                  <dgm:constr type="hArH" refType="h"/>
                  <dgm:constr type="connDist"/>
                  <dgm:constr type="diam" refType="connDist" fact="1.15"/>
                  <dgm:constr type="begPad"/>
                  <dgm:constr type="endPad"/>
                </dgm:constrLst>
              </dgm:else>
            </dgm:choose>
            <dgm:ruleLst/>
          </dgm:layoutNode>
        </dgm:forEach>
        <dgm:forEach name="Name13" axis="followSib" ptType="node" cnt="1">
          <dgm:layoutNode name="composite2">
            <dgm:alg type="composite">
              <dgm:param type="ar" val="0.943"/>
            </dgm:alg>
            <dgm:shape xmlns:r="http://schemas.openxmlformats.org/officeDocument/2006/relationships" r:blip="">
              <dgm:adjLst/>
            </dgm:shape>
            <dgm:presOf/>
            <dgm:choose name="Name14">
              <dgm:if name="Name15" func="var" arg="dir" op="equ" val="norm">
                <dgm:constrLst>
                  <dgm:constr type="h" refType="w" fact="1.06"/>
                  <dgm:constr type="w" for="ch" forName="dummyNode2" refType="w"/>
                  <dgm:constr type="h" for="ch" forName="dummyNode2" refType="h"/>
                  <dgm:constr type="t" for="ch" forName="dummyNode2"/>
                  <dgm:constr type="l" for="ch" forName="dummyNode2"/>
                  <dgm:constr type="w" for="ch" forName="childNode2" refType="w" fact="0.9"/>
                  <dgm:constr type="h" for="ch" forName="childNode2" refType="h" fact="0.7"/>
                  <dgm:constr type="t" for="ch" forName="childNode2" refType="h" fact="0.15"/>
                  <dgm:constr type="l" for="ch" forName="childNode2"/>
                  <dgm:constr type="w" for="ch" forName="childNode2tx" refType="w" fact="0.9"/>
                  <dgm:constr type="h" for="ch" forName="childNode2tx" refType="h" fact="0.55"/>
                  <dgm:constr type="t" for="ch" forName="childNode2tx" refType="h" fact="0.3"/>
                  <dgm:constr type="l" for="ch" forName="childNode2tx"/>
                  <dgm:constr type="w" for="ch" forName="parentNode2" refType="w" fact="0.8"/>
                  <dgm:constr type="h" for="ch" forName="parentNode2" refType="h" fact="0.3"/>
                  <dgm:constr type="t" for="ch" forName="parentNode2"/>
                  <dgm:constr type="l" for="ch" forName="parentNode2" refType="w" fact="0.2"/>
                  <dgm:constr type="w" for="ch" forName="connSite2" refType="w" fact="0.01"/>
                  <dgm:constr type="h" for="ch" forName="connSite2" refType="h" fact="0.01"/>
                  <dgm:constr type="t" for="ch" forName="connSite2" refType="h" fact="0.99"/>
                  <dgm:constr type="l" for="ch" forName="connSite2" refType="w" fact="0.25"/>
                </dgm:constrLst>
              </dgm:if>
              <dgm:else name="Name16">
                <dgm:constrLst>
                  <dgm:constr type="h" refType="w" fact="1.06"/>
                  <dgm:constr type="w" for="ch" forName="dummyNode2" refType="w"/>
                  <dgm:constr type="h" for="ch" forName="dummyNode2" refType="h"/>
                  <dgm:constr type="t" for="ch" forName="dummyNode2"/>
                  <dgm:constr type="l" for="ch" forName="dummyNode2"/>
                  <dgm:constr type="w" for="ch" forName="childNode2" refType="w" fact="0.9"/>
                  <dgm:constr type="h" for="ch" forName="childNode2" refType="h" fact="0.7"/>
                  <dgm:constr type="t" for="ch" forName="childNode2" refType="h" fact="0.15"/>
                  <dgm:constr type="l" for="ch" forName="childNode2" refType="w" fact="0.1"/>
                  <dgm:constr type="w" for="ch" forName="childNode2tx" refType="w" fact="0.9"/>
                  <dgm:constr type="h" for="ch" forName="childNode2tx" refType="h" fact="0.55"/>
                  <dgm:constr type="t" for="ch" forName="childNode2tx" refType="h" fact="0.3"/>
                  <dgm:constr type="l" for="ch" forName="childNode2tx" refType="w" fact="0.1"/>
                  <dgm:constr type="w" for="ch" forName="parentNode2" refType="w" fact="0.8"/>
                  <dgm:constr type="h" for="ch" forName="parentNode2" refType="h" fact="0.3"/>
                  <dgm:constr type="t" for="ch" forName="parentNode2"/>
                  <dgm:constr type="l" for="ch" forName="parentNode2"/>
                  <dgm:constr type="w" for="ch" forName="connSite2" refType="w" fact="0.01"/>
                  <dgm:constr type="h" for="ch" forName="connSite2" refType="h" fact="0.01"/>
                  <dgm:constr type="t" for="ch" forName="connSite2" refType="h" fact="0.99"/>
                  <dgm:constr type="l" for="ch" forName="connSite2" refType="w" fact="0.85"/>
                </dgm:constrLst>
              </dgm:else>
            </dgm:choose>
            <dgm:ruleLst/>
            <dgm:layoutNode name="dummyNode2">
              <dgm:alg type="sp"/>
              <dgm:shape xmlns:r="http://schemas.openxmlformats.org/officeDocument/2006/relationships" type="rect" r:blip="" hideGeom="1">
                <dgm:adjLst/>
              </dgm:shape>
              <dgm:presOf/>
              <dgm:constrLst/>
              <dgm:ruleLst/>
            </dgm:layoutNode>
            <dgm:layoutNode name="childNode2" styleLbl="bgAcc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des" ptType="node"/>
              <dgm:constrLst/>
              <dgm:ruleLst/>
            </dgm:layoutNode>
            <dgm:layoutNode name="childNode2tx" styleLbl="bgAcc1">
              <dgm:varLst>
                <dgm:bulletEnabled val="1"/>
              </dgm:varLst>
              <dgm:alg type="tx">
                <dgm:param type="stBulletLvl" val="1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des" ptType="node"/>
              <dgm:constrLst>
                <dgm:constr type="secFontSz" val="65"/>
                <dgm:constr type="primFontSz" refType="secFontSz"/>
                <dgm:constr type="tMarg" refType="secFontSz" fact="0.15"/>
                <dgm:constr type="bMarg" refType="secFontSz" fact="0.15"/>
                <dgm:constr type="lMarg" refType="secFontSz" fact="0.15"/>
                <dgm:constr type="rMarg" refType="secFontSz" fact="0.15"/>
              </dgm:constrLst>
              <dgm:ruleLst>
                <dgm:rule type="secFontSz" val="5" fact="NaN" max="NaN"/>
              </dgm:ruleLst>
            </dgm:layoutNode>
            <dgm:layoutNode name="parentNode2" styleLbl="node1">
              <dgm:varLst>
                <dgm:chMax val="0"/>
                <dgm:bulletEnabled val="1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connSite2" moveWith="childNode2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layoutNode>
          <dgm:forEach name="Name17" axis="followSib" ptType="sibTrans" cnt="1">
            <dgm:layoutNode name="Name18">
              <dgm:alg type="conn">
                <dgm:param type="connRout" val="curve"/>
                <dgm:param type="srcNode" val="parentNode2"/>
                <dgm:param type="dstNode" val="connSite1"/>
                <dgm:param type="begPts" val="tCtr"/>
                <dgm:param type="endPts" val="tCtr"/>
              </dgm:alg>
              <dgm:shape xmlns:r="http://schemas.openxmlformats.org/officeDocument/2006/relationships" type="conn" r:blip="" zOrderOff="-2">
                <dgm:adjLst/>
              </dgm:shape>
              <dgm:presOf axis="self"/>
              <dgm:choose name="Name19">
                <dgm:if name="Name20" func="var" arg="dir" op="equ" val="norm">
                  <dgm:constrLst>
                    <dgm:constr type="h" refType="w" fact="0.35"/>
                    <dgm:constr type="wArH" refType="h"/>
                    <dgm:constr type="hArH" refType="h"/>
                    <dgm:constr type="connDist"/>
                    <dgm:constr type="diam" refType="connDist" fact="1.15"/>
                    <dgm:constr type="begPad"/>
                    <dgm:constr type="endPad"/>
                  </dgm:constrLst>
                </dgm:if>
                <dgm:else name="Name21">
                  <dgm:constrLst>
                    <dgm:constr type="h" refType="w" fact="0.35"/>
                    <dgm:constr type="wArH" refType="h"/>
                    <dgm:constr type="hArH" refType="h"/>
                    <dgm:constr type="connDist"/>
                    <dgm:constr type="diam" refType="connDist" fact="-1.15"/>
                    <dgm:constr type="begPad"/>
                    <dgm:constr type="endPad"/>
                  </dgm:constrLst>
                </dgm:else>
              </dgm:choose>
              <dgm:ruleLst/>
            </dgm:layoutNode>
          </dgm:forEach>
        </dgm:forEach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03/10/2018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10/3/2018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http://www.informationisbeautiful.net/visualizations/worlds-biggest-data-breaches-hacks/ </a:t>
            </a:r>
            <a:r>
              <a:rPr lang="en-GB" smtClean="0"/>
              <a:t>[accessed: 02-Oct-2018]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477708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Quote sources:</a:t>
            </a:r>
            <a:r>
              <a:rPr lang="en-GB" baseline="0" dirty="0"/>
              <a:t> </a:t>
            </a:r>
            <a:r>
              <a:rPr lang="en-GB" dirty="0"/>
              <a:t>https://www.springboard.com/blog/41-shareable-data-quotes/ [accessed: </a:t>
            </a:r>
            <a:r>
              <a:rPr lang="en-GB" dirty="0" smtClean="0"/>
              <a:t>02-Oct-2018]</a:t>
            </a:r>
            <a:endParaRPr lang="en-GB" dirty="0"/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156509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baseline="30000" dirty="0"/>
              <a:t>1</a:t>
            </a:r>
            <a:r>
              <a:rPr lang="en-GB" sz="1200" dirty="0"/>
              <a:t>The relational model was introduced by E.F. </a:t>
            </a:r>
            <a:r>
              <a:rPr lang="en-GB" sz="1200" dirty="0" err="1"/>
              <a:t>Codd</a:t>
            </a:r>
            <a:r>
              <a:rPr lang="en-GB" sz="1200" dirty="0"/>
              <a:t> in 1970 in his paper, “A Relational Model of Data for Large Shared Data Banks”.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54938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When the information needs of an organisation are analysed, they are defined in terms of entities, attributes and relations.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62083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10/3/2018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10/3/2018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10/3/2018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10/3/2018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10/3/2018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10/3/2018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10/3/2018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EFD89C59-280D-43ED-8FC0-545418D6ECAE}" type="datetimeFigureOut">
              <a:rPr lang="en-US" smtClean="0"/>
              <a:pPr/>
              <a:t>10/3/2018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10/3/2018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10/3/2018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s://moodle.uwtsd.ac.uk/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docs.microsoft.com/en-us/sql/ssms/download-sql-server-management-studio-ssms?view=sql-server-2017" TargetMode="External"/><Relationship Id="rId2" Type="http://schemas.openxmlformats.org/officeDocument/2006/relationships/hyperlink" Target="https://www.microsoft.com/en-gb/sql-server/sql-server-editions-express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12" Type="http://schemas.openxmlformats.org/officeDocument/2006/relationships/image" Target="../media/image15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png"/><Relationship Id="rId11" Type="http://schemas.openxmlformats.org/officeDocument/2006/relationships/image" Target="../media/image14.png"/><Relationship Id="rId5" Type="http://schemas.openxmlformats.org/officeDocument/2006/relationships/image" Target="../media/image8.png"/><Relationship Id="rId10" Type="http://schemas.openxmlformats.org/officeDocument/2006/relationships/image" Target="../media/image13.png"/><Relationship Id="rId4" Type="http://schemas.openxmlformats.org/officeDocument/2006/relationships/image" Target="../media/image7.png"/><Relationship Id="rId9" Type="http://schemas.openxmlformats.org/officeDocument/2006/relationships/image" Target="../media/image12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informationisbeautiful.net/visualizations/worlds-biggest-data-breaches-hacks/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emf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emf"/><Relationship Id="rId2" Type="http://schemas.openxmlformats.org/officeDocument/2006/relationships/image" Target="../media/image19.emf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1.emf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emf"/><Relationship Id="rId1" Type="http://schemas.openxmlformats.org/officeDocument/2006/relationships/slideLayout" Target="../slideLayouts/slideLayout6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hyperlink" Target="https://uowtsd-my.sharepoint.com/:o:/r/personal/kemi_ademoye_uwtsd_ac_uk/_layouts/15/WopiFrame.aspx?sourcedoc=%7b4809DA38-C305-42DE-9990-0047BE737430%7d&amp;file=Database%20Management%20Systems%202018-19&amp;action=default&amp;RootFolder=/personal/kemi_ademoye_uwtsd_ac_uk/Documents/Class%20Notebooks/Database%20Management%20Systems%202018-19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Introduction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Lecture 1: Database Management Systems (DBMS)</a:t>
            </a:r>
          </a:p>
          <a:p>
            <a:r>
              <a:rPr lang="en-GB" dirty="0"/>
              <a:t>Dr Kemi Ademoye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Week:</a:t>
            </a:r>
          </a:p>
          <a:p>
            <a:r>
              <a:rPr lang="en-US" dirty="0" smtClean="0"/>
              <a:t>01-Oct-2018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Lecture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Overview of Module</a:t>
            </a:r>
          </a:p>
          <a:p>
            <a:r>
              <a:rPr lang="en-GB" dirty="0"/>
              <a:t>Introduction to Databases and Database Management Systems</a:t>
            </a:r>
          </a:p>
        </p:txBody>
      </p:sp>
    </p:spTree>
    <p:extLst>
      <p:ext uri="{BB962C8B-B14F-4D97-AF65-F5344CB8AC3E}">
        <p14:creationId xmlns:p14="http://schemas.microsoft.com/office/powerpoint/2010/main" val="13574345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Module Aim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The aim of this module is to provide you with the essential concepts involved in the design, implementation, management and testing of multi-user database applications.</a:t>
            </a:r>
          </a:p>
        </p:txBody>
      </p:sp>
    </p:spTree>
    <p:extLst>
      <p:ext uri="{BB962C8B-B14F-4D97-AF65-F5344CB8AC3E}">
        <p14:creationId xmlns:p14="http://schemas.microsoft.com/office/powerpoint/2010/main" val="18924359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Module Assessment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50% Coursework</a:t>
            </a:r>
          </a:p>
          <a:p>
            <a:pPr lvl="1"/>
            <a:r>
              <a:rPr lang="en-GB" dirty="0"/>
              <a:t>Hand out:	October </a:t>
            </a:r>
            <a:r>
              <a:rPr lang="en-GB" dirty="0" smtClean="0"/>
              <a:t>2018</a:t>
            </a:r>
            <a:endParaRPr lang="en-GB" dirty="0"/>
          </a:p>
          <a:p>
            <a:pPr lvl="1"/>
            <a:r>
              <a:rPr lang="en-GB" dirty="0"/>
              <a:t>Hand in:	March/April </a:t>
            </a:r>
            <a:r>
              <a:rPr lang="en-GB" dirty="0" smtClean="0"/>
              <a:t>2019</a:t>
            </a:r>
            <a:endParaRPr lang="en-GB" dirty="0"/>
          </a:p>
          <a:p>
            <a:r>
              <a:rPr lang="en-GB" dirty="0"/>
              <a:t>50% Exam (May </a:t>
            </a:r>
            <a:r>
              <a:rPr lang="en-GB" dirty="0" smtClean="0"/>
              <a:t>2019)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073468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Reading Materials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Books</a:t>
            </a:r>
          </a:p>
          <a:p>
            <a:pPr lvl="1"/>
            <a:r>
              <a:rPr lang="en-GB" dirty="0"/>
              <a:t>The reading list is available on </a:t>
            </a:r>
            <a:r>
              <a:rPr lang="en-GB" dirty="0">
                <a:hlinkClick r:id="rId2"/>
              </a:rPr>
              <a:t>Moodle</a:t>
            </a:r>
            <a:r>
              <a:rPr lang="en-GB" dirty="0"/>
              <a:t> under the reading materials section.</a:t>
            </a:r>
          </a:p>
          <a:p>
            <a:r>
              <a:rPr lang="en-GB" dirty="0"/>
              <a:t>Online Resources</a:t>
            </a:r>
          </a:p>
          <a:p>
            <a:pPr lvl="1"/>
            <a:r>
              <a:rPr lang="en-GB" dirty="0"/>
              <a:t>A list of online resources is also available on Moodle in the sidebar.</a:t>
            </a:r>
          </a:p>
        </p:txBody>
      </p:sp>
    </p:spTree>
    <p:extLst>
      <p:ext uri="{BB962C8B-B14F-4D97-AF65-F5344CB8AC3E}">
        <p14:creationId xmlns:p14="http://schemas.microsoft.com/office/powerpoint/2010/main" val="36614804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>SQL </a:t>
            </a:r>
            <a:r>
              <a:rPr lang="en-GB" smtClean="0"/>
              <a:t>Server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Microsoft SQL Server Express</a:t>
            </a:r>
          </a:p>
          <a:p>
            <a:r>
              <a:rPr lang="en-GB" dirty="0"/>
              <a:t>We will be using the </a:t>
            </a:r>
            <a:r>
              <a:rPr lang="en-GB" b="1" u="sng" dirty="0" smtClean="0"/>
              <a:t>2017</a:t>
            </a:r>
            <a:r>
              <a:rPr lang="en-GB" dirty="0" smtClean="0"/>
              <a:t> </a:t>
            </a:r>
            <a:r>
              <a:rPr lang="en-GB" dirty="0"/>
              <a:t>version. Download from</a:t>
            </a:r>
            <a:r>
              <a:rPr lang="en-GB" dirty="0" smtClean="0"/>
              <a:t>:</a:t>
            </a:r>
          </a:p>
          <a:p>
            <a:pPr lvl="1"/>
            <a:r>
              <a:rPr lang="en-GB" dirty="0">
                <a:hlinkClick r:id="rId2"/>
              </a:rPr>
              <a:t>Microsoft® SQL Server® </a:t>
            </a:r>
            <a:r>
              <a:rPr lang="en-GB" dirty="0" smtClean="0">
                <a:hlinkClick r:id="rId2"/>
              </a:rPr>
              <a:t>2017 Express</a:t>
            </a:r>
            <a:r>
              <a:rPr lang="en-GB" dirty="0" smtClean="0"/>
              <a:t> (Select the </a:t>
            </a:r>
            <a:r>
              <a:rPr lang="en-GB" dirty="0"/>
              <a:t>SQL Server 2017 </a:t>
            </a:r>
            <a:r>
              <a:rPr lang="en-GB" dirty="0" smtClean="0"/>
              <a:t>Express version, not </a:t>
            </a:r>
            <a:r>
              <a:rPr lang="en-GB" dirty="0" err="1" smtClean="0"/>
              <a:t>LocalDB</a:t>
            </a:r>
            <a:r>
              <a:rPr lang="en-GB" dirty="0" smtClean="0"/>
              <a:t>)</a:t>
            </a:r>
            <a:endParaRPr lang="en-GB" dirty="0"/>
          </a:p>
          <a:p>
            <a:r>
              <a:rPr lang="en-GB" dirty="0" smtClean="0"/>
              <a:t>You will also need the management tools:</a:t>
            </a:r>
            <a:endParaRPr lang="en-GB" dirty="0" smtClean="0">
              <a:hlinkClick r:id="rId3"/>
            </a:endParaRPr>
          </a:p>
          <a:p>
            <a:pPr lvl="1"/>
            <a:r>
              <a:rPr lang="en-GB" dirty="0" smtClean="0">
                <a:hlinkClick r:id="rId3"/>
              </a:rPr>
              <a:t>SQL </a:t>
            </a:r>
            <a:r>
              <a:rPr lang="en-GB" dirty="0">
                <a:hlinkClick r:id="rId3"/>
              </a:rPr>
              <a:t>Server Management Studio (SSMS)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9379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Databases and Database Management Systems</a:t>
            </a:r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</a:t>
            </a:r>
          </a:p>
        </p:txBody>
      </p:sp>
    </p:spTree>
    <p:extLst>
      <p:ext uri="{BB962C8B-B14F-4D97-AF65-F5344CB8AC3E}">
        <p14:creationId xmlns:p14="http://schemas.microsoft.com/office/powerpoint/2010/main" val="13008306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Why Database Management Systems?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Data is used everywhere.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pPr lvl="1"/>
            <a:r>
              <a:rPr lang="en-GB" dirty="0"/>
              <a:t>Personal Data</a:t>
            </a:r>
          </a:p>
          <a:p>
            <a:pPr lvl="1"/>
            <a:r>
              <a:rPr lang="en-GB" dirty="0"/>
              <a:t>Product Data</a:t>
            </a:r>
          </a:p>
          <a:p>
            <a:pPr lvl="1"/>
            <a:r>
              <a:rPr lang="en-GB" dirty="0"/>
              <a:t>Media Data, etc.</a:t>
            </a:r>
          </a:p>
          <a:p>
            <a:r>
              <a:rPr lang="en-GB" b="1" i="1" dirty="0"/>
              <a:t>It needs to be stored somewhere!</a:t>
            </a:r>
          </a:p>
          <a:p>
            <a:endParaRPr lang="en-GB" dirty="0"/>
          </a:p>
        </p:txBody>
      </p:sp>
      <p:grpSp>
        <p:nvGrpSpPr>
          <p:cNvPr id="11" name="Group 10"/>
          <p:cNvGrpSpPr/>
          <p:nvPr/>
        </p:nvGrpSpPr>
        <p:grpSpPr>
          <a:xfrm>
            <a:off x="1043608" y="2132856"/>
            <a:ext cx="7350332" cy="1828080"/>
            <a:chOff x="1043608" y="2132856"/>
            <a:chExt cx="7350332" cy="1828080"/>
          </a:xfrm>
        </p:grpSpPr>
        <p:grpSp>
          <p:nvGrpSpPr>
            <p:cNvPr id="19" name="Group 18"/>
            <p:cNvGrpSpPr/>
            <p:nvPr/>
          </p:nvGrpSpPr>
          <p:grpSpPr>
            <a:xfrm>
              <a:off x="1043608" y="2132856"/>
              <a:ext cx="7350332" cy="1825600"/>
              <a:chOff x="1043608" y="2132856"/>
              <a:chExt cx="7350332" cy="1825600"/>
            </a:xfrm>
          </p:grpSpPr>
          <p:pic>
            <p:nvPicPr>
              <p:cNvPr id="4" name="Picture 3"/>
              <p:cNvPicPr>
                <a:picLocks noChangeAspect="1"/>
              </p:cNvPicPr>
              <p:nvPr/>
            </p:nvPicPr>
            <p:blipFill>
              <a:blip r:embed="rId2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043608" y="2132856"/>
                <a:ext cx="2047875" cy="771525"/>
              </a:xfrm>
              <a:prstGeom prst="rect">
                <a:avLst/>
              </a:prstGeom>
            </p:spPr>
          </p:pic>
          <p:pic>
            <p:nvPicPr>
              <p:cNvPr id="5" name="Picture 3"/>
              <p:cNvPicPr>
                <a:picLocks noChangeAspect="1" noChangeArrowheads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3707904" y="2195561"/>
                <a:ext cx="2286000" cy="646113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pic>
            <p:nvPicPr>
              <p:cNvPr id="6" name="Picture 5"/>
              <p:cNvPicPr>
                <a:picLocks noChangeAspect="1"/>
              </p:cNvPicPr>
              <p:nvPr/>
            </p:nvPicPr>
            <p:blipFill>
              <a:blip r:embed="rId4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6372200" y="2204864"/>
                <a:ext cx="1257300" cy="381000"/>
              </a:xfrm>
              <a:prstGeom prst="rect">
                <a:avLst/>
              </a:prstGeom>
              <a:solidFill>
                <a:schemeClr val="tx1"/>
              </a:solidFill>
              <a:ln w="38100">
                <a:solidFill>
                  <a:schemeClr val="tx1"/>
                </a:solidFill>
              </a:ln>
            </p:spPr>
          </p:pic>
          <p:pic>
            <p:nvPicPr>
              <p:cNvPr id="7" name="Picture 6"/>
              <p:cNvPicPr>
                <a:picLocks noChangeAspect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1043608" y="3186931"/>
                <a:ext cx="952500" cy="771525"/>
              </a:xfrm>
              <a:prstGeom prst="rect">
                <a:avLst/>
              </a:prstGeom>
            </p:spPr>
          </p:pic>
          <p:pic>
            <p:nvPicPr>
              <p:cNvPr id="9" name="Picture 5"/>
              <p:cNvPicPr>
                <a:picLocks noChangeAspect="1" noChangeArrowheads="1"/>
              </p:cNvPicPr>
              <p:nvPr/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5214741" y="3355029"/>
                <a:ext cx="971550" cy="481013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pic>
            <p:nvPicPr>
              <p:cNvPr id="10" name="Picture 3"/>
              <p:cNvPicPr>
                <a:picLocks noChangeAspect="1" noChangeArrowheads="1"/>
              </p:cNvPicPr>
              <p:nvPr/>
            </p:nvPicPr>
            <p:blipFill>
              <a:blip r:embed="rId7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6369772" y="3490961"/>
                <a:ext cx="804863" cy="225425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pic>
            <p:nvPicPr>
              <p:cNvPr id="12" name="Picture 11"/>
              <p:cNvPicPr>
                <a:picLocks noChangeAspect="1"/>
              </p:cNvPicPr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4080683" y="2743646"/>
                <a:ext cx="1524000" cy="762000"/>
              </a:xfrm>
              <a:prstGeom prst="rect">
                <a:avLst/>
              </a:prstGeom>
            </p:spPr>
          </p:pic>
          <p:pic>
            <p:nvPicPr>
              <p:cNvPr id="13" name="Picture 12"/>
              <p:cNvPicPr>
                <a:picLocks noChangeAspect="1"/>
              </p:cNvPicPr>
              <p:nvPr/>
            </p:nvPicPr>
            <p:blipFill>
              <a:blip r:embed="rId9"/>
              <a:stretch>
                <a:fillRect/>
              </a:stretch>
            </p:blipFill>
            <p:spPr>
              <a:xfrm>
                <a:off x="7480710" y="3186931"/>
                <a:ext cx="885825" cy="771525"/>
              </a:xfrm>
              <a:prstGeom prst="rect">
                <a:avLst/>
              </a:prstGeom>
            </p:spPr>
          </p:pic>
          <p:pic>
            <p:nvPicPr>
              <p:cNvPr id="16" name="Picture 15"/>
              <p:cNvPicPr>
                <a:picLocks noChangeAspect="1"/>
              </p:cNvPicPr>
              <p:nvPr/>
            </p:nvPicPr>
            <p:blipFill>
              <a:blip r:embed="rId10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2907633" y="2921428"/>
                <a:ext cx="1117697" cy="406435"/>
              </a:xfrm>
              <a:prstGeom prst="rect">
                <a:avLst/>
              </a:prstGeom>
            </p:spPr>
          </p:pic>
          <p:pic>
            <p:nvPicPr>
              <p:cNvPr id="18" name="Picture 17"/>
              <p:cNvPicPr>
                <a:picLocks noChangeAspect="1"/>
              </p:cNvPicPr>
              <p:nvPr/>
            </p:nvPicPr>
            <p:blipFill>
              <a:blip r:embed="rId1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5955329" y="2729932"/>
                <a:ext cx="2438611" cy="406435"/>
              </a:xfrm>
              <a:prstGeom prst="rect">
                <a:avLst/>
              </a:prstGeom>
            </p:spPr>
          </p:pic>
        </p:grpSp>
        <p:pic>
          <p:nvPicPr>
            <p:cNvPr id="8" name="Picture 7"/>
            <p:cNvPicPr>
              <a:picLocks noChangeAspect="1"/>
            </p:cNvPicPr>
            <p:nvPr/>
          </p:nvPicPr>
          <p:blipFill>
            <a:blip r:embed="rId12"/>
            <a:stretch>
              <a:fillRect/>
            </a:stretch>
          </p:blipFill>
          <p:spPr>
            <a:xfrm>
              <a:off x="2427068" y="3379984"/>
              <a:ext cx="1780952" cy="580952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33884332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Why Database Management Systems?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279832" cy="5257800"/>
          </a:xfrm>
        </p:spPr>
        <p:txBody>
          <a:bodyPr>
            <a:normAutofit lnSpcReduction="10000"/>
          </a:bodyPr>
          <a:lstStyle/>
          <a:p>
            <a:r>
              <a:rPr lang="en-GB" dirty="0"/>
              <a:t>Data is valuable.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b="1" i="1" dirty="0"/>
              <a:t>It needs to be managed - controlled access to it.</a:t>
            </a:r>
          </a:p>
        </p:txBody>
      </p:sp>
      <p:pic>
        <p:nvPicPr>
          <p:cNvPr id="5" name="Picture 4">
            <a:hlinkClick r:id="rId3"/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99348" y="1988840"/>
            <a:ext cx="5580000" cy="40028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052997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Why Database Management Systems?</a:t>
            </a:r>
          </a:p>
        </p:txBody>
      </p:sp>
      <p:sp>
        <p:nvSpPr>
          <p:cNvPr id="4" name="Rectangle 3"/>
          <p:cNvSpPr/>
          <p:nvPr/>
        </p:nvSpPr>
        <p:spPr>
          <a:xfrm>
            <a:off x="1671432" y="2967335"/>
            <a:ext cx="5801139" cy="175432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Data = Information</a:t>
            </a:r>
          </a:p>
          <a:p>
            <a:pPr algn="ctr"/>
            <a:r>
              <a:rPr lang="en-US" sz="5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True or False?</a:t>
            </a:r>
          </a:p>
        </p:txBody>
      </p:sp>
    </p:spTree>
    <p:extLst>
      <p:ext uri="{BB962C8B-B14F-4D97-AF65-F5344CB8AC3E}">
        <p14:creationId xmlns:p14="http://schemas.microsoft.com/office/powerpoint/2010/main" val="17047986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Why Database Management Systems?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301413" y="1772816"/>
            <a:ext cx="864000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“You can have data without information, but you cannot have information without data.”</a:t>
            </a:r>
            <a:endParaRPr lang="en-GB" sz="2000" dirty="0"/>
          </a:p>
          <a:p>
            <a:pPr algn="r"/>
            <a:r>
              <a:rPr lang="en-GB" sz="1600" i="1" dirty="0"/>
              <a:t>Daniel Keys Moran, Computer programmer and science fiction author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301413" y="3718773"/>
            <a:ext cx="8640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“Torture the data, and it will confess to anything.”</a:t>
            </a:r>
          </a:p>
          <a:p>
            <a:pPr algn="r"/>
            <a:r>
              <a:rPr lang="en-GB" sz="1600" i="1" dirty="0"/>
              <a:t>Ronald Coase, winner of the Nobel Prize in Economics</a:t>
            </a:r>
          </a:p>
        </p:txBody>
      </p:sp>
    </p:spTree>
    <p:extLst>
      <p:ext uri="{BB962C8B-B14F-4D97-AF65-F5344CB8AC3E}">
        <p14:creationId xmlns:p14="http://schemas.microsoft.com/office/powerpoint/2010/main" val="14951277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Why Database Management Systems?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Data is </a:t>
            </a:r>
            <a:r>
              <a:rPr lang="en-GB" u="sng" dirty="0"/>
              <a:t>not</a:t>
            </a:r>
            <a:r>
              <a:rPr lang="en-GB" dirty="0"/>
              <a:t> information!</a:t>
            </a:r>
          </a:p>
          <a:p>
            <a:pPr marL="365760" lvl="1" indent="0">
              <a:buNone/>
            </a:pPr>
            <a:r>
              <a:rPr lang="en-GB" dirty="0"/>
              <a:t>Information is data made meaningful – typically by applications. E.g.:</a:t>
            </a:r>
          </a:p>
          <a:p>
            <a:pPr lvl="2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r>
              <a:rPr lang="en-GB" b="1" i="1" dirty="0"/>
              <a:t>It needs to shared!</a:t>
            </a:r>
          </a:p>
          <a:p>
            <a:pPr lvl="1"/>
            <a:r>
              <a:rPr lang="en-GB" dirty="0"/>
              <a:t>Accessed by applications that can make it meaningful</a:t>
            </a:r>
          </a:p>
          <a:p>
            <a:pPr lvl="1"/>
            <a:r>
              <a:rPr lang="en-GB" dirty="0"/>
              <a:t>Simultaneous, multiple access to it too</a:t>
            </a:r>
          </a:p>
          <a:p>
            <a:endParaRPr lang="en-GB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88374387"/>
              </p:ext>
            </p:extLst>
          </p:nvPr>
        </p:nvGraphicFramePr>
        <p:xfrm>
          <a:off x="1043608" y="2708920"/>
          <a:ext cx="7794448" cy="288036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3897224">
                  <a:extLst>
                    <a:ext uri="{9D8B030D-6E8A-4147-A177-3AD203B41FA5}">
                      <a16:colId xmlns="" xmlns:a16="http://schemas.microsoft.com/office/drawing/2014/main" val="1106366461"/>
                    </a:ext>
                  </a:extLst>
                </a:gridCol>
                <a:gridCol w="3897224">
                  <a:extLst>
                    <a:ext uri="{9D8B030D-6E8A-4147-A177-3AD203B41FA5}">
                      <a16:colId xmlns="" xmlns:a16="http://schemas.microsoft.com/office/drawing/2014/main" val="114064982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marL="457200" marR="0" lvl="1" indent="-2286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500"/>
                        </a:spcBef>
                        <a:spcAft>
                          <a:spcPts val="0"/>
                        </a:spcAft>
                        <a:buClr>
                          <a:srgbClr val="DA1F28"/>
                        </a:buClr>
                        <a:buSzPct val="75000"/>
                        <a:buFont typeface="Wingdings"/>
                        <a:buChar char=""/>
                        <a:tabLst/>
                        <a:defRPr/>
                      </a:pPr>
                      <a:r>
                        <a:rPr kumimoji="0" lang="en-GB" sz="2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Consumer applications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-2286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500"/>
                        </a:spcBef>
                        <a:spcAft>
                          <a:spcPts val="0"/>
                        </a:spcAft>
                        <a:buClr>
                          <a:srgbClr val="DA1F28"/>
                        </a:buClr>
                        <a:buSzPct val="75000"/>
                        <a:buFont typeface="Wingdings"/>
                        <a:buChar char=""/>
                        <a:tabLst/>
                        <a:defRPr/>
                      </a:pPr>
                      <a:r>
                        <a:rPr kumimoji="0" lang="en-GB" sz="2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Registration services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119126831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457200" marR="0" lvl="1" indent="-2286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500"/>
                        </a:spcBef>
                        <a:spcAft>
                          <a:spcPts val="0"/>
                        </a:spcAft>
                        <a:buClr>
                          <a:srgbClr val="DA1F28"/>
                        </a:buClr>
                        <a:buSzPct val="75000"/>
                        <a:buFont typeface="Wingdings"/>
                        <a:buChar char=""/>
                        <a:tabLst/>
                        <a:defRPr/>
                      </a:pPr>
                      <a:r>
                        <a:rPr kumimoji="0" lang="en-GB" sz="2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Search engines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-2286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500"/>
                        </a:spcBef>
                        <a:spcAft>
                          <a:spcPts val="0"/>
                        </a:spcAft>
                        <a:buClr>
                          <a:srgbClr val="DA1F28"/>
                        </a:buClr>
                        <a:buSzPct val="75000"/>
                        <a:buFont typeface="Wingdings"/>
                        <a:buChar char=""/>
                        <a:tabLst/>
                        <a:defRPr/>
                      </a:pPr>
                      <a:r>
                        <a:rPr kumimoji="0" lang="en-GB" sz="2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Price comparison sites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132867878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457200" marR="0" lvl="1" indent="-2286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500"/>
                        </a:spcBef>
                        <a:spcAft>
                          <a:spcPts val="0"/>
                        </a:spcAft>
                        <a:buClr>
                          <a:srgbClr val="DA1F28"/>
                        </a:buClr>
                        <a:buSzPct val="75000"/>
                        <a:buFont typeface="Wingdings"/>
                        <a:buChar char=""/>
                        <a:tabLst/>
                        <a:defRPr/>
                      </a:pPr>
                      <a:r>
                        <a:rPr kumimoji="0" lang="en-GB" sz="2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Online banking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169181369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457200" marR="0" lvl="1" indent="-2286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500"/>
                        </a:spcBef>
                        <a:spcAft>
                          <a:spcPts val="0"/>
                        </a:spcAft>
                        <a:buClr>
                          <a:srgbClr val="DA1F28"/>
                        </a:buClr>
                        <a:buSzPct val="75000"/>
                        <a:buFont typeface="Wingdings"/>
                        <a:buChar char=""/>
                        <a:tabLst/>
                        <a:defRPr/>
                      </a:pPr>
                      <a:r>
                        <a:rPr kumimoji="0" lang="en-GB" sz="2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Travel reservation sites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402822646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457200" marR="0" lvl="1" indent="-2286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500"/>
                        </a:spcBef>
                        <a:spcAft>
                          <a:spcPts val="0"/>
                        </a:spcAft>
                        <a:buClr>
                          <a:srgbClr val="DA1F28"/>
                        </a:buClr>
                        <a:buSzPct val="75000"/>
                        <a:buFont typeface="Wingdings"/>
                        <a:buChar char=""/>
                        <a:tabLst/>
                        <a:defRPr/>
                      </a:pPr>
                      <a:r>
                        <a:rPr kumimoji="0" lang="en-GB" sz="2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Health care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-2286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500"/>
                        </a:spcBef>
                        <a:spcAft>
                          <a:spcPts val="0"/>
                        </a:spcAft>
                        <a:buClr>
                          <a:srgbClr val="DA1F28"/>
                        </a:buClr>
                        <a:buSzPct val="75000"/>
                        <a:buFont typeface="Wingdings"/>
                        <a:buChar char=""/>
                        <a:tabLst/>
                        <a:defRPr/>
                      </a:pPr>
                      <a:endParaRPr kumimoji="0" lang="en-GB" sz="21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124175732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457200" marR="0" lvl="1" indent="-2286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500"/>
                        </a:spcBef>
                        <a:spcAft>
                          <a:spcPts val="0"/>
                        </a:spcAft>
                        <a:buClr>
                          <a:srgbClr val="DA1F28"/>
                        </a:buClr>
                        <a:buSzPct val="75000"/>
                        <a:buFont typeface="Wingdings"/>
                        <a:buChar char=""/>
                        <a:tabLst/>
                        <a:defRPr/>
                      </a:pPr>
                      <a:r>
                        <a:rPr kumimoji="0" lang="en-GB" sz="2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Libraries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-2286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500"/>
                        </a:spcBef>
                        <a:spcAft>
                          <a:spcPts val="0"/>
                        </a:spcAft>
                        <a:buClr>
                          <a:srgbClr val="DA1F28"/>
                        </a:buClr>
                        <a:buSzPct val="75000"/>
                        <a:buFont typeface="Wingdings"/>
                        <a:buChar char=""/>
                        <a:tabLst/>
                        <a:defRPr/>
                      </a:pPr>
                      <a:endParaRPr kumimoji="0" lang="en-GB" sz="21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240599059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457200" marR="0" lvl="1" indent="-2286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500"/>
                        </a:spcBef>
                        <a:spcAft>
                          <a:spcPts val="0"/>
                        </a:spcAft>
                        <a:buClr>
                          <a:srgbClr val="DA1F28"/>
                        </a:buClr>
                        <a:buSzPct val="75000"/>
                        <a:buFont typeface="Wingdings"/>
                        <a:buChar char=""/>
                        <a:tabLst/>
                        <a:defRPr/>
                      </a:pPr>
                      <a:r>
                        <a:rPr kumimoji="0" lang="en-GB" sz="21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Etc.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-2286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500"/>
                        </a:spcBef>
                        <a:spcAft>
                          <a:spcPts val="0"/>
                        </a:spcAft>
                        <a:buClr>
                          <a:srgbClr val="DA1F28"/>
                        </a:buClr>
                        <a:buSzPct val="75000"/>
                        <a:buFont typeface="Wingdings"/>
                        <a:buChar char=""/>
                        <a:tabLst/>
                        <a:defRPr/>
                      </a:pPr>
                      <a:endParaRPr kumimoji="0" lang="en-GB" sz="21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110117930"/>
                  </a:ext>
                </a:extLst>
              </a:tr>
            </a:tbl>
          </a:graphicData>
        </a:graphic>
      </p:graphicFrame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20072" y="3467681"/>
            <a:ext cx="3339560" cy="25025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79222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Historical Development of Database Systems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File-based Systems</a:t>
            </a:r>
          </a:p>
          <a:p>
            <a:r>
              <a:rPr lang="en-GB" dirty="0"/>
              <a:t>1</a:t>
            </a:r>
            <a:r>
              <a:rPr lang="en-GB" baseline="30000" dirty="0"/>
              <a:t>st</a:t>
            </a:r>
            <a:r>
              <a:rPr lang="en-GB" dirty="0"/>
              <a:t> Generation</a:t>
            </a:r>
          </a:p>
          <a:p>
            <a:pPr lvl="1"/>
            <a:r>
              <a:rPr lang="en-GB" dirty="0"/>
              <a:t>Hierarchical and network models</a:t>
            </a:r>
          </a:p>
          <a:p>
            <a:r>
              <a:rPr lang="en-GB" dirty="0"/>
              <a:t>2</a:t>
            </a:r>
            <a:r>
              <a:rPr lang="en-GB" baseline="30000" dirty="0"/>
              <a:t>nd</a:t>
            </a:r>
            <a:r>
              <a:rPr lang="en-GB" dirty="0"/>
              <a:t> Generation</a:t>
            </a:r>
          </a:p>
          <a:p>
            <a:pPr lvl="1"/>
            <a:r>
              <a:rPr lang="en-GB" dirty="0"/>
              <a:t>Relational model, proposed by E.F. Codd</a:t>
            </a:r>
            <a:r>
              <a:rPr lang="en-GB" baseline="30000" dirty="0"/>
              <a:t>1</a:t>
            </a:r>
            <a:r>
              <a:rPr lang="en-GB" dirty="0"/>
              <a:t> in 1970</a:t>
            </a:r>
          </a:p>
          <a:p>
            <a:pPr lvl="2"/>
            <a:r>
              <a:rPr lang="en-GB" dirty="0"/>
              <a:t>Had strong theoretical foundation and addressed the disadvantages of former approaches.</a:t>
            </a:r>
          </a:p>
          <a:p>
            <a:pPr lvl="2"/>
            <a:r>
              <a:rPr lang="en-GB" dirty="0"/>
              <a:t>Led to introduction of a structured query language, SQL</a:t>
            </a:r>
          </a:p>
          <a:p>
            <a:r>
              <a:rPr lang="en-GB" dirty="0"/>
              <a:t>3</a:t>
            </a:r>
            <a:r>
              <a:rPr lang="en-GB" baseline="30000" dirty="0"/>
              <a:t>rd</a:t>
            </a:r>
            <a:r>
              <a:rPr lang="en-GB" dirty="0"/>
              <a:t> Generation</a:t>
            </a:r>
          </a:p>
          <a:p>
            <a:pPr lvl="1"/>
            <a:r>
              <a:rPr lang="en-GB" dirty="0"/>
              <a:t>Object-Relational</a:t>
            </a:r>
          </a:p>
          <a:p>
            <a:pPr lvl="1"/>
            <a:r>
              <a:rPr lang="en-GB" dirty="0"/>
              <a:t>Object-Oriented</a:t>
            </a:r>
          </a:p>
          <a:p>
            <a:r>
              <a:rPr lang="en-GB" dirty="0"/>
              <a:t>Current</a:t>
            </a:r>
          </a:p>
          <a:p>
            <a:pPr lvl="1"/>
            <a:r>
              <a:rPr lang="en-GB" dirty="0"/>
              <a:t>Data Warehouses</a:t>
            </a:r>
          </a:p>
          <a:p>
            <a:pPr lvl="1"/>
            <a:r>
              <a:rPr lang="en-GB" dirty="0"/>
              <a:t>Big Data database technologies: NoSQL and </a:t>
            </a:r>
            <a:r>
              <a:rPr lang="en-GB" dirty="0" err="1"/>
              <a:t>NewSQL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435619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Database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853136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A </a:t>
            </a:r>
            <a:r>
              <a:rPr lang="en-GB" b="1" dirty="0"/>
              <a:t>shared collection </a:t>
            </a:r>
            <a:r>
              <a:rPr lang="en-GB" dirty="0"/>
              <a:t>of </a:t>
            </a:r>
            <a:r>
              <a:rPr lang="en-GB" b="1" dirty="0"/>
              <a:t>logically, related data, and a description of this data</a:t>
            </a:r>
            <a:r>
              <a:rPr lang="en-GB" dirty="0"/>
              <a:t>, designed to meet the information needs of an organisation.</a:t>
            </a:r>
          </a:p>
          <a:p>
            <a:r>
              <a:rPr lang="en-GB" dirty="0"/>
              <a:t>Consisting of:</a:t>
            </a:r>
          </a:p>
          <a:p>
            <a:pPr lvl="1"/>
            <a:r>
              <a:rPr lang="en-GB" b="1" dirty="0"/>
              <a:t>The System </a:t>
            </a:r>
            <a:r>
              <a:rPr lang="en-GB" b="1" dirty="0" err="1"/>
              <a:t>Catalog</a:t>
            </a:r>
            <a:r>
              <a:rPr lang="en-GB" dirty="0"/>
              <a:t> (aka the data dictionary or metadata) provides the description of the data to enable data independence.</a:t>
            </a:r>
          </a:p>
          <a:p>
            <a:pPr lvl="1"/>
            <a:r>
              <a:rPr lang="en-GB" b="1" dirty="0"/>
              <a:t>Logically, related data</a:t>
            </a:r>
            <a:r>
              <a:rPr lang="en-GB" dirty="0"/>
              <a:t> comprises entities, attributes and relationships of an organisation’s information.</a:t>
            </a:r>
          </a:p>
          <a:p>
            <a:r>
              <a:rPr lang="en-GB" dirty="0"/>
              <a:t>As a result, it is also defined as </a:t>
            </a:r>
            <a:r>
              <a:rPr lang="en-GB" i="1" dirty="0"/>
              <a:t>a self-describing collection of integrated records</a:t>
            </a:r>
            <a:r>
              <a:rPr lang="en-GB" dirty="0"/>
              <a:t>.</a:t>
            </a:r>
          </a:p>
          <a:p>
            <a:pPr lvl="1"/>
            <a:r>
              <a:rPr lang="en-GB" dirty="0"/>
              <a:t>It stores the operational data and also its description.</a:t>
            </a:r>
          </a:p>
        </p:txBody>
      </p:sp>
    </p:spTree>
    <p:extLst>
      <p:ext uri="{BB962C8B-B14F-4D97-AF65-F5344CB8AC3E}">
        <p14:creationId xmlns:p14="http://schemas.microsoft.com/office/powerpoint/2010/main" val="27551666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Database: Logically Related Data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Logically related data is made up of:</a:t>
            </a:r>
          </a:p>
          <a:p>
            <a:pPr lvl="1"/>
            <a:r>
              <a:rPr lang="en-GB" b="1" dirty="0"/>
              <a:t>Entities</a:t>
            </a:r>
            <a:r>
              <a:rPr lang="en-GB" dirty="0"/>
              <a:t>: a distinct object (person, place, thing, concept or event) in the organisation that is to be represented in the database.</a:t>
            </a:r>
          </a:p>
          <a:p>
            <a:pPr lvl="1"/>
            <a:r>
              <a:rPr lang="en-GB" b="1" dirty="0"/>
              <a:t>Attributes</a:t>
            </a:r>
            <a:r>
              <a:rPr lang="en-GB" dirty="0"/>
              <a:t>: a property that describes some aspect of the object that we wish to record in the database.</a:t>
            </a:r>
          </a:p>
          <a:p>
            <a:pPr lvl="1"/>
            <a:r>
              <a:rPr lang="en-GB" b="1" dirty="0"/>
              <a:t>Relationships</a:t>
            </a:r>
            <a:r>
              <a:rPr lang="en-GB" dirty="0"/>
              <a:t>: an association between entities.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440006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Logically Related Data: A Simple Example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6941" y="1600200"/>
            <a:ext cx="8504814" cy="4648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9957592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The Database Management System (DBMS)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A DBMS is </a:t>
            </a:r>
            <a:r>
              <a:rPr lang="en-GB" b="1" dirty="0"/>
              <a:t>a software system </a:t>
            </a:r>
            <a:r>
              <a:rPr lang="en-GB" dirty="0" smtClean="0"/>
              <a:t>that</a:t>
            </a:r>
            <a:r>
              <a:rPr lang="en-GB" b="1" dirty="0" smtClean="0"/>
              <a:t> enables </a:t>
            </a:r>
            <a:r>
              <a:rPr lang="en-GB" b="1" dirty="0"/>
              <a:t>users to define, create, maintain and control access to the database</a:t>
            </a:r>
            <a:r>
              <a:rPr lang="en-GB" dirty="0"/>
              <a:t>.</a:t>
            </a:r>
          </a:p>
          <a:p>
            <a:pPr lvl="1"/>
            <a:r>
              <a:rPr lang="en-GB" dirty="0"/>
              <a:t>Access to the database is through the DBMS.</a:t>
            </a:r>
          </a:p>
          <a:p>
            <a:pPr lvl="1"/>
            <a:r>
              <a:rPr lang="en-GB" dirty="0"/>
              <a:t>It sits between application programs and the backend database.</a:t>
            </a:r>
          </a:p>
          <a:p>
            <a:pPr lvl="1"/>
            <a:r>
              <a:rPr lang="en-GB" dirty="0"/>
              <a:t>The DBMS is the software that users and application programs interact with to manipulate data in the database.</a:t>
            </a:r>
          </a:p>
          <a:p>
            <a:r>
              <a:rPr lang="en-GB" dirty="0"/>
              <a:t>Example DBMSs include: Access, Oracle, MySQL, MS SQL Server, etc.</a:t>
            </a:r>
          </a:p>
        </p:txBody>
      </p:sp>
    </p:spTree>
    <p:extLst>
      <p:ext uri="{BB962C8B-B14F-4D97-AF65-F5344CB8AC3E}">
        <p14:creationId xmlns:p14="http://schemas.microsoft.com/office/powerpoint/2010/main" val="35516688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DBMS Functions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/>
              <a:t>The DBMS provides:</a:t>
            </a:r>
          </a:p>
          <a:p>
            <a:r>
              <a:rPr lang="en-GB" dirty="0"/>
              <a:t>A </a:t>
            </a:r>
            <a:r>
              <a:rPr lang="en-GB" b="1" dirty="0"/>
              <a:t>Data Definition Language (DDL)</a:t>
            </a:r>
            <a:r>
              <a:rPr lang="en-GB" dirty="0"/>
              <a:t>: to allow users define the database.</a:t>
            </a:r>
          </a:p>
          <a:p>
            <a:pPr lvl="1"/>
            <a:r>
              <a:rPr lang="en-GB" dirty="0"/>
              <a:t>Enables specification of the structures, data types and constraints on the data stored in the database.</a:t>
            </a:r>
          </a:p>
          <a:p>
            <a:r>
              <a:rPr lang="en-GB" dirty="0"/>
              <a:t>A </a:t>
            </a:r>
            <a:r>
              <a:rPr lang="en-GB" b="1" dirty="0"/>
              <a:t>Data Manipulation Language (DML)</a:t>
            </a:r>
            <a:r>
              <a:rPr lang="en-GB" dirty="0"/>
              <a:t>: a query language to provide an enquiry facility to the data.</a:t>
            </a:r>
          </a:p>
          <a:p>
            <a:pPr lvl="1"/>
            <a:r>
              <a:rPr lang="en-GB" dirty="0"/>
              <a:t>Enables users to insert, update, delete and retrieve data from the database.</a:t>
            </a:r>
          </a:p>
          <a:p>
            <a:pPr lvl="1"/>
            <a:r>
              <a:rPr lang="en-GB" dirty="0"/>
              <a:t>The most common query language is the </a:t>
            </a:r>
            <a:r>
              <a:rPr lang="en-GB" b="1" dirty="0"/>
              <a:t>Structured Query Language (SQL or See-</a:t>
            </a:r>
            <a:r>
              <a:rPr lang="en-GB" b="1" dirty="0" err="1"/>
              <a:t>Quel</a:t>
            </a:r>
            <a:r>
              <a:rPr lang="en-GB" b="1" dirty="0"/>
              <a:t>)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6267783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DBMS Functions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997152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The DBMS also provides controlled access to the database.</a:t>
            </a:r>
          </a:p>
          <a:p>
            <a:r>
              <a:rPr lang="en-GB" dirty="0"/>
              <a:t>It provides:</a:t>
            </a:r>
          </a:p>
          <a:p>
            <a:pPr lvl="1"/>
            <a:r>
              <a:rPr lang="en-GB" dirty="0"/>
              <a:t>A </a:t>
            </a:r>
            <a:r>
              <a:rPr lang="en-GB" b="1" i="1" dirty="0"/>
              <a:t>security system</a:t>
            </a:r>
            <a:r>
              <a:rPr lang="en-GB" dirty="0"/>
              <a:t>: preventing unauthorised users.</a:t>
            </a:r>
          </a:p>
          <a:p>
            <a:pPr lvl="1"/>
            <a:r>
              <a:rPr lang="en-GB" dirty="0"/>
              <a:t>An </a:t>
            </a:r>
            <a:r>
              <a:rPr lang="en-GB" b="1" i="1" dirty="0"/>
              <a:t>integrity system</a:t>
            </a:r>
            <a:r>
              <a:rPr lang="en-GB" dirty="0"/>
              <a:t>: maintains the consistency of the stored data.</a:t>
            </a:r>
          </a:p>
          <a:p>
            <a:pPr lvl="1"/>
            <a:r>
              <a:rPr lang="en-GB" dirty="0"/>
              <a:t>A </a:t>
            </a:r>
            <a:r>
              <a:rPr lang="en-GB" b="1" i="1" dirty="0"/>
              <a:t>concurrency control system</a:t>
            </a:r>
            <a:r>
              <a:rPr lang="en-GB" dirty="0"/>
              <a:t>: which allows shared access of the database.</a:t>
            </a:r>
          </a:p>
          <a:p>
            <a:pPr lvl="1"/>
            <a:r>
              <a:rPr lang="en-GB" dirty="0"/>
              <a:t>A </a:t>
            </a:r>
            <a:r>
              <a:rPr lang="en-GB" b="1" i="1" dirty="0"/>
              <a:t>recovery control system</a:t>
            </a:r>
            <a:r>
              <a:rPr lang="en-GB" dirty="0"/>
              <a:t>: which restores the database to a previous consistent state following a hardware or software failure.</a:t>
            </a:r>
          </a:p>
          <a:p>
            <a:pPr lvl="1"/>
            <a:r>
              <a:rPr lang="en-GB" dirty="0"/>
              <a:t>A </a:t>
            </a:r>
            <a:r>
              <a:rPr lang="en-GB" b="1" i="1" dirty="0"/>
              <a:t>user-accessible </a:t>
            </a:r>
            <a:r>
              <a:rPr lang="en-GB" b="1" i="1" dirty="0" err="1"/>
              <a:t>catalog</a:t>
            </a:r>
            <a:r>
              <a:rPr lang="en-GB" dirty="0"/>
              <a:t>: which contains descriptions of the data in the database.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193759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6912152" y="1569612"/>
            <a:ext cx="2231848" cy="91440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400" b="1" dirty="0"/>
              <a:t>Procedures</a:t>
            </a:r>
          </a:p>
          <a:p>
            <a:r>
              <a:rPr lang="en-GB" sz="1400" dirty="0"/>
              <a:t>Rules governing the design and use of the database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Components of a DBMS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568762509"/>
              </p:ext>
            </p:extLst>
          </p:nvPr>
        </p:nvGraphicFramePr>
        <p:xfrm>
          <a:off x="612775" y="1600200"/>
          <a:ext cx="8153400" cy="44958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cxnSp>
        <p:nvCxnSpPr>
          <p:cNvPr id="15" name="Straight Arrow Connector 14"/>
          <p:cNvCxnSpPr/>
          <p:nvPr/>
        </p:nvCxnSpPr>
        <p:spPr>
          <a:xfrm flipH="1">
            <a:off x="4896000" y="2376000"/>
            <a:ext cx="144016" cy="216024"/>
          </a:xfrm>
          <a:prstGeom prst="straightConnector1">
            <a:avLst/>
          </a:prstGeom>
          <a:ln w="57150">
            <a:solidFill>
              <a:schemeClr val="accent3"/>
            </a:solidFill>
            <a:headEnd w="med" len="med"/>
            <a:tailEnd type="triangle" w="med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/>
          <p:cNvCxnSpPr/>
          <p:nvPr/>
        </p:nvCxnSpPr>
        <p:spPr>
          <a:xfrm flipH="1" flipV="1">
            <a:off x="2059200" y="5148000"/>
            <a:ext cx="144016" cy="144000"/>
          </a:xfrm>
          <a:prstGeom prst="straightConnector1">
            <a:avLst/>
          </a:prstGeom>
          <a:ln w="57150">
            <a:solidFill>
              <a:schemeClr val="accent2"/>
            </a:solidFill>
            <a:headEnd w="med" len="med"/>
            <a:tailEnd type="triangle" w="med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Rectangle 22"/>
          <p:cNvSpPr/>
          <p:nvPr/>
        </p:nvSpPr>
        <p:spPr>
          <a:xfrm>
            <a:off x="323528" y="5733256"/>
            <a:ext cx="2592288" cy="91440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400" b="1" dirty="0"/>
              <a:t>Software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The DBMS Software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Application Programs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DBMS Query Interfaces</a:t>
            </a:r>
          </a:p>
        </p:txBody>
      </p:sp>
      <p:sp>
        <p:nvSpPr>
          <p:cNvPr id="25" name="Rectangle 24"/>
          <p:cNvSpPr/>
          <p:nvPr/>
        </p:nvSpPr>
        <p:spPr>
          <a:xfrm>
            <a:off x="323528" y="1677624"/>
            <a:ext cx="2700336" cy="91440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400" b="1" dirty="0"/>
              <a:t>Hardware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For the DBMS and applications to run 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Network configurations, etc.</a:t>
            </a:r>
          </a:p>
        </p:txBody>
      </p:sp>
      <p:sp>
        <p:nvSpPr>
          <p:cNvPr id="28" name="Rectangle 27"/>
          <p:cNvSpPr/>
          <p:nvPr/>
        </p:nvSpPr>
        <p:spPr>
          <a:xfrm>
            <a:off x="6912152" y="5733256"/>
            <a:ext cx="2231848" cy="91440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400" b="1" dirty="0"/>
              <a:t>People</a:t>
            </a:r>
          </a:p>
          <a:p>
            <a:r>
              <a:rPr lang="en-GB" sz="1400" dirty="0"/>
              <a:t>Different user roles in the database environment.</a:t>
            </a:r>
          </a:p>
        </p:txBody>
      </p:sp>
      <p:sp>
        <p:nvSpPr>
          <p:cNvPr id="33" name="Rectangle 32"/>
          <p:cNvSpPr/>
          <p:nvPr/>
        </p:nvSpPr>
        <p:spPr>
          <a:xfrm>
            <a:off x="3347864" y="5733256"/>
            <a:ext cx="3168352" cy="91440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lIns="72000" rIns="72000" rtlCol="0" anchor="ctr"/>
          <a:lstStyle/>
          <a:p>
            <a:pPr algn="ctr"/>
            <a:r>
              <a:rPr lang="en-GB" sz="1400" b="1" dirty="0"/>
              <a:t>Data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The operational data used by the organisation.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The metadata: “data about the data”</a:t>
            </a:r>
          </a:p>
        </p:txBody>
      </p:sp>
    </p:spTree>
    <p:extLst>
      <p:ext uri="{BB962C8B-B14F-4D97-AF65-F5344CB8AC3E}">
        <p14:creationId xmlns:p14="http://schemas.microsoft.com/office/powerpoint/2010/main" val="32840575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 animBg="1"/>
      <p:bldP spid="23" grpId="0" animBg="1"/>
      <p:bldP spid="25" grpId="0" animBg="1"/>
      <p:bldP spid="28" grpId="0" animBg="1"/>
      <p:bldP spid="33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Components of a DBMS</a:t>
            </a:r>
          </a:p>
        </p:txBody>
      </p:sp>
      <p:sp>
        <p:nvSpPr>
          <p:cNvPr id="4" name="Rectangle 3"/>
          <p:cNvSpPr/>
          <p:nvPr/>
        </p:nvSpPr>
        <p:spPr>
          <a:xfrm>
            <a:off x="1115616" y="1778430"/>
            <a:ext cx="2376264" cy="39671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600" b="1" dirty="0"/>
              <a:t>End Users</a:t>
            </a:r>
          </a:p>
        </p:txBody>
      </p:sp>
      <p:sp>
        <p:nvSpPr>
          <p:cNvPr id="5" name="Rectangle 4"/>
          <p:cNvSpPr/>
          <p:nvPr/>
        </p:nvSpPr>
        <p:spPr>
          <a:xfrm>
            <a:off x="1115616" y="2172843"/>
            <a:ext cx="1202432" cy="674541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600" dirty="0"/>
              <a:t>Naïve Users</a:t>
            </a:r>
          </a:p>
        </p:txBody>
      </p:sp>
      <p:sp>
        <p:nvSpPr>
          <p:cNvPr id="6" name="Rectangle 5"/>
          <p:cNvSpPr/>
          <p:nvPr/>
        </p:nvSpPr>
        <p:spPr>
          <a:xfrm>
            <a:off x="2318048" y="2179645"/>
            <a:ext cx="1173832" cy="668788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600" dirty="0"/>
              <a:t>Casual Users</a:t>
            </a:r>
          </a:p>
        </p:txBody>
      </p:sp>
      <p:sp>
        <p:nvSpPr>
          <p:cNvPr id="7" name="Rectangle 6"/>
          <p:cNvSpPr/>
          <p:nvPr/>
        </p:nvSpPr>
        <p:spPr>
          <a:xfrm>
            <a:off x="4355976" y="1778430"/>
            <a:ext cx="1584176" cy="1072409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600" b="1" dirty="0"/>
              <a:t>Application Developers</a:t>
            </a:r>
          </a:p>
        </p:txBody>
      </p:sp>
      <p:sp>
        <p:nvSpPr>
          <p:cNvPr id="8" name="Rectangle 7"/>
          <p:cNvSpPr/>
          <p:nvPr/>
        </p:nvSpPr>
        <p:spPr>
          <a:xfrm>
            <a:off x="6804248" y="1778430"/>
            <a:ext cx="1656184" cy="1068954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600" b="1" dirty="0"/>
              <a:t>Database Administrators and Designers</a:t>
            </a:r>
          </a:p>
        </p:txBody>
      </p:sp>
      <p:sp>
        <p:nvSpPr>
          <p:cNvPr id="9" name="Rectangle 8"/>
          <p:cNvSpPr/>
          <p:nvPr/>
        </p:nvSpPr>
        <p:spPr>
          <a:xfrm>
            <a:off x="849288" y="3214015"/>
            <a:ext cx="1346448" cy="91440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400" dirty="0">
                <a:solidFill>
                  <a:schemeClr val="tx1"/>
                </a:solidFill>
              </a:rPr>
              <a:t>Prewritten Programs</a:t>
            </a:r>
          </a:p>
        </p:txBody>
      </p:sp>
      <p:sp>
        <p:nvSpPr>
          <p:cNvPr id="10" name="Rectangle 9"/>
          <p:cNvSpPr/>
          <p:nvPr/>
        </p:nvSpPr>
        <p:spPr>
          <a:xfrm>
            <a:off x="2433464" y="3224070"/>
            <a:ext cx="1346448" cy="90434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400" dirty="0">
                <a:solidFill>
                  <a:schemeClr val="tx1"/>
                </a:solidFill>
              </a:rPr>
              <a:t>Interactive Query Language</a:t>
            </a:r>
          </a:p>
        </p:txBody>
      </p:sp>
      <p:sp>
        <p:nvSpPr>
          <p:cNvPr id="11" name="Rectangle 10"/>
          <p:cNvSpPr/>
          <p:nvPr/>
        </p:nvSpPr>
        <p:spPr>
          <a:xfrm>
            <a:off x="4355976" y="3218617"/>
            <a:ext cx="1584176" cy="91440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400" dirty="0">
                <a:solidFill>
                  <a:schemeClr val="tx1"/>
                </a:solidFill>
              </a:rPr>
              <a:t>Programs in C#, ASP.NET, Java, etc.</a:t>
            </a:r>
          </a:p>
        </p:txBody>
      </p:sp>
      <p:sp>
        <p:nvSpPr>
          <p:cNvPr id="12" name="Rectangle 11"/>
          <p:cNvSpPr/>
          <p:nvPr/>
        </p:nvSpPr>
        <p:spPr>
          <a:xfrm>
            <a:off x="781960" y="4601152"/>
            <a:ext cx="5374216" cy="569657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600" dirty="0"/>
              <a:t>Data Manipulation Language (</a:t>
            </a:r>
            <a:r>
              <a:rPr lang="en-GB" sz="1600" b="1" dirty="0"/>
              <a:t>DML</a:t>
            </a:r>
            <a:r>
              <a:rPr lang="en-GB" sz="1600" dirty="0"/>
              <a:t>)</a:t>
            </a:r>
          </a:p>
        </p:txBody>
      </p:sp>
      <p:sp>
        <p:nvSpPr>
          <p:cNvPr id="13" name="Rectangle 12"/>
          <p:cNvSpPr/>
          <p:nvPr/>
        </p:nvSpPr>
        <p:spPr>
          <a:xfrm>
            <a:off x="6804248" y="4601152"/>
            <a:ext cx="1656184" cy="569657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500" b="1" dirty="0"/>
              <a:t>DDL + </a:t>
            </a:r>
            <a:r>
              <a:rPr lang="en-GB" sz="1600" b="1" dirty="0"/>
              <a:t>DML</a:t>
            </a:r>
          </a:p>
        </p:txBody>
      </p:sp>
      <p:sp>
        <p:nvSpPr>
          <p:cNvPr id="14" name="Rectangle 13"/>
          <p:cNvSpPr/>
          <p:nvPr/>
        </p:nvSpPr>
        <p:spPr>
          <a:xfrm>
            <a:off x="781960" y="5373216"/>
            <a:ext cx="7678472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DBMS</a:t>
            </a:r>
          </a:p>
        </p:txBody>
      </p:sp>
      <p:cxnSp>
        <p:nvCxnSpPr>
          <p:cNvPr id="15" name="Straight Connector 14"/>
          <p:cNvCxnSpPr/>
          <p:nvPr/>
        </p:nvCxnSpPr>
        <p:spPr>
          <a:xfrm>
            <a:off x="1691680" y="2847384"/>
            <a:ext cx="0" cy="366631"/>
          </a:xfrm>
          <a:prstGeom prst="line">
            <a:avLst/>
          </a:prstGeom>
          <a:ln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/>
          <p:cNvCxnSpPr/>
          <p:nvPr/>
        </p:nvCxnSpPr>
        <p:spPr>
          <a:xfrm>
            <a:off x="2915816" y="2852936"/>
            <a:ext cx="0" cy="366631"/>
          </a:xfrm>
          <a:prstGeom prst="line">
            <a:avLst/>
          </a:prstGeom>
          <a:ln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>
            <a:stCxn id="7" idx="2"/>
            <a:endCxn id="11" idx="0"/>
          </p:cNvCxnSpPr>
          <p:nvPr/>
        </p:nvCxnSpPr>
        <p:spPr>
          <a:xfrm>
            <a:off x="5148064" y="2850839"/>
            <a:ext cx="0" cy="367778"/>
          </a:xfrm>
          <a:prstGeom prst="line">
            <a:avLst/>
          </a:prstGeom>
          <a:ln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Arrow Connector 17"/>
          <p:cNvCxnSpPr>
            <a:stCxn id="8" idx="2"/>
            <a:endCxn id="26" idx="0"/>
          </p:cNvCxnSpPr>
          <p:nvPr/>
        </p:nvCxnSpPr>
        <p:spPr>
          <a:xfrm>
            <a:off x="7632340" y="2847384"/>
            <a:ext cx="0" cy="37668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Arrow Connector 18"/>
          <p:cNvCxnSpPr>
            <a:stCxn id="9" idx="2"/>
          </p:cNvCxnSpPr>
          <p:nvPr/>
        </p:nvCxnSpPr>
        <p:spPr>
          <a:xfrm>
            <a:off x="1522512" y="4128415"/>
            <a:ext cx="0" cy="47273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Arrow Connector 19"/>
          <p:cNvCxnSpPr>
            <a:stCxn id="10" idx="2"/>
          </p:cNvCxnSpPr>
          <p:nvPr/>
        </p:nvCxnSpPr>
        <p:spPr>
          <a:xfrm>
            <a:off x="3106688" y="4128415"/>
            <a:ext cx="0" cy="47273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Arrow Connector 20"/>
          <p:cNvCxnSpPr>
            <a:stCxn id="11" idx="2"/>
          </p:cNvCxnSpPr>
          <p:nvPr/>
        </p:nvCxnSpPr>
        <p:spPr>
          <a:xfrm>
            <a:off x="5148064" y="4133017"/>
            <a:ext cx="0" cy="46813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Arrow Connector 21"/>
          <p:cNvCxnSpPr>
            <a:stCxn id="13" idx="2"/>
          </p:cNvCxnSpPr>
          <p:nvPr/>
        </p:nvCxnSpPr>
        <p:spPr>
          <a:xfrm>
            <a:off x="7632340" y="5170809"/>
            <a:ext cx="0" cy="21600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Can 22"/>
          <p:cNvSpPr/>
          <p:nvPr/>
        </p:nvSpPr>
        <p:spPr>
          <a:xfrm>
            <a:off x="2915816" y="6143697"/>
            <a:ext cx="936104" cy="508577"/>
          </a:xfrm>
          <a:prstGeom prst="can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/>
              <a:t>Database</a:t>
            </a:r>
          </a:p>
        </p:txBody>
      </p:sp>
      <p:cxnSp>
        <p:nvCxnSpPr>
          <p:cNvPr id="24" name="Straight Arrow Connector 23"/>
          <p:cNvCxnSpPr/>
          <p:nvPr/>
        </p:nvCxnSpPr>
        <p:spPr>
          <a:xfrm>
            <a:off x="3347864" y="5177343"/>
            <a:ext cx="0" cy="21600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Arrow Connector 24"/>
          <p:cNvCxnSpPr>
            <a:stCxn id="14" idx="2"/>
            <a:endCxn id="38" idx="0"/>
          </p:cNvCxnSpPr>
          <p:nvPr/>
        </p:nvCxnSpPr>
        <p:spPr>
          <a:xfrm flipH="1">
            <a:off x="4620006" y="5733256"/>
            <a:ext cx="1190" cy="264011"/>
          </a:xfrm>
          <a:prstGeom prst="straightConnector1">
            <a:avLst/>
          </a:prstGeom>
          <a:ln>
            <a:headEnd type="triangl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Rectangle 25"/>
          <p:cNvSpPr/>
          <p:nvPr/>
        </p:nvSpPr>
        <p:spPr>
          <a:xfrm>
            <a:off x="6804248" y="3224070"/>
            <a:ext cx="1656184" cy="91440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400" dirty="0">
                <a:solidFill>
                  <a:schemeClr val="tx1"/>
                </a:solidFill>
              </a:rPr>
              <a:t>Commands to create, modify, query and manage database</a:t>
            </a:r>
          </a:p>
        </p:txBody>
      </p:sp>
      <p:cxnSp>
        <p:nvCxnSpPr>
          <p:cNvPr id="27" name="Straight Arrow Connector 26"/>
          <p:cNvCxnSpPr>
            <a:stCxn id="26" idx="2"/>
            <a:endCxn id="13" idx="0"/>
          </p:cNvCxnSpPr>
          <p:nvPr/>
        </p:nvCxnSpPr>
        <p:spPr>
          <a:xfrm>
            <a:off x="7632340" y="4138470"/>
            <a:ext cx="0" cy="46268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TextBox 27"/>
          <p:cNvSpPr txBox="1"/>
          <p:nvPr/>
        </p:nvSpPr>
        <p:spPr>
          <a:xfrm>
            <a:off x="1497014" y="2924944"/>
            <a:ext cx="410690" cy="184666"/>
          </a:xfrm>
          <a:prstGeom prst="rect">
            <a:avLst/>
          </a:prstGeom>
          <a:solidFill>
            <a:schemeClr val="bg1"/>
          </a:solidFill>
        </p:spPr>
        <p:txBody>
          <a:bodyPr wrap="none" tIns="0" bIns="0" rtlCol="0">
            <a:spAutoFit/>
          </a:bodyPr>
          <a:lstStyle/>
          <a:p>
            <a:r>
              <a:rPr lang="en-GB" sz="1200" dirty="0"/>
              <a:t>use</a:t>
            </a:r>
          </a:p>
        </p:txBody>
      </p:sp>
      <p:sp>
        <p:nvSpPr>
          <p:cNvPr id="29" name="TextBox 28"/>
          <p:cNvSpPr txBox="1"/>
          <p:nvPr/>
        </p:nvSpPr>
        <p:spPr>
          <a:xfrm>
            <a:off x="2699792" y="2924944"/>
            <a:ext cx="410690" cy="184666"/>
          </a:xfrm>
          <a:prstGeom prst="rect">
            <a:avLst/>
          </a:prstGeom>
          <a:solidFill>
            <a:schemeClr val="bg1"/>
          </a:solidFill>
        </p:spPr>
        <p:txBody>
          <a:bodyPr wrap="none" tIns="0" bIns="0" rtlCol="0">
            <a:spAutoFit/>
          </a:bodyPr>
          <a:lstStyle/>
          <a:p>
            <a:r>
              <a:rPr lang="en-GB" sz="1200" dirty="0"/>
              <a:t>use</a:t>
            </a:r>
          </a:p>
        </p:txBody>
      </p:sp>
      <p:sp>
        <p:nvSpPr>
          <p:cNvPr id="30" name="TextBox 29"/>
          <p:cNvSpPr txBox="1"/>
          <p:nvPr/>
        </p:nvSpPr>
        <p:spPr>
          <a:xfrm>
            <a:off x="4880073" y="2924944"/>
            <a:ext cx="535981" cy="184666"/>
          </a:xfrm>
          <a:prstGeom prst="rect">
            <a:avLst/>
          </a:prstGeom>
          <a:solidFill>
            <a:schemeClr val="bg1"/>
          </a:solidFill>
        </p:spPr>
        <p:txBody>
          <a:bodyPr wrap="none" tIns="0" bIns="0" rtlCol="0">
            <a:spAutoFit/>
          </a:bodyPr>
          <a:lstStyle/>
          <a:p>
            <a:r>
              <a:rPr lang="en-GB" sz="1200" dirty="0"/>
              <a:t>write</a:t>
            </a:r>
          </a:p>
        </p:txBody>
      </p:sp>
      <p:sp>
        <p:nvSpPr>
          <p:cNvPr id="31" name="TextBox 30"/>
          <p:cNvSpPr txBox="1"/>
          <p:nvPr/>
        </p:nvSpPr>
        <p:spPr>
          <a:xfrm>
            <a:off x="7364349" y="2924944"/>
            <a:ext cx="535981" cy="184666"/>
          </a:xfrm>
          <a:prstGeom prst="rect">
            <a:avLst/>
          </a:prstGeom>
          <a:solidFill>
            <a:schemeClr val="bg1"/>
          </a:solidFill>
        </p:spPr>
        <p:txBody>
          <a:bodyPr wrap="none" tIns="0" bIns="0" rtlCol="0">
            <a:spAutoFit/>
          </a:bodyPr>
          <a:lstStyle/>
          <a:p>
            <a:r>
              <a:rPr lang="en-GB" sz="1200" dirty="0"/>
              <a:t>write</a:t>
            </a:r>
          </a:p>
        </p:txBody>
      </p:sp>
      <p:sp>
        <p:nvSpPr>
          <p:cNvPr id="32" name="TextBox 31"/>
          <p:cNvSpPr txBox="1"/>
          <p:nvPr/>
        </p:nvSpPr>
        <p:spPr>
          <a:xfrm>
            <a:off x="1691680" y="4283638"/>
            <a:ext cx="2823465" cy="184666"/>
          </a:xfrm>
          <a:prstGeom prst="rect">
            <a:avLst/>
          </a:prstGeom>
          <a:solidFill>
            <a:schemeClr val="bg1"/>
          </a:solidFill>
        </p:spPr>
        <p:txBody>
          <a:bodyPr wrap="none" tIns="0" bIns="0" rtlCol="0">
            <a:spAutoFit/>
          </a:bodyPr>
          <a:lstStyle/>
          <a:p>
            <a:r>
              <a:rPr lang="en-GB" sz="1200" dirty="0"/>
              <a:t>Issuing query calls to the database using</a:t>
            </a:r>
          </a:p>
        </p:txBody>
      </p:sp>
      <p:sp>
        <p:nvSpPr>
          <p:cNvPr id="33" name="TextBox 32"/>
          <p:cNvSpPr txBox="1"/>
          <p:nvPr/>
        </p:nvSpPr>
        <p:spPr>
          <a:xfrm>
            <a:off x="7364349" y="4253037"/>
            <a:ext cx="540533" cy="184666"/>
          </a:xfrm>
          <a:prstGeom prst="rect">
            <a:avLst/>
          </a:prstGeom>
          <a:solidFill>
            <a:schemeClr val="bg1"/>
          </a:solidFill>
        </p:spPr>
        <p:txBody>
          <a:bodyPr wrap="none" tIns="0" bIns="0" rtlCol="0">
            <a:spAutoFit/>
          </a:bodyPr>
          <a:lstStyle/>
          <a:p>
            <a:r>
              <a:rPr lang="en-GB" sz="1200" dirty="0"/>
              <a:t>using</a:t>
            </a:r>
          </a:p>
        </p:txBody>
      </p:sp>
      <p:pic>
        <p:nvPicPr>
          <p:cNvPr id="34" name="Picture 3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5611" y="2233888"/>
            <a:ext cx="628341" cy="552450"/>
          </a:xfrm>
          <a:prstGeom prst="rect">
            <a:avLst/>
          </a:prstGeom>
        </p:spPr>
      </p:pic>
      <p:pic>
        <p:nvPicPr>
          <p:cNvPr id="35" name="Picture 3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06309" y="2219552"/>
            <a:ext cx="628341" cy="552450"/>
          </a:xfrm>
          <a:prstGeom prst="rect">
            <a:avLst/>
          </a:prstGeom>
        </p:spPr>
      </p:pic>
      <p:pic>
        <p:nvPicPr>
          <p:cNvPr id="36" name="Picture 3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25981" y="2219552"/>
            <a:ext cx="628341" cy="552450"/>
          </a:xfrm>
          <a:prstGeom prst="rect">
            <a:avLst/>
          </a:prstGeom>
        </p:spPr>
      </p:pic>
      <p:pic>
        <p:nvPicPr>
          <p:cNvPr id="37" name="Picture 3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90276" y="2172843"/>
            <a:ext cx="628341" cy="552450"/>
          </a:xfrm>
          <a:prstGeom prst="rect">
            <a:avLst/>
          </a:prstGeom>
        </p:spPr>
      </p:pic>
      <p:pic>
        <p:nvPicPr>
          <p:cNvPr id="38" name="Picture 3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55976" y="5997267"/>
            <a:ext cx="528060" cy="804672"/>
          </a:xfrm>
          <a:prstGeom prst="rect">
            <a:avLst/>
          </a:prstGeom>
        </p:spPr>
      </p:pic>
      <p:sp>
        <p:nvSpPr>
          <p:cNvPr id="42" name="TextBox 41"/>
          <p:cNvSpPr txBox="1"/>
          <p:nvPr/>
        </p:nvSpPr>
        <p:spPr>
          <a:xfrm>
            <a:off x="3992975" y="6644123"/>
            <a:ext cx="1254061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dirty="0"/>
              <a:t>Database Server</a:t>
            </a:r>
          </a:p>
        </p:txBody>
      </p:sp>
      <p:cxnSp>
        <p:nvCxnSpPr>
          <p:cNvPr id="44" name="Straight Connector 43"/>
          <p:cNvCxnSpPr>
            <a:stCxn id="38" idx="1"/>
            <a:endCxn id="23" idx="4"/>
          </p:cNvCxnSpPr>
          <p:nvPr/>
        </p:nvCxnSpPr>
        <p:spPr>
          <a:xfrm flipH="1" flipV="1">
            <a:off x="3851920" y="6397986"/>
            <a:ext cx="504056" cy="161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3" name="Group 2"/>
          <p:cNvGrpSpPr/>
          <p:nvPr/>
        </p:nvGrpSpPr>
        <p:grpSpPr>
          <a:xfrm>
            <a:off x="273224" y="3305400"/>
            <a:ext cx="976747" cy="1131712"/>
            <a:chOff x="273224" y="3305400"/>
            <a:chExt cx="976747" cy="1131712"/>
          </a:xfrm>
        </p:grpSpPr>
        <p:pic>
          <p:nvPicPr>
            <p:cNvPr id="45" name="Picture 44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533273" y="3305400"/>
              <a:ext cx="495056" cy="754380"/>
            </a:xfrm>
            <a:prstGeom prst="rect">
              <a:avLst/>
            </a:prstGeom>
          </p:spPr>
        </p:pic>
        <p:sp>
          <p:nvSpPr>
            <p:cNvPr id="48" name="TextBox 47"/>
            <p:cNvSpPr txBox="1"/>
            <p:nvPr/>
          </p:nvSpPr>
          <p:spPr>
            <a:xfrm>
              <a:off x="273224" y="3975447"/>
              <a:ext cx="976747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1200" dirty="0"/>
                <a:t>Carmarthen Office</a:t>
              </a:r>
            </a:p>
          </p:txBody>
        </p:sp>
      </p:grpSp>
      <p:grpSp>
        <p:nvGrpSpPr>
          <p:cNvPr id="39" name="Group 38"/>
          <p:cNvGrpSpPr/>
          <p:nvPr/>
        </p:nvGrpSpPr>
        <p:grpSpPr>
          <a:xfrm>
            <a:off x="5538152" y="3305008"/>
            <a:ext cx="976747" cy="1131712"/>
            <a:chOff x="5538152" y="3305008"/>
            <a:chExt cx="976747" cy="1131712"/>
          </a:xfrm>
        </p:grpSpPr>
        <p:pic>
          <p:nvPicPr>
            <p:cNvPr id="49" name="Picture 48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5798201" y="3305008"/>
              <a:ext cx="495056" cy="754380"/>
            </a:xfrm>
            <a:prstGeom prst="rect">
              <a:avLst/>
            </a:prstGeom>
          </p:spPr>
        </p:pic>
        <p:sp>
          <p:nvSpPr>
            <p:cNvPr id="50" name="TextBox 49"/>
            <p:cNvSpPr txBox="1"/>
            <p:nvPr/>
          </p:nvSpPr>
          <p:spPr>
            <a:xfrm>
              <a:off x="5538152" y="3975055"/>
              <a:ext cx="976747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1200" dirty="0"/>
                <a:t>Swansea Office</a:t>
              </a:r>
            </a:p>
          </p:txBody>
        </p:sp>
      </p:grpSp>
      <p:grpSp>
        <p:nvGrpSpPr>
          <p:cNvPr id="40" name="Group 39"/>
          <p:cNvGrpSpPr/>
          <p:nvPr/>
        </p:nvGrpSpPr>
        <p:grpSpPr>
          <a:xfrm>
            <a:off x="8177822" y="3313095"/>
            <a:ext cx="976747" cy="947046"/>
            <a:chOff x="8177822" y="3313095"/>
            <a:chExt cx="976747" cy="947046"/>
          </a:xfrm>
        </p:grpSpPr>
        <p:pic>
          <p:nvPicPr>
            <p:cNvPr id="51" name="Picture 50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8437871" y="3313095"/>
              <a:ext cx="495056" cy="754380"/>
            </a:xfrm>
            <a:prstGeom prst="rect">
              <a:avLst/>
            </a:prstGeom>
          </p:spPr>
        </p:pic>
        <p:sp>
          <p:nvSpPr>
            <p:cNvPr id="52" name="TextBox 51"/>
            <p:cNvSpPr txBox="1"/>
            <p:nvPr/>
          </p:nvSpPr>
          <p:spPr>
            <a:xfrm>
              <a:off x="8177822" y="3983142"/>
              <a:ext cx="976747" cy="27699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1200" dirty="0"/>
                <a:t>Head Office</a:t>
              </a:r>
            </a:p>
          </p:txBody>
        </p:sp>
      </p:grpSp>
      <p:sp>
        <p:nvSpPr>
          <p:cNvPr id="55" name="TextBox 54"/>
          <p:cNvSpPr txBox="1"/>
          <p:nvPr/>
        </p:nvSpPr>
        <p:spPr>
          <a:xfrm>
            <a:off x="5940151" y="5805390"/>
            <a:ext cx="301237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dirty="0"/>
              <a:t>Hardware</a:t>
            </a:r>
          </a:p>
          <a:p>
            <a:r>
              <a:rPr lang="en-GB" sz="1600" dirty="0"/>
              <a:t>The client computers, application servers, network configurations, etc.</a:t>
            </a:r>
          </a:p>
        </p:txBody>
      </p:sp>
    </p:spTree>
    <p:extLst>
      <p:ext uri="{BB962C8B-B14F-4D97-AF65-F5344CB8AC3E}">
        <p14:creationId xmlns:p14="http://schemas.microsoft.com/office/powerpoint/2010/main" val="27185035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5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Components of a DBMS</a:t>
            </a:r>
          </a:p>
        </p:txBody>
      </p:sp>
      <p:sp>
        <p:nvSpPr>
          <p:cNvPr id="4" name="Rectangle 3"/>
          <p:cNvSpPr/>
          <p:nvPr/>
        </p:nvSpPr>
        <p:spPr>
          <a:xfrm>
            <a:off x="1115616" y="1778430"/>
            <a:ext cx="2376264" cy="39671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600" b="1" dirty="0"/>
              <a:t>End Users</a:t>
            </a:r>
          </a:p>
        </p:txBody>
      </p:sp>
      <p:sp>
        <p:nvSpPr>
          <p:cNvPr id="5" name="Rectangle 4"/>
          <p:cNvSpPr/>
          <p:nvPr/>
        </p:nvSpPr>
        <p:spPr>
          <a:xfrm>
            <a:off x="1115616" y="2172843"/>
            <a:ext cx="1202432" cy="674541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600" dirty="0"/>
              <a:t>Naïve Users</a:t>
            </a:r>
          </a:p>
        </p:txBody>
      </p:sp>
      <p:sp>
        <p:nvSpPr>
          <p:cNvPr id="6" name="Rectangle 5"/>
          <p:cNvSpPr/>
          <p:nvPr/>
        </p:nvSpPr>
        <p:spPr>
          <a:xfrm>
            <a:off x="2318048" y="2179645"/>
            <a:ext cx="1173832" cy="668788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600" dirty="0"/>
              <a:t>Casual Users</a:t>
            </a:r>
          </a:p>
        </p:txBody>
      </p:sp>
      <p:sp>
        <p:nvSpPr>
          <p:cNvPr id="7" name="Rectangle 6"/>
          <p:cNvSpPr/>
          <p:nvPr/>
        </p:nvSpPr>
        <p:spPr>
          <a:xfrm>
            <a:off x="4355976" y="1778430"/>
            <a:ext cx="1584176" cy="1072409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600" b="1" dirty="0"/>
              <a:t>Application Developers</a:t>
            </a:r>
          </a:p>
        </p:txBody>
      </p:sp>
      <p:sp>
        <p:nvSpPr>
          <p:cNvPr id="8" name="Rectangle 7"/>
          <p:cNvSpPr/>
          <p:nvPr/>
        </p:nvSpPr>
        <p:spPr>
          <a:xfrm>
            <a:off x="6804248" y="1778430"/>
            <a:ext cx="1656184" cy="1068954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600" b="1" dirty="0"/>
              <a:t>Database Administrators and Designers</a:t>
            </a:r>
          </a:p>
        </p:txBody>
      </p:sp>
      <p:sp>
        <p:nvSpPr>
          <p:cNvPr id="9" name="Rectangle 8"/>
          <p:cNvSpPr/>
          <p:nvPr/>
        </p:nvSpPr>
        <p:spPr>
          <a:xfrm>
            <a:off x="849288" y="3214015"/>
            <a:ext cx="1346448" cy="91440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400" dirty="0">
                <a:solidFill>
                  <a:schemeClr val="tx1"/>
                </a:solidFill>
              </a:rPr>
              <a:t>Prewritten Programs</a:t>
            </a:r>
          </a:p>
        </p:txBody>
      </p:sp>
      <p:sp>
        <p:nvSpPr>
          <p:cNvPr id="10" name="Rectangle 9"/>
          <p:cNvSpPr/>
          <p:nvPr/>
        </p:nvSpPr>
        <p:spPr>
          <a:xfrm>
            <a:off x="2433464" y="3224070"/>
            <a:ext cx="1346448" cy="90434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400" dirty="0">
                <a:solidFill>
                  <a:schemeClr val="tx1"/>
                </a:solidFill>
              </a:rPr>
              <a:t>Interactive Query Language</a:t>
            </a:r>
          </a:p>
        </p:txBody>
      </p:sp>
      <p:sp>
        <p:nvSpPr>
          <p:cNvPr id="11" name="Rectangle 10"/>
          <p:cNvSpPr/>
          <p:nvPr/>
        </p:nvSpPr>
        <p:spPr>
          <a:xfrm>
            <a:off x="4355976" y="3218617"/>
            <a:ext cx="1584176" cy="91440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400" dirty="0">
                <a:solidFill>
                  <a:schemeClr val="tx1"/>
                </a:solidFill>
              </a:rPr>
              <a:t>Programs in C#, ASP.NET, Java, etc.</a:t>
            </a:r>
          </a:p>
        </p:txBody>
      </p:sp>
      <p:sp>
        <p:nvSpPr>
          <p:cNvPr id="12" name="Rectangle 11"/>
          <p:cNvSpPr/>
          <p:nvPr/>
        </p:nvSpPr>
        <p:spPr>
          <a:xfrm>
            <a:off x="781960" y="4601152"/>
            <a:ext cx="5374216" cy="569657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600" dirty="0"/>
              <a:t>Data Manipulation Language (</a:t>
            </a:r>
            <a:r>
              <a:rPr lang="en-GB" sz="1600" b="1" dirty="0"/>
              <a:t>DML</a:t>
            </a:r>
            <a:r>
              <a:rPr lang="en-GB" sz="1600" dirty="0"/>
              <a:t>)</a:t>
            </a:r>
          </a:p>
        </p:txBody>
      </p:sp>
      <p:sp>
        <p:nvSpPr>
          <p:cNvPr id="13" name="Rectangle 12"/>
          <p:cNvSpPr/>
          <p:nvPr/>
        </p:nvSpPr>
        <p:spPr>
          <a:xfrm>
            <a:off x="6804248" y="4601152"/>
            <a:ext cx="1656184" cy="569657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500" b="1" dirty="0"/>
              <a:t>DDL + </a:t>
            </a:r>
            <a:r>
              <a:rPr lang="en-GB" sz="1600" b="1" dirty="0"/>
              <a:t>DML</a:t>
            </a:r>
          </a:p>
        </p:txBody>
      </p:sp>
      <p:sp>
        <p:nvSpPr>
          <p:cNvPr id="14" name="Rectangle 13"/>
          <p:cNvSpPr/>
          <p:nvPr/>
        </p:nvSpPr>
        <p:spPr>
          <a:xfrm>
            <a:off x="781960" y="5373216"/>
            <a:ext cx="7678472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DBMS</a:t>
            </a:r>
          </a:p>
        </p:txBody>
      </p:sp>
      <p:cxnSp>
        <p:nvCxnSpPr>
          <p:cNvPr id="15" name="Straight Connector 14"/>
          <p:cNvCxnSpPr/>
          <p:nvPr/>
        </p:nvCxnSpPr>
        <p:spPr>
          <a:xfrm>
            <a:off x="1691680" y="2847384"/>
            <a:ext cx="0" cy="366631"/>
          </a:xfrm>
          <a:prstGeom prst="line">
            <a:avLst/>
          </a:prstGeom>
          <a:ln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/>
          <p:cNvCxnSpPr/>
          <p:nvPr/>
        </p:nvCxnSpPr>
        <p:spPr>
          <a:xfrm>
            <a:off x="2915816" y="2852936"/>
            <a:ext cx="0" cy="366631"/>
          </a:xfrm>
          <a:prstGeom prst="line">
            <a:avLst/>
          </a:prstGeom>
          <a:ln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>
            <a:stCxn id="7" idx="2"/>
            <a:endCxn id="11" idx="0"/>
          </p:cNvCxnSpPr>
          <p:nvPr/>
        </p:nvCxnSpPr>
        <p:spPr>
          <a:xfrm>
            <a:off x="5148064" y="2850839"/>
            <a:ext cx="0" cy="367778"/>
          </a:xfrm>
          <a:prstGeom prst="line">
            <a:avLst/>
          </a:prstGeom>
          <a:ln>
            <a:headEnd type="non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Arrow Connector 17"/>
          <p:cNvCxnSpPr>
            <a:stCxn id="8" idx="2"/>
            <a:endCxn id="26" idx="0"/>
          </p:cNvCxnSpPr>
          <p:nvPr/>
        </p:nvCxnSpPr>
        <p:spPr>
          <a:xfrm>
            <a:off x="7632340" y="2847384"/>
            <a:ext cx="0" cy="37668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Arrow Connector 18"/>
          <p:cNvCxnSpPr>
            <a:stCxn id="9" idx="2"/>
          </p:cNvCxnSpPr>
          <p:nvPr/>
        </p:nvCxnSpPr>
        <p:spPr>
          <a:xfrm>
            <a:off x="1522512" y="4128415"/>
            <a:ext cx="0" cy="47273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Arrow Connector 19"/>
          <p:cNvCxnSpPr>
            <a:stCxn id="10" idx="2"/>
          </p:cNvCxnSpPr>
          <p:nvPr/>
        </p:nvCxnSpPr>
        <p:spPr>
          <a:xfrm>
            <a:off x="3106688" y="4128415"/>
            <a:ext cx="0" cy="47273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Arrow Connector 20"/>
          <p:cNvCxnSpPr>
            <a:stCxn id="11" idx="2"/>
          </p:cNvCxnSpPr>
          <p:nvPr/>
        </p:nvCxnSpPr>
        <p:spPr>
          <a:xfrm>
            <a:off x="5148064" y="4133017"/>
            <a:ext cx="0" cy="46813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Arrow Connector 21"/>
          <p:cNvCxnSpPr>
            <a:stCxn id="13" idx="2"/>
          </p:cNvCxnSpPr>
          <p:nvPr/>
        </p:nvCxnSpPr>
        <p:spPr>
          <a:xfrm>
            <a:off x="7632340" y="5170809"/>
            <a:ext cx="0" cy="21600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Can 22"/>
          <p:cNvSpPr/>
          <p:nvPr/>
        </p:nvSpPr>
        <p:spPr>
          <a:xfrm>
            <a:off x="2915816" y="6143697"/>
            <a:ext cx="936104" cy="508577"/>
          </a:xfrm>
          <a:prstGeom prst="can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/>
              <a:t>Database</a:t>
            </a:r>
          </a:p>
        </p:txBody>
      </p:sp>
      <p:cxnSp>
        <p:nvCxnSpPr>
          <p:cNvPr id="24" name="Straight Arrow Connector 23"/>
          <p:cNvCxnSpPr/>
          <p:nvPr/>
        </p:nvCxnSpPr>
        <p:spPr>
          <a:xfrm>
            <a:off x="3347864" y="5177343"/>
            <a:ext cx="0" cy="21600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Arrow Connector 24"/>
          <p:cNvCxnSpPr>
            <a:stCxn id="14" idx="2"/>
            <a:endCxn id="38" idx="0"/>
          </p:cNvCxnSpPr>
          <p:nvPr/>
        </p:nvCxnSpPr>
        <p:spPr>
          <a:xfrm flipH="1">
            <a:off x="4620006" y="5733256"/>
            <a:ext cx="1190" cy="264011"/>
          </a:xfrm>
          <a:prstGeom prst="straightConnector1">
            <a:avLst/>
          </a:prstGeom>
          <a:ln>
            <a:headEnd type="triangl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Rectangle 25"/>
          <p:cNvSpPr/>
          <p:nvPr/>
        </p:nvSpPr>
        <p:spPr>
          <a:xfrm>
            <a:off x="6804248" y="3224070"/>
            <a:ext cx="1656184" cy="91440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400" dirty="0">
                <a:solidFill>
                  <a:schemeClr val="tx1"/>
                </a:solidFill>
              </a:rPr>
              <a:t>Commands to create, modify, query and manage database</a:t>
            </a:r>
          </a:p>
        </p:txBody>
      </p:sp>
      <p:cxnSp>
        <p:nvCxnSpPr>
          <p:cNvPr id="27" name="Straight Arrow Connector 26"/>
          <p:cNvCxnSpPr>
            <a:stCxn id="26" idx="2"/>
            <a:endCxn id="13" idx="0"/>
          </p:cNvCxnSpPr>
          <p:nvPr/>
        </p:nvCxnSpPr>
        <p:spPr>
          <a:xfrm>
            <a:off x="7632340" y="4138470"/>
            <a:ext cx="0" cy="46268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TextBox 27"/>
          <p:cNvSpPr txBox="1"/>
          <p:nvPr/>
        </p:nvSpPr>
        <p:spPr>
          <a:xfrm>
            <a:off x="1497014" y="2924944"/>
            <a:ext cx="410690" cy="184666"/>
          </a:xfrm>
          <a:prstGeom prst="rect">
            <a:avLst/>
          </a:prstGeom>
          <a:solidFill>
            <a:schemeClr val="bg1"/>
          </a:solidFill>
        </p:spPr>
        <p:txBody>
          <a:bodyPr wrap="none" tIns="0" bIns="0" rtlCol="0">
            <a:spAutoFit/>
          </a:bodyPr>
          <a:lstStyle/>
          <a:p>
            <a:r>
              <a:rPr lang="en-GB" sz="1200" dirty="0"/>
              <a:t>use</a:t>
            </a:r>
          </a:p>
        </p:txBody>
      </p:sp>
      <p:sp>
        <p:nvSpPr>
          <p:cNvPr id="29" name="TextBox 28"/>
          <p:cNvSpPr txBox="1"/>
          <p:nvPr/>
        </p:nvSpPr>
        <p:spPr>
          <a:xfrm>
            <a:off x="2699792" y="2924944"/>
            <a:ext cx="410690" cy="184666"/>
          </a:xfrm>
          <a:prstGeom prst="rect">
            <a:avLst/>
          </a:prstGeom>
          <a:solidFill>
            <a:schemeClr val="bg1"/>
          </a:solidFill>
        </p:spPr>
        <p:txBody>
          <a:bodyPr wrap="none" tIns="0" bIns="0" rtlCol="0">
            <a:spAutoFit/>
          </a:bodyPr>
          <a:lstStyle/>
          <a:p>
            <a:r>
              <a:rPr lang="en-GB" sz="1200" dirty="0"/>
              <a:t>use</a:t>
            </a:r>
          </a:p>
        </p:txBody>
      </p:sp>
      <p:sp>
        <p:nvSpPr>
          <p:cNvPr id="30" name="TextBox 29"/>
          <p:cNvSpPr txBox="1"/>
          <p:nvPr/>
        </p:nvSpPr>
        <p:spPr>
          <a:xfrm>
            <a:off x="4880073" y="2924944"/>
            <a:ext cx="535981" cy="184666"/>
          </a:xfrm>
          <a:prstGeom prst="rect">
            <a:avLst/>
          </a:prstGeom>
          <a:solidFill>
            <a:schemeClr val="bg1"/>
          </a:solidFill>
        </p:spPr>
        <p:txBody>
          <a:bodyPr wrap="none" tIns="0" bIns="0" rtlCol="0">
            <a:spAutoFit/>
          </a:bodyPr>
          <a:lstStyle/>
          <a:p>
            <a:r>
              <a:rPr lang="en-GB" sz="1200" dirty="0"/>
              <a:t>write</a:t>
            </a:r>
          </a:p>
        </p:txBody>
      </p:sp>
      <p:sp>
        <p:nvSpPr>
          <p:cNvPr id="31" name="TextBox 30"/>
          <p:cNvSpPr txBox="1"/>
          <p:nvPr/>
        </p:nvSpPr>
        <p:spPr>
          <a:xfrm>
            <a:off x="7364349" y="2924944"/>
            <a:ext cx="535981" cy="184666"/>
          </a:xfrm>
          <a:prstGeom prst="rect">
            <a:avLst/>
          </a:prstGeom>
          <a:solidFill>
            <a:schemeClr val="bg1"/>
          </a:solidFill>
        </p:spPr>
        <p:txBody>
          <a:bodyPr wrap="none" tIns="0" bIns="0" rtlCol="0">
            <a:spAutoFit/>
          </a:bodyPr>
          <a:lstStyle/>
          <a:p>
            <a:r>
              <a:rPr lang="en-GB" sz="1200" dirty="0"/>
              <a:t>write</a:t>
            </a:r>
          </a:p>
        </p:txBody>
      </p:sp>
      <p:sp>
        <p:nvSpPr>
          <p:cNvPr id="32" name="TextBox 31"/>
          <p:cNvSpPr txBox="1"/>
          <p:nvPr/>
        </p:nvSpPr>
        <p:spPr>
          <a:xfrm>
            <a:off x="1691680" y="4283638"/>
            <a:ext cx="2823465" cy="184666"/>
          </a:xfrm>
          <a:prstGeom prst="rect">
            <a:avLst/>
          </a:prstGeom>
          <a:solidFill>
            <a:schemeClr val="bg1"/>
          </a:solidFill>
        </p:spPr>
        <p:txBody>
          <a:bodyPr wrap="none" tIns="0" bIns="0" rtlCol="0">
            <a:spAutoFit/>
          </a:bodyPr>
          <a:lstStyle/>
          <a:p>
            <a:r>
              <a:rPr lang="en-GB" sz="1200" dirty="0"/>
              <a:t>Issuing query calls to the database using</a:t>
            </a:r>
          </a:p>
        </p:txBody>
      </p:sp>
      <p:sp>
        <p:nvSpPr>
          <p:cNvPr id="33" name="TextBox 32"/>
          <p:cNvSpPr txBox="1"/>
          <p:nvPr/>
        </p:nvSpPr>
        <p:spPr>
          <a:xfrm>
            <a:off x="7364349" y="4253037"/>
            <a:ext cx="540533" cy="184666"/>
          </a:xfrm>
          <a:prstGeom prst="rect">
            <a:avLst/>
          </a:prstGeom>
          <a:solidFill>
            <a:schemeClr val="bg1"/>
          </a:solidFill>
        </p:spPr>
        <p:txBody>
          <a:bodyPr wrap="none" tIns="0" bIns="0" rtlCol="0">
            <a:spAutoFit/>
          </a:bodyPr>
          <a:lstStyle/>
          <a:p>
            <a:r>
              <a:rPr lang="en-GB" sz="1200" dirty="0"/>
              <a:t>using</a:t>
            </a:r>
          </a:p>
        </p:txBody>
      </p:sp>
      <p:pic>
        <p:nvPicPr>
          <p:cNvPr id="38" name="Picture 3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55976" y="5997267"/>
            <a:ext cx="528060" cy="804672"/>
          </a:xfrm>
          <a:prstGeom prst="rect">
            <a:avLst/>
          </a:prstGeom>
        </p:spPr>
      </p:pic>
      <p:sp>
        <p:nvSpPr>
          <p:cNvPr id="42" name="TextBox 41"/>
          <p:cNvSpPr txBox="1"/>
          <p:nvPr/>
        </p:nvSpPr>
        <p:spPr>
          <a:xfrm>
            <a:off x="3992975" y="6644123"/>
            <a:ext cx="1254061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dirty="0"/>
              <a:t>Database Server</a:t>
            </a:r>
          </a:p>
        </p:txBody>
      </p:sp>
      <p:cxnSp>
        <p:nvCxnSpPr>
          <p:cNvPr id="44" name="Straight Connector 43"/>
          <p:cNvCxnSpPr>
            <a:stCxn id="38" idx="1"/>
            <a:endCxn id="23" idx="4"/>
          </p:cNvCxnSpPr>
          <p:nvPr/>
        </p:nvCxnSpPr>
        <p:spPr>
          <a:xfrm flipH="1" flipV="1">
            <a:off x="3851920" y="6397986"/>
            <a:ext cx="504056" cy="161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3" name="Left Brace 52"/>
          <p:cNvSpPr/>
          <p:nvPr/>
        </p:nvSpPr>
        <p:spPr>
          <a:xfrm>
            <a:off x="273224" y="1778430"/>
            <a:ext cx="336376" cy="1007908"/>
          </a:xfrm>
          <a:prstGeom prst="lef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vert="vert270" lIns="0" rIns="468000" rtlCol="0" anchor="b" anchorCtr="1"/>
          <a:lstStyle/>
          <a:p>
            <a:pPr algn="ctr"/>
            <a:r>
              <a:rPr lang="en-GB" b="1" dirty="0"/>
              <a:t>People</a:t>
            </a:r>
          </a:p>
        </p:txBody>
      </p:sp>
      <p:sp>
        <p:nvSpPr>
          <p:cNvPr id="54" name="Left Brace 53"/>
          <p:cNvSpPr/>
          <p:nvPr/>
        </p:nvSpPr>
        <p:spPr>
          <a:xfrm>
            <a:off x="251520" y="3124130"/>
            <a:ext cx="336376" cy="2609126"/>
          </a:xfrm>
          <a:prstGeom prst="lef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vert="vert270" lIns="0" rIns="468000" rtlCol="0" anchor="b" anchorCtr="1"/>
          <a:lstStyle/>
          <a:p>
            <a:pPr algn="ctr"/>
            <a:r>
              <a:rPr lang="en-GB" b="1" dirty="0"/>
              <a:t>Software</a:t>
            </a:r>
          </a:p>
        </p:txBody>
      </p:sp>
    </p:spTree>
    <p:extLst>
      <p:ext uri="{BB962C8B-B14F-4D97-AF65-F5344CB8AC3E}">
        <p14:creationId xmlns:p14="http://schemas.microsoft.com/office/powerpoint/2010/main" val="28004382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3" grpId="0" animBg="1"/>
      <p:bldP spid="54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Components of a DBMS: Procedures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Documented procedures on how to use or run the system.</a:t>
            </a:r>
          </a:p>
          <a:p>
            <a:r>
              <a:rPr lang="en-GB" dirty="0"/>
              <a:t>May include instructions on how to:</a:t>
            </a:r>
          </a:p>
          <a:p>
            <a:pPr lvl="1"/>
            <a:r>
              <a:rPr lang="en-GB" dirty="0"/>
              <a:t>Log on to the DBMS</a:t>
            </a:r>
          </a:p>
          <a:p>
            <a:pPr lvl="1"/>
            <a:r>
              <a:rPr lang="en-GB" dirty="0"/>
              <a:t>Use a particular DBMS facility or application program</a:t>
            </a:r>
          </a:p>
          <a:p>
            <a:pPr lvl="1"/>
            <a:r>
              <a:rPr lang="en-GB" dirty="0"/>
              <a:t>Start and stop the DBMS</a:t>
            </a:r>
          </a:p>
          <a:p>
            <a:pPr lvl="1"/>
            <a:r>
              <a:rPr lang="en-GB" dirty="0"/>
              <a:t>Make backup copies of the database</a:t>
            </a:r>
          </a:p>
          <a:p>
            <a:pPr lvl="1"/>
            <a:r>
              <a:rPr lang="en-GB" dirty="0"/>
              <a:t>Handle hardware or software failures</a:t>
            </a:r>
          </a:p>
          <a:p>
            <a:pPr lvl="1"/>
            <a:r>
              <a:rPr lang="en-GB" dirty="0"/>
              <a:t>Change the structure of a table or archive data to secondary storage</a:t>
            </a:r>
          </a:p>
        </p:txBody>
      </p:sp>
    </p:spTree>
    <p:extLst>
      <p:ext uri="{BB962C8B-B14F-4D97-AF65-F5344CB8AC3E}">
        <p14:creationId xmlns:p14="http://schemas.microsoft.com/office/powerpoint/2010/main" val="16000703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Lab Exercise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Split yourselves into groups </a:t>
            </a:r>
            <a:r>
              <a:rPr lang="en-GB" dirty="0" smtClean="0"/>
              <a:t>and complete the following activities. Your findings should be logged in the </a:t>
            </a:r>
            <a:r>
              <a:rPr lang="en-GB" dirty="0">
                <a:hlinkClick r:id="rId2"/>
              </a:rPr>
              <a:t>Class OneNote Notebook</a:t>
            </a:r>
            <a:r>
              <a:rPr lang="en-GB" dirty="0"/>
              <a:t>.</a:t>
            </a:r>
          </a:p>
          <a:p>
            <a:r>
              <a:rPr lang="en-GB" b="1" dirty="0" smtClean="0"/>
              <a:t>Activity I</a:t>
            </a:r>
            <a:r>
              <a:rPr lang="en-GB" dirty="0" smtClean="0"/>
              <a:t>: NoSQL vs. SQL</a:t>
            </a:r>
          </a:p>
          <a:p>
            <a:r>
              <a:rPr lang="en-GB" b="1" dirty="0" smtClean="0"/>
              <a:t>Activity II</a:t>
            </a:r>
            <a:r>
              <a:rPr lang="en-GB" dirty="0" smtClean="0"/>
              <a:t>: File-based approach vs. Database approach</a:t>
            </a:r>
          </a:p>
          <a:p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10844346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2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Props1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9709</TotalTime>
  <Words>1216</Words>
  <Application>Microsoft Office PowerPoint</Application>
  <PresentationFormat>On-screen Show (4:3)</PresentationFormat>
  <Paragraphs>220</Paragraphs>
  <Slides>24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30" baseType="lpstr">
      <vt:lpstr>Arial</vt:lpstr>
      <vt:lpstr>Calibri</vt:lpstr>
      <vt:lpstr>Cambria</vt:lpstr>
      <vt:lpstr>Wingdings</vt:lpstr>
      <vt:lpstr>Wingdings 2</vt:lpstr>
      <vt:lpstr>Median</vt:lpstr>
      <vt:lpstr>Introduction</vt:lpstr>
      <vt:lpstr>Today’s Lecture</vt:lpstr>
      <vt:lpstr>Module Aim</vt:lpstr>
      <vt:lpstr>Module Assessment</vt:lpstr>
      <vt:lpstr>Reading Materials</vt:lpstr>
      <vt:lpstr>SQL Server</vt:lpstr>
      <vt:lpstr>Introduction</vt:lpstr>
      <vt:lpstr>Why Database Management Systems?</vt:lpstr>
      <vt:lpstr>Why Database Management Systems?</vt:lpstr>
      <vt:lpstr>Why Database Management Systems?</vt:lpstr>
      <vt:lpstr>Why Database Management Systems?</vt:lpstr>
      <vt:lpstr>Why Database Management Systems?</vt:lpstr>
      <vt:lpstr>Historical Development of Database Systems</vt:lpstr>
      <vt:lpstr>The Database</vt:lpstr>
      <vt:lpstr>Database: Logically Related Data</vt:lpstr>
      <vt:lpstr>Logically Related Data: A Simple Example</vt:lpstr>
      <vt:lpstr>The Database Management System (DBMS)</vt:lpstr>
      <vt:lpstr>DBMS Functions</vt:lpstr>
      <vt:lpstr>DBMS Functions</vt:lpstr>
      <vt:lpstr>Components of a DBMS</vt:lpstr>
      <vt:lpstr>Components of a DBMS</vt:lpstr>
      <vt:lpstr>Components of a DBMS</vt:lpstr>
      <vt:lpstr>Components of a DBMS: Procedures</vt:lpstr>
      <vt:lpstr>Lab Exercise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Kemi Ademoye</cp:lastModifiedBy>
  <cp:revision>1243</cp:revision>
  <cp:lastPrinted>2014-09-29T16:21:25Z</cp:lastPrinted>
  <dcterms:created xsi:type="dcterms:W3CDTF">2013-09-18T07:00:31Z</dcterms:created>
  <dcterms:modified xsi:type="dcterms:W3CDTF">2018-10-03T06:41:19Z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