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sldIdLst>
    <p:sldId id="256" r:id="rId2"/>
    <p:sldId id="257" r:id="rId3"/>
    <p:sldId id="267" r:id="rId4"/>
    <p:sldId id="270" r:id="rId5"/>
    <p:sldId id="258" r:id="rId6"/>
    <p:sldId id="262" r:id="rId7"/>
    <p:sldId id="268" r:id="rId8"/>
    <p:sldId id="277" r:id="rId9"/>
    <p:sldId id="265" r:id="rId10"/>
    <p:sldId id="266" r:id="rId11"/>
    <p:sldId id="272" r:id="rId12"/>
    <p:sldId id="269" r:id="rId13"/>
    <p:sldId id="275" r:id="rId14"/>
    <p:sldId id="260" r:id="rId15"/>
    <p:sldId id="261" r:id="rId16"/>
    <p:sldId id="273" r:id="rId17"/>
    <p:sldId id="274" r:id="rId18"/>
    <p:sldId id="271" r:id="rId19"/>
    <p:sldId id="276" r:id="rId20"/>
    <p:sldId id="263" r:id="rId21"/>
    <p:sldId id="264"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52" autoAdjust="0"/>
    <p:restoredTop sz="84230" autoAdjust="0"/>
  </p:normalViewPr>
  <p:slideViewPr>
    <p:cSldViewPr snapToGrid="0">
      <p:cViewPr varScale="1">
        <p:scale>
          <a:sx n="61" d="100"/>
          <a:sy n="61" d="100"/>
        </p:scale>
        <p:origin x="10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2235EA-126B-4BFA-87BB-90A3A16B3B2C}" type="datetimeFigureOut">
              <a:rPr lang="en-GB" smtClean="0"/>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607412-3743-4738-BAD8-B6A4F69EE91A}" type="slidenum">
              <a:rPr lang="en-GB" smtClean="0"/>
              <a:t>‹#›</a:t>
            </a:fld>
            <a:endParaRPr lang="en-GB"/>
          </a:p>
        </p:txBody>
      </p:sp>
    </p:spTree>
    <p:extLst>
      <p:ext uri="{BB962C8B-B14F-4D97-AF65-F5344CB8AC3E}">
        <p14:creationId xmlns:p14="http://schemas.microsoft.com/office/powerpoint/2010/main" val="328197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walesonline.co.uk/all-about/pembrokeshire"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2</a:t>
            </a:fld>
            <a:endParaRPr lang="en-GB"/>
          </a:p>
        </p:txBody>
      </p:sp>
    </p:spTree>
    <p:extLst>
      <p:ext uri="{BB962C8B-B14F-4D97-AF65-F5344CB8AC3E}">
        <p14:creationId xmlns:p14="http://schemas.microsoft.com/office/powerpoint/2010/main" val="732555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as racing fixtures (2019) have confirmed, these are the dates set for 2020, which includes race days, food and drink festival, music live and the welsh champion hurdle. However, this means that these are the only dates that </a:t>
            </a:r>
            <a:r>
              <a:rPr lang="en-GB" dirty="0" err="1"/>
              <a:t>Ffos</a:t>
            </a:r>
            <a:r>
              <a:rPr lang="en-GB" dirty="0"/>
              <a:t> Las is open. Therefore, we are here to represent our idea, so that </a:t>
            </a:r>
            <a:r>
              <a:rPr lang="en-GB" dirty="0" err="1"/>
              <a:t>Ffos</a:t>
            </a:r>
            <a:r>
              <a:rPr lang="en-GB" dirty="0"/>
              <a:t> Las can utilise their space and faculties.</a:t>
            </a:r>
          </a:p>
        </p:txBody>
      </p:sp>
      <p:sp>
        <p:nvSpPr>
          <p:cNvPr id="4" name="Slide Number Placeholder 3"/>
          <p:cNvSpPr>
            <a:spLocks noGrp="1"/>
          </p:cNvSpPr>
          <p:nvPr>
            <p:ph type="sldNum" sz="quarter" idx="5"/>
          </p:nvPr>
        </p:nvSpPr>
        <p:spPr/>
        <p:txBody>
          <a:bodyPr/>
          <a:lstStyle/>
          <a:p>
            <a:fld id="{D5607412-3743-4738-BAD8-B6A4F69EE91A}" type="slidenum">
              <a:rPr lang="en-GB" smtClean="0"/>
              <a:t>3</a:t>
            </a:fld>
            <a:endParaRPr lang="en-GB"/>
          </a:p>
        </p:txBody>
      </p:sp>
    </p:spTree>
    <p:extLst>
      <p:ext uri="{BB962C8B-B14F-4D97-AF65-F5344CB8AC3E}">
        <p14:creationId xmlns:p14="http://schemas.microsoft.com/office/powerpoint/2010/main" val="4068606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one of the fixture days that is scheduled with </a:t>
            </a:r>
            <a:r>
              <a:rPr lang="en-GB" dirty="0" err="1"/>
              <a:t>Ffos</a:t>
            </a:r>
            <a:r>
              <a:rPr lang="en-GB" dirty="0"/>
              <a:t> Las calendar is the food and drink festival on race day on the 7</a:t>
            </a:r>
            <a:r>
              <a:rPr lang="en-GB" baseline="30000" dirty="0"/>
              <a:t>th</a:t>
            </a:r>
            <a:r>
              <a:rPr lang="en-GB" dirty="0"/>
              <a:t> April 2019. Kevin Hire, the business relationship manager stated that were a total of 2,300 people attended, with 500 of those individuals were in hospitality. There were a total of 30 stands in the McCoy with a variety of food and drink stalls. Attendees paid £10 if they booked in advance and if they wanted to pay on the day, it was £15. </a:t>
            </a:r>
          </a:p>
        </p:txBody>
      </p:sp>
      <p:sp>
        <p:nvSpPr>
          <p:cNvPr id="4" name="Slide Number Placeholder 3"/>
          <p:cNvSpPr>
            <a:spLocks noGrp="1"/>
          </p:cNvSpPr>
          <p:nvPr>
            <p:ph type="sldNum" sz="quarter" idx="5"/>
          </p:nvPr>
        </p:nvSpPr>
        <p:spPr/>
        <p:txBody>
          <a:bodyPr/>
          <a:lstStyle/>
          <a:p>
            <a:fld id="{D5607412-3743-4738-BAD8-B6A4F69EE91A}" type="slidenum">
              <a:rPr lang="en-GB" smtClean="0"/>
              <a:t>4</a:t>
            </a:fld>
            <a:endParaRPr lang="en-GB"/>
          </a:p>
        </p:txBody>
      </p:sp>
    </p:spTree>
    <p:extLst>
      <p:ext uri="{BB962C8B-B14F-4D97-AF65-F5344CB8AC3E}">
        <p14:creationId xmlns:p14="http://schemas.microsoft.com/office/powerpoint/2010/main" val="2118350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during the visit at </a:t>
            </a:r>
            <a:r>
              <a:rPr lang="en-GB" dirty="0" err="1"/>
              <a:t>Ffos</a:t>
            </a:r>
            <a:r>
              <a:rPr lang="en-GB" dirty="0"/>
              <a:t> Las, we were informed that the course is only open 21 days of the year. So, for aim is to create food and drink festival that can take place during non-race days.  </a:t>
            </a:r>
          </a:p>
        </p:txBody>
      </p:sp>
      <p:sp>
        <p:nvSpPr>
          <p:cNvPr id="4" name="Slide Number Placeholder 3"/>
          <p:cNvSpPr>
            <a:spLocks noGrp="1"/>
          </p:cNvSpPr>
          <p:nvPr>
            <p:ph type="sldNum" sz="quarter" idx="5"/>
          </p:nvPr>
        </p:nvSpPr>
        <p:spPr/>
        <p:txBody>
          <a:bodyPr/>
          <a:lstStyle/>
          <a:p>
            <a:fld id="{D5607412-3743-4738-BAD8-B6A4F69EE91A}" type="slidenum">
              <a:rPr lang="en-GB" smtClean="0"/>
              <a:t>5</a:t>
            </a:fld>
            <a:endParaRPr lang="en-GB"/>
          </a:p>
        </p:txBody>
      </p:sp>
    </p:spTree>
    <p:extLst>
      <p:ext uri="{BB962C8B-B14F-4D97-AF65-F5344CB8AC3E}">
        <p14:creationId xmlns:p14="http://schemas.microsoft.com/office/powerpoint/2010/main" val="2754785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SWOT analysis was inspired by the Events Wales Strategy for Major Events, with what they believe runs a successful major event. </a:t>
            </a:r>
          </a:p>
        </p:txBody>
      </p:sp>
      <p:sp>
        <p:nvSpPr>
          <p:cNvPr id="4" name="Slide Number Placeholder 3"/>
          <p:cNvSpPr>
            <a:spLocks noGrp="1"/>
          </p:cNvSpPr>
          <p:nvPr>
            <p:ph type="sldNum" sz="quarter" idx="5"/>
          </p:nvPr>
        </p:nvSpPr>
        <p:spPr/>
        <p:txBody>
          <a:bodyPr/>
          <a:lstStyle/>
          <a:p>
            <a:fld id="{D5607412-3743-4738-BAD8-B6A4F69EE91A}" type="slidenum">
              <a:rPr lang="en-GB" smtClean="0"/>
              <a:t>6</a:t>
            </a:fld>
            <a:endParaRPr lang="en-GB"/>
          </a:p>
        </p:txBody>
      </p:sp>
    </p:spTree>
    <p:extLst>
      <p:ext uri="{BB962C8B-B14F-4D97-AF65-F5344CB8AC3E}">
        <p14:creationId xmlns:p14="http://schemas.microsoft.com/office/powerpoint/2010/main" val="4084111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Festivals have been considered as one of the fastest growing types of tourism attractions and have had a significant impact on creating destination image and revitalizing economy, culture and tourism itself. This shows the importance of running a food festival, as it is huge drive for tourism, with positive impacts that come with it.</a:t>
            </a:r>
          </a:p>
          <a:p>
            <a:pPr marL="0" indent="0">
              <a:buFont typeface="Arial" panose="020B0604020202020204" pitchFamily="34" charset="0"/>
              <a:buNone/>
            </a:pPr>
            <a:r>
              <a:rPr lang="en-GB" dirty="0"/>
              <a:t>Food festivals play a key role in promoting a destination and attracting visitors. Therefore, local cuisine has become increasingly important in promoting tourist destinations.” (</a:t>
            </a:r>
            <a:r>
              <a:rPr lang="en-GB" dirty="0">
                <a:solidFill>
                  <a:prstClr val="white"/>
                </a:solidFill>
              </a:rPr>
              <a:t>Cohen and </a:t>
            </a:r>
            <a:r>
              <a:rPr lang="en-GB" dirty="0" err="1">
                <a:solidFill>
                  <a:prstClr val="white"/>
                </a:solidFill>
              </a:rPr>
              <a:t>Avieli</a:t>
            </a:r>
            <a:r>
              <a:rPr lang="en-GB" dirty="0">
                <a:solidFill>
                  <a:prstClr val="white"/>
                </a:solidFill>
              </a:rPr>
              <a:t>, 2004). Additionally, people go these festivals for a range of reasons such as </a:t>
            </a:r>
            <a:r>
              <a:rPr lang="en-GB" dirty="0"/>
              <a:t>hanging out, meeting new people, escape from routine / relax, tasting local food, learn about local food, and share photos of local dishes with friends. </a:t>
            </a:r>
          </a:p>
        </p:txBody>
      </p:sp>
      <p:sp>
        <p:nvSpPr>
          <p:cNvPr id="4" name="Slide Number Placeholder 3"/>
          <p:cNvSpPr>
            <a:spLocks noGrp="1"/>
          </p:cNvSpPr>
          <p:nvPr>
            <p:ph type="sldNum" sz="quarter" idx="5"/>
          </p:nvPr>
        </p:nvSpPr>
        <p:spPr/>
        <p:txBody>
          <a:bodyPr/>
          <a:lstStyle/>
          <a:p>
            <a:fld id="{D5607412-3743-4738-BAD8-B6A4F69EE91A}" type="slidenum">
              <a:rPr lang="en-GB" smtClean="0"/>
              <a:t>7</a:t>
            </a:fld>
            <a:endParaRPr lang="en-GB"/>
          </a:p>
        </p:txBody>
      </p:sp>
    </p:spTree>
    <p:extLst>
      <p:ext uri="{BB962C8B-B14F-4D97-AF65-F5344CB8AC3E}">
        <p14:creationId xmlns:p14="http://schemas.microsoft.com/office/powerpoint/2010/main" val="2861228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Europe, the primary demand for food and wine travel represents 600.000 trips each year. The secondary demand is estimated at 20 million annual trips. According to tourism experts, the prospects are optimistic and the expected growth for this segment will be between 7% and 12% per year. This demonstrates that this segment within the travel and tourism industry is thriving and on a high demand for tourists.</a:t>
            </a:r>
          </a:p>
        </p:txBody>
      </p:sp>
      <p:sp>
        <p:nvSpPr>
          <p:cNvPr id="4" name="Slide Number Placeholder 3"/>
          <p:cNvSpPr>
            <a:spLocks noGrp="1"/>
          </p:cNvSpPr>
          <p:nvPr>
            <p:ph type="sldNum" sz="quarter" idx="5"/>
          </p:nvPr>
        </p:nvSpPr>
        <p:spPr/>
        <p:txBody>
          <a:bodyPr/>
          <a:lstStyle/>
          <a:p>
            <a:fld id="{D5607412-3743-4738-BAD8-B6A4F69EE91A}" type="slidenum">
              <a:rPr lang="en-GB" smtClean="0"/>
              <a:t>8</a:t>
            </a:fld>
            <a:endParaRPr lang="en-GB"/>
          </a:p>
        </p:txBody>
      </p:sp>
    </p:spTree>
    <p:extLst>
      <p:ext uri="{BB962C8B-B14F-4D97-AF65-F5344CB8AC3E}">
        <p14:creationId xmlns:p14="http://schemas.microsoft.com/office/powerpoint/2010/main" val="3261386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10</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th</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April 2020 – Good Friday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13</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th</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April 2020- Easter Monday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8</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th</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May 2020- Early bank holiday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25</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th</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May 2020- Spring bank holiday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31</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st</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August 2020- Summer bank holiday- AROUND THE WORLD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Winter- </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Christmas (EG, mulled wine, mince pies, Yorkshire wraps, turkey, cheese), Christmas cakes and decorations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Spring- </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Easter (EG, chocolate, handmade crafts, </a:t>
            </a:r>
            <a:r>
              <a:rPr kumimoji="0" lang="en-US" sz="4000" b="0" i="0" u="none" strike="noStrike" kern="1200" cap="none" spc="0" normalizeH="0" baseline="0" noProof="0" dirty="0" err="1">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easter</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-egg hunt, cakes, hot cross buns, welsh cakes….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Summer- </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BBQ FOOD (EG, burgers, hotdogs, chips, sweets, beer, gin</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Autumn</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Good soul (EG, hot chocolate, soup, stews, bangers and mash, pies)</a:t>
            </a:r>
            <a:endPar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9</a:t>
            </a:fld>
            <a:endParaRPr lang="en-GB"/>
          </a:p>
        </p:txBody>
      </p:sp>
    </p:spTree>
    <p:extLst>
      <p:ext uri="{BB962C8B-B14F-4D97-AF65-F5344CB8AC3E}">
        <p14:creationId xmlns:p14="http://schemas.microsoft.com/office/powerpoint/2010/main" val="2203402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10</a:t>
            </a:fld>
            <a:endParaRPr lang="en-GB"/>
          </a:p>
        </p:txBody>
      </p:sp>
    </p:spTree>
    <p:extLst>
      <p:ext uri="{BB962C8B-B14F-4D97-AF65-F5344CB8AC3E}">
        <p14:creationId xmlns:p14="http://schemas.microsoft.com/office/powerpoint/2010/main" val="1880156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food and drink festival on non-race day is going to bring positive economic and social impacts, as Kevin Hire believes that when the food and drink festival took place earlier on this year, it attracted foodies who wouldn’t normally go racing’, demonstrating it attracted a new niche market to coming racing to enjoy the day out. Additionally, it would bring communities together, and with having a festival that is not on race day, it could potentially open new doors for a new niche market that do not enjoy going to the races and want to explore diverse and culture. Finally, this is an opportunity for </a:t>
            </a:r>
            <a:r>
              <a:rPr lang="en-GB" dirty="0" err="1"/>
              <a:t>Ffos</a:t>
            </a:r>
            <a:r>
              <a:rPr lang="en-GB" dirty="0"/>
              <a:t> Las to prove that it is not just a race course, and that is able to run/hold a range of events and festivals, in order for them to generate income and not just to be open 21 days of the full annual year. </a:t>
            </a:r>
          </a:p>
          <a:p>
            <a:endParaRPr lang="en-GB" dirty="0"/>
          </a:p>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11</a:t>
            </a:fld>
            <a:endParaRPr lang="en-GB"/>
          </a:p>
        </p:txBody>
      </p:sp>
    </p:spTree>
    <p:extLst>
      <p:ext uri="{BB962C8B-B14F-4D97-AF65-F5344CB8AC3E}">
        <p14:creationId xmlns:p14="http://schemas.microsoft.com/office/powerpoint/2010/main" val="244309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believe that </a:t>
            </a:r>
            <a:r>
              <a:rPr lang="en-GB" dirty="0" err="1"/>
              <a:t>Ffos</a:t>
            </a:r>
            <a:r>
              <a:rPr lang="en-GB" dirty="0"/>
              <a:t> Las should invest in our bid for these reasons. All of the reasons are linking with the Events Strategy for Wales, and we believe it links with our bid perfectly. For example, it will be a Prosperous Society - </a:t>
            </a:r>
            <a:r>
              <a:rPr lang="en-US" sz="1200" b="0" i="0" kern="1200" dirty="0">
                <a:solidFill>
                  <a:schemeClr val="tx1"/>
                </a:solidFill>
                <a:effectLst/>
                <a:latin typeface="+mn-lt"/>
                <a:ea typeface="+mn-ea"/>
                <a:cs typeface="+mn-cs"/>
              </a:rPr>
              <a:t>Major events can stimulate new business and growth, leading to quality, long term jobs being created. They also help to showcase and promote tourism in key markets and support the rural economy's diversification.</a:t>
            </a:r>
            <a:endParaRPr lang="en-GB" dirty="0"/>
          </a:p>
          <a:p>
            <a:endParaRPr lang="en-GB" dirty="0"/>
          </a:p>
          <a:p>
            <a:endParaRPr lang="en-GB" dirty="0"/>
          </a:p>
          <a:p>
            <a:r>
              <a:rPr lang="en-GB" dirty="0"/>
              <a:t>A Living Communities- </a:t>
            </a:r>
            <a:r>
              <a:rPr lang="en-US" sz="1200" b="0" i="0" kern="1200" dirty="0">
                <a:solidFill>
                  <a:schemeClr val="tx1"/>
                </a:solidFill>
                <a:effectLst/>
                <a:latin typeface="+mn-lt"/>
                <a:ea typeface="+mn-ea"/>
                <a:cs typeface="+mn-cs"/>
              </a:rPr>
              <a:t>Successful major events include communities through community voluntary action, engagement and, in particular, live audience experience, as well as various media outlets.</a:t>
            </a:r>
            <a:endParaRPr lang="en-GB" dirty="0"/>
          </a:p>
          <a:p>
            <a:endParaRPr lang="en-GB" dirty="0"/>
          </a:p>
          <a:p>
            <a:r>
              <a:rPr lang="en-GB" dirty="0"/>
              <a:t>A Sustainable Environment -</a:t>
            </a:r>
            <a:r>
              <a:rPr lang="en-US" sz="1200" b="0" i="0" kern="1200" dirty="0">
                <a:solidFill>
                  <a:schemeClr val="tx1"/>
                </a:solidFill>
                <a:effectLst/>
                <a:latin typeface="+mn-lt"/>
                <a:ea typeface="+mn-ea"/>
                <a:cs typeface="+mn-cs"/>
              </a:rPr>
              <a:t>Major events that proactively embrace the Sustainable Event Management Agenda can help raise awareness of sustainability and highlight good practices such as the use of  renewable energy, integrated transportation, waste recycling and local goods and services procurement.</a:t>
            </a:r>
            <a:endParaRPr lang="en-GB" dirty="0"/>
          </a:p>
          <a:p>
            <a:endParaRPr lang="en-GB" dirty="0"/>
          </a:p>
          <a:p>
            <a:r>
              <a:rPr lang="en-GB" dirty="0"/>
              <a:t>A Rich and Diverse Culture – </a:t>
            </a:r>
            <a:r>
              <a:rPr lang="en-US" sz="1200" b="0" i="0" kern="1200" dirty="0">
                <a:solidFill>
                  <a:schemeClr val="tx1"/>
                </a:solidFill>
                <a:effectLst/>
                <a:latin typeface="+mn-lt"/>
                <a:ea typeface="+mn-ea"/>
                <a:cs typeface="+mn-cs"/>
              </a:rPr>
              <a:t>Major events highlight the unique cultural identity and heritage of Wales, are a catalyst for artistic creativity and expression, and provide our leading artists and athletes </a:t>
            </a:r>
            <a:r>
              <a:rPr lang="en-US" sz="1200" b="0" i="0" kern="1200" dirty="0" err="1">
                <a:solidFill>
                  <a:schemeClr val="tx1"/>
                </a:solidFill>
                <a:effectLst/>
                <a:latin typeface="+mn-lt"/>
                <a:ea typeface="+mn-ea"/>
                <a:cs typeface="+mn-cs"/>
              </a:rPr>
              <a:t>withimportant</a:t>
            </a:r>
            <a:r>
              <a:rPr lang="en-US" sz="1200" b="0" i="0" kern="1200" dirty="0">
                <a:solidFill>
                  <a:schemeClr val="tx1"/>
                </a:solidFill>
                <a:effectLst/>
                <a:latin typeface="+mn-lt"/>
                <a:ea typeface="+mn-ea"/>
                <a:cs typeface="+mn-cs"/>
              </a:rPr>
              <a:t> opportunities to display their talents on the world stage</a:t>
            </a:r>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12</a:t>
            </a:fld>
            <a:endParaRPr lang="en-GB"/>
          </a:p>
        </p:txBody>
      </p:sp>
    </p:spTree>
    <p:extLst>
      <p:ext uri="{BB962C8B-B14F-4D97-AF65-F5344CB8AC3E}">
        <p14:creationId xmlns:p14="http://schemas.microsoft.com/office/powerpoint/2010/main" val="4279035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The Pembrokeshire Fish Week festival is named as the UK’s number one food festival, Fish Week – and this festival for the area is a huge tourism boost, as </a:t>
            </a:r>
            <a:r>
              <a:rPr lang="en-GB" sz="1200" b="0" i="0" u="none" kern="1200" dirty="0">
                <a:solidFill>
                  <a:schemeClr val="bg1"/>
                </a:solidFill>
                <a:effectLst/>
                <a:latin typeface="+mn-lt"/>
                <a:ea typeface="+mn-ea"/>
                <a:cs typeface="+mn-cs"/>
              </a:rPr>
              <a:t>it is estimated that Fish Week contributes around £2.7m to the local economy and, along with Ironman Wales, is a major strand of </a:t>
            </a:r>
            <a:r>
              <a:rPr lang="en-GB" sz="1200" b="0" i="0" u="none" kern="1200" dirty="0">
                <a:solidFill>
                  <a:schemeClr val="bg1"/>
                </a:solidFill>
                <a:effectLst/>
                <a:latin typeface="+mn-lt"/>
                <a:ea typeface="+mn-ea"/>
                <a:cs typeface="+mn-cs"/>
                <a:hlinkClick r:id="rId3">
                  <a:extLst>
                    <a:ext uri="{A12FA001-AC4F-418D-AE19-62706E023703}">
                      <ahyp:hlinkClr xmlns:ahyp="http://schemas.microsoft.com/office/drawing/2018/hyperlinkcolor" val="tx"/>
                    </a:ext>
                  </a:extLst>
                </a:hlinkClick>
              </a:rPr>
              <a:t>Pembrokeshire</a:t>
            </a:r>
            <a:r>
              <a:rPr lang="en-GB" sz="1200" b="0" i="0" u="none" kern="1200" dirty="0">
                <a:solidFill>
                  <a:schemeClr val="bg1"/>
                </a:solidFill>
                <a:effectLst/>
                <a:latin typeface="+mn-lt"/>
                <a:ea typeface="+mn-ea"/>
                <a:cs typeface="+mn-cs"/>
              </a:rPr>
              <a:t> council’s events strategy.</a:t>
            </a:r>
          </a:p>
          <a:p>
            <a:pPr fontAlgn="base"/>
            <a:r>
              <a:rPr lang="en-GB" sz="1200" b="0" i="0" u="none" kern="1200" dirty="0">
                <a:solidFill>
                  <a:schemeClr val="bg1"/>
                </a:solidFill>
                <a:effectLst/>
                <a:latin typeface="+mn-lt"/>
                <a:ea typeface="+mn-ea"/>
                <a:cs typeface="+mn-cs"/>
              </a:rPr>
              <a:t>Council's delight. Now, with the possibility of fresh backing and supported by the Welsh Government’s major events unit, the council is preparing to resume its hosting of the festival. </a:t>
            </a:r>
            <a:r>
              <a:rPr lang="en-GB" dirty="0"/>
              <a:t>The mission statement for this festival is “Our  mission is to help promote, develop and sustain Carmarthenshire significant local food industries, culture and heritage by offering an innovative and exciting tourism event for both locals and visitors” </a:t>
            </a:r>
          </a:p>
          <a:p>
            <a:pPr fontAlgn="base"/>
            <a:endParaRPr lang="en-GB" dirty="0"/>
          </a:p>
          <a:p>
            <a:pPr fontAlgn="base"/>
            <a:r>
              <a:rPr lang="en-GB" dirty="0"/>
              <a:t>In 2013, surveys showed an increase of 6% in visitors to the area during the festival as 32% were from outside the county compared to last year, which was at 26%. This shows the rise in profile of the event and its ability to attract visitors to the area. The largest figure of 39% is for county residents travelling over 5miles to events and activities, which shows that the festival stimulates the local community to travel to other areas of the county to support activities during the festival. </a:t>
            </a:r>
          </a:p>
          <a:p>
            <a:pPr fontAlgn="base"/>
            <a:r>
              <a:rPr lang="en-GB" dirty="0"/>
              <a:t> 94% of those that filled in the questionnaire said they were either enjoying or really enjoying the festival, with 98% saying it was beneficial to Pembrokeshire. </a:t>
            </a:r>
          </a:p>
          <a:p>
            <a:pPr fontAlgn="base"/>
            <a:endParaRPr lang="en-GB" dirty="0"/>
          </a:p>
          <a:p>
            <a:pPr fontAlgn="base"/>
            <a:r>
              <a:rPr lang="en-GB" dirty="0"/>
              <a:t> According to Pembrokeshire Fish Festival (2013), the amount of spend per head at the festival was down this year, at only £83.00 per person compared to over £90.00 per head last year. This is influenced again by the current economic climate and visitors having less disposable income. </a:t>
            </a:r>
            <a:endParaRPr lang="en-GB" u="sng" dirty="0"/>
          </a:p>
        </p:txBody>
      </p:sp>
      <p:sp>
        <p:nvSpPr>
          <p:cNvPr id="4" name="Slide Number Placeholder 3"/>
          <p:cNvSpPr>
            <a:spLocks noGrp="1"/>
          </p:cNvSpPr>
          <p:nvPr>
            <p:ph type="sldNum" sz="quarter" idx="5"/>
          </p:nvPr>
        </p:nvSpPr>
        <p:spPr/>
        <p:txBody>
          <a:bodyPr/>
          <a:lstStyle/>
          <a:p>
            <a:fld id="{D5607412-3743-4738-BAD8-B6A4F69EE91A}" type="slidenum">
              <a:rPr lang="en-GB" smtClean="0"/>
              <a:t>13</a:t>
            </a:fld>
            <a:endParaRPr lang="en-GB"/>
          </a:p>
        </p:txBody>
      </p:sp>
    </p:spTree>
    <p:extLst>
      <p:ext uri="{BB962C8B-B14F-4D97-AF65-F5344CB8AC3E}">
        <p14:creationId xmlns:p14="http://schemas.microsoft.com/office/powerpoint/2010/main" val="1107190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comparison to </a:t>
            </a:r>
            <a:r>
              <a:rPr lang="en-GB" dirty="0" err="1"/>
              <a:t>Ffos</a:t>
            </a:r>
            <a:r>
              <a:rPr lang="en-GB" dirty="0"/>
              <a:t> Las, we went to visit the National Botanic Gardens when they were holding a food and drink festival. We both paid £10.45 each for entry, and this allowed us to explore the gardens, as well as visit the different stalls at the food festival. Not only did they have food and drink stands, they also had other stalls such as hand-made products, crafts</a:t>
            </a:r>
            <a:r>
              <a:rPr lang="en-GB"/>
              <a:t>, persona</a:t>
            </a:r>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14</a:t>
            </a:fld>
            <a:endParaRPr lang="en-GB"/>
          </a:p>
        </p:txBody>
      </p:sp>
    </p:spTree>
    <p:extLst>
      <p:ext uri="{BB962C8B-B14F-4D97-AF65-F5344CB8AC3E}">
        <p14:creationId xmlns:p14="http://schemas.microsoft.com/office/powerpoint/2010/main" val="2903821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short video of our day out at the National Botanic Gardens at the food and drink festival. </a:t>
            </a:r>
          </a:p>
        </p:txBody>
      </p:sp>
      <p:sp>
        <p:nvSpPr>
          <p:cNvPr id="4" name="Slide Number Placeholder 3"/>
          <p:cNvSpPr>
            <a:spLocks noGrp="1"/>
          </p:cNvSpPr>
          <p:nvPr>
            <p:ph type="sldNum" sz="quarter" idx="5"/>
          </p:nvPr>
        </p:nvSpPr>
        <p:spPr/>
        <p:txBody>
          <a:bodyPr/>
          <a:lstStyle/>
          <a:p>
            <a:fld id="{D5607412-3743-4738-BAD8-B6A4F69EE91A}" type="slidenum">
              <a:rPr lang="en-GB" smtClean="0"/>
              <a:t>15</a:t>
            </a:fld>
            <a:endParaRPr lang="en-GB"/>
          </a:p>
        </p:txBody>
      </p:sp>
    </p:spTree>
    <p:extLst>
      <p:ext uri="{BB962C8B-B14F-4D97-AF65-F5344CB8AC3E}">
        <p14:creationId xmlns:p14="http://schemas.microsoft.com/office/powerpoint/2010/main" val="38105296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decided to run a survey on survey monkey in order to gather information whether people would be interested to attend this event on a non race day. </a:t>
            </a:r>
          </a:p>
        </p:txBody>
      </p:sp>
      <p:sp>
        <p:nvSpPr>
          <p:cNvPr id="4" name="Slide Number Placeholder 3"/>
          <p:cNvSpPr>
            <a:spLocks noGrp="1"/>
          </p:cNvSpPr>
          <p:nvPr>
            <p:ph type="sldNum" sz="quarter" idx="5"/>
          </p:nvPr>
        </p:nvSpPr>
        <p:spPr/>
        <p:txBody>
          <a:bodyPr/>
          <a:lstStyle/>
          <a:p>
            <a:fld id="{D5607412-3743-4738-BAD8-B6A4F69EE91A}" type="slidenum">
              <a:rPr lang="en-GB" smtClean="0"/>
              <a:t>16</a:t>
            </a:fld>
            <a:endParaRPr lang="en-GB"/>
          </a:p>
        </p:txBody>
      </p:sp>
    </p:spTree>
    <p:extLst>
      <p:ext uri="{BB962C8B-B14F-4D97-AF65-F5344CB8AC3E}">
        <p14:creationId xmlns:p14="http://schemas.microsoft.com/office/powerpoint/2010/main" val="200254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35-40 stands in the McCoy - £40 a stand</a:t>
            </a:r>
          </a:p>
          <a:p>
            <a:pPr algn="l"/>
            <a:r>
              <a:rPr lang="en-GB" dirty="0"/>
              <a:t>Dark Matter Emporium Gin, Little </a:t>
            </a:r>
            <a:r>
              <a:rPr lang="en-GB" dirty="0" err="1"/>
              <a:t>Grama’s</a:t>
            </a:r>
            <a:r>
              <a:rPr lang="en-GB" dirty="0"/>
              <a:t> Kitchen, The Pink Peppercorn, </a:t>
            </a:r>
            <a:r>
              <a:rPr lang="en-GB" dirty="0" err="1"/>
              <a:t>Afal</a:t>
            </a:r>
            <a:r>
              <a:rPr lang="en-GB" dirty="0"/>
              <a:t> Y </a:t>
            </a:r>
            <a:r>
              <a:rPr lang="en-GB" dirty="0" err="1"/>
              <a:t>Graig</a:t>
            </a:r>
            <a:r>
              <a:rPr lang="en-GB" dirty="0"/>
              <a:t>, </a:t>
            </a:r>
            <a:r>
              <a:rPr lang="en-GB" dirty="0" err="1"/>
              <a:t>Marshmarloes</a:t>
            </a:r>
            <a:r>
              <a:rPr lang="en-GB" dirty="0"/>
              <a:t>, Coco Bean, Sloppy Joes, </a:t>
            </a:r>
            <a:r>
              <a:rPr lang="en-GB" dirty="0" err="1"/>
              <a:t>Makasih</a:t>
            </a:r>
            <a:r>
              <a:rPr lang="en-GB" dirty="0"/>
              <a:t>, Dinky Donuts, Rue Cocotte, Alfie’s Beer Bus and many more!</a:t>
            </a:r>
          </a:p>
          <a:p>
            <a:pPr algn="l"/>
            <a:endParaRPr lang="en-GB" dirty="0"/>
          </a:p>
          <a:p>
            <a:pPr algn="l"/>
            <a:r>
              <a:rPr lang="en-GB" dirty="0"/>
              <a:t>£10 at the door (includes a £5 voucher to spend at any food stall)</a:t>
            </a:r>
          </a:p>
          <a:p>
            <a:pPr algn="l"/>
            <a:r>
              <a:rPr lang="en-GB" dirty="0"/>
              <a:t>Kids go free!</a:t>
            </a:r>
          </a:p>
          <a:p>
            <a:pPr algn="l"/>
            <a:r>
              <a:rPr lang="en-GB" dirty="0"/>
              <a:t>£40 a stand</a:t>
            </a:r>
          </a:p>
          <a:p>
            <a:pPr algn="l"/>
            <a:r>
              <a:rPr lang="en-GB" dirty="0"/>
              <a:t>11:00AM-16:00PM</a:t>
            </a:r>
          </a:p>
          <a:p>
            <a:pPr algn="l"/>
            <a:r>
              <a:rPr lang="en-GB" dirty="0"/>
              <a:t>AROUND THE WORLD STALLS INCLUDE: Welsh, Thai, Chinese, Malaysian, Indian, British, Mexican, Caribbean, Japanese, Jamaican</a:t>
            </a:r>
          </a:p>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18</a:t>
            </a:fld>
            <a:endParaRPr lang="en-GB"/>
          </a:p>
        </p:txBody>
      </p:sp>
    </p:spTree>
    <p:extLst>
      <p:ext uri="{BB962C8B-B14F-4D97-AF65-F5344CB8AC3E}">
        <p14:creationId xmlns:p14="http://schemas.microsoft.com/office/powerpoint/2010/main" val="12472373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would like to partner up with What 3 Words for our food and drink festival on non race day, as we believe that it’ll help our customers to locate the event, without no difficulties. As this is an app that is going to be within the travel and tourism industry.</a:t>
            </a:r>
          </a:p>
        </p:txBody>
      </p:sp>
      <p:sp>
        <p:nvSpPr>
          <p:cNvPr id="4" name="Slide Number Placeholder 3"/>
          <p:cNvSpPr>
            <a:spLocks noGrp="1"/>
          </p:cNvSpPr>
          <p:nvPr>
            <p:ph type="sldNum" sz="quarter" idx="5"/>
          </p:nvPr>
        </p:nvSpPr>
        <p:spPr/>
        <p:txBody>
          <a:bodyPr/>
          <a:lstStyle/>
          <a:p>
            <a:fld id="{D5607412-3743-4738-BAD8-B6A4F69EE91A}" type="slidenum">
              <a:rPr lang="en-GB" smtClean="0"/>
              <a:t>19</a:t>
            </a:fld>
            <a:endParaRPr lang="en-GB"/>
          </a:p>
        </p:txBody>
      </p:sp>
    </p:spTree>
    <p:extLst>
      <p:ext uri="{BB962C8B-B14F-4D97-AF65-F5344CB8AC3E}">
        <p14:creationId xmlns:p14="http://schemas.microsoft.com/office/powerpoint/2010/main" val="38948759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21</a:t>
            </a:fld>
            <a:endParaRPr lang="en-GB"/>
          </a:p>
        </p:txBody>
      </p:sp>
    </p:spTree>
    <p:extLst>
      <p:ext uri="{BB962C8B-B14F-4D97-AF65-F5344CB8AC3E}">
        <p14:creationId xmlns:p14="http://schemas.microsoft.com/office/powerpoint/2010/main" val="317944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366169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328820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782845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3F81E8-F1C8-4AD8-9DFA-2CF403C463C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42682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3F81E8-F1C8-4AD8-9DFA-2CF403C463C7}" type="datetimeFigureOut">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12458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3F81E8-F1C8-4AD8-9DFA-2CF403C463C7}"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1411969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3F81E8-F1C8-4AD8-9DFA-2CF403C463C7}" type="datetimeFigureOut">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4071078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3F81E8-F1C8-4AD8-9DFA-2CF403C463C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188776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3F81E8-F1C8-4AD8-9DFA-2CF403C463C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539211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72101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56874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4082442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625249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30096935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61111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1496853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93F81E8-F1C8-4AD8-9DFA-2CF403C463C7}" type="datetimeFigureOut">
              <a:rPr lang="en-GB" smtClean="0"/>
              <a:t>09/12/2019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1C8D13-2165-4E83-A69D-8165FDDA4043}" type="slidenum">
              <a:rPr lang="en-GB" smtClean="0"/>
              <a:t>‹#›</a:t>
            </a:fld>
            <a:endParaRPr lang="en-GB"/>
          </a:p>
        </p:txBody>
      </p:sp>
    </p:spTree>
    <p:extLst>
      <p:ext uri="{BB962C8B-B14F-4D97-AF65-F5344CB8AC3E}">
        <p14:creationId xmlns:p14="http://schemas.microsoft.com/office/powerpoint/2010/main" val="2246400237"/>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3.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blog.picniq.co.uk/national-trust-autumn-walks/?fbclid=IwAR2wFLY9F9Ar2_auCCbWEgTGGzgm_8-Agy_gLw2FMDhkPO3B-yGmk3clbCo" TargetMode="External"/><Relationship Id="rId13" Type="http://schemas.openxmlformats.org/officeDocument/2006/relationships/hyperlink" Target="https://www.walesonline.co.uk/business/business-news/what-next-countrys-newest-racecourse-16309865" TargetMode="External"/><Relationship Id="rId3" Type="http://schemas.openxmlformats.org/officeDocument/2006/relationships/hyperlink" Target="https://www.entirelywales.co.uk/news/food/carmarthenshire/ffos-las-racecourse-presents-a-food-drink-festival-race-day7593" TargetMode="External"/><Relationship Id="rId7" Type="http://schemas.openxmlformats.org/officeDocument/2006/relationships/hyperlink" Target="file:///C:\Users\1700521\Downloads\Pembrokeshire%20Fish%20Week%20Festival%20Report%202013%20Condensed%20Version.pdf" TargetMode="External"/><Relationship Id="rId12" Type="http://schemas.openxmlformats.org/officeDocument/2006/relationships/hyperlink" Target="https://www.walesonline.co.uk/news/wales-news/uks-number-one-food-festival-10720751"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inspirock.com/united-kingdom/llanelli/parc-howard-museum-a2262144635?fbclid=IwAR2c-ON5pLeg2Y0tlfk4rVGmQZbt8TSFv_nGE5vyA8LdK__ZTB5zy3CaSvw" TargetMode="External"/><Relationship Id="rId11" Type="http://schemas.openxmlformats.org/officeDocument/2006/relationships/hyperlink" Target="https://www.visitcarmarthenshire.co.uk/view/57-ffos-las-racecourse/" TargetMode="External"/><Relationship Id="rId5" Type="http://schemas.openxmlformats.org/officeDocument/2006/relationships/hyperlink" Target="https://www.nutritionforthehealthofit.com/food-trends-around-world-healthy-food-global?fbclid=IwAR1J1m4-pmXPKO7azUgpka3qKvnUBCS2qW_5npT03jmuaZC1IaUvEomvn9s" TargetMode="External"/><Relationship Id="rId15" Type="http://schemas.openxmlformats.org/officeDocument/2006/relationships/hyperlink" Target="https://urbact.eu/sites/default/files/import/Projects/Gastronomic_Cities/outputs_media/Food_tourism.pdf" TargetMode="External"/><Relationship Id="rId10" Type="http://schemas.openxmlformats.org/officeDocument/2006/relationships/hyperlink" Target="https://www.owenhowellsphotography.co.uk/blog/2015/2/winter-wedding-photography-in-carmarthenshire-reception-at-sospan-llanelli?fbclid=IwAR0VSPPpINdVg5VuzUD3OeUtQXHqziMQp6C7eTlGzwJqH10ra2UorCnyY80" TargetMode="External"/><Relationship Id="rId4" Type="http://schemas.openxmlformats.org/officeDocument/2006/relationships/hyperlink" Target="https://ffoslasracecourse.com/fixture/summer-evening-racing-4/?fbclid=IwAR0VSPPpINdVg5VuzUD3OeUtQXHqziMQp6C7eTlGzwJqH10ra2UorCnyY80" TargetMode="External"/><Relationship Id="rId9" Type="http://schemas.openxmlformats.org/officeDocument/2006/relationships/hyperlink" Target="https://www.racingfixtures.co.uk/courses/ffos-las.php" TargetMode="External"/><Relationship Id="rId14" Type="http://schemas.openxmlformats.org/officeDocument/2006/relationships/hyperlink" Target="https://gov.wales/sites/default/files/publications/2019-06/event-wales-a-major-events-strategy-for-wales-2010-to-20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6348E-22AB-4D53-B497-2D4D459C9AD9}"/>
              </a:ext>
            </a:extLst>
          </p:cNvPr>
          <p:cNvSpPr>
            <a:spLocks noGrp="1"/>
          </p:cNvSpPr>
          <p:nvPr>
            <p:ph type="ctrTitle"/>
          </p:nvPr>
        </p:nvSpPr>
        <p:spPr/>
        <p:txBody>
          <a:bodyPr/>
          <a:lstStyle/>
          <a:p>
            <a:r>
              <a:rPr lang="en-GB" dirty="0"/>
              <a:t>BY DEE LEE JONES &amp; ALICIA HILES</a:t>
            </a:r>
            <a:br>
              <a:rPr lang="en-GB" dirty="0"/>
            </a:br>
            <a:r>
              <a:rPr lang="en-GB" dirty="0"/>
              <a:t>COMMISSION BID</a:t>
            </a:r>
          </a:p>
        </p:txBody>
      </p:sp>
      <p:sp>
        <p:nvSpPr>
          <p:cNvPr id="3" name="Subtitle 2">
            <a:extLst>
              <a:ext uri="{FF2B5EF4-FFF2-40B4-BE49-F238E27FC236}">
                <a16:creationId xmlns:a16="http://schemas.microsoft.com/office/drawing/2014/main" id="{6067A791-1F5D-4D1E-B735-BE257C452437}"/>
              </a:ext>
            </a:extLst>
          </p:cNvPr>
          <p:cNvSpPr>
            <a:spLocks noGrp="1"/>
          </p:cNvSpPr>
          <p:nvPr>
            <p:ph type="subTitle" idx="1"/>
          </p:nvPr>
        </p:nvSpPr>
        <p:spPr>
          <a:xfrm>
            <a:off x="395719" y="4050836"/>
            <a:ext cx="9177866" cy="1096899"/>
          </a:xfrm>
        </p:spPr>
        <p:txBody>
          <a:bodyPr>
            <a:normAutofit fontScale="85000" lnSpcReduction="10000"/>
          </a:bodyPr>
          <a:lstStyle/>
          <a:p>
            <a:r>
              <a:rPr lang="en-GB" sz="3100" dirty="0"/>
              <a:t>GLOBAL SPORTS TOURISM EVENT MANAGEMENT- (BMTH6002)</a:t>
            </a:r>
          </a:p>
          <a:p>
            <a:r>
              <a:rPr lang="en-GB" sz="3800" baseline="30000" dirty="0"/>
              <a:t>9TH </a:t>
            </a:r>
            <a:r>
              <a:rPr lang="en-GB" sz="3100" dirty="0"/>
              <a:t>DECEMBER 2019</a:t>
            </a:r>
            <a:r>
              <a:rPr lang="en-GB" dirty="0"/>
              <a:t>.</a:t>
            </a:r>
          </a:p>
        </p:txBody>
      </p:sp>
    </p:spTree>
    <p:extLst>
      <p:ext uri="{BB962C8B-B14F-4D97-AF65-F5344CB8AC3E}">
        <p14:creationId xmlns:p14="http://schemas.microsoft.com/office/powerpoint/2010/main" val="154667072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BF912F7-37E3-426F-86AA-04B2E7204151}"/>
              </a:ext>
            </a:extLst>
          </p:cNvPr>
          <p:cNvPicPr>
            <a:picLocks noChangeAspect="1"/>
          </p:cNvPicPr>
          <p:nvPr/>
        </p:nvPicPr>
        <p:blipFill>
          <a:blip r:embed="rId3"/>
          <a:stretch>
            <a:fillRect/>
          </a:stretch>
        </p:blipFill>
        <p:spPr>
          <a:xfrm>
            <a:off x="0" y="0"/>
            <a:ext cx="12192000" cy="6858000"/>
          </a:xfrm>
          <a:prstGeom prst="rect">
            <a:avLst/>
          </a:prstGeom>
          <a:ln w="228600" cap="sq" cmpd="thickThin">
            <a:solidFill>
              <a:srgbClr val="000000"/>
            </a:solidFill>
            <a:prstDash val="solid"/>
            <a:miter lim="800000"/>
          </a:ln>
          <a:effectLst>
            <a:innerShdw blurRad="76200">
              <a:srgbClr val="000000"/>
            </a:innerShdw>
          </a:effectLst>
        </p:spPr>
      </p:pic>
      <p:sp>
        <p:nvSpPr>
          <p:cNvPr id="4" name="Rectangle 3">
            <a:extLst>
              <a:ext uri="{FF2B5EF4-FFF2-40B4-BE49-F238E27FC236}">
                <a16:creationId xmlns:a16="http://schemas.microsoft.com/office/drawing/2014/main" id="{31BADF62-3E05-43B9-B66E-4393E77FBE88}"/>
              </a:ext>
            </a:extLst>
          </p:cNvPr>
          <p:cNvSpPr/>
          <p:nvPr/>
        </p:nvSpPr>
        <p:spPr>
          <a:xfrm>
            <a:off x="2162070" y="254013"/>
            <a:ext cx="7867859"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FFOS LAS RACE COURSE</a:t>
            </a:r>
          </a:p>
        </p:txBody>
      </p:sp>
    </p:spTree>
    <p:extLst>
      <p:ext uri="{BB962C8B-B14F-4D97-AF65-F5344CB8AC3E}">
        <p14:creationId xmlns:p14="http://schemas.microsoft.com/office/powerpoint/2010/main" val="80050317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4458A0-2F39-4B05-819E-096065D3F71F}"/>
              </a:ext>
            </a:extLst>
          </p:cNvPr>
          <p:cNvSpPr/>
          <p:nvPr/>
        </p:nvSpPr>
        <p:spPr>
          <a:xfrm>
            <a:off x="2032839" y="175195"/>
            <a:ext cx="6401048" cy="1323439"/>
          </a:xfrm>
          <a:prstGeom prst="rect">
            <a:avLst/>
          </a:prstGeom>
          <a:noFill/>
        </p:spPr>
        <p:txBody>
          <a:bodyPr wrap="none" lIns="91440" tIns="45720" rIns="91440" bIns="45720">
            <a:spAutoFit/>
          </a:bodyPr>
          <a:lstStyle/>
          <a:p>
            <a:pPr algn="ctr"/>
            <a:r>
              <a:rPr lang="en-US" sz="8000" b="1" cap="none" spc="0" dirty="0">
                <a:ln w="22225">
                  <a:solidFill>
                    <a:schemeClr val="accent2"/>
                  </a:solidFill>
                  <a:prstDash val="solid"/>
                </a:ln>
                <a:solidFill>
                  <a:schemeClr val="accent2">
                    <a:lumMod val="40000"/>
                    <a:lumOff val="60000"/>
                  </a:schemeClr>
                </a:solidFill>
                <a:effectLst/>
              </a:rPr>
              <a:t>CURRENTLY..</a:t>
            </a:r>
          </a:p>
        </p:txBody>
      </p:sp>
      <p:pic>
        <p:nvPicPr>
          <p:cNvPr id="7" name="Picture 6">
            <a:extLst>
              <a:ext uri="{FF2B5EF4-FFF2-40B4-BE49-F238E27FC236}">
                <a16:creationId xmlns:a16="http://schemas.microsoft.com/office/drawing/2014/main" id="{FFD52FC5-BD4B-4AF7-8E3B-88569323939A}"/>
              </a:ext>
            </a:extLst>
          </p:cNvPr>
          <p:cNvPicPr>
            <a:picLocks noChangeAspect="1"/>
          </p:cNvPicPr>
          <p:nvPr/>
        </p:nvPicPr>
        <p:blipFill rotWithShape="1">
          <a:blip r:embed="rId3"/>
          <a:srcRect l="51227" t="10294" r="19340" b="23152"/>
          <a:stretch/>
        </p:blipFill>
        <p:spPr>
          <a:xfrm>
            <a:off x="1644774" y="1367285"/>
            <a:ext cx="3588589" cy="4964503"/>
          </a:xfrm>
          <a:prstGeom prst="rect">
            <a:avLst/>
          </a:prstGeom>
        </p:spPr>
      </p:pic>
      <p:pic>
        <p:nvPicPr>
          <p:cNvPr id="8" name="Picture 7">
            <a:extLst>
              <a:ext uri="{FF2B5EF4-FFF2-40B4-BE49-F238E27FC236}">
                <a16:creationId xmlns:a16="http://schemas.microsoft.com/office/drawing/2014/main" id="{C1993F8F-DC3C-4084-8373-8D3906525C8F}"/>
              </a:ext>
            </a:extLst>
          </p:cNvPr>
          <p:cNvPicPr>
            <a:picLocks noChangeAspect="1"/>
          </p:cNvPicPr>
          <p:nvPr/>
        </p:nvPicPr>
        <p:blipFill rotWithShape="1">
          <a:blip r:embed="rId4"/>
          <a:srcRect l="51227" t="12812" r="19339" b="27033"/>
          <a:stretch/>
        </p:blipFill>
        <p:spPr>
          <a:xfrm>
            <a:off x="5427001" y="1367284"/>
            <a:ext cx="3588589" cy="4964503"/>
          </a:xfrm>
          <a:prstGeom prst="rect">
            <a:avLst/>
          </a:prstGeom>
        </p:spPr>
      </p:pic>
      <p:sp>
        <p:nvSpPr>
          <p:cNvPr id="9" name="TextBox 8">
            <a:extLst>
              <a:ext uri="{FF2B5EF4-FFF2-40B4-BE49-F238E27FC236}">
                <a16:creationId xmlns:a16="http://schemas.microsoft.com/office/drawing/2014/main" id="{BC329857-1068-4EAA-A49E-D9A947703C9D}"/>
              </a:ext>
            </a:extLst>
          </p:cNvPr>
          <p:cNvSpPr txBox="1"/>
          <p:nvPr/>
        </p:nvSpPr>
        <p:spPr>
          <a:xfrm>
            <a:off x="9598082" y="6008622"/>
            <a:ext cx="2461404"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(Racing Fixtures, 2019)</a:t>
            </a:r>
          </a:p>
        </p:txBody>
      </p:sp>
    </p:spTree>
    <p:extLst>
      <p:ext uri="{BB962C8B-B14F-4D97-AF65-F5344CB8AC3E}">
        <p14:creationId xmlns:p14="http://schemas.microsoft.com/office/powerpoint/2010/main" val="102500034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AEBB37-B516-4E65-B213-ABC40722CEE7}"/>
              </a:ext>
            </a:extLst>
          </p:cNvPr>
          <p:cNvSpPr>
            <a:spLocks noGrp="1"/>
          </p:cNvSpPr>
          <p:nvPr>
            <p:ph idx="1"/>
          </p:nvPr>
        </p:nvSpPr>
        <p:spPr>
          <a:xfrm>
            <a:off x="1530748" y="2461010"/>
            <a:ext cx="7797800" cy="4552182"/>
          </a:xfrm>
        </p:spPr>
        <p:txBody>
          <a:bodyPr>
            <a:normAutofit/>
          </a:bodyPr>
          <a:lstStyle/>
          <a:p>
            <a:pPr algn="ctr"/>
            <a:r>
              <a:rPr lang="en-GB" dirty="0"/>
              <a:t>2,300 attendees (500 in hospitality)</a:t>
            </a:r>
          </a:p>
          <a:p>
            <a:pPr algn="ctr"/>
            <a:endParaRPr lang="en-GB" dirty="0"/>
          </a:p>
          <a:p>
            <a:pPr algn="ctr"/>
            <a:r>
              <a:rPr lang="en-GB" dirty="0"/>
              <a:t>Pre-paid = £10</a:t>
            </a:r>
          </a:p>
          <a:p>
            <a:pPr marL="0" indent="0" algn="ctr">
              <a:buNone/>
            </a:pPr>
            <a:endParaRPr lang="en-GB" dirty="0"/>
          </a:p>
          <a:p>
            <a:pPr algn="ctr"/>
            <a:r>
              <a:rPr lang="en-GB" dirty="0"/>
              <a:t>On the day = £15</a:t>
            </a:r>
          </a:p>
          <a:p>
            <a:pPr marL="0" indent="0" algn="ctr">
              <a:buNone/>
            </a:pPr>
            <a:endParaRPr lang="en-GB" dirty="0"/>
          </a:p>
          <a:p>
            <a:pPr algn="ctr"/>
            <a:r>
              <a:rPr lang="en-GB" dirty="0"/>
              <a:t>30 stands in the </a:t>
            </a:r>
            <a:r>
              <a:rPr lang="en-GB" dirty="0" err="1"/>
              <a:t>McCoys</a:t>
            </a:r>
            <a:endParaRPr lang="en-GB" dirty="0"/>
          </a:p>
          <a:p>
            <a:pPr marL="0" indent="0" algn="ctr">
              <a:buNone/>
            </a:pPr>
            <a:endParaRPr lang="en-GB" dirty="0"/>
          </a:p>
          <a:p>
            <a:pPr algn="ctr"/>
            <a:r>
              <a:rPr lang="en-GB" dirty="0"/>
              <a:t>7 races sponsored on the day with local companies</a:t>
            </a:r>
          </a:p>
          <a:p>
            <a:pPr marL="0" indent="0" algn="ctr">
              <a:buNone/>
            </a:pPr>
            <a:r>
              <a:rPr lang="en-GB" dirty="0"/>
              <a:t>(Kevin Hire, Business Relationship Manager, 2019)</a:t>
            </a:r>
          </a:p>
          <a:p>
            <a:pPr algn="ctr"/>
            <a:endParaRPr lang="en-GB" dirty="0"/>
          </a:p>
          <a:p>
            <a:pPr marL="0" indent="0" algn="ctr">
              <a:buNone/>
            </a:pPr>
            <a:endParaRPr lang="en-GB" dirty="0"/>
          </a:p>
          <a:p>
            <a:pPr marL="0" indent="0">
              <a:buNone/>
            </a:pPr>
            <a:endParaRPr lang="en-GB" dirty="0"/>
          </a:p>
          <a:p>
            <a:endParaRPr lang="en-GB" dirty="0"/>
          </a:p>
        </p:txBody>
      </p:sp>
      <p:pic>
        <p:nvPicPr>
          <p:cNvPr id="2" name="Picture 1">
            <a:extLst>
              <a:ext uri="{FF2B5EF4-FFF2-40B4-BE49-F238E27FC236}">
                <a16:creationId xmlns:a16="http://schemas.microsoft.com/office/drawing/2014/main" id="{8779D272-9404-4701-BDF5-0AFA6D451B94}"/>
              </a:ext>
            </a:extLst>
          </p:cNvPr>
          <p:cNvPicPr>
            <a:picLocks noChangeAspect="1"/>
          </p:cNvPicPr>
          <p:nvPr/>
        </p:nvPicPr>
        <p:blipFill>
          <a:blip r:embed="rId3"/>
          <a:stretch>
            <a:fillRect/>
          </a:stretch>
        </p:blipFill>
        <p:spPr>
          <a:xfrm>
            <a:off x="1867696" y="210683"/>
            <a:ext cx="7123903" cy="21549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D9593E0D-11F0-41E2-88B2-D005ACC0A62F}"/>
              </a:ext>
            </a:extLst>
          </p:cNvPr>
          <p:cNvSpPr txBox="1"/>
          <p:nvPr/>
        </p:nvSpPr>
        <p:spPr>
          <a:xfrm>
            <a:off x="1910592" y="1996332"/>
            <a:ext cx="3519055" cy="369332"/>
          </a:xfrm>
          <a:prstGeom prst="rect">
            <a:avLst/>
          </a:prstGeom>
          <a:noFill/>
        </p:spPr>
        <p:txBody>
          <a:bodyPr wrap="square" rtlCol="0">
            <a:spAutoFit/>
          </a:bodyPr>
          <a:lstStyle/>
          <a:p>
            <a:r>
              <a:rPr lang="en-GB" dirty="0"/>
              <a:t>(</a:t>
            </a:r>
            <a:r>
              <a:rPr lang="en-GB" dirty="0" err="1"/>
              <a:t>Ffos</a:t>
            </a:r>
            <a:r>
              <a:rPr lang="en-GB" dirty="0"/>
              <a:t> Las Racecourse, 2019)</a:t>
            </a:r>
          </a:p>
        </p:txBody>
      </p:sp>
    </p:spTree>
    <p:extLst>
      <p:ext uri="{BB962C8B-B14F-4D97-AF65-F5344CB8AC3E}">
        <p14:creationId xmlns:p14="http://schemas.microsoft.com/office/powerpoint/2010/main" val="4090959274"/>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439FCD-2834-4567-9145-FC52BB74777D}"/>
              </a:ext>
            </a:extLst>
          </p:cNvPr>
          <p:cNvSpPr/>
          <p:nvPr/>
        </p:nvSpPr>
        <p:spPr>
          <a:xfrm>
            <a:off x="561929" y="330152"/>
            <a:ext cx="3752950"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OUR IDEA…</a:t>
            </a:r>
            <a:endParaRPr lang="en-US" sz="5400" b="1" u="sng" cap="none" spc="0" dirty="0">
              <a:ln w="22225">
                <a:solidFill>
                  <a:schemeClr val="accent2"/>
                </a:solidFill>
                <a:prstDash val="solid"/>
              </a:ln>
              <a:solidFill>
                <a:schemeClr val="accent2">
                  <a:lumMod val="40000"/>
                  <a:lumOff val="60000"/>
                </a:schemeClr>
              </a:solidFill>
              <a:effectLst/>
            </a:endParaRPr>
          </a:p>
        </p:txBody>
      </p:sp>
      <p:sp>
        <p:nvSpPr>
          <p:cNvPr id="2" name="Rectangle 1">
            <a:extLst>
              <a:ext uri="{FF2B5EF4-FFF2-40B4-BE49-F238E27FC236}">
                <a16:creationId xmlns:a16="http://schemas.microsoft.com/office/drawing/2014/main" id="{5A403EFF-D23C-4C7A-997D-D1A8EAE0414D}"/>
              </a:ext>
            </a:extLst>
          </p:cNvPr>
          <p:cNvSpPr/>
          <p:nvPr/>
        </p:nvSpPr>
        <p:spPr>
          <a:xfrm>
            <a:off x="1384969" y="1437735"/>
            <a:ext cx="8279062" cy="2585323"/>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Food </a:t>
            </a:r>
            <a:r>
              <a:rPr lang="en-US" sz="5400" b="1" dirty="0">
                <a:ln w="22225">
                  <a:solidFill>
                    <a:schemeClr val="accent2"/>
                  </a:solidFill>
                  <a:prstDash val="solid"/>
                </a:ln>
                <a:solidFill>
                  <a:schemeClr val="accent2">
                    <a:lumMod val="40000"/>
                    <a:lumOff val="60000"/>
                  </a:schemeClr>
                </a:solidFill>
              </a:rPr>
              <a:t>and Drink </a:t>
            </a:r>
            <a:r>
              <a:rPr lang="en-US" sz="5400" b="1" cap="none" spc="0" dirty="0">
                <a:ln w="22225">
                  <a:solidFill>
                    <a:schemeClr val="accent2"/>
                  </a:solidFill>
                  <a:prstDash val="solid"/>
                </a:ln>
                <a:solidFill>
                  <a:schemeClr val="accent2">
                    <a:lumMod val="40000"/>
                    <a:lumOff val="60000"/>
                  </a:schemeClr>
                </a:solidFill>
                <a:effectLst/>
              </a:rPr>
              <a:t>Festival..</a:t>
            </a:r>
          </a:p>
          <a:p>
            <a:pPr algn="ctr"/>
            <a:endParaRPr lang="en-US" sz="5400" b="1" dirty="0">
              <a:ln w="22225">
                <a:solidFill>
                  <a:schemeClr val="accent2"/>
                </a:solidFill>
                <a:prstDash val="solid"/>
              </a:ln>
              <a:solidFill>
                <a:schemeClr val="accent2">
                  <a:lumMod val="40000"/>
                  <a:lumOff val="60000"/>
                </a:schemeClr>
              </a:solidFill>
            </a:endParaRPr>
          </a:p>
          <a:p>
            <a:pPr algn="ctr"/>
            <a:r>
              <a:rPr lang="en-US" sz="5400" b="1" cap="none" spc="0" dirty="0">
                <a:ln w="22225">
                  <a:solidFill>
                    <a:schemeClr val="accent2"/>
                  </a:solidFill>
                  <a:prstDash val="solid"/>
                </a:ln>
                <a:solidFill>
                  <a:schemeClr val="accent2">
                    <a:lumMod val="40000"/>
                    <a:lumOff val="60000"/>
                  </a:schemeClr>
                </a:solidFill>
                <a:effectLst/>
              </a:rPr>
              <a:t>NOT ON RACE DAY</a:t>
            </a:r>
          </a:p>
        </p:txBody>
      </p:sp>
      <p:pic>
        <p:nvPicPr>
          <p:cNvPr id="3" name="Picture 2">
            <a:extLst>
              <a:ext uri="{FF2B5EF4-FFF2-40B4-BE49-F238E27FC236}">
                <a16:creationId xmlns:a16="http://schemas.microsoft.com/office/drawing/2014/main" id="{C5D4704A-8C95-43C7-85B8-0562FEF4AEEE}"/>
              </a:ext>
            </a:extLst>
          </p:cNvPr>
          <p:cNvPicPr>
            <a:picLocks noChangeAspect="1"/>
          </p:cNvPicPr>
          <p:nvPr/>
        </p:nvPicPr>
        <p:blipFill>
          <a:blip r:embed="rId3"/>
          <a:stretch>
            <a:fillRect/>
          </a:stretch>
        </p:blipFill>
        <p:spPr>
          <a:xfrm>
            <a:off x="3209926" y="4149139"/>
            <a:ext cx="5057774" cy="2542252"/>
          </a:xfrm>
          <a:prstGeom prst="rect">
            <a:avLst/>
          </a:prstGeom>
        </p:spPr>
      </p:pic>
      <p:sp>
        <p:nvSpPr>
          <p:cNvPr id="5" name="TextBox 4">
            <a:extLst>
              <a:ext uri="{FF2B5EF4-FFF2-40B4-BE49-F238E27FC236}">
                <a16:creationId xmlns:a16="http://schemas.microsoft.com/office/drawing/2014/main" id="{A89529AB-71CB-4A29-89FA-7FB17CAB6139}"/>
              </a:ext>
            </a:extLst>
          </p:cNvPr>
          <p:cNvSpPr txBox="1"/>
          <p:nvPr/>
        </p:nvSpPr>
        <p:spPr>
          <a:xfrm>
            <a:off x="8434387" y="6322059"/>
            <a:ext cx="2295525" cy="369332"/>
          </a:xfrm>
          <a:prstGeom prst="rect">
            <a:avLst/>
          </a:prstGeom>
          <a:noFill/>
        </p:spPr>
        <p:txBody>
          <a:bodyPr wrap="square" rtlCol="0">
            <a:spAutoFit/>
          </a:bodyPr>
          <a:lstStyle/>
          <a:p>
            <a:r>
              <a:rPr lang="en-GB" dirty="0"/>
              <a:t>(Alicia </a:t>
            </a:r>
            <a:r>
              <a:rPr lang="en-GB" dirty="0" err="1"/>
              <a:t>Hiles</a:t>
            </a:r>
            <a:r>
              <a:rPr lang="en-GB" dirty="0"/>
              <a:t>, 2019)</a:t>
            </a:r>
          </a:p>
        </p:txBody>
      </p:sp>
      <p:pic>
        <p:nvPicPr>
          <p:cNvPr id="7" name="Picture 6">
            <a:extLst>
              <a:ext uri="{FF2B5EF4-FFF2-40B4-BE49-F238E27FC236}">
                <a16:creationId xmlns:a16="http://schemas.microsoft.com/office/drawing/2014/main" id="{F0E07325-B0AC-43C1-BB7D-9422FB62BDE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4379119" y="4181188"/>
            <a:ext cx="2719387" cy="2510203"/>
          </a:xfrm>
          <a:prstGeom prst="rect">
            <a:avLst/>
          </a:prstGeom>
        </p:spPr>
      </p:pic>
    </p:spTree>
    <p:extLst>
      <p:ext uri="{BB962C8B-B14F-4D97-AF65-F5344CB8AC3E}">
        <p14:creationId xmlns:p14="http://schemas.microsoft.com/office/powerpoint/2010/main" val="42917394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2370876-7641-47A2-A5F7-FB6141948F6B}"/>
              </a:ext>
            </a:extLst>
          </p:cNvPr>
          <p:cNvGraphicFramePr>
            <a:graphicFrameLocks noGrp="1"/>
          </p:cNvGraphicFramePr>
          <p:nvPr>
            <p:extLst>
              <p:ext uri="{D42A27DB-BD31-4B8C-83A1-F6EECF244321}">
                <p14:modId xmlns:p14="http://schemas.microsoft.com/office/powerpoint/2010/main" val="1082559983"/>
              </p:ext>
            </p:extLst>
          </p:nvPr>
        </p:nvGraphicFramePr>
        <p:xfrm>
          <a:off x="1543123" y="1398494"/>
          <a:ext cx="7670204" cy="5303520"/>
        </p:xfrm>
        <a:graphic>
          <a:graphicData uri="http://schemas.openxmlformats.org/drawingml/2006/table">
            <a:tbl>
              <a:tblPr firstRow="1" bandRow="1">
                <a:tableStyleId>{5C22544A-7EE6-4342-B048-85BDC9FD1C3A}</a:tableStyleId>
              </a:tblPr>
              <a:tblGrid>
                <a:gridCol w="3840481">
                  <a:extLst>
                    <a:ext uri="{9D8B030D-6E8A-4147-A177-3AD203B41FA5}">
                      <a16:colId xmlns:a16="http://schemas.microsoft.com/office/drawing/2014/main" val="2194343586"/>
                    </a:ext>
                  </a:extLst>
                </a:gridCol>
                <a:gridCol w="3829723">
                  <a:extLst>
                    <a:ext uri="{9D8B030D-6E8A-4147-A177-3AD203B41FA5}">
                      <a16:colId xmlns:a16="http://schemas.microsoft.com/office/drawing/2014/main" val="350796227"/>
                    </a:ext>
                  </a:extLst>
                </a:gridCol>
              </a:tblGrid>
              <a:tr h="2291379">
                <a:tc>
                  <a:txBody>
                    <a:bodyPr/>
                    <a:lstStyle/>
                    <a:p>
                      <a:r>
                        <a:rPr lang="en-GB" sz="1400" u="sng" dirty="0"/>
                        <a:t>STRENGTHS</a:t>
                      </a:r>
                    </a:p>
                    <a:p>
                      <a:endParaRPr lang="en-GB" sz="1400" dirty="0"/>
                    </a:p>
                    <a:p>
                      <a:pPr marL="285750" indent="-285750">
                        <a:buFont typeface="Arial" panose="020B0604020202020204" pitchFamily="34" charset="0"/>
                        <a:buChar char="•"/>
                      </a:pPr>
                      <a:r>
                        <a:rPr lang="en-GB" sz="1400" b="0" dirty="0"/>
                        <a:t>Great venue</a:t>
                      </a:r>
                    </a:p>
                    <a:p>
                      <a:pPr marL="285750" indent="-285750">
                        <a:buFont typeface="Arial" panose="020B0604020202020204" pitchFamily="34" charset="0"/>
                        <a:buChar char="•"/>
                      </a:pPr>
                      <a:r>
                        <a:rPr lang="en-GB" sz="1400" b="0" dirty="0"/>
                        <a:t>Variety of advertisement methods</a:t>
                      </a:r>
                    </a:p>
                    <a:p>
                      <a:pPr marL="285750" indent="-285750">
                        <a:buFont typeface="Arial" panose="020B0604020202020204" pitchFamily="34" charset="0"/>
                        <a:buChar char="•"/>
                      </a:pPr>
                      <a:r>
                        <a:rPr lang="en-GB" sz="1400" b="0" dirty="0"/>
                        <a:t>Promoting local businesses/suppliers</a:t>
                      </a:r>
                    </a:p>
                    <a:p>
                      <a:pPr marL="285750" indent="-285750">
                        <a:buFont typeface="Arial" panose="020B0604020202020204" pitchFamily="34" charset="0"/>
                        <a:buChar char="•"/>
                      </a:pPr>
                      <a:r>
                        <a:rPr lang="en-GB" sz="1400" b="0" dirty="0"/>
                        <a:t>A Prosperous Society</a:t>
                      </a:r>
                    </a:p>
                    <a:p>
                      <a:pPr marL="285750" indent="-285750">
                        <a:buFont typeface="Arial" panose="020B0604020202020204" pitchFamily="34" charset="0"/>
                        <a:buChar char="•"/>
                      </a:pPr>
                      <a:r>
                        <a:rPr lang="en-GB" sz="1400" b="0" dirty="0"/>
                        <a:t>Engagement of communities</a:t>
                      </a:r>
                    </a:p>
                    <a:p>
                      <a:pPr marL="285750" indent="-285750">
                        <a:buFont typeface="Arial" panose="020B0604020202020204" pitchFamily="34" charset="0"/>
                        <a:buChar char="•"/>
                      </a:pPr>
                      <a:r>
                        <a:rPr lang="en-GB" sz="1400" b="0" dirty="0"/>
                        <a:t>Sustainable development</a:t>
                      </a:r>
                    </a:p>
                    <a:p>
                      <a:pPr marL="285750" indent="-285750">
                        <a:buFont typeface="Arial" panose="020B0604020202020204" pitchFamily="34" charset="0"/>
                        <a:buChar char="•"/>
                      </a:pPr>
                      <a:r>
                        <a:rPr lang="en-GB" sz="1400" b="0" dirty="0"/>
                        <a:t>A rich diverse and culture</a:t>
                      </a:r>
                    </a:p>
                    <a:p>
                      <a:pPr marL="285750" indent="-285750">
                        <a:buFont typeface="Arial" panose="020B0604020202020204" pitchFamily="34" charset="0"/>
                        <a:buChar char="•"/>
                      </a:pPr>
                      <a:r>
                        <a:rPr lang="en-GB" sz="1400" b="0" dirty="0"/>
                        <a:t>Sustainable legacy</a:t>
                      </a:r>
                    </a:p>
                    <a:p>
                      <a:pPr marL="285750" indent="-285750">
                        <a:buFont typeface="Arial" panose="020B0604020202020204" pitchFamily="34" charset="0"/>
                        <a:buChar char="•"/>
                      </a:pPr>
                      <a:r>
                        <a:rPr lang="en-GB" sz="1400" b="0" dirty="0"/>
                        <a:t>Fun day out</a:t>
                      </a:r>
                    </a:p>
                    <a:p>
                      <a:endParaRPr lang="en-GB" sz="1400" dirty="0"/>
                    </a:p>
                    <a:p>
                      <a:endParaRPr lang="en-GB" sz="1400" dirty="0"/>
                    </a:p>
                  </a:txBody>
                  <a:tcPr/>
                </a:tc>
                <a:tc>
                  <a:txBody>
                    <a:bodyPr/>
                    <a:lstStyle/>
                    <a:p>
                      <a:r>
                        <a:rPr lang="en-GB" sz="1400" u="sng" dirty="0"/>
                        <a:t>WEAKNESSES</a:t>
                      </a:r>
                    </a:p>
                    <a:p>
                      <a:pPr marL="285750" indent="-285750">
                        <a:buFont typeface="Arial" panose="020B0604020202020204" pitchFamily="34" charset="0"/>
                        <a:buChar char="•"/>
                      </a:pPr>
                      <a:endParaRPr lang="en-GB" sz="1400" u="sng" dirty="0"/>
                    </a:p>
                    <a:p>
                      <a:pPr marL="285750" indent="-285750">
                        <a:buFont typeface="Arial" panose="020B0604020202020204" pitchFamily="34" charset="0"/>
                        <a:buChar char="•"/>
                      </a:pPr>
                      <a:r>
                        <a:rPr lang="en-GB" sz="1400" b="0" u="none" dirty="0"/>
                        <a:t>Visiting other attractions (</a:t>
                      </a:r>
                      <a:r>
                        <a:rPr lang="en-GB" sz="1400" b="0" u="none" dirty="0" err="1"/>
                        <a:t>Pembrey</a:t>
                      </a:r>
                      <a:r>
                        <a:rPr lang="en-GB" sz="1400" b="0" u="none" dirty="0"/>
                        <a:t> Country Park, WWT </a:t>
                      </a:r>
                      <a:r>
                        <a:rPr lang="en-GB" sz="1400" b="0" u="none" dirty="0" err="1"/>
                        <a:t>Llaneli</a:t>
                      </a:r>
                      <a:r>
                        <a:rPr lang="en-GB" sz="1400" b="0" u="none" dirty="0"/>
                        <a:t> Wetland Centre, Stradey Castle)</a:t>
                      </a:r>
                    </a:p>
                  </a:txBody>
                  <a:tcPr/>
                </a:tc>
                <a:extLst>
                  <a:ext uri="{0D108BD9-81ED-4DB2-BD59-A6C34878D82A}">
                    <a16:rowId xmlns:a16="http://schemas.microsoft.com/office/drawing/2014/main" val="2823309240"/>
                  </a:ext>
                </a:extLst>
              </a:tr>
              <a:tr h="1914302">
                <a:tc>
                  <a:txBody>
                    <a:bodyPr/>
                    <a:lstStyle/>
                    <a:p>
                      <a:r>
                        <a:rPr lang="en-GB" sz="1400" u="sng" dirty="0"/>
                        <a:t>OPPORTUNITIES</a:t>
                      </a:r>
                    </a:p>
                    <a:p>
                      <a:endParaRPr lang="en-GB" sz="1400" u="sng" dirty="0"/>
                    </a:p>
                    <a:p>
                      <a:pPr marL="285750" indent="-285750">
                        <a:buFont typeface="Arial" panose="020B0604020202020204" pitchFamily="34" charset="0"/>
                        <a:buChar char="•"/>
                      </a:pPr>
                      <a:r>
                        <a:rPr lang="en-GB" sz="1400" u="none" dirty="0"/>
                        <a:t>Open more than 21 days of the year</a:t>
                      </a:r>
                    </a:p>
                    <a:p>
                      <a:pPr marL="285750" indent="-285750">
                        <a:buFont typeface="Arial" panose="020B0604020202020204" pitchFamily="34" charset="0"/>
                        <a:buChar char="•"/>
                      </a:pPr>
                      <a:r>
                        <a:rPr lang="en-GB" sz="1400" u="none" dirty="0"/>
                        <a:t>Generate income</a:t>
                      </a:r>
                    </a:p>
                    <a:p>
                      <a:pPr marL="285750" indent="-285750">
                        <a:buFont typeface="Arial" panose="020B0604020202020204" pitchFamily="34" charset="0"/>
                        <a:buChar char="•"/>
                      </a:pPr>
                      <a:r>
                        <a:rPr lang="en-GB" sz="1400" u="none" dirty="0"/>
                        <a:t>Build connections with local businesses/suppliers</a:t>
                      </a:r>
                    </a:p>
                    <a:p>
                      <a:pPr marL="285750" indent="-285750">
                        <a:buFont typeface="Arial" panose="020B0604020202020204" pitchFamily="34" charset="0"/>
                        <a:buChar char="•"/>
                      </a:pPr>
                      <a:r>
                        <a:rPr lang="en-GB" sz="1400" u="none" dirty="0"/>
                        <a:t>Generate visitors</a:t>
                      </a:r>
                    </a:p>
                  </a:txBody>
                  <a:tcPr/>
                </a:tc>
                <a:tc>
                  <a:txBody>
                    <a:bodyPr/>
                    <a:lstStyle/>
                    <a:p>
                      <a:r>
                        <a:rPr lang="en-GB" sz="1400" u="sng" dirty="0"/>
                        <a:t>THREATS</a:t>
                      </a:r>
                    </a:p>
                    <a:p>
                      <a:endParaRPr lang="en-GB" sz="1400" u="sng" dirty="0"/>
                    </a:p>
                    <a:p>
                      <a:pPr marL="285750" indent="-285750">
                        <a:buFont typeface="Arial" panose="020B0604020202020204" pitchFamily="34" charset="0"/>
                        <a:buChar char="•"/>
                      </a:pPr>
                      <a:r>
                        <a:rPr lang="en-GB" sz="1400" u="none" dirty="0"/>
                        <a:t>Weather</a:t>
                      </a:r>
                    </a:p>
                    <a:p>
                      <a:pPr marL="285750" indent="-285750">
                        <a:buFont typeface="Arial" panose="020B0604020202020204" pitchFamily="34" charset="0"/>
                        <a:buChar char="•"/>
                      </a:pPr>
                      <a:r>
                        <a:rPr lang="en-GB" sz="1400" u="none" dirty="0"/>
                        <a:t>Other competitors (National Botanic Gardens)</a:t>
                      </a:r>
                    </a:p>
                    <a:p>
                      <a:pPr marL="285750" indent="-285750">
                        <a:buFont typeface="Arial" panose="020B0604020202020204" pitchFamily="34" charset="0"/>
                        <a:buChar char="•"/>
                      </a:pPr>
                      <a:r>
                        <a:rPr lang="en-GB" sz="1400" u="none" dirty="0"/>
                        <a:t>Limited stands</a:t>
                      </a:r>
                    </a:p>
                    <a:p>
                      <a:endParaRPr lang="en-GB" sz="1400" u="sng" dirty="0"/>
                    </a:p>
                    <a:p>
                      <a:endParaRPr lang="en-GB" sz="1400" u="sng" dirty="0"/>
                    </a:p>
                    <a:p>
                      <a:endParaRPr lang="en-GB" sz="1400" u="sng" dirty="0"/>
                    </a:p>
                    <a:p>
                      <a:endParaRPr lang="en-GB" sz="1400" u="sng" dirty="0"/>
                    </a:p>
                    <a:p>
                      <a:endParaRPr lang="en-GB" sz="1400" u="sng" dirty="0"/>
                    </a:p>
                  </a:txBody>
                  <a:tcPr/>
                </a:tc>
                <a:extLst>
                  <a:ext uri="{0D108BD9-81ED-4DB2-BD59-A6C34878D82A}">
                    <a16:rowId xmlns:a16="http://schemas.microsoft.com/office/drawing/2014/main" val="1358689049"/>
                  </a:ext>
                </a:extLst>
              </a:tr>
            </a:tbl>
          </a:graphicData>
        </a:graphic>
      </p:graphicFrame>
      <p:sp>
        <p:nvSpPr>
          <p:cNvPr id="5" name="Rectangle 4">
            <a:extLst>
              <a:ext uri="{FF2B5EF4-FFF2-40B4-BE49-F238E27FC236}">
                <a16:creationId xmlns:a16="http://schemas.microsoft.com/office/drawing/2014/main" id="{C9B1D870-84FA-416C-A85E-DE3F04284F64}"/>
              </a:ext>
            </a:extLst>
          </p:cNvPr>
          <p:cNvSpPr/>
          <p:nvPr/>
        </p:nvSpPr>
        <p:spPr>
          <a:xfrm>
            <a:off x="1085327" y="271865"/>
            <a:ext cx="8128000" cy="923330"/>
          </a:xfrm>
          <a:prstGeom prst="rect">
            <a:avLst/>
          </a:prstGeom>
          <a:noFill/>
        </p:spPr>
        <p:txBody>
          <a:bodyPr wrap="squar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SWOT ANALYSIS</a:t>
            </a:r>
            <a:endParaRPr lang="en-US" sz="5400" b="1" u="sng"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77074754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78998AF-3973-4A16-9FDE-981A4586B203}"/>
              </a:ext>
            </a:extLst>
          </p:cNvPr>
          <p:cNvSpPr/>
          <p:nvPr/>
        </p:nvSpPr>
        <p:spPr>
          <a:xfrm>
            <a:off x="-387275" y="261944"/>
            <a:ext cx="10273553" cy="1446550"/>
          </a:xfrm>
          <a:prstGeom prst="rect">
            <a:avLst/>
          </a:prstGeom>
          <a:noFill/>
        </p:spPr>
        <p:txBody>
          <a:bodyPr wrap="square" lIns="91440" tIns="45720" rIns="91440" bIns="45720">
            <a:spAutoFit/>
          </a:bodyPr>
          <a:lstStyle/>
          <a:p>
            <a:pPr algn="ctr"/>
            <a:r>
              <a:rPr lang="en-US" sz="4400" b="1" u="sng" cap="none" spc="0" dirty="0">
                <a:ln w="22225">
                  <a:solidFill>
                    <a:schemeClr val="accent2"/>
                  </a:solidFill>
                  <a:prstDash val="solid"/>
                </a:ln>
                <a:solidFill>
                  <a:schemeClr val="accent2">
                    <a:lumMod val="40000"/>
                    <a:lumOff val="60000"/>
                  </a:schemeClr>
                </a:solidFill>
                <a:effectLst/>
              </a:rPr>
              <a:t>The Importance of a Food &amp; Drink Festival</a:t>
            </a:r>
          </a:p>
        </p:txBody>
      </p:sp>
      <p:sp>
        <p:nvSpPr>
          <p:cNvPr id="5" name="TextBox 4">
            <a:extLst>
              <a:ext uri="{FF2B5EF4-FFF2-40B4-BE49-F238E27FC236}">
                <a16:creationId xmlns:a16="http://schemas.microsoft.com/office/drawing/2014/main" id="{BC69C9A2-9335-49A2-AF45-6403CB5E4468}"/>
              </a:ext>
            </a:extLst>
          </p:cNvPr>
          <p:cNvSpPr txBox="1"/>
          <p:nvPr/>
        </p:nvSpPr>
        <p:spPr>
          <a:xfrm>
            <a:off x="623944" y="2240664"/>
            <a:ext cx="9262334" cy="3908762"/>
          </a:xfrm>
          <a:prstGeom prst="rect">
            <a:avLst/>
          </a:prstGeom>
          <a:noFill/>
        </p:spPr>
        <p:txBody>
          <a:bodyPr wrap="square" rtlCol="0">
            <a:spAutoFit/>
          </a:bodyPr>
          <a:lstStyle/>
          <a:p>
            <a:pPr marL="285750" indent="-285750" algn="ctr">
              <a:buFont typeface="Arial" panose="020B0604020202020204" pitchFamily="34" charset="0"/>
              <a:buChar char="•"/>
            </a:pPr>
            <a:r>
              <a:rPr lang="en-GB" dirty="0"/>
              <a:t>One of the fastest growing types of tourism attractions </a:t>
            </a:r>
          </a:p>
          <a:p>
            <a:pPr algn="ctr"/>
            <a:endParaRPr lang="en-GB" dirty="0"/>
          </a:p>
          <a:p>
            <a:pPr marL="285750" indent="-285750" algn="ctr">
              <a:buFont typeface="Arial" panose="020B0604020202020204" pitchFamily="34" charset="0"/>
              <a:buChar char="•"/>
            </a:pPr>
            <a:r>
              <a:rPr lang="en-GB" dirty="0"/>
              <a:t>Creating destination image and revitalizing economy, culture and tourism itself</a:t>
            </a:r>
          </a:p>
          <a:p>
            <a:pPr algn="ctr"/>
            <a:endParaRPr lang="en-GB" dirty="0"/>
          </a:p>
          <a:p>
            <a:pPr marL="285750" indent="-285750" algn="ctr">
              <a:buFont typeface="Arial" panose="020B0604020202020204" pitchFamily="34" charset="0"/>
              <a:buChar char="•"/>
            </a:pPr>
            <a:r>
              <a:rPr lang="en-GB" dirty="0"/>
              <a:t>“Food festivals play a key role in promoting a destination and attracting visitors. Therefore, local cuisine has become increasingly important in promoting tourist destinations.” (</a:t>
            </a:r>
            <a:r>
              <a:rPr lang="en-GB" dirty="0">
                <a:solidFill>
                  <a:prstClr val="white"/>
                </a:solidFill>
              </a:rPr>
              <a:t>Cohen and </a:t>
            </a:r>
            <a:r>
              <a:rPr lang="en-GB" dirty="0" err="1">
                <a:solidFill>
                  <a:prstClr val="white"/>
                </a:solidFill>
              </a:rPr>
              <a:t>Avieli</a:t>
            </a:r>
            <a:r>
              <a:rPr lang="en-GB" dirty="0">
                <a:solidFill>
                  <a:prstClr val="white"/>
                </a:solidFill>
              </a:rPr>
              <a:t>, 2004) </a:t>
            </a:r>
          </a:p>
          <a:p>
            <a:pPr marL="285750" indent="-285750" algn="ctr">
              <a:buFont typeface="Arial" panose="020B0604020202020204" pitchFamily="34" charset="0"/>
              <a:buChar char="•"/>
            </a:pPr>
            <a:endParaRPr lang="en-GB" dirty="0">
              <a:solidFill>
                <a:prstClr val="white"/>
              </a:solidFill>
            </a:endParaRPr>
          </a:p>
          <a:p>
            <a:pPr marL="285750" indent="-285750" algn="ctr">
              <a:buFont typeface="Arial" panose="020B0604020202020204" pitchFamily="34" charset="0"/>
              <a:buChar char="•"/>
            </a:pPr>
            <a:r>
              <a:rPr lang="en-GB" dirty="0"/>
              <a:t>A range of motivations to visit </a:t>
            </a:r>
          </a:p>
          <a:p>
            <a:endParaRPr lang="en-GB" dirty="0"/>
          </a:p>
          <a:p>
            <a:endParaRPr lang="en-GB" dirty="0"/>
          </a:p>
          <a:p>
            <a:endParaRPr lang="en-GB" dirty="0"/>
          </a:p>
          <a:p>
            <a:r>
              <a:rPr lang="en-GB" dirty="0"/>
              <a:t>(Markovic, </a:t>
            </a:r>
            <a:r>
              <a:rPr lang="en-GB" dirty="0" err="1"/>
              <a:t>Dorcic</a:t>
            </a:r>
            <a:r>
              <a:rPr lang="en-GB" dirty="0"/>
              <a:t> &amp; </a:t>
            </a:r>
            <a:r>
              <a:rPr lang="en-GB" dirty="0" err="1"/>
              <a:t>Krnetic</a:t>
            </a:r>
            <a:r>
              <a:rPr lang="en-GB" dirty="0"/>
              <a:t>, 2015, pp.183-196)</a:t>
            </a:r>
          </a:p>
          <a:p>
            <a:endParaRPr lang="en-GB" sz="1400" b="1" dirty="0">
              <a:solidFill>
                <a:schemeClr val="accent2">
                  <a:lumMod val="60000"/>
                  <a:lumOff val="40000"/>
                </a:schemeClr>
              </a:solidFill>
            </a:endParaRPr>
          </a:p>
        </p:txBody>
      </p:sp>
    </p:spTree>
    <p:extLst>
      <p:ext uri="{BB962C8B-B14F-4D97-AF65-F5344CB8AC3E}">
        <p14:creationId xmlns:p14="http://schemas.microsoft.com/office/powerpoint/2010/main" val="119848084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E6BC41-54A1-445F-A2E8-3233EEDC9FDD}"/>
              </a:ext>
            </a:extLst>
          </p:cNvPr>
          <p:cNvSpPr>
            <a:spLocks noGrp="1"/>
          </p:cNvSpPr>
          <p:nvPr>
            <p:ph idx="1"/>
          </p:nvPr>
        </p:nvSpPr>
        <p:spPr>
          <a:xfrm>
            <a:off x="1239404" y="1905946"/>
            <a:ext cx="8596668" cy="3880773"/>
          </a:xfrm>
        </p:spPr>
        <p:txBody>
          <a:bodyPr>
            <a:normAutofit lnSpcReduction="10000"/>
          </a:bodyPr>
          <a:lstStyle/>
          <a:p>
            <a:pPr algn="ctr"/>
            <a:r>
              <a:rPr lang="en-GB" sz="2800" dirty="0"/>
              <a:t>PRIMARY DEMAND – 600,000 TRIPS EACH YEAR</a:t>
            </a:r>
          </a:p>
          <a:p>
            <a:pPr marL="0" indent="0" algn="ctr">
              <a:buNone/>
            </a:pPr>
            <a:endParaRPr lang="en-GB" sz="2800" dirty="0"/>
          </a:p>
          <a:p>
            <a:pPr algn="ctr"/>
            <a:r>
              <a:rPr lang="en-GB" sz="2800" dirty="0"/>
              <a:t>SECONDARY DEMAND- 20 MILLION ANNUAL TRIPS</a:t>
            </a:r>
          </a:p>
          <a:p>
            <a:pPr marL="0" indent="0" algn="ctr">
              <a:buNone/>
            </a:pPr>
            <a:endParaRPr lang="en-GB" sz="2800" dirty="0"/>
          </a:p>
          <a:p>
            <a:pPr algn="ctr"/>
            <a:r>
              <a:rPr lang="en-GB" sz="2800" dirty="0"/>
              <a:t>EXPECTED TO GROW BETWEEN 7% AND 12% PER YEAR</a:t>
            </a:r>
          </a:p>
          <a:p>
            <a:pPr marL="0" indent="0" algn="ctr">
              <a:buNone/>
            </a:pPr>
            <a:endParaRPr lang="en-GB" sz="2800" dirty="0"/>
          </a:p>
          <a:p>
            <a:pPr marL="0" indent="0" algn="ctr">
              <a:buNone/>
            </a:pPr>
            <a:r>
              <a:rPr lang="en-GB" sz="1400" dirty="0"/>
              <a:t>(World Tourism Organization, 2019)</a:t>
            </a:r>
            <a:endParaRPr lang="en-GB" sz="1200" dirty="0"/>
          </a:p>
        </p:txBody>
      </p:sp>
      <p:sp>
        <p:nvSpPr>
          <p:cNvPr id="4" name="Rectangle 3">
            <a:extLst>
              <a:ext uri="{FF2B5EF4-FFF2-40B4-BE49-F238E27FC236}">
                <a16:creationId xmlns:a16="http://schemas.microsoft.com/office/drawing/2014/main" id="{08C72420-C09F-439B-8DC6-B782060057E2}"/>
              </a:ext>
            </a:extLst>
          </p:cNvPr>
          <p:cNvSpPr/>
          <p:nvPr/>
        </p:nvSpPr>
        <p:spPr>
          <a:xfrm>
            <a:off x="3617051" y="147951"/>
            <a:ext cx="3841373" cy="923330"/>
          </a:xfrm>
          <a:prstGeom prst="rect">
            <a:avLst/>
          </a:prstGeom>
          <a:no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STATISTICS </a:t>
            </a:r>
          </a:p>
        </p:txBody>
      </p:sp>
    </p:spTree>
    <p:extLst>
      <p:ext uri="{BB962C8B-B14F-4D97-AF65-F5344CB8AC3E}">
        <p14:creationId xmlns:p14="http://schemas.microsoft.com/office/powerpoint/2010/main" val="2750161932"/>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CFCB410-C9EF-4B4C-8CC5-AD84440951D3}"/>
              </a:ext>
            </a:extLst>
          </p:cNvPr>
          <p:cNvSpPr/>
          <p:nvPr/>
        </p:nvSpPr>
        <p:spPr>
          <a:xfrm>
            <a:off x="4656537" y="92056"/>
            <a:ext cx="2316660" cy="923330"/>
          </a:xfrm>
          <a:prstGeom prst="rect">
            <a:avLst/>
          </a:prstGeom>
          <a:no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When?</a:t>
            </a:r>
          </a:p>
        </p:txBody>
      </p:sp>
      <p:sp>
        <p:nvSpPr>
          <p:cNvPr id="3" name="Rectangle 2">
            <a:extLst>
              <a:ext uri="{FF2B5EF4-FFF2-40B4-BE49-F238E27FC236}">
                <a16:creationId xmlns:a16="http://schemas.microsoft.com/office/drawing/2014/main" id="{78DF2F2B-E693-4506-8E52-511CAB30C2B0}"/>
              </a:ext>
            </a:extLst>
          </p:cNvPr>
          <p:cNvSpPr/>
          <p:nvPr/>
        </p:nvSpPr>
        <p:spPr>
          <a:xfrm>
            <a:off x="2133112" y="912509"/>
            <a:ext cx="7460175" cy="2862322"/>
          </a:xfrm>
          <a:prstGeom prst="rect">
            <a:avLst/>
          </a:prstGeom>
          <a:noFill/>
        </p:spPr>
        <p:txBody>
          <a:bodyPr wrap="square" lIns="91440" tIns="45720" rIns="91440" bIns="45720">
            <a:spAutoFit/>
          </a:bodyPr>
          <a:lstStyle/>
          <a:p>
            <a:pPr algn="ctr"/>
            <a:r>
              <a:rPr lang="en-US" sz="3600" b="1" dirty="0">
                <a:ln w="22225">
                  <a:solidFill>
                    <a:schemeClr val="accent2"/>
                  </a:solidFill>
                  <a:prstDash val="solid"/>
                </a:ln>
                <a:solidFill>
                  <a:schemeClr val="accent2">
                    <a:lumMod val="40000"/>
                    <a:lumOff val="60000"/>
                  </a:schemeClr>
                </a:solidFill>
              </a:rPr>
              <a:t>Winter</a:t>
            </a:r>
          </a:p>
          <a:p>
            <a:pPr algn="ctr"/>
            <a:r>
              <a:rPr lang="en-US" sz="3600" b="1" dirty="0">
                <a:ln w="22225">
                  <a:solidFill>
                    <a:schemeClr val="accent2"/>
                  </a:solidFill>
                  <a:prstDash val="solid"/>
                </a:ln>
                <a:solidFill>
                  <a:schemeClr val="accent2">
                    <a:lumMod val="40000"/>
                    <a:lumOff val="60000"/>
                  </a:schemeClr>
                </a:solidFill>
              </a:rPr>
              <a:t>Spring</a:t>
            </a:r>
          </a:p>
          <a:p>
            <a:pPr algn="ctr"/>
            <a:r>
              <a:rPr lang="en-US" sz="3600" b="1" cap="none" spc="0" dirty="0">
                <a:ln w="22225">
                  <a:solidFill>
                    <a:schemeClr val="accent2"/>
                  </a:solidFill>
                  <a:prstDash val="solid"/>
                </a:ln>
                <a:solidFill>
                  <a:schemeClr val="accent2">
                    <a:lumMod val="40000"/>
                    <a:lumOff val="60000"/>
                  </a:schemeClr>
                </a:solidFill>
                <a:effectLst/>
              </a:rPr>
              <a:t>Summer</a:t>
            </a:r>
          </a:p>
          <a:p>
            <a:pPr algn="ctr"/>
            <a:r>
              <a:rPr lang="en-US" sz="3600" b="1" dirty="0">
                <a:ln w="22225">
                  <a:solidFill>
                    <a:schemeClr val="accent2"/>
                  </a:solidFill>
                  <a:prstDash val="solid"/>
                </a:ln>
                <a:solidFill>
                  <a:schemeClr val="accent2">
                    <a:lumMod val="40000"/>
                    <a:lumOff val="60000"/>
                  </a:schemeClr>
                </a:solidFill>
              </a:rPr>
              <a:t>Autumn</a:t>
            </a:r>
          </a:p>
          <a:p>
            <a:pPr algn="ctr"/>
            <a:r>
              <a:rPr lang="en-US" sz="3600" b="1" dirty="0">
                <a:ln w="22225">
                  <a:solidFill>
                    <a:schemeClr val="accent2"/>
                  </a:solidFill>
                  <a:prstDash val="solid"/>
                </a:ln>
                <a:solidFill>
                  <a:schemeClr val="accent2">
                    <a:lumMod val="40000"/>
                    <a:lumOff val="60000"/>
                  </a:schemeClr>
                </a:solidFill>
              </a:rPr>
              <a:t>Bank Holidays</a:t>
            </a:r>
          </a:p>
        </p:txBody>
      </p:sp>
      <p:pic>
        <p:nvPicPr>
          <p:cNvPr id="7" name="Picture 6">
            <a:extLst>
              <a:ext uri="{FF2B5EF4-FFF2-40B4-BE49-F238E27FC236}">
                <a16:creationId xmlns:a16="http://schemas.microsoft.com/office/drawing/2014/main" id="{6D18FC2D-10C4-4851-9B31-A5E57CDABDD9}"/>
              </a:ext>
            </a:extLst>
          </p:cNvPr>
          <p:cNvPicPr>
            <a:picLocks noChangeAspect="1"/>
          </p:cNvPicPr>
          <p:nvPr/>
        </p:nvPicPr>
        <p:blipFill rotWithShape="1">
          <a:blip r:embed="rId3"/>
          <a:srcRect l="25946" t="30450" r="25608" b="13694"/>
          <a:stretch/>
        </p:blipFill>
        <p:spPr>
          <a:xfrm>
            <a:off x="283086" y="175829"/>
            <a:ext cx="3601870" cy="23173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0F2A5584-C2A0-41CB-883A-FF2D72038561}"/>
              </a:ext>
            </a:extLst>
          </p:cNvPr>
          <p:cNvPicPr>
            <a:picLocks noChangeAspect="1"/>
          </p:cNvPicPr>
          <p:nvPr/>
        </p:nvPicPr>
        <p:blipFill rotWithShape="1">
          <a:blip r:embed="rId4"/>
          <a:srcRect l="11262" t="18536" r="41706" b="19034"/>
          <a:stretch/>
        </p:blipFill>
        <p:spPr>
          <a:xfrm>
            <a:off x="8267822" y="157206"/>
            <a:ext cx="3601870" cy="23359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5D0E6DF0-A160-4A07-ADEE-9B4169199D85}"/>
              </a:ext>
            </a:extLst>
          </p:cNvPr>
          <p:cNvSpPr txBox="1"/>
          <p:nvPr/>
        </p:nvSpPr>
        <p:spPr>
          <a:xfrm>
            <a:off x="283086" y="2595728"/>
            <a:ext cx="2503917" cy="369332"/>
          </a:xfrm>
          <a:prstGeom prst="rect">
            <a:avLst/>
          </a:prstGeom>
          <a:noFill/>
        </p:spPr>
        <p:txBody>
          <a:bodyPr wrap="square" rtlCol="0">
            <a:spAutoFit/>
          </a:bodyPr>
          <a:lstStyle/>
          <a:p>
            <a:r>
              <a:rPr lang="en-GB" dirty="0"/>
              <a:t>(Owen Howells, 2015)</a:t>
            </a:r>
          </a:p>
        </p:txBody>
      </p:sp>
      <p:sp>
        <p:nvSpPr>
          <p:cNvPr id="10" name="TextBox 9">
            <a:extLst>
              <a:ext uri="{FF2B5EF4-FFF2-40B4-BE49-F238E27FC236}">
                <a16:creationId xmlns:a16="http://schemas.microsoft.com/office/drawing/2014/main" id="{867A58E8-41A0-4FD9-AEB1-F9C069297504}"/>
              </a:ext>
            </a:extLst>
          </p:cNvPr>
          <p:cNvSpPr txBox="1"/>
          <p:nvPr/>
        </p:nvSpPr>
        <p:spPr>
          <a:xfrm>
            <a:off x="8160155" y="2595728"/>
            <a:ext cx="2888479" cy="369332"/>
          </a:xfrm>
          <a:prstGeom prst="rect">
            <a:avLst/>
          </a:prstGeom>
          <a:noFill/>
        </p:spPr>
        <p:txBody>
          <a:bodyPr wrap="square" rtlCol="0">
            <a:spAutoFit/>
          </a:bodyPr>
          <a:lstStyle/>
          <a:p>
            <a:r>
              <a:rPr lang="en-GB" dirty="0"/>
              <a:t>(</a:t>
            </a:r>
            <a:r>
              <a:rPr lang="en-GB" dirty="0" err="1"/>
              <a:t>Inspirock</a:t>
            </a:r>
            <a:r>
              <a:rPr lang="en-GB" dirty="0"/>
              <a:t>, 2019)</a:t>
            </a:r>
          </a:p>
        </p:txBody>
      </p:sp>
      <p:pic>
        <p:nvPicPr>
          <p:cNvPr id="11" name="Picture 10">
            <a:extLst>
              <a:ext uri="{FF2B5EF4-FFF2-40B4-BE49-F238E27FC236}">
                <a16:creationId xmlns:a16="http://schemas.microsoft.com/office/drawing/2014/main" id="{53E42CE4-A9C5-432B-BDC6-D21F4E00985D}"/>
              </a:ext>
            </a:extLst>
          </p:cNvPr>
          <p:cNvPicPr>
            <a:picLocks noChangeAspect="1"/>
          </p:cNvPicPr>
          <p:nvPr/>
        </p:nvPicPr>
        <p:blipFill>
          <a:blip r:embed="rId5"/>
          <a:stretch>
            <a:fillRect/>
          </a:stretch>
        </p:blipFill>
        <p:spPr>
          <a:xfrm>
            <a:off x="222797" y="3469246"/>
            <a:ext cx="3601870" cy="24623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34232148-2A9E-4C02-9CFF-8AF557797A44}"/>
              </a:ext>
            </a:extLst>
          </p:cNvPr>
          <p:cNvSpPr txBox="1"/>
          <p:nvPr/>
        </p:nvSpPr>
        <p:spPr>
          <a:xfrm>
            <a:off x="0" y="6312839"/>
            <a:ext cx="3281586" cy="369332"/>
          </a:xfrm>
          <a:prstGeom prst="rect">
            <a:avLst/>
          </a:prstGeom>
          <a:noFill/>
        </p:spPr>
        <p:txBody>
          <a:bodyPr wrap="square" rtlCol="0">
            <a:spAutoFit/>
          </a:bodyPr>
          <a:lstStyle/>
          <a:p>
            <a:r>
              <a:rPr lang="en-GB" dirty="0"/>
              <a:t>(</a:t>
            </a:r>
            <a:r>
              <a:rPr lang="en-GB" dirty="0" err="1"/>
              <a:t>Ffos</a:t>
            </a:r>
            <a:r>
              <a:rPr lang="en-GB" dirty="0"/>
              <a:t> Las Racecourse, 2019)</a:t>
            </a:r>
          </a:p>
        </p:txBody>
      </p:sp>
      <p:pic>
        <p:nvPicPr>
          <p:cNvPr id="13" name="Picture 12">
            <a:extLst>
              <a:ext uri="{FF2B5EF4-FFF2-40B4-BE49-F238E27FC236}">
                <a16:creationId xmlns:a16="http://schemas.microsoft.com/office/drawing/2014/main" id="{D66362CF-26C0-4143-BBBD-B90E377CFE04}"/>
              </a:ext>
            </a:extLst>
          </p:cNvPr>
          <p:cNvPicPr>
            <a:picLocks noChangeAspect="1"/>
          </p:cNvPicPr>
          <p:nvPr/>
        </p:nvPicPr>
        <p:blipFill>
          <a:blip r:embed="rId6"/>
          <a:stretch>
            <a:fillRect/>
          </a:stretch>
        </p:blipFill>
        <p:spPr>
          <a:xfrm>
            <a:off x="8267822" y="3436973"/>
            <a:ext cx="3601870" cy="24623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9FE0792C-FF3B-4F28-9796-BFB8CC3F5C9C}"/>
              </a:ext>
            </a:extLst>
          </p:cNvPr>
          <p:cNvSpPr txBox="1"/>
          <p:nvPr/>
        </p:nvSpPr>
        <p:spPr>
          <a:xfrm>
            <a:off x="8160155" y="6033076"/>
            <a:ext cx="3601870" cy="369332"/>
          </a:xfrm>
          <a:prstGeom prst="rect">
            <a:avLst/>
          </a:prstGeom>
          <a:noFill/>
        </p:spPr>
        <p:txBody>
          <a:bodyPr wrap="square" rtlCol="0">
            <a:spAutoFit/>
          </a:bodyPr>
          <a:lstStyle/>
          <a:p>
            <a:r>
              <a:rPr lang="en-GB" dirty="0"/>
              <a:t>(</a:t>
            </a:r>
            <a:r>
              <a:rPr lang="en-GB" dirty="0" err="1"/>
              <a:t>Picniq</a:t>
            </a:r>
            <a:r>
              <a:rPr lang="en-GB" dirty="0"/>
              <a:t>, 2017)</a:t>
            </a:r>
          </a:p>
        </p:txBody>
      </p:sp>
      <p:pic>
        <p:nvPicPr>
          <p:cNvPr id="15" name="Picture 14">
            <a:extLst>
              <a:ext uri="{FF2B5EF4-FFF2-40B4-BE49-F238E27FC236}">
                <a16:creationId xmlns:a16="http://schemas.microsoft.com/office/drawing/2014/main" id="{F916204F-DD78-4AD6-9C8B-1DCA83086206}"/>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6000" b="96000" l="6667" r="96000">
                        <a14:foregroundMark x1="6667" y1="42667" x2="7000" y2="54667"/>
                        <a14:foregroundMark x1="35333" y1="92667" x2="55667" y2="92667"/>
                        <a14:foregroundMark x1="49000" y1="96000" x2="53667" y2="95333"/>
                        <a14:foregroundMark x1="92000" y1="37000" x2="90667" y2="57000"/>
                        <a14:foregroundMark x1="38667" y1="6000" x2="63667" y2="7667"/>
                        <a14:foregroundMark x1="96000" y1="45667" x2="96000" y2="48333"/>
                      </a14:backgroundRemoval>
                    </a14:imgEffect>
                  </a14:imgLayer>
                </a14:imgProps>
              </a:ext>
            </a:extLst>
          </a:blip>
          <a:stretch>
            <a:fillRect/>
          </a:stretch>
        </p:blipFill>
        <p:spPr>
          <a:xfrm>
            <a:off x="4514076" y="3671953"/>
            <a:ext cx="2601582" cy="2601582"/>
          </a:xfrm>
          <a:prstGeom prst="rect">
            <a:avLst/>
          </a:prstGeom>
        </p:spPr>
      </p:pic>
      <p:sp>
        <p:nvSpPr>
          <p:cNvPr id="16" name="TextBox 15">
            <a:extLst>
              <a:ext uri="{FF2B5EF4-FFF2-40B4-BE49-F238E27FC236}">
                <a16:creationId xmlns:a16="http://schemas.microsoft.com/office/drawing/2014/main" id="{7FBE7DEF-3D2F-4F29-A88C-EB4B80DA82B2}"/>
              </a:ext>
            </a:extLst>
          </p:cNvPr>
          <p:cNvSpPr txBox="1"/>
          <p:nvPr/>
        </p:nvSpPr>
        <p:spPr>
          <a:xfrm>
            <a:off x="3884956" y="6371259"/>
            <a:ext cx="4768973" cy="369332"/>
          </a:xfrm>
          <a:prstGeom prst="rect">
            <a:avLst/>
          </a:prstGeom>
          <a:noFill/>
        </p:spPr>
        <p:txBody>
          <a:bodyPr wrap="square" rtlCol="0">
            <a:spAutoFit/>
          </a:bodyPr>
          <a:lstStyle/>
          <a:p>
            <a:r>
              <a:rPr lang="en-GB" dirty="0"/>
              <a:t>(Nutrition For The Health of it, 2019)</a:t>
            </a:r>
          </a:p>
        </p:txBody>
      </p:sp>
    </p:spTree>
    <p:extLst>
      <p:ext uri="{BB962C8B-B14F-4D97-AF65-F5344CB8AC3E}">
        <p14:creationId xmlns:p14="http://schemas.microsoft.com/office/powerpoint/2010/main" val="389687569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47BD97-F658-434C-8013-9665F1B315F1}"/>
              </a:ext>
            </a:extLst>
          </p:cNvPr>
          <p:cNvSpPr txBox="1"/>
          <p:nvPr/>
        </p:nvSpPr>
        <p:spPr>
          <a:xfrm>
            <a:off x="1014577" y="1855634"/>
            <a:ext cx="8498541" cy="4247317"/>
          </a:xfrm>
          <a:prstGeom prst="rect">
            <a:avLst/>
          </a:prstGeom>
          <a:noFill/>
        </p:spPr>
        <p:txBody>
          <a:bodyPr wrap="square" rtlCol="0">
            <a:spAutoFit/>
          </a:bodyPr>
          <a:lstStyle/>
          <a:p>
            <a:pPr algn="ct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“This is a long-term plan, but within 10 years Mr Bell hopes the course will host an event attracting up to 10,000 people every year.” (Wales Online, 2019)</a:t>
            </a:r>
          </a:p>
          <a:p>
            <a:pPr algn="ctr"/>
            <a:endParaRPr lang="en-GB" dirty="0"/>
          </a:p>
          <a:p>
            <a:pPr marL="285750" indent="-285750" algn="ctr">
              <a:buFont typeface="Arial" panose="020B0604020202020204" pitchFamily="34" charset="0"/>
              <a:buChar char="•"/>
            </a:pPr>
            <a:r>
              <a:rPr lang="en-GB" dirty="0"/>
              <a:t>"We are delighted to welcome local food producers and suppliers as part of a race day. Its a great attraction alongside the seven races on the day."</a:t>
            </a:r>
          </a:p>
          <a:p>
            <a:pPr algn="ctr"/>
            <a:r>
              <a:rPr lang="en-GB" dirty="0"/>
              <a:t>  Simon Rowlands, General Manager at </a:t>
            </a:r>
            <a:r>
              <a:rPr lang="en-GB" dirty="0" err="1"/>
              <a:t>Ffos</a:t>
            </a:r>
            <a:r>
              <a:rPr lang="en-GB" dirty="0"/>
              <a:t> Las. (Entirely Wales, 2019)</a:t>
            </a:r>
          </a:p>
          <a:p>
            <a:pPr algn="ctr"/>
            <a:endParaRPr lang="en-GB" dirty="0"/>
          </a:p>
          <a:p>
            <a:pPr marL="285750" indent="-285750" algn="ctr">
              <a:buFont typeface="Arial" panose="020B0604020202020204" pitchFamily="34" charset="0"/>
              <a:buChar char="•"/>
            </a:pPr>
            <a:r>
              <a:rPr lang="en-GB" dirty="0"/>
              <a:t>Non-race day events: Welsh Wedding Fayre, Welsh Business Show</a:t>
            </a:r>
          </a:p>
          <a:p>
            <a:pPr marL="285750" indent="-285750" algn="ctr">
              <a:buFont typeface="Arial" panose="020B0604020202020204" pitchFamily="34" charset="0"/>
              <a:buChar char="•"/>
            </a:pPr>
            <a:endParaRPr lang="en-GB" b="1" dirty="0"/>
          </a:p>
          <a:p>
            <a:pPr algn="ctr"/>
            <a:br>
              <a:rPr lang="en-GB" b="1" dirty="0"/>
            </a:br>
            <a:br>
              <a:rPr lang="en-GB" b="1" dirty="0"/>
            </a:br>
            <a:endParaRPr lang="en-GB" dirty="0"/>
          </a:p>
        </p:txBody>
      </p:sp>
      <p:sp>
        <p:nvSpPr>
          <p:cNvPr id="5" name="Rectangle 4">
            <a:extLst>
              <a:ext uri="{FF2B5EF4-FFF2-40B4-BE49-F238E27FC236}">
                <a16:creationId xmlns:a16="http://schemas.microsoft.com/office/drawing/2014/main" id="{34F385A0-D459-48B1-8B07-C90880528B47}"/>
              </a:ext>
            </a:extLst>
          </p:cNvPr>
          <p:cNvSpPr/>
          <p:nvPr/>
        </p:nvSpPr>
        <p:spPr>
          <a:xfrm>
            <a:off x="2172584" y="212812"/>
            <a:ext cx="6182526" cy="923330"/>
          </a:xfrm>
          <a:prstGeom prst="rect">
            <a:avLst/>
          </a:prstGeom>
          <a:no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WHY AT FFOS LAS?</a:t>
            </a:r>
          </a:p>
        </p:txBody>
      </p:sp>
    </p:spTree>
    <p:extLst>
      <p:ext uri="{BB962C8B-B14F-4D97-AF65-F5344CB8AC3E}">
        <p14:creationId xmlns:p14="http://schemas.microsoft.com/office/powerpoint/2010/main" val="129608590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C145A1-9D39-4522-9F90-2B0FB272972B}"/>
              </a:ext>
            </a:extLst>
          </p:cNvPr>
          <p:cNvSpPr>
            <a:spLocks noGrp="1"/>
          </p:cNvSpPr>
          <p:nvPr>
            <p:ph idx="1"/>
          </p:nvPr>
        </p:nvSpPr>
        <p:spPr>
          <a:xfrm>
            <a:off x="1323459" y="2284824"/>
            <a:ext cx="8596668" cy="3880773"/>
          </a:xfrm>
        </p:spPr>
        <p:txBody>
          <a:bodyPr>
            <a:normAutofit lnSpcReduction="10000"/>
          </a:bodyPr>
          <a:lstStyle/>
          <a:p>
            <a:r>
              <a:rPr lang="en-GB" dirty="0"/>
              <a:t>Positive economic and social impacts – ‘It attracted foodies who wouldn’t normally go racing’ (Kevin Hire, Business Relationship Manager, 2019)</a:t>
            </a:r>
          </a:p>
          <a:p>
            <a:pPr marL="0" indent="0">
              <a:buNone/>
            </a:pPr>
            <a:endParaRPr lang="en-GB" dirty="0"/>
          </a:p>
          <a:p>
            <a:r>
              <a:rPr lang="en-GB" dirty="0"/>
              <a:t>Bring communities together – groups of people and local suppliers </a:t>
            </a:r>
          </a:p>
          <a:p>
            <a:endParaRPr lang="en-GB" dirty="0"/>
          </a:p>
          <a:p>
            <a:r>
              <a:rPr lang="en-GB" dirty="0"/>
              <a:t>Potential customers to attend race days</a:t>
            </a:r>
          </a:p>
          <a:p>
            <a:endParaRPr lang="en-GB" dirty="0"/>
          </a:p>
          <a:p>
            <a:r>
              <a:rPr lang="en-GB" dirty="0"/>
              <a:t>Generate income</a:t>
            </a:r>
          </a:p>
          <a:p>
            <a:pPr marL="0" indent="0">
              <a:buNone/>
            </a:pPr>
            <a:endParaRPr lang="en-GB" dirty="0"/>
          </a:p>
          <a:p>
            <a:pPr algn="ctr"/>
            <a:r>
              <a:rPr lang="en-GB" sz="2800" b="1" dirty="0"/>
              <a:t>Not just a race course!</a:t>
            </a:r>
            <a:endParaRPr lang="en-GB" sz="2800" dirty="0"/>
          </a:p>
          <a:p>
            <a:endParaRPr lang="en-GB" dirty="0"/>
          </a:p>
        </p:txBody>
      </p:sp>
      <p:sp>
        <p:nvSpPr>
          <p:cNvPr id="4" name="Rectangle 3">
            <a:extLst>
              <a:ext uri="{FF2B5EF4-FFF2-40B4-BE49-F238E27FC236}">
                <a16:creationId xmlns:a16="http://schemas.microsoft.com/office/drawing/2014/main" id="{EBC1BFD3-B9E2-4657-BE32-4C06613E8240}"/>
              </a:ext>
            </a:extLst>
          </p:cNvPr>
          <p:cNvSpPr/>
          <p:nvPr/>
        </p:nvSpPr>
        <p:spPr>
          <a:xfrm>
            <a:off x="385275" y="243068"/>
            <a:ext cx="10012263" cy="1754326"/>
          </a:xfrm>
          <a:prstGeom prst="rect">
            <a:avLst/>
          </a:prstGeom>
          <a:noFill/>
        </p:spPr>
        <p:txBody>
          <a:bodyPr wrap="squar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WHAT IS GOING TO DO FOR FFOS LAS?</a:t>
            </a:r>
          </a:p>
        </p:txBody>
      </p:sp>
    </p:spTree>
    <p:extLst>
      <p:ext uri="{BB962C8B-B14F-4D97-AF65-F5344CB8AC3E}">
        <p14:creationId xmlns:p14="http://schemas.microsoft.com/office/powerpoint/2010/main" val="23776605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77B21A-26C3-48DF-8974-E81B82E5E636}"/>
              </a:ext>
            </a:extLst>
          </p:cNvPr>
          <p:cNvSpPr>
            <a:spLocks noGrp="1"/>
          </p:cNvSpPr>
          <p:nvPr>
            <p:ph idx="1"/>
          </p:nvPr>
        </p:nvSpPr>
        <p:spPr>
          <a:xfrm>
            <a:off x="884197" y="1781505"/>
            <a:ext cx="9394920" cy="4386538"/>
          </a:xfrm>
        </p:spPr>
        <p:txBody>
          <a:bodyPr>
            <a:normAutofit fontScale="92500" lnSpcReduction="20000"/>
          </a:bodyPr>
          <a:lstStyle/>
          <a:p>
            <a:pPr algn="ctr"/>
            <a:r>
              <a:rPr lang="en-GB" sz="2400" dirty="0"/>
              <a:t>A Prosperous Society</a:t>
            </a:r>
          </a:p>
          <a:p>
            <a:pPr marL="0" indent="0" algn="ctr">
              <a:buNone/>
            </a:pPr>
            <a:endParaRPr lang="en-GB" sz="2400" dirty="0"/>
          </a:p>
          <a:p>
            <a:pPr algn="ctr"/>
            <a:r>
              <a:rPr lang="en-GB" sz="2400" dirty="0"/>
              <a:t>Living communities</a:t>
            </a:r>
          </a:p>
          <a:p>
            <a:pPr algn="ctr"/>
            <a:endParaRPr lang="en-GB" sz="2400" dirty="0"/>
          </a:p>
          <a:p>
            <a:pPr algn="ctr"/>
            <a:r>
              <a:rPr lang="en-GB" sz="2400" dirty="0"/>
              <a:t>Sustainable development</a:t>
            </a:r>
          </a:p>
          <a:p>
            <a:pPr algn="ctr"/>
            <a:endParaRPr lang="en-GB" sz="2400" dirty="0"/>
          </a:p>
          <a:p>
            <a:pPr algn="ctr"/>
            <a:r>
              <a:rPr lang="en-GB" sz="2400" dirty="0"/>
              <a:t>A rich diverse and culture</a:t>
            </a:r>
          </a:p>
          <a:p>
            <a:pPr algn="ctr"/>
            <a:endParaRPr lang="en-GB" sz="2400" dirty="0"/>
          </a:p>
          <a:p>
            <a:pPr algn="ctr"/>
            <a:r>
              <a:rPr lang="en-GB" sz="2400" dirty="0"/>
              <a:t>Positive economic and social impacts</a:t>
            </a:r>
          </a:p>
          <a:p>
            <a:pPr marL="0" indent="0">
              <a:buNone/>
            </a:pPr>
            <a:endParaRPr lang="en-GB" dirty="0"/>
          </a:p>
          <a:p>
            <a:pPr marL="0" indent="0">
              <a:buNone/>
            </a:pPr>
            <a:r>
              <a:rPr lang="en-GB" dirty="0"/>
              <a:t>(Welsh Assembly Government, 2010) </a:t>
            </a:r>
          </a:p>
          <a:p>
            <a:endParaRPr lang="en-GB" dirty="0"/>
          </a:p>
          <a:p>
            <a:endParaRPr lang="en-GB" dirty="0"/>
          </a:p>
        </p:txBody>
      </p:sp>
      <p:sp>
        <p:nvSpPr>
          <p:cNvPr id="4" name="Rectangle 3">
            <a:extLst>
              <a:ext uri="{FF2B5EF4-FFF2-40B4-BE49-F238E27FC236}">
                <a16:creationId xmlns:a16="http://schemas.microsoft.com/office/drawing/2014/main" id="{07BBC6F7-F555-4DA2-AF00-52F745548653}"/>
              </a:ext>
            </a:extLst>
          </p:cNvPr>
          <p:cNvSpPr/>
          <p:nvPr/>
        </p:nvSpPr>
        <p:spPr>
          <a:xfrm>
            <a:off x="1376834" y="354973"/>
            <a:ext cx="8147423" cy="923330"/>
          </a:xfrm>
          <a:prstGeom prst="rect">
            <a:avLst/>
          </a:prstGeom>
          <a:no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WHY INVEST IN OUR BID?</a:t>
            </a:r>
          </a:p>
        </p:txBody>
      </p:sp>
    </p:spTree>
    <p:extLst>
      <p:ext uri="{BB962C8B-B14F-4D97-AF65-F5344CB8AC3E}">
        <p14:creationId xmlns:p14="http://schemas.microsoft.com/office/powerpoint/2010/main" val="427025070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EC81677-FC04-403A-9FF0-3EB45B0DE523}"/>
              </a:ext>
            </a:extLst>
          </p:cNvPr>
          <p:cNvPicPr>
            <a:picLocks noChangeAspect="1"/>
          </p:cNvPicPr>
          <p:nvPr/>
        </p:nvPicPr>
        <p:blipFill>
          <a:blip r:embed="rId3"/>
          <a:stretch>
            <a:fillRect/>
          </a:stretch>
        </p:blipFill>
        <p:spPr>
          <a:xfrm>
            <a:off x="6451955" y="3650884"/>
            <a:ext cx="3606727" cy="271464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Content Placeholder 2">
            <a:extLst>
              <a:ext uri="{FF2B5EF4-FFF2-40B4-BE49-F238E27FC236}">
                <a16:creationId xmlns:a16="http://schemas.microsoft.com/office/drawing/2014/main" id="{FF0A6C6B-883F-4894-9E6B-5CF6D435936D}"/>
              </a:ext>
            </a:extLst>
          </p:cNvPr>
          <p:cNvSpPr>
            <a:spLocks noGrp="1"/>
          </p:cNvSpPr>
          <p:nvPr>
            <p:ph idx="1"/>
          </p:nvPr>
        </p:nvSpPr>
        <p:spPr>
          <a:xfrm>
            <a:off x="166333" y="1858085"/>
            <a:ext cx="8596668" cy="3880773"/>
          </a:xfrm>
        </p:spPr>
        <p:txBody>
          <a:bodyPr>
            <a:normAutofit fontScale="92500"/>
          </a:bodyPr>
          <a:lstStyle/>
          <a:p>
            <a:pPr fontAlgn="base"/>
            <a:r>
              <a:rPr lang="en-GB" dirty="0"/>
              <a:t>“Named as the UK’s number one food festival– which nets almost £3m for the local economy and is a huge tourism boost”</a:t>
            </a:r>
          </a:p>
          <a:p>
            <a:pPr marL="0" indent="0" fontAlgn="base">
              <a:buNone/>
            </a:pPr>
            <a:r>
              <a:rPr lang="en-GB" dirty="0"/>
              <a:t>      (Wales Online, 2016)</a:t>
            </a:r>
          </a:p>
          <a:p>
            <a:pPr fontAlgn="base"/>
            <a:r>
              <a:rPr lang="en-GB" dirty="0"/>
              <a:t>“Our mission is to help promote, develop and sustain Carmarthenshire significant local food industries, culture and heritage by offering an innovative and exciting tourism event for both locals and visitors” </a:t>
            </a:r>
          </a:p>
          <a:p>
            <a:pPr fontAlgn="base"/>
            <a:r>
              <a:rPr lang="en-GB" dirty="0"/>
              <a:t>Increase of 6% in visitors to the area during the festival </a:t>
            </a:r>
          </a:p>
          <a:p>
            <a:pPr fontAlgn="base"/>
            <a:r>
              <a:rPr lang="en-GB" dirty="0"/>
              <a:t>94% of attendees enjoyed or really enjoyed the festival</a:t>
            </a:r>
          </a:p>
          <a:p>
            <a:pPr fontAlgn="base"/>
            <a:r>
              <a:rPr lang="en-GB" dirty="0"/>
              <a:t>98% - beneficial to Pembrokeshire</a:t>
            </a:r>
          </a:p>
          <a:p>
            <a:pPr fontAlgn="base"/>
            <a:r>
              <a:rPr lang="en-GB" dirty="0"/>
              <a:t>£83 per person</a:t>
            </a:r>
          </a:p>
          <a:p>
            <a:pPr marL="0" indent="0">
              <a:buNone/>
            </a:pPr>
            <a:r>
              <a:rPr lang="en-GB" dirty="0"/>
              <a:t>(Pembrokeshire Fish Festival, 2013)</a:t>
            </a:r>
          </a:p>
        </p:txBody>
      </p:sp>
      <p:sp>
        <p:nvSpPr>
          <p:cNvPr id="5" name="Rectangle 4">
            <a:extLst>
              <a:ext uri="{FF2B5EF4-FFF2-40B4-BE49-F238E27FC236}">
                <a16:creationId xmlns:a16="http://schemas.microsoft.com/office/drawing/2014/main" id="{ED7231ED-E55A-49ED-80CD-C29C5CF13778}"/>
              </a:ext>
            </a:extLst>
          </p:cNvPr>
          <p:cNvSpPr/>
          <p:nvPr/>
        </p:nvSpPr>
        <p:spPr>
          <a:xfrm>
            <a:off x="6003634" y="2967335"/>
            <a:ext cx="184731" cy="923330"/>
          </a:xfrm>
          <a:prstGeom prst="rect">
            <a:avLst/>
          </a:prstGeom>
          <a:noFill/>
        </p:spPr>
        <p:txBody>
          <a:bodyPr wrap="none" lIns="91440" tIns="45720" rIns="91440" bIns="45720">
            <a:spAutoFit/>
          </a:bodyPr>
          <a:lstStyle/>
          <a:p>
            <a:pPr algn="ctr"/>
            <a:endParaRPr lang="en-US" sz="5400" b="1" cap="none" spc="0" dirty="0">
              <a:ln w="22225">
                <a:solidFill>
                  <a:schemeClr val="accent2"/>
                </a:solidFill>
                <a:prstDash val="solid"/>
              </a:ln>
              <a:solidFill>
                <a:schemeClr val="accent2">
                  <a:lumMod val="40000"/>
                  <a:lumOff val="60000"/>
                </a:schemeClr>
              </a:solidFill>
              <a:effectLst/>
            </a:endParaRPr>
          </a:p>
        </p:txBody>
      </p:sp>
      <p:sp>
        <p:nvSpPr>
          <p:cNvPr id="6" name="Rectangle 5">
            <a:extLst>
              <a:ext uri="{FF2B5EF4-FFF2-40B4-BE49-F238E27FC236}">
                <a16:creationId xmlns:a16="http://schemas.microsoft.com/office/drawing/2014/main" id="{ED36838E-F9E7-4BC9-A769-240A1E1AF1D9}"/>
              </a:ext>
            </a:extLst>
          </p:cNvPr>
          <p:cNvSpPr/>
          <p:nvPr/>
        </p:nvSpPr>
        <p:spPr>
          <a:xfrm>
            <a:off x="-224315" y="30827"/>
            <a:ext cx="9246566" cy="1754326"/>
          </a:xfrm>
          <a:prstGeom prst="rect">
            <a:avLst/>
          </a:prstGeom>
          <a:noFill/>
        </p:spPr>
        <p:txBody>
          <a:bodyPr wrap="squar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Pembrokeshire Fish Week Festival </a:t>
            </a:r>
          </a:p>
        </p:txBody>
      </p:sp>
      <p:sp>
        <p:nvSpPr>
          <p:cNvPr id="8" name="TextBox 7">
            <a:extLst>
              <a:ext uri="{FF2B5EF4-FFF2-40B4-BE49-F238E27FC236}">
                <a16:creationId xmlns:a16="http://schemas.microsoft.com/office/drawing/2014/main" id="{5EC51DEA-8C90-49A9-8187-D67F54CD36AD}"/>
              </a:ext>
            </a:extLst>
          </p:cNvPr>
          <p:cNvSpPr txBox="1"/>
          <p:nvPr/>
        </p:nvSpPr>
        <p:spPr>
          <a:xfrm>
            <a:off x="6451955" y="6504008"/>
            <a:ext cx="3308809" cy="323165"/>
          </a:xfrm>
          <a:prstGeom prst="rect">
            <a:avLst/>
          </a:prstGeom>
          <a:noFill/>
        </p:spPr>
        <p:txBody>
          <a:bodyPr wrap="square" rtlCol="0">
            <a:spAutoFit/>
          </a:bodyPr>
          <a:lstStyle/>
          <a:p>
            <a:pPr lvl="0">
              <a:spcBef>
                <a:spcPts val="1000"/>
              </a:spcBef>
              <a:buClr>
                <a:srgbClr val="90C226"/>
              </a:buClr>
              <a:buSzPct val="80000"/>
            </a:pPr>
            <a:r>
              <a:rPr lang="en-GB" sz="1500" dirty="0">
                <a:solidFill>
                  <a:prstClr val="white">
                    <a:lumMod val="75000"/>
                    <a:lumOff val="25000"/>
                  </a:prstClr>
                </a:solidFill>
              </a:rPr>
              <a:t>(Wales Online, 2016)</a:t>
            </a:r>
          </a:p>
        </p:txBody>
      </p:sp>
    </p:spTree>
    <p:extLst>
      <p:ext uri="{BB962C8B-B14F-4D97-AF65-F5344CB8AC3E}">
        <p14:creationId xmlns:p14="http://schemas.microsoft.com/office/powerpoint/2010/main" val="172706457"/>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847D3E-24F3-49A0-A77B-0DCDBAA26B0F}"/>
              </a:ext>
            </a:extLst>
          </p:cNvPr>
          <p:cNvSpPr>
            <a:spLocks noGrp="1"/>
          </p:cNvSpPr>
          <p:nvPr>
            <p:ph idx="1"/>
          </p:nvPr>
        </p:nvSpPr>
        <p:spPr>
          <a:xfrm>
            <a:off x="2366285" y="3716169"/>
            <a:ext cx="8596668" cy="3880773"/>
          </a:xfrm>
        </p:spPr>
        <p:txBody>
          <a:bodyPr/>
          <a:lstStyle/>
          <a:p>
            <a:endParaRPr lang="en-GB" dirty="0">
              <a:solidFill>
                <a:schemeClr val="accent2">
                  <a:lumMod val="60000"/>
                  <a:lumOff val="40000"/>
                </a:schemeClr>
              </a:solidFill>
            </a:endParaRPr>
          </a:p>
          <a:p>
            <a:endParaRPr lang="en-GB" dirty="0">
              <a:solidFill>
                <a:schemeClr val="accent2">
                  <a:lumMod val="60000"/>
                  <a:lumOff val="40000"/>
                </a:schemeClr>
              </a:solidFill>
            </a:endParaRPr>
          </a:p>
          <a:p>
            <a:endParaRPr lang="en-GB" dirty="0">
              <a:solidFill>
                <a:schemeClr val="accent2">
                  <a:lumMod val="60000"/>
                  <a:lumOff val="40000"/>
                </a:schemeClr>
              </a:solidFill>
            </a:endParaRPr>
          </a:p>
          <a:p>
            <a:endParaRPr lang="en-GB" dirty="0">
              <a:solidFill>
                <a:schemeClr val="accent2">
                  <a:lumMod val="60000"/>
                  <a:lumOff val="40000"/>
                </a:schemeClr>
              </a:solidFill>
            </a:endParaRPr>
          </a:p>
          <a:p>
            <a:endParaRPr lang="en-GB" dirty="0">
              <a:solidFill>
                <a:schemeClr val="accent2">
                  <a:lumMod val="60000"/>
                  <a:lumOff val="40000"/>
                </a:schemeClr>
              </a:solidFill>
            </a:endParaRPr>
          </a:p>
        </p:txBody>
      </p:sp>
      <p:sp>
        <p:nvSpPr>
          <p:cNvPr id="4" name="Rectangle 3">
            <a:extLst>
              <a:ext uri="{FF2B5EF4-FFF2-40B4-BE49-F238E27FC236}">
                <a16:creationId xmlns:a16="http://schemas.microsoft.com/office/drawing/2014/main" id="{084015CB-6D47-430A-854C-CFC20137C27E}"/>
              </a:ext>
            </a:extLst>
          </p:cNvPr>
          <p:cNvSpPr/>
          <p:nvPr/>
        </p:nvSpPr>
        <p:spPr>
          <a:xfrm>
            <a:off x="0" y="127317"/>
            <a:ext cx="11402757" cy="1754326"/>
          </a:xfrm>
          <a:prstGeom prst="rect">
            <a:avLst/>
          </a:prstGeom>
          <a:noFill/>
        </p:spPr>
        <p:txBody>
          <a:bodyPr wrap="squar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Our visit to National Botanic Gardens</a:t>
            </a:r>
            <a:endParaRPr lang="en-US" sz="5400" b="1" u="sng" cap="none" spc="0" dirty="0">
              <a:ln w="22225">
                <a:solidFill>
                  <a:schemeClr val="accent2"/>
                </a:solidFill>
                <a:prstDash val="solid"/>
              </a:ln>
              <a:solidFill>
                <a:schemeClr val="accent2">
                  <a:lumMod val="40000"/>
                  <a:lumOff val="60000"/>
                </a:schemeClr>
              </a:solidFill>
              <a:effectLst/>
            </a:endParaRPr>
          </a:p>
        </p:txBody>
      </p:sp>
      <p:sp>
        <p:nvSpPr>
          <p:cNvPr id="7" name="TextBox 6">
            <a:extLst>
              <a:ext uri="{FF2B5EF4-FFF2-40B4-BE49-F238E27FC236}">
                <a16:creationId xmlns:a16="http://schemas.microsoft.com/office/drawing/2014/main" id="{7BFBBBCC-730E-4295-B084-C2EFE67DBF5F}"/>
              </a:ext>
            </a:extLst>
          </p:cNvPr>
          <p:cNvSpPr txBox="1"/>
          <p:nvPr/>
        </p:nvSpPr>
        <p:spPr>
          <a:xfrm>
            <a:off x="1360667" y="1929370"/>
            <a:ext cx="8681422" cy="6093976"/>
          </a:xfrm>
          <a:prstGeom prst="rect">
            <a:avLst/>
          </a:prstGeom>
          <a:noFill/>
        </p:spPr>
        <p:txBody>
          <a:bodyPr wrap="square" rtlCol="0">
            <a:spAutoFit/>
          </a:bodyPr>
          <a:lstStyle/>
          <a:p>
            <a:pPr marL="285750" indent="-285750" algn="ctr">
              <a:buFont typeface="Arial" panose="020B0604020202020204" pitchFamily="34" charset="0"/>
              <a:buChar char="•"/>
            </a:pPr>
            <a:r>
              <a:rPr lang="en-GB" sz="2400" dirty="0"/>
              <a:t>9</a:t>
            </a:r>
            <a:r>
              <a:rPr lang="en-GB" sz="2400" baseline="30000" dirty="0"/>
              <a:t>TH</a:t>
            </a:r>
            <a:r>
              <a:rPr lang="en-GB" sz="2400" dirty="0"/>
              <a:t> -10</a:t>
            </a:r>
            <a:r>
              <a:rPr lang="en-GB" sz="2400" baseline="30000" dirty="0"/>
              <a:t>TH</a:t>
            </a:r>
            <a:r>
              <a:rPr lang="en-GB" sz="2400" dirty="0"/>
              <a:t> November 2019</a:t>
            </a:r>
          </a:p>
          <a:p>
            <a:pPr algn="ctr"/>
            <a:endParaRPr lang="en-GB" sz="2400" dirty="0"/>
          </a:p>
          <a:p>
            <a:pPr marL="285750" indent="-285750" algn="ctr">
              <a:buFont typeface="Arial" panose="020B0604020202020204" pitchFamily="34" charset="0"/>
              <a:buChar char="•"/>
            </a:pPr>
            <a:r>
              <a:rPr lang="en-GB" sz="2400" dirty="0"/>
              <a:t>10:00AM- 16:30PM</a:t>
            </a:r>
          </a:p>
          <a:p>
            <a:pPr marL="285750" indent="-285750" algn="ctr">
              <a:buFont typeface="Arial" panose="020B0604020202020204" pitchFamily="34" charset="0"/>
              <a:buChar char="•"/>
            </a:pPr>
            <a:endParaRPr lang="en-GB" sz="2400" dirty="0"/>
          </a:p>
          <a:p>
            <a:pPr marL="285750" indent="-285750" algn="ctr">
              <a:buFont typeface="Arial" panose="020B0604020202020204" pitchFamily="34" charset="0"/>
              <a:buChar char="•"/>
            </a:pPr>
            <a:r>
              <a:rPr lang="en-GB" sz="2400" dirty="0"/>
              <a:t>£10.45 for entry</a:t>
            </a:r>
          </a:p>
          <a:p>
            <a:pPr marL="285750" indent="-285750" algn="ctr">
              <a:buFont typeface="Arial" panose="020B0604020202020204" pitchFamily="34" charset="0"/>
              <a:buChar char="•"/>
            </a:pPr>
            <a:endParaRPr lang="en-GB" sz="2400" dirty="0"/>
          </a:p>
          <a:p>
            <a:pPr marL="285750" indent="-285750" algn="ctr">
              <a:buFont typeface="Arial" panose="020B0604020202020204" pitchFamily="34" charset="0"/>
              <a:buChar char="•"/>
            </a:pPr>
            <a:r>
              <a:rPr lang="en-GB" sz="2400" dirty="0"/>
              <a:t>Food stalls included: Thai, Chinese, Malaysian, Indian, British, Cakes, Cheese ,Mexican</a:t>
            </a:r>
          </a:p>
          <a:p>
            <a:pPr algn="ctr"/>
            <a:endParaRPr lang="en-GB" sz="2400" dirty="0"/>
          </a:p>
          <a:p>
            <a:pPr marL="285750" indent="-285750" algn="ctr">
              <a:buFont typeface="Arial" panose="020B0604020202020204" pitchFamily="34" charset="0"/>
              <a:buChar char="•"/>
            </a:pPr>
            <a:r>
              <a:rPr lang="en-GB" sz="2400" dirty="0"/>
              <a:t>Other stalls included: hand-made crafts/products, personalised gifts</a:t>
            </a:r>
          </a:p>
          <a:p>
            <a:pPr algn="ctr"/>
            <a:r>
              <a:rPr lang="en-GB" dirty="0"/>
              <a:t> </a:t>
            </a:r>
          </a:p>
          <a:p>
            <a:pPr algn="ctr"/>
            <a:r>
              <a:rPr lang="en-GB" dirty="0"/>
              <a:t>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p:txBody>
      </p:sp>
    </p:spTree>
    <p:extLst>
      <p:ext uri="{BB962C8B-B14F-4D97-AF65-F5344CB8AC3E}">
        <p14:creationId xmlns:p14="http://schemas.microsoft.com/office/powerpoint/2010/main" val="3662205416"/>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1575460958">
            <a:hlinkClick r:id="" action="ppaction://media"/>
            <a:extLst>
              <a:ext uri="{FF2B5EF4-FFF2-40B4-BE49-F238E27FC236}">
                <a16:creationId xmlns:a16="http://schemas.microsoft.com/office/drawing/2014/main" id="{F8EA7E5D-3378-463D-852E-8F898C6B4B2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717550" y="1905000"/>
            <a:ext cx="10591800" cy="4301037"/>
          </a:xfrm>
        </p:spPr>
      </p:pic>
      <p:sp>
        <p:nvSpPr>
          <p:cNvPr id="5" name="Rectangle 4">
            <a:extLst>
              <a:ext uri="{FF2B5EF4-FFF2-40B4-BE49-F238E27FC236}">
                <a16:creationId xmlns:a16="http://schemas.microsoft.com/office/drawing/2014/main" id="{C96407CE-FCB5-4C3B-8878-2E3B6CC56CFB}"/>
              </a:ext>
            </a:extLst>
          </p:cNvPr>
          <p:cNvSpPr/>
          <p:nvPr/>
        </p:nvSpPr>
        <p:spPr>
          <a:xfrm>
            <a:off x="717550" y="0"/>
            <a:ext cx="10484380" cy="1754326"/>
          </a:xfrm>
          <a:prstGeom prst="rect">
            <a:avLst/>
          </a:prstGeom>
          <a:noFill/>
        </p:spPr>
        <p:txBody>
          <a:bodyPr wrap="squar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OUR DAY OUT IN NATIONAL BOTANIC GARDENS</a:t>
            </a:r>
            <a:endParaRPr lang="en-US" sz="5400" b="1" u="sng"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57794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6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63248DC-6017-4F42-B61E-58019CA1DD35}"/>
              </a:ext>
            </a:extLst>
          </p:cNvPr>
          <p:cNvPicPr>
            <a:picLocks noChangeAspect="1"/>
          </p:cNvPicPr>
          <p:nvPr/>
        </p:nvPicPr>
        <p:blipFill rotWithShape="1">
          <a:blip r:embed="rId3"/>
          <a:srcRect l="38751" t="6520" r="23833" b="6963"/>
          <a:stretch/>
        </p:blipFill>
        <p:spPr>
          <a:xfrm>
            <a:off x="833120" y="325120"/>
            <a:ext cx="4561840" cy="59334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F3D689E8-61B7-4F54-8A85-F47BEE341BC0}"/>
              </a:ext>
            </a:extLst>
          </p:cNvPr>
          <p:cNvPicPr>
            <a:picLocks noChangeAspect="1"/>
          </p:cNvPicPr>
          <p:nvPr/>
        </p:nvPicPr>
        <p:blipFill rotWithShape="1">
          <a:blip r:embed="rId4"/>
          <a:srcRect l="39167" t="10074" r="24250" b="28593"/>
          <a:stretch/>
        </p:blipFill>
        <p:spPr>
          <a:xfrm>
            <a:off x="6002020" y="660400"/>
            <a:ext cx="4460240" cy="49885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36454698"/>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5DB7C8-443C-4890-A2E6-FB300DA35DFC}"/>
              </a:ext>
            </a:extLst>
          </p:cNvPr>
          <p:cNvPicPr>
            <a:picLocks noChangeAspect="1"/>
          </p:cNvPicPr>
          <p:nvPr/>
        </p:nvPicPr>
        <p:blipFill>
          <a:blip r:embed="rId2"/>
          <a:stretch>
            <a:fillRect/>
          </a:stretch>
        </p:blipFill>
        <p:spPr>
          <a:xfrm>
            <a:off x="635620" y="913211"/>
            <a:ext cx="4566300" cy="45122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DAB497BE-F304-480D-AF9D-C64FE1C45AE0}"/>
              </a:ext>
            </a:extLst>
          </p:cNvPr>
          <p:cNvPicPr>
            <a:picLocks noChangeAspect="1"/>
          </p:cNvPicPr>
          <p:nvPr/>
        </p:nvPicPr>
        <p:blipFill>
          <a:blip r:embed="rId3"/>
          <a:stretch>
            <a:fillRect/>
          </a:stretch>
        </p:blipFill>
        <p:spPr>
          <a:xfrm>
            <a:off x="5583738" y="913210"/>
            <a:ext cx="4560203" cy="45122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35362106"/>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4BCAF4F-8D36-4CAA-BD01-4AD10FDCF692}"/>
              </a:ext>
            </a:extLst>
          </p:cNvPr>
          <p:cNvPicPr>
            <a:picLocks noChangeAspect="1"/>
          </p:cNvPicPr>
          <p:nvPr/>
        </p:nvPicPr>
        <p:blipFill rotWithShape="1">
          <a:blip r:embed="rId3"/>
          <a:srcRect l="13196" t="22278" r="45316" b="22701"/>
          <a:stretch/>
        </p:blipFill>
        <p:spPr>
          <a:xfrm>
            <a:off x="0" y="0"/>
            <a:ext cx="12192000" cy="6858000"/>
          </a:xfrm>
          <a:prstGeom prst="rect">
            <a:avLst/>
          </a:prstGeom>
        </p:spPr>
      </p:pic>
      <p:sp>
        <p:nvSpPr>
          <p:cNvPr id="3" name="Rectangle 2">
            <a:extLst>
              <a:ext uri="{FF2B5EF4-FFF2-40B4-BE49-F238E27FC236}">
                <a16:creationId xmlns:a16="http://schemas.microsoft.com/office/drawing/2014/main" id="{75426762-0D4E-42DA-BB84-D913E57F141D}"/>
              </a:ext>
            </a:extLst>
          </p:cNvPr>
          <p:cNvSpPr/>
          <p:nvPr/>
        </p:nvSpPr>
        <p:spPr>
          <a:xfrm>
            <a:off x="5352932" y="1610071"/>
            <a:ext cx="1276311"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£10</a:t>
            </a:r>
          </a:p>
        </p:txBody>
      </p:sp>
      <p:sp>
        <p:nvSpPr>
          <p:cNvPr id="8" name="Rectangle 7">
            <a:extLst>
              <a:ext uri="{FF2B5EF4-FFF2-40B4-BE49-F238E27FC236}">
                <a16:creationId xmlns:a16="http://schemas.microsoft.com/office/drawing/2014/main" id="{96A20AD2-E591-4340-9E6A-924A666D63E7}"/>
              </a:ext>
            </a:extLst>
          </p:cNvPr>
          <p:cNvSpPr/>
          <p:nvPr/>
        </p:nvSpPr>
        <p:spPr>
          <a:xfrm>
            <a:off x="7650821" y="421820"/>
            <a:ext cx="4392548"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KIDS GO FREE</a:t>
            </a:r>
          </a:p>
        </p:txBody>
      </p:sp>
      <p:sp>
        <p:nvSpPr>
          <p:cNvPr id="9" name="Rectangle 8">
            <a:extLst>
              <a:ext uri="{FF2B5EF4-FFF2-40B4-BE49-F238E27FC236}">
                <a16:creationId xmlns:a16="http://schemas.microsoft.com/office/drawing/2014/main" id="{FFC5A3D7-E4ED-4FFE-9830-DD29FE5A5543}"/>
              </a:ext>
            </a:extLst>
          </p:cNvPr>
          <p:cNvSpPr/>
          <p:nvPr/>
        </p:nvSpPr>
        <p:spPr>
          <a:xfrm>
            <a:off x="348208" y="421820"/>
            <a:ext cx="3860352"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11:00-16:00</a:t>
            </a:r>
          </a:p>
        </p:txBody>
      </p:sp>
      <p:sp>
        <p:nvSpPr>
          <p:cNvPr id="11" name="Rectangle 10">
            <a:extLst>
              <a:ext uri="{FF2B5EF4-FFF2-40B4-BE49-F238E27FC236}">
                <a16:creationId xmlns:a16="http://schemas.microsoft.com/office/drawing/2014/main" id="{61E3CB44-292F-436C-9F32-123A156D5888}"/>
              </a:ext>
            </a:extLst>
          </p:cNvPr>
          <p:cNvSpPr/>
          <p:nvPr/>
        </p:nvSpPr>
        <p:spPr>
          <a:xfrm>
            <a:off x="3314660" y="3478575"/>
            <a:ext cx="5562677"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LOCAL SUPPLIERS</a:t>
            </a:r>
          </a:p>
        </p:txBody>
      </p:sp>
      <p:sp>
        <p:nvSpPr>
          <p:cNvPr id="13" name="Rectangle 12">
            <a:extLst>
              <a:ext uri="{FF2B5EF4-FFF2-40B4-BE49-F238E27FC236}">
                <a16:creationId xmlns:a16="http://schemas.microsoft.com/office/drawing/2014/main" id="{0CA62C2D-D394-476A-9DA6-55ABACA2C291}"/>
              </a:ext>
            </a:extLst>
          </p:cNvPr>
          <p:cNvSpPr/>
          <p:nvPr/>
        </p:nvSpPr>
        <p:spPr>
          <a:xfrm>
            <a:off x="2884221" y="2452395"/>
            <a:ext cx="6423553"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VOUCHER INCLUDED</a:t>
            </a:r>
          </a:p>
        </p:txBody>
      </p:sp>
    </p:spTree>
    <p:extLst>
      <p:ext uri="{BB962C8B-B14F-4D97-AF65-F5344CB8AC3E}">
        <p14:creationId xmlns:p14="http://schemas.microsoft.com/office/powerpoint/2010/main" val="2339691401"/>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02D759-6EF9-4178-AE57-35D61BA29575}"/>
              </a:ext>
            </a:extLst>
          </p:cNvPr>
          <p:cNvPicPr>
            <a:picLocks noChangeAspect="1"/>
          </p:cNvPicPr>
          <p:nvPr/>
        </p:nvPicPr>
        <p:blipFill rotWithShape="1">
          <a:blip r:embed="rId3"/>
          <a:srcRect t="4211" b="14666"/>
          <a:stretch/>
        </p:blipFill>
        <p:spPr>
          <a:xfrm>
            <a:off x="1992429" y="1051561"/>
            <a:ext cx="6939815" cy="5563402"/>
          </a:xfrm>
          <a:prstGeom prst="rect">
            <a:avLst/>
          </a:prstGeom>
          <a:ln w="88900" cap="sq" cmpd="thickThin">
            <a:solidFill>
              <a:srgbClr val="000000"/>
            </a:solidFill>
            <a:prstDash val="solid"/>
            <a:miter lim="800000"/>
          </a:ln>
          <a:effectLst>
            <a:innerShdw blurRad="76200">
              <a:srgbClr val="000000"/>
            </a:innerShdw>
          </a:effectLst>
        </p:spPr>
      </p:pic>
      <p:sp>
        <p:nvSpPr>
          <p:cNvPr id="5" name="Rectangle 4">
            <a:extLst>
              <a:ext uri="{FF2B5EF4-FFF2-40B4-BE49-F238E27FC236}">
                <a16:creationId xmlns:a16="http://schemas.microsoft.com/office/drawing/2014/main" id="{C0229A8A-D678-4D69-B5AB-3AC38C6C6434}"/>
              </a:ext>
            </a:extLst>
          </p:cNvPr>
          <p:cNvSpPr/>
          <p:nvPr/>
        </p:nvSpPr>
        <p:spPr>
          <a:xfrm>
            <a:off x="2711198" y="0"/>
            <a:ext cx="5502275"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WHAT 3 WORDS</a:t>
            </a:r>
            <a:r>
              <a:rPr lang="en-US" sz="5400" b="1" cap="none" spc="0" dirty="0">
                <a:ln w="22225">
                  <a:solidFill>
                    <a:schemeClr val="accent2"/>
                  </a:solidFill>
                  <a:prstDash val="solid"/>
                </a:ln>
                <a:solidFill>
                  <a:schemeClr val="accent2">
                    <a:lumMod val="40000"/>
                    <a:lumOff val="60000"/>
                  </a:schemeClr>
                </a:solidFill>
                <a:effectLst/>
              </a:rPr>
              <a:t>?</a:t>
            </a:r>
          </a:p>
        </p:txBody>
      </p:sp>
    </p:spTree>
    <p:extLst>
      <p:ext uri="{BB962C8B-B14F-4D97-AF65-F5344CB8AC3E}">
        <p14:creationId xmlns:p14="http://schemas.microsoft.com/office/powerpoint/2010/main" val="907709214"/>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9EA2E45-4050-48EB-AA38-13B84A5BAD28}"/>
              </a:ext>
            </a:extLst>
          </p:cNvPr>
          <p:cNvSpPr/>
          <p:nvPr/>
        </p:nvSpPr>
        <p:spPr>
          <a:xfrm>
            <a:off x="1481432" y="1845277"/>
            <a:ext cx="9105377" cy="2585323"/>
          </a:xfrm>
          <a:prstGeom prst="rect">
            <a:avLst/>
          </a:prstGeom>
          <a:ln w="38100"/>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THANKYOU FOR LISTENING!</a:t>
            </a:r>
          </a:p>
          <a:p>
            <a:pPr algn="ctr"/>
            <a:endParaRPr lang="en-US" sz="5400" b="1" dirty="0">
              <a:ln w="22225">
                <a:solidFill>
                  <a:schemeClr val="accent2"/>
                </a:solidFill>
                <a:prstDash val="solid"/>
              </a:ln>
              <a:solidFill>
                <a:schemeClr val="accent2">
                  <a:lumMod val="40000"/>
                  <a:lumOff val="60000"/>
                </a:schemeClr>
              </a:solidFill>
            </a:endParaRPr>
          </a:p>
          <a:p>
            <a:pPr algn="ctr"/>
            <a:r>
              <a:rPr lang="en-US" sz="5400" b="1" dirty="0">
                <a:ln w="22225">
                  <a:solidFill>
                    <a:schemeClr val="accent2"/>
                  </a:solidFill>
                  <a:prstDash val="solid"/>
                </a:ln>
                <a:solidFill>
                  <a:schemeClr val="accent2">
                    <a:lumMod val="40000"/>
                    <a:lumOff val="60000"/>
                  </a:schemeClr>
                </a:solidFill>
              </a:rPr>
              <a:t>ANY QUESTIONS?</a:t>
            </a:r>
          </a:p>
        </p:txBody>
      </p:sp>
    </p:spTree>
    <p:extLst>
      <p:ext uri="{BB962C8B-B14F-4D97-AF65-F5344CB8AC3E}">
        <p14:creationId xmlns:p14="http://schemas.microsoft.com/office/powerpoint/2010/main" val="728648996"/>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83CCA9-F075-4EE3-8653-75C1B34DB9AF}"/>
              </a:ext>
            </a:extLst>
          </p:cNvPr>
          <p:cNvSpPr>
            <a:spLocks noGrp="1"/>
          </p:cNvSpPr>
          <p:nvPr>
            <p:ph idx="1"/>
          </p:nvPr>
        </p:nvSpPr>
        <p:spPr>
          <a:xfrm>
            <a:off x="402516" y="1545318"/>
            <a:ext cx="11075642" cy="5421572"/>
          </a:xfrm>
        </p:spPr>
        <p:txBody>
          <a:bodyPr>
            <a:normAutofit fontScale="55000" lnSpcReduction="20000"/>
          </a:bodyPr>
          <a:lstStyle/>
          <a:p>
            <a:pPr marL="0" lvl="0" indent="0">
              <a:spcBef>
                <a:spcPts val="0"/>
              </a:spcBef>
              <a:buClrTx/>
              <a:buSzTx/>
              <a:buNone/>
            </a:pPr>
            <a:endParaRPr lang="en-GB" sz="1400" b="1" dirty="0">
              <a:solidFill>
                <a:srgbClr val="54A021">
                  <a:lumMod val="60000"/>
                  <a:lumOff val="40000"/>
                </a:srgbClr>
              </a:solidFill>
            </a:endParaRPr>
          </a:p>
          <a:p>
            <a:r>
              <a:rPr lang="en-GB" dirty="0"/>
              <a:t>Entirely Wales. (2019). </a:t>
            </a:r>
            <a:r>
              <a:rPr lang="en-GB" u="sng" dirty="0"/>
              <a:t>“</a:t>
            </a:r>
            <a:r>
              <a:rPr lang="en-GB" b="1" u="sng" dirty="0" err="1"/>
              <a:t>Ffos</a:t>
            </a:r>
            <a:r>
              <a:rPr lang="en-GB" b="1" u="sng" dirty="0"/>
              <a:t> Las Racecourse Presents A Food &amp; Drink Festival Race Day”</a:t>
            </a:r>
            <a:r>
              <a:rPr lang="en-GB" dirty="0"/>
              <a:t> , [Online]. Available: </a:t>
            </a:r>
            <a:r>
              <a:rPr lang="en-GB" dirty="0">
                <a:hlinkClick r:id="rId3"/>
              </a:rPr>
              <a:t>https://www.entirelywales.co.uk/news/food/carmarthenshire/ffos-las-racecourse-presents-a-food-drink-festival-race-day7593</a:t>
            </a:r>
            <a:r>
              <a:rPr lang="en-GB" dirty="0"/>
              <a:t> , Last Accessed: 3</a:t>
            </a:r>
            <a:r>
              <a:rPr lang="en-GB" baseline="30000" dirty="0"/>
              <a:t>rd</a:t>
            </a:r>
            <a:r>
              <a:rPr lang="en-GB" dirty="0"/>
              <a:t> December 2019.</a:t>
            </a:r>
          </a:p>
          <a:p>
            <a:r>
              <a:rPr lang="en-GB" b="1" dirty="0" err="1"/>
              <a:t>Ffos</a:t>
            </a:r>
            <a:r>
              <a:rPr lang="en-GB" b="1" dirty="0"/>
              <a:t> Las Racecourse. (2019). </a:t>
            </a:r>
            <a:r>
              <a:rPr lang="en-GB" b="1" u="sng" dirty="0"/>
              <a:t>“RACE FIXTURES AT FFOS LAS”</a:t>
            </a:r>
            <a:r>
              <a:rPr lang="en-GB" b="1" dirty="0"/>
              <a:t>, [Online]. Available: </a:t>
            </a:r>
            <a:r>
              <a:rPr lang="en-GB" b="1" dirty="0">
                <a:hlinkClick r:id="rId4"/>
              </a:rPr>
              <a:t>https://ffoslasracecourse.com/fixture/summer-evening-racing-4/?fbclid=IwAR0VSPPpINdVg5VuzUD3OeUtQXHqziMQp6C7eTlGzwJqH10ra2UorCnyY80</a:t>
            </a:r>
            <a:r>
              <a:rPr lang="en-GB" b="1" dirty="0"/>
              <a:t> , Last Accessed: 4</a:t>
            </a:r>
            <a:r>
              <a:rPr lang="en-GB" b="1" baseline="30000" dirty="0"/>
              <a:t>th</a:t>
            </a:r>
            <a:r>
              <a:rPr lang="en-GB" b="1" dirty="0"/>
              <a:t> December 2019.</a:t>
            </a:r>
            <a:endParaRPr lang="en-GB" dirty="0"/>
          </a:p>
          <a:p>
            <a:r>
              <a:rPr lang="en-GB" dirty="0"/>
              <a:t>Markovic, S., </a:t>
            </a:r>
            <a:r>
              <a:rPr lang="en-GB" dirty="0" err="1"/>
              <a:t>Dorcic</a:t>
            </a:r>
            <a:r>
              <a:rPr lang="en-GB" dirty="0"/>
              <a:t>, J. &amp; </a:t>
            </a:r>
            <a:r>
              <a:rPr lang="en-GB" dirty="0" err="1"/>
              <a:t>Krnetic</a:t>
            </a:r>
            <a:r>
              <a:rPr lang="en-GB" dirty="0"/>
              <a:t>, M. (2015). </a:t>
            </a:r>
            <a:r>
              <a:rPr lang="en-GB" u="sng" dirty="0"/>
              <a:t>“VISITOR SATISFACTION AND LOYALTY MEASUREMENT OF A LOCAL FOOD FESTIVAL: APPLICATION OF FESTPERF SCALE.”</a:t>
            </a:r>
            <a:r>
              <a:rPr lang="en-GB" dirty="0"/>
              <a:t>, </a:t>
            </a:r>
            <a:r>
              <a:rPr lang="en-GB" i="1" dirty="0"/>
              <a:t>Tourism in South East Europe, </a:t>
            </a:r>
            <a:r>
              <a:rPr lang="en-GB" dirty="0"/>
              <a:t>pp.183–196.</a:t>
            </a:r>
          </a:p>
          <a:p>
            <a:r>
              <a:rPr lang="en-GB" dirty="0"/>
              <a:t>Nutrition For The Health of It. (2019). </a:t>
            </a:r>
            <a:r>
              <a:rPr lang="en-GB" u="sng" dirty="0"/>
              <a:t>“</a:t>
            </a:r>
            <a:r>
              <a:rPr lang="en-GB" b="1" u="sng" dirty="0"/>
              <a:t>Food Trends Around the World – Eating Healthy Food is Global”</a:t>
            </a:r>
            <a:r>
              <a:rPr lang="en-GB" b="1" dirty="0"/>
              <a:t> , [Online]. Available: </a:t>
            </a:r>
            <a:r>
              <a:rPr lang="en-GB" b="1" dirty="0">
                <a:hlinkClick r:id="rId5"/>
              </a:rPr>
              <a:t>https://www.nutritionforthehealthofit.com/food-trends-around-world-healthy-food-global?fbclid=IwAR1J1m4-pmXPKO7azUgpka3qKvnUBCS2qW_5npT03jmuaZC1IaUvEomvn9s</a:t>
            </a:r>
            <a:r>
              <a:rPr lang="en-GB" b="1" dirty="0"/>
              <a:t> , Last Accessed: 4</a:t>
            </a:r>
            <a:r>
              <a:rPr lang="en-GB" b="1" baseline="30000" dirty="0"/>
              <a:t>th</a:t>
            </a:r>
            <a:r>
              <a:rPr lang="en-GB" b="1" dirty="0"/>
              <a:t> December 2019. </a:t>
            </a:r>
            <a:endParaRPr lang="en-GB" dirty="0"/>
          </a:p>
          <a:p>
            <a:r>
              <a:rPr lang="en-GB" dirty="0" err="1"/>
              <a:t>Inspirock</a:t>
            </a:r>
            <a:r>
              <a:rPr lang="en-GB" dirty="0"/>
              <a:t>. (2019). </a:t>
            </a:r>
            <a:r>
              <a:rPr lang="en-GB" u="sng" dirty="0"/>
              <a:t>“Parc Howard Museum, Llanelli”</a:t>
            </a:r>
            <a:r>
              <a:rPr lang="en-GB" dirty="0"/>
              <a:t>, [Online]. Available: </a:t>
            </a:r>
            <a:r>
              <a:rPr lang="en-GB" dirty="0">
                <a:hlinkClick r:id="rId6"/>
              </a:rPr>
              <a:t>https://www.inspirock.com/united-kingdom/llanelli/parc-howard-museum-a2262144635?fbclid=IwAR2c-ON5pLeg2Y0tlfk4rVGmQZbt8TSFv_nGE5vyA8LdK__ZTB5zy3CaSvw</a:t>
            </a:r>
            <a:r>
              <a:rPr lang="en-GB" dirty="0"/>
              <a:t> , Last Accessed: 4</a:t>
            </a:r>
            <a:r>
              <a:rPr lang="en-GB" baseline="30000" dirty="0"/>
              <a:t>th</a:t>
            </a:r>
            <a:r>
              <a:rPr lang="en-GB" dirty="0"/>
              <a:t> December 2019.</a:t>
            </a:r>
          </a:p>
          <a:p>
            <a:r>
              <a:rPr lang="en-GB" dirty="0"/>
              <a:t>Pembrokeshire Fish Festival. (2013). </a:t>
            </a:r>
            <a:r>
              <a:rPr lang="en-GB" u="sng" dirty="0"/>
              <a:t>“Pembrokeshire Fish Week Festival Saturday 23 June – Sunday 1 July 2013 Festival Report”</a:t>
            </a:r>
            <a:r>
              <a:rPr lang="en-GB" dirty="0"/>
              <a:t> , [Online]. Available: </a:t>
            </a:r>
            <a:r>
              <a:rPr lang="en-GB" dirty="0">
                <a:hlinkClick r:id="rId7"/>
              </a:rPr>
              <a:t>file:///C:/Users/1700521/Downloads/Pembrokeshire%20Fish%20Week%20Festival%20Report%202013%20Condensed%20Version.pdf</a:t>
            </a:r>
            <a:r>
              <a:rPr lang="en-GB" dirty="0"/>
              <a:t> , Last Accessed: 9</a:t>
            </a:r>
            <a:r>
              <a:rPr lang="en-GB" baseline="30000" dirty="0"/>
              <a:t>th</a:t>
            </a:r>
            <a:r>
              <a:rPr lang="en-GB" dirty="0"/>
              <a:t> December 2019. </a:t>
            </a:r>
          </a:p>
          <a:p>
            <a:r>
              <a:rPr lang="en-GB" dirty="0" err="1"/>
              <a:t>Picniq</a:t>
            </a:r>
            <a:r>
              <a:rPr lang="en-GB" dirty="0"/>
              <a:t>. (2017). </a:t>
            </a:r>
            <a:r>
              <a:rPr lang="en-GB" u="sng" dirty="0"/>
              <a:t>“National Trust Autumn Walks”</a:t>
            </a:r>
            <a:r>
              <a:rPr lang="en-GB" dirty="0"/>
              <a:t>, [Online]. Available: </a:t>
            </a:r>
            <a:r>
              <a:rPr lang="en-GB" dirty="0">
                <a:hlinkClick r:id="rId8"/>
              </a:rPr>
              <a:t>https://blog.picniq.co.uk/national-trust-autumn-walks/?fbclid=IwAR2wFLY9F9Ar2_auCCbWEgTGGzgm_8-Agy_gLw2FMDhkPO3B-yGmk3clbCo</a:t>
            </a:r>
            <a:r>
              <a:rPr lang="en-GB" dirty="0"/>
              <a:t> , Last Accessed: 4</a:t>
            </a:r>
            <a:r>
              <a:rPr lang="en-GB" baseline="30000" dirty="0"/>
              <a:t>th</a:t>
            </a:r>
            <a:r>
              <a:rPr lang="en-GB" dirty="0"/>
              <a:t> December 2019. </a:t>
            </a:r>
          </a:p>
          <a:p>
            <a:r>
              <a:rPr lang="en-GB" dirty="0"/>
              <a:t>Racing Fixtures. (2019). </a:t>
            </a:r>
            <a:r>
              <a:rPr lang="en-GB" u="sng" dirty="0"/>
              <a:t>“Fixtures at </a:t>
            </a:r>
            <a:r>
              <a:rPr lang="en-GB" u="sng" dirty="0" err="1"/>
              <a:t>Ffos</a:t>
            </a:r>
            <a:r>
              <a:rPr lang="en-GB" u="sng" dirty="0"/>
              <a:t> Las”, </a:t>
            </a:r>
            <a:r>
              <a:rPr lang="en-GB" dirty="0"/>
              <a:t>[Online]. Available:  </a:t>
            </a:r>
            <a:r>
              <a:rPr lang="en-GB" dirty="0">
                <a:hlinkClick r:id="rId9"/>
              </a:rPr>
              <a:t>https://www.racingfixtures.co.uk/courses/ffos-las.php</a:t>
            </a:r>
            <a:r>
              <a:rPr lang="en-GB" dirty="0"/>
              <a:t> , Last Accessed: 2</a:t>
            </a:r>
            <a:r>
              <a:rPr lang="en-GB" baseline="30000" dirty="0"/>
              <a:t>nd</a:t>
            </a:r>
            <a:r>
              <a:rPr lang="en-GB" dirty="0"/>
              <a:t> December 2019.</a:t>
            </a:r>
          </a:p>
          <a:p>
            <a:r>
              <a:rPr lang="en-GB" dirty="0"/>
              <a:t>Owen Howells. (2015). </a:t>
            </a:r>
            <a:r>
              <a:rPr lang="en-GB" u="sng" dirty="0"/>
              <a:t>“Winter Wedding Photography in Carmarthenshire, Reception at </a:t>
            </a:r>
            <a:r>
              <a:rPr lang="en-GB" u="sng" dirty="0" err="1"/>
              <a:t>Sospan</a:t>
            </a:r>
            <a:r>
              <a:rPr lang="en-GB" u="sng" dirty="0"/>
              <a:t>, Llanelli”</a:t>
            </a:r>
            <a:r>
              <a:rPr lang="en-GB" dirty="0"/>
              <a:t> , [Online]. Available: </a:t>
            </a:r>
            <a:r>
              <a:rPr lang="en-GB" dirty="0">
                <a:hlinkClick r:id="rId10"/>
              </a:rPr>
              <a:t>https://www.owenhowellsphotography.co.uk/blog/2015/2/winter-wedding-photography-in-carmarthenshire-reception-at-sospan-llanelli?fbclid=IwAR0VSPPpINdVg5VuzUD3OeUtQXHqziMQp6C7eTlGzwJqH10ra2UorCnyY80</a:t>
            </a:r>
            <a:r>
              <a:rPr lang="en-GB" dirty="0"/>
              <a:t> , Last Accessed: 4</a:t>
            </a:r>
            <a:r>
              <a:rPr lang="en-GB" baseline="30000" dirty="0"/>
              <a:t>th</a:t>
            </a:r>
            <a:r>
              <a:rPr lang="en-GB" dirty="0"/>
              <a:t> December 2019.</a:t>
            </a:r>
          </a:p>
          <a:p>
            <a:r>
              <a:rPr lang="en-GB" dirty="0"/>
              <a:t>Visit Carmarthenshire. (2019). </a:t>
            </a:r>
            <a:r>
              <a:rPr lang="en-GB" u="sng" dirty="0"/>
              <a:t>“</a:t>
            </a:r>
            <a:r>
              <a:rPr lang="en-GB" u="sng" dirty="0" err="1"/>
              <a:t>Ffos</a:t>
            </a:r>
            <a:r>
              <a:rPr lang="en-GB" u="sng" dirty="0"/>
              <a:t> Las Racecourse”</a:t>
            </a:r>
            <a:r>
              <a:rPr lang="en-GB" dirty="0"/>
              <a:t> , [Online]. Available: </a:t>
            </a:r>
            <a:r>
              <a:rPr lang="en-GB" dirty="0">
                <a:hlinkClick r:id="rId11"/>
              </a:rPr>
              <a:t>https://www.visitcarmarthenshire.co.uk/view/57-ffos-las-racecourse/</a:t>
            </a:r>
            <a:r>
              <a:rPr lang="en-GB" dirty="0"/>
              <a:t> , Last Accessed: 3</a:t>
            </a:r>
            <a:r>
              <a:rPr lang="en-GB" baseline="30000" dirty="0"/>
              <a:t>rd</a:t>
            </a:r>
            <a:r>
              <a:rPr lang="en-GB" dirty="0"/>
              <a:t> December 2019.</a:t>
            </a:r>
          </a:p>
          <a:p>
            <a:r>
              <a:rPr lang="en-GB" dirty="0"/>
              <a:t>Wales Online. (2016). “</a:t>
            </a:r>
            <a:r>
              <a:rPr lang="en-GB" u="sng" dirty="0"/>
              <a:t>UK's 'number one food festival' is to return to Pembrokeshire this summer”</a:t>
            </a:r>
            <a:r>
              <a:rPr lang="en-GB" dirty="0"/>
              <a:t> , [Online]. Available: </a:t>
            </a:r>
            <a:r>
              <a:rPr lang="en-GB" dirty="0">
                <a:hlinkClick r:id="rId12"/>
              </a:rPr>
              <a:t>https://www.walesonline.co.uk/news/wales-news/uks-number-one-food-festival-10720751</a:t>
            </a:r>
            <a:r>
              <a:rPr lang="en-GB" dirty="0"/>
              <a:t> , Last Accessed: 9</a:t>
            </a:r>
            <a:r>
              <a:rPr lang="en-GB" baseline="30000" dirty="0"/>
              <a:t>th</a:t>
            </a:r>
            <a:r>
              <a:rPr lang="en-GB" dirty="0"/>
              <a:t> December 2019. </a:t>
            </a:r>
          </a:p>
          <a:p>
            <a:r>
              <a:rPr lang="en-GB" dirty="0"/>
              <a:t>Wales Online. (2019). </a:t>
            </a:r>
            <a:r>
              <a:rPr lang="en-GB" u="sng" dirty="0"/>
              <a:t>“What next for the country's newest racecourse as new management team takes over at </a:t>
            </a:r>
            <a:r>
              <a:rPr lang="en-GB" u="sng" dirty="0" err="1"/>
              <a:t>Ffos</a:t>
            </a:r>
            <a:r>
              <a:rPr lang="en-GB" u="sng" dirty="0"/>
              <a:t> Las”, </a:t>
            </a:r>
            <a:r>
              <a:rPr lang="en-GB" dirty="0"/>
              <a:t>[Online]. Available: </a:t>
            </a:r>
            <a:r>
              <a:rPr lang="en-GB" dirty="0">
                <a:hlinkClick r:id="rId13"/>
              </a:rPr>
              <a:t>https://www.walesonline.co.uk/business/business-news/what-next-countrys-newest-racecourse-16309865</a:t>
            </a:r>
            <a:r>
              <a:rPr lang="en-GB" dirty="0"/>
              <a:t> , Last Accessed: 3</a:t>
            </a:r>
            <a:r>
              <a:rPr lang="en-GB" baseline="30000" dirty="0"/>
              <a:t>rd</a:t>
            </a:r>
            <a:r>
              <a:rPr lang="en-GB" dirty="0"/>
              <a:t> December 2019. </a:t>
            </a:r>
          </a:p>
          <a:p>
            <a:r>
              <a:rPr lang="en-GB" dirty="0"/>
              <a:t>Welsh Assembly Government. (2010). </a:t>
            </a:r>
            <a:r>
              <a:rPr lang="en-GB" u="sng" dirty="0"/>
              <a:t>“Event Wales: A Major Events Strategy For Wales 2010 – 2020” </a:t>
            </a:r>
            <a:r>
              <a:rPr lang="en-GB" dirty="0"/>
              <a:t>, [Online]. Available: </a:t>
            </a:r>
            <a:r>
              <a:rPr lang="en-GB" dirty="0">
                <a:hlinkClick r:id="rId14"/>
              </a:rPr>
              <a:t>https://gov.wales/sites/default/files/publications/2019-06/event-wales-a-major-events-strategy-for-wales-2010-to-2020.pdf</a:t>
            </a:r>
            <a:r>
              <a:rPr lang="en-GB" dirty="0"/>
              <a:t> , Last Accessed: 3</a:t>
            </a:r>
            <a:r>
              <a:rPr lang="en-GB" baseline="30000" dirty="0"/>
              <a:t>rd</a:t>
            </a:r>
            <a:r>
              <a:rPr lang="en-GB" dirty="0"/>
              <a:t> December 2019. </a:t>
            </a:r>
          </a:p>
          <a:p>
            <a:r>
              <a:rPr lang="en-GB" dirty="0"/>
              <a:t>World Tourism Organization. (2019). </a:t>
            </a:r>
            <a:r>
              <a:rPr lang="en-GB" u="sng" dirty="0"/>
              <a:t>“Global Report on Food Tourism AM Reports Volume Four”</a:t>
            </a:r>
            <a:r>
              <a:rPr lang="en-GB" dirty="0"/>
              <a:t> , [Online]. Available: </a:t>
            </a:r>
            <a:r>
              <a:rPr lang="en-GB" dirty="0">
                <a:hlinkClick r:id="rId15"/>
              </a:rPr>
              <a:t>https://urbact.eu/sites/default/files/import/Projects/Gastronomic_Cities/outputs_media/Food_tourism.pdf</a:t>
            </a:r>
            <a:r>
              <a:rPr lang="en-GB" dirty="0"/>
              <a:t> , Last Accessed: 9</a:t>
            </a:r>
            <a:r>
              <a:rPr lang="en-GB" baseline="30000" dirty="0"/>
              <a:t>th</a:t>
            </a:r>
            <a:r>
              <a:rPr lang="en-GB" dirty="0"/>
              <a:t> December 2019. </a:t>
            </a:r>
          </a:p>
          <a:p>
            <a:endParaRPr lang="en-GB" dirty="0"/>
          </a:p>
        </p:txBody>
      </p:sp>
      <p:sp>
        <p:nvSpPr>
          <p:cNvPr id="5" name="Rectangle 4">
            <a:extLst>
              <a:ext uri="{FF2B5EF4-FFF2-40B4-BE49-F238E27FC236}">
                <a16:creationId xmlns:a16="http://schemas.microsoft.com/office/drawing/2014/main" id="{EB06D2CF-379B-48F7-B451-C35905016881}"/>
              </a:ext>
            </a:extLst>
          </p:cNvPr>
          <p:cNvSpPr/>
          <p:nvPr/>
        </p:nvSpPr>
        <p:spPr>
          <a:xfrm>
            <a:off x="192435" y="437322"/>
            <a:ext cx="9566466" cy="1107996"/>
          </a:xfrm>
          <a:prstGeom prst="rect">
            <a:avLst/>
          </a:prstGeom>
          <a:noFill/>
        </p:spPr>
        <p:txBody>
          <a:bodyPr wrap="square" lIns="91440" tIns="45720" rIns="91440" bIns="45720">
            <a:spAutoFit/>
          </a:bodyPr>
          <a:lstStyle/>
          <a:p>
            <a:pPr algn="ctr"/>
            <a:r>
              <a:rPr lang="en-US" sz="6600" b="1" u="sng" cap="none" spc="0" dirty="0">
                <a:ln w="22225">
                  <a:solidFill>
                    <a:schemeClr val="accent2"/>
                  </a:solidFill>
                  <a:prstDash val="solid"/>
                </a:ln>
                <a:solidFill>
                  <a:schemeClr val="accent2">
                    <a:lumMod val="40000"/>
                    <a:lumOff val="60000"/>
                  </a:schemeClr>
                </a:solidFill>
                <a:effectLst/>
              </a:rPr>
              <a:t>REFERENCES</a:t>
            </a:r>
          </a:p>
        </p:txBody>
      </p:sp>
    </p:spTree>
    <p:extLst>
      <p:ext uri="{BB962C8B-B14F-4D97-AF65-F5344CB8AC3E}">
        <p14:creationId xmlns:p14="http://schemas.microsoft.com/office/powerpoint/2010/main" val="3670625902"/>
      </p:ext>
    </p:extLst>
  </p:cSld>
  <p:clrMapOvr>
    <a:masterClrMapping/>
  </p:clrMapOvr>
  <p:transition spd="slow">
    <p:wipe/>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818</TotalTime>
  <Words>1898</Words>
  <Application>Microsoft Office PowerPoint</Application>
  <PresentationFormat>Widescreen</PresentationFormat>
  <Paragraphs>235</Paragraphs>
  <Slides>21</Slides>
  <Notes>18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Trebuchet MS</vt:lpstr>
      <vt:lpstr>Wingdings 3</vt:lpstr>
      <vt:lpstr>Facet</vt:lpstr>
      <vt:lpstr>BY DEE LEE JONES &amp; ALICIA HILES COMMISSION BID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 DEE LEE JONES &amp; ALICIA HILES</dc:title>
  <dc:creator>Dee Lee Jones</dc:creator>
  <cp:lastModifiedBy>Dee Lee Jones</cp:lastModifiedBy>
  <cp:revision>71</cp:revision>
  <dcterms:created xsi:type="dcterms:W3CDTF">2019-11-27T19:56:00Z</dcterms:created>
  <dcterms:modified xsi:type="dcterms:W3CDTF">2019-12-09T21:22:33Z</dcterms:modified>
</cp:coreProperties>
</file>