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4"/>
  </p:notesMasterIdLst>
  <p:sldIdLst>
    <p:sldId id="287" r:id="rId2"/>
    <p:sldId id="257" r:id="rId3"/>
    <p:sldId id="260" r:id="rId4"/>
    <p:sldId id="258" r:id="rId5"/>
    <p:sldId id="265" r:id="rId6"/>
    <p:sldId id="278" r:id="rId7"/>
    <p:sldId id="279" r:id="rId8"/>
    <p:sldId id="280" r:id="rId9"/>
    <p:sldId id="281" r:id="rId10"/>
    <p:sldId id="282" r:id="rId11"/>
    <p:sldId id="283" r:id="rId12"/>
    <p:sldId id="28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85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934" autoAdjust="0"/>
  </p:normalViewPr>
  <p:slideViewPr>
    <p:cSldViewPr snapToGrid="0" snapToObjects="1">
      <p:cViewPr varScale="1">
        <p:scale>
          <a:sx n="101" d="100"/>
          <a:sy n="101" d="100"/>
        </p:scale>
        <p:origin x="440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10034B-DE34-4732-BF27-C4ABA659AC3F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8E9838-8505-449C-89C2-DAC66E674754}">
      <dgm:prSet/>
      <dgm:spPr/>
      <dgm:t>
        <a:bodyPr/>
        <a:lstStyle/>
        <a:p>
          <a:r>
            <a:rPr lang="en-US"/>
            <a:t>Critical thinking evaluates info</a:t>
          </a:r>
        </a:p>
      </dgm:t>
    </dgm:pt>
    <dgm:pt modelId="{6897FA28-5175-4982-AAE3-075132EF9D0E}" type="parTrans" cxnId="{40480892-5356-4E24-97F0-857C896D95BE}">
      <dgm:prSet/>
      <dgm:spPr/>
      <dgm:t>
        <a:bodyPr/>
        <a:lstStyle/>
        <a:p>
          <a:endParaRPr lang="en-US"/>
        </a:p>
      </dgm:t>
    </dgm:pt>
    <dgm:pt modelId="{5EF44676-22AF-4664-9FDE-DFFBE218FCE2}" type="sibTrans" cxnId="{40480892-5356-4E24-97F0-857C896D95BE}">
      <dgm:prSet/>
      <dgm:spPr/>
      <dgm:t>
        <a:bodyPr/>
        <a:lstStyle/>
        <a:p>
          <a:endParaRPr lang="en-US"/>
        </a:p>
      </dgm:t>
    </dgm:pt>
    <dgm:pt modelId="{DC920950-9ACE-4921-9033-B1691F761FE4}">
      <dgm:prSet/>
      <dgm:spPr/>
      <dgm:t>
        <a:bodyPr/>
        <a:lstStyle/>
        <a:p>
          <a:r>
            <a:rPr lang="en-US"/>
            <a:t>It asks questions like:</a:t>
          </a:r>
        </a:p>
      </dgm:t>
    </dgm:pt>
    <dgm:pt modelId="{267197A0-6709-44DE-B7E4-7739C9F8FA0F}" type="parTrans" cxnId="{915C34CE-9D52-43F3-B219-3983C3E23EE1}">
      <dgm:prSet/>
      <dgm:spPr/>
      <dgm:t>
        <a:bodyPr/>
        <a:lstStyle/>
        <a:p>
          <a:endParaRPr lang="en-US"/>
        </a:p>
      </dgm:t>
    </dgm:pt>
    <dgm:pt modelId="{99B8B2E2-DE76-4A0D-BE6A-777F1C0CFDFC}" type="sibTrans" cxnId="{915C34CE-9D52-43F3-B219-3983C3E23EE1}">
      <dgm:prSet/>
      <dgm:spPr/>
      <dgm:t>
        <a:bodyPr/>
        <a:lstStyle/>
        <a:p>
          <a:endParaRPr lang="en-US"/>
        </a:p>
      </dgm:t>
    </dgm:pt>
    <dgm:pt modelId="{C89DA9D7-C59C-40C3-8BB4-3C7F88513DE4}">
      <dgm:prSet/>
      <dgm:spPr/>
      <dgm:t>
        <a:bodyPr/>
        <a:lstStyle/>
        <a:p>
          <a:r>
            <a:rPr lang="en-US"/>
            <a:t>Who said this? When? Why?</a:t>
          </a:r>
        </a:p>
      </dgm:t>
    </dgm:pt>
    <dgm:pt modelId="{FD611C75-57AA-46DA-AD86-00D90C28EF52}" type="parTrans" cxnId="{7AE73CC8-1ED6-409F-8FA8-6D6B84066C83}">
      <dgm:prSet/>
      <dgm:spPr/>
      <dgm:t>
        <a:bodyPr/>
        <a:lstStyle/>
        <a:p>
          <a:endParaRPr lang="en-US"/>
        </a:p>
      </dgm:t>
    </dgm:pt>
    <dgm:pt modelId="{A20DD600-F9D2-42E2-9295-8237A72689BF}" type="sibTrans" cxnId="{7AE73CC8-1ED6-409F-8FA8-6D6B84066C83}">
      <dgm:prSet/>
      <dgm:spPr/>
      <dgm:t>
        <a:bodyPr/>
        <a:lstStyle/>
        <a:p>
          <a:endParaRPr lang="en-US"/>
        </a:p>
      </dgm:t>
    </dgm:pt>
    <dgm:pt modelId="{E08B479F-0AB7-4403-9CE7-F53DC085E654}">
      <dgm:prSet/>
      <dgm:spPr/>
      <dgm:t>
        <a:bodyPr/>
        <a:lstStyle/>
        <a:p>
          <a:r>
            <a:rPr lang="en-US"/>
            <a:t>Is this line of thought logical?</a:t>
          </a:r>
        </a:p>
      </dgm:t>
    </dgm:pt>
    <dgm:pt modelId="{B4C5B5BB-0970-4D23-9B2B-C856E8276E94}" type="parTrans" cxnId="{C8644D31-9421-4B35-8F45-B10107171DB9}">
      <dgm:prSet/>
      <dgm:spPr/>
      <dgm:t>
        <a:bodyPr/>
        <a:lstStyle/>
        <a:p>
          <a:endParaRPr lang="en-US"/>
        </a:p>
      </dgm:t>
    </dgm:pt>
    <dgm:pt modelId="{03A047B0-B43A-4660-A93D-3D850348E823}" type="sibTrans" cxnId="{C8644D31-9421-4B35-8F45-B10107171DB9}">
      <dgm:prSet/>
      <dgm:spPr/>
      <dgm:t>
        <a:bodyPr/>
        <a:lstStyle/>
        <a:p>
          <a:endParaRPr lang="en-US"/>
        </a:p>
      </dgm:t>
    </dgm:pt>
    <dgm:pt modelId="{47569B20-F45E-434D-AB6C-961F95942D67}">
      <dgm:prSet/>
      <dgm:spPr/>
      <dgm:t>
        <a:bodyPr/>
        <a:lstStyle/>
        <a:p>
          <a:r>
            <a:rPr lang="en-US"/>
            <a:t>Does this idea have consequences or effects?</a:t>
          </a:r>
        </a:p>
      </dgm:t>
    </dgm:pt>
    <dgm:pt modelId="{DF5748FF-A2CC-4ADE-A899-BBF1F4FFB96E}" type="parTrans" cxnId="{F1AEC632-5D0F-4CB2-A6E8-6C7FD1FB80D1}">
      <dgm:prSet/>
      <dgm:spPr/>
      <dgm:t>
        <a:bodyPr/>
        <a:lstStyle/>
        <a:p>
          <a:endParaRPr lang="en-US"/>
        </a:p>
      </dgm:t>
    </dgm:pt>
    <dgm:pt modelId="{56DCF984-EF5E-49B3-A2E0-DBDBDA9E0C5E}" type="sibTrans" cxnId="{F1AEC632-5D0F-4CB2-A6E8-6C7FD1FB80D1}">
      <dgm:prSet/>
      <dgm:spPr/>
      <dgm:t>
        <a:bodyPr/>
        <a:lstStyle/>
        <a:p>
          <a:endParaRPr lang="en-US"/>
        </a:p>
      </dgm:t>
    </dgm:pt>
    <dgm:pt modelId="{35F01F7D-98A6-4ADE-B299-1FD95691904B}">
      <dgm:prSet/>
      <dgm:spPr/>
      <dgm:t>
        <a:bodyPr/>
        <a:lstStyle/>
        <a:p>
          <a:r>
            <a:rPr lang="en-US"/>
            <a:t>How has this idea been presented?</a:t>
          </a:r>
        </a:p>
      </dgm:t>
    </dgm:pt>
    <dgm:pt modelId="{0B6BA2E9-AD99-4855-A787-04426636CEFA}" type="parTrans" cxnId="{4CD7FB4E-C257-4F56-A847-2E00746C344C}">
      <dgm:prSet/>
      <dgm:spPr/>
      <dgm:t>
        <a:bodyPr/>
        <a:lstStyle/>
        <a:p>
          <a:endParaRPr lang="en-US"/>
        </a:p>
      </dgm:t>
    </dgm:pt>
    <dgm:pt modelId="{95EE216E-BF74-47ED-8567-8BAE231A691B}" type="sibTrans" cxnId="{4CD7FB4E-C257-4F56-A847-2E00746C344C}">
      <dgm:prSet/>
      <dgm:spPr/>
      <dgm:t>
        <a:bodyPr/>
        <a:lstStyle/>
        <a:p>
          <a:endParaRPr lang="en-US"/>
        </a:p>
      </dgm:t>
    </dgm:pt>
    <dgm:pt modelId="{08F857F0-4A00-4EFF-99CB-724E30630A6F}">
      <dgm:prSet/>
      <dgm:spPr/>
      <dgm:t>
        <a:bodyPr/>
        <a:lstStyle/>
        <a:p>
          <a:r>
            <a:rPr lang="en-US"/>
            <a:t>Has anyone challenged this idea? If so, how? When?</a:t>
          </a:r>
        </a:p>
      </dgm:t>
    </dgm:pt>
    <dgm:pt modelId="{ACDD53B8-9BF4-4F33-B576-4D2D8CE5DB4B}" type="parTrans" cxnId="{0063024E-E2C9-47B6-B6D4-D431C9E75C67}">
      <dgm:prSet/>
      <dgm:spPr/>
      <dgm:t>
        <a:bodyPr/>
        <a:lstStyle/>
        <a:p>
          <a:endParaRPr lang="en-US"/>
        </a:p>
      </dgm:t>
    </dgm:pt>
    <dgm:pt modelId="{E641CF1A-B82F-44E1-890A-7B8273BEC571}" type="sibTrans" cxnId="{0063024E-E2C9-47B6-B6D4-D431C9E75C67}">
      <dgm:prSet/>
      <dgm:spPr/>
      <dgm:t>
        <a:bodyPr/>
        <a:lstStyle/>
        <a:p>
          <a:endParaRPr lang="en-US"/>
        </a:p>
      </dgm:t>
    </dgm:pt>
    <dgm:pt modelId="{76EE9FBF-1EBD-411A-994F-FAD9D0392718}" type="pres">
      <dgm:prSet presAssocID="{C210034B-DE34-4732-BF27-C4ABA659AC3F}" presName="Name0" presStyleCnt="0">
        <dgm:presLayoutVars>
          <dgm:dir/>
          <dgm:animLvl val="lvl"/>
          <dgm:resizeHandles val="exact"/>
        </dgm:presLayoutVars>
      </dgm:prSet>
      <dgm:spPr/>
    </dgm:pt>
    <dgm:pt modelId="{17203FA0-A32D-4A63-8B4F-B1FE5DA6ED7B}" type="pres">
      <dgm:prSet presAssocID="{DC920950-9ACE-4921-9033-B1691F761FE4}" presName="boxAndChildren" presStyleCnt="0"/>
      <dgm:spPr/>
    </dgm:pt>
    <dgm:pt modelId="{BFC02DCF-FA95-42E2-A603-BABA595DD3DC}" type="pres">
      <dgm:prSet presAssocID="{DC920950-9ACE-4921-9033-B1691F761FE4}" presName="parentTextBox" presStyleLbl="node1" presStyleIdx="0" presStyleCnt="2"/>
      <dgm:spPr/>
    </dgm:pt>
    <dgm:pt modelId="{7E9BD782-4507-49D0-A901-53E73516DCA6}" type="pres">
      <dgm:prSet presAssocID="{DC920950-9ACE-4921-9033-B1691F761FE4}" presName="entireBox" presStyleLbl="node1" presStyleIdx="0" presStyleCnt="2"/>
      <dgm:spPr/>
    </dgm:pt>
    <dgm:pt modelId="{908D436E-51B0-4F19-B4F2-6A47A59C7D40}" type="pres">
      <dgm:prSet presAssocID="{DC920950-9ACE-4921-9033-B1691F761FE4}" presName="descendantBox" presStyleCnt="0"/>
      <dgm:spPr/>
    </dgm:pt>
    <dgm:pt modelId="{C85D6421-DABA-47FD-96D6-C8A6FF051700}" type="pres">
      <dgm:prSet presAssocID="{C89DA9D7-C59C-40C3-8BB4-3C7F88513DE4}" presName="childTextBox" presStyleLbl="fgAccFollowNode1" presStyleIdx="0" presStyleCnt="5">
        <dgm:presLayoutVars>
          <dgm:bulletEnabled val="1"/>
        </dgm:presLayoutVars>
      </dgm:prSet>
      <dgm:spPr/>
    </dgm:pt>
    <dgm:pt modelId="{290C9D05-8801-49C2-A3D5-021B26EF1C59}" type="pres">
      <dgm:prSet presAssocID="{E08B479F-0AB7-4403-9CE7-F53DC085E654}" presName="childTextBox" presStyleLbl="fgAccFollowNode1" presStyleIdx="1" presStyleCnt="5">
        <dgm:presLayoutVars>
          <dgm:bulletEnabled val="1"/>
        </dgm:presLayoutVars>
      </dgm:prSet>
      <dgm:spPr/>
    </dgm:pt>
    <dgm:pt modelId="{B12B01B2-119F-402B-A47E-C5B0A0E47A3A}" type="pres">
      <dgm:prSet presAssocID="{47569B20-F45E-434D-AB6C-961F95942D67}" presName="childTextBox" presStyleLbl="fgAccFollowNode1" presStyleIdx="2" presStyleCnt="5">
        <dgm:presLayoutVars>
          <dgm:bulletEnabled val="1"/>
        </dgm:presLayoutVars>
      </dgm:prSet>
      <dgm:spPr/>
    </dgm:pt>
    <dgm:pt modelId="{F5DF5046-D16F-4F67-BB85-905ECA8B0D27}" type="pres">
      <dgm:prSet presAssocID="{35F01F7D-98A6-4ADE-B299-1FD95691904B}" presName="childTextBox" presStyleLbl="fgAccFollowNode1" presStyleIdx="3" presStyleCnt="5">
        <dgm:presLayoutVars>
          <dgm:bulletEnabled val="1"/>
        </dgm:presLayoutVars>
      </dgm:prSet>
      <dgm:spPr/>
    </dgm:pt>
    <dgm:pt modelId="{D5FD7B91-F43D-42D0-8333-D6FDFDD16CA7}" type="pres">
      <dgm:prSet presAssocID="{08F857F0-4A00-4EFF-99CB-724E30630A6F}" presName="childTextBox" presStyleLbl="fgAccFollowNode1" presStyleIdx="4" presStyleCnt="5">
        <dgm:presLayoutVars>
          <dgm:bulletEnabled val="1"/>
        </dgm:presLayoutVars>
      </dgm:prSet>
      <dgm:spPr/>
    </dgm:pt>
    <dgm:pt modelId="{182CB36F-0D91-4164-B9FD-1A379BF6EE16}" type="pres">
      <dgm:prSet presAssocID="{5EF44676-22AF-4664-9FDE-DFFBE218FCE2}" presName="sp" presStyleCnt="0"/>
      <dgm:spPr/>
    </dgm:pt>
    <dgm:pt modelId="{3EDB7227-C1B0-45F8-A973-BF8F2CD8FF1B}" type="pres">
      <dgm:prSet presAssocID="{078E9838-8505-449C-89C2-DAC66E674754}" presName="arrowAndChildren" presStyleCnt="0"/>
      <dgm:spPr/>
    </dgm:pt>
    <dgm:pt modelId="{3D872FF2-1D22-442D-868E-ADA8908967A3}" type="pres">
      <dgm:prSet presAssocID="{078E9838-8505-449C-89C2-DAC66E674754}" presName="parentTextArrow" presStyleLbl="node1" presStyleIdx="1" presStyleCnt="2"/>
      <dgm:spPr/>
    </dgm:pt>
  </dgm:ptLst>
  <dgm:cxnLst>
    <dgm:cxn modelId="{06157C02-F222-4D00-A7B6-282FABCA2475}" type="presOf" srcId="{E08B479F-0AB7-4403-9CE7-F53DC085E654}" destId="{290C9D05-8801-49C2-A3D5-021B26EF1C59}" srcOrd="0" destOrd="0" presId="urn:microsoft.com/office/officeart/2005/8/layout/process4"/>
    <dgm:cxn modelId="{BA01BF14-4D8E-4561-8528-546F344A28C2}" type="presOf" srcId="{C210034B-DE34-4732-BF27-C4ABA659AC3F}" destId="{76EE9FBF-1EBD-411A-994F-FAD9D0392718}" srcOrd="0" destOrd="0" presId="urn:microsoft.com/office/officeart/2005/8/layout/process4"/>
    <dgm:cxn modelId="{0793321D-CAB6-4D39-B137-03AE8F9B1F50}" type="presOf" srcId="{47569B20-F45E-434D-AB6C-961F95942D67}" destId="{B12B01B2-119F-402B-A47E-C5B0A0E47A3A}" srcOrd="0" destOrd="0" presId="urn:microsoft.com/office/officeart/2005/8/layout/process4"/>
    <dgm:cxn modelId="{C8644D31-9421-4B35-8F45-B10107171DB9}" srcId="{DC920950-9ACE-4921-9033-B1691F761FE4}" destId="{E08B479F-0AB7-4403-9CE7-F53DC085E654}" srcOrd="1" destOrd="0" parTransId="{B4C5B5BB-0970-4D23-9B2B-C856E8276E94}" sibTransId="{03A047B0-B43A-4660-A93D-3D850348E823}"/>
    <dgm:cxn modelId="{F1AEC632-5D0F-4CB2-A6E8-6C7FD1FB80D1}" srcId="{DC920950-9ACE-4921-9033-B1691F761FE4}" destId="{47569B20-F45E-434D-AB6C-961F95942D67}" srcOrd="2" destOrd="0" parTransId="{DF5748FF-A2CC-4ADE-A899-BBF1F4FFB96E}" sibTransId="{56DCF984-EF5E-49B3-A2E0-DBDBDA9E0C5E}"/>
    <dgm:cxn modelId="{7767D56A-0A3C-40C0-A622-8B70EC506C3C}" type="presOf" srcId="{078E9838-8505-449C-89C2-DAC66E674754}" destId="{3D872FF2-1D22-442D-868E-ADA8908967A3}" srcOrd="0" destOrd="0" presId="urn:microsoft.com/office/officeart/2005/8/layout/process4"/>
    <dgm:cxn modelId="{0063024E-E2C9-47B6-B6D4-D431C9E75C67}" srcId="{DC920950-9ACE-4921-9033-B1691F761FE4}" destId="{08F857F0-4A00-4EFF-99CB-724E30630A6F}" srcOrd="4" destOrd="0" parTransId="{ACDD53B8-9BF4-4F33-B576-4D2D8CE5DB4B}" sibTransId="{E641CF1A-B82F-44E1-890A-7B8273BEC571}"/>
    <dgm:cxn modelId="{4CD7FB4E-C257-4F56-A847-2E00746C344C}" srcId="{DC920950-9ACE-4921-9033-B1691F761FE4}" destId="{35F01F7D-98A6-4ADE-B299-1FD95691904B}" srcOrd="3" destOrd="0" parTransId="{0B6BA2E9-AD99-4855-A787-04426636CEFA}" sibTransId="{95EE216E-BF74-47ED-8567-8BAE231A691B}"/>
    <dgm:cxn modelId="{40480892-5356-4E24-97F0-857C896D95BE}" srcId="{C210034B-DE34-4732-BF27-C4ABA659AC3F}" destId="{078E9838-8505-449C-89C2-DAC66E674754}" srcOrd="0" destOrd="0" parTransId="{6897FA28-5175-4982-AAE3-075132EF9D0E}" sibTransId="{5EF44676-22AF-4664-9FDE-DFFBE218FCE2}"/>
    <dgm:cxn modelId="{F3799DA6-B146-4F58-B0A5-267986F9FDCE}" type="presOf" srcId="{35F01F7D-98A6-4ADE-B299-1FD95691904B}" destId="{F5DF5046-D16F-4F67-BB85-905ECA8B0D27}" srcOrd="0" destOrd="0" presId="urn:microsoft.com/office/officeart/2005/8/layout/process4"/>
    <dgm:cxn modelId="{AB7642C0-AAB7-4E56-A2C2-35A35C053A21}" type="presOf" srcId="{08F857F0-4A00-4EFF-99CB-724E30630A6F}" destId="{D5FD7B91-F43D-42D0-8333-D6FDFDD16CA7}" srcOrd="0" destOrd="0" presId="urn:microsoft.com/office/officeart/2005/8/layout/process4"/>
    <dgm:cxn modelId="{7AE73CC8-1ED6-409F-8FA8-6D6B84066C83}" srcId="{DC920950-9ACE-4921-9033-B1691F761FE4}" destId="{C89DA9D7-C59C-40C3-8BB4-3C7F88513DE4}" srcOrd="0" destOrd="0" parTransId="{FD611C75-57AA-46DA-AD86-00D90C28EF52}" sibTransId="{A20DD600-F9D2-42E2-9295-8237A72689BF}"/>
    <dgm:cxn modelId="{8F0593C9-C31E-49B6-99D9-7843CB495213}" type="presOf" srcId="{DC920950-9ACE-4921-9033-B1691F761FE4}" destId="{7E9BD782-4507-49D0-A901-53E73516DCA6}" srcOrd="1" destOrd="0" presId="urn:microsoft.com/office/officeart/2005/8/layout/process4"/>
    <dgm:cxn modelId="{915C34CE-9D52-43F3-B219-3983C3E23EE1}" srcId="{C210034B-DE34-4732-BF27-C4ABA659AC3F}" destId="{DC920950-9ACE-4921-9033-B1691F761FE4}" srcOrd="1" destOrd="0" parTransId="{267197A0-6709-44DE-B7E4-7739C9F8FA0F}" sibTransId="{99B8B2E2-DE76-4A0D-BE6A-777F1C0CFDFC}"/>
    <dgm:cxn modelId="{B41BB7D2-2E21-429B-9666-E4AA1A31862C}" type="presOf" srcId="{DC920950-9ACE-4921-9033-B1691F761FE4}" destId="{BFC02DCF-FA95-42E2-A603-BABA595DD3DC}" srcOrd="0" destOrd="0" presId="urn:microsoft.com/office/officeart/2005/8/layout/process4"/>
    <dgm:cxn modelId="{13CE96F3-D3F4-4E50-A884-F9FE0883006A}" type="presOf" srcId="{C89DA9D7-C59C-40C3-8BB4-3C7F88513DE4}" destId="{C85D6421-DABA-47FD-96D6-C8A6FF051700}" srcOrd="0" destOrd="0" presId="urn:microsoft.com/office/officeart/2005/8/layout/process4"/>
    <dgm:cxn modelId="{0FF53C9A-0595-4C7E-A4E7-4E4894BAD84D}" type="presParOf" srcId="{76EE9FBF-1EBD-411A-994F-FAD9D0392718}" destId="{17203FA0-A32D-4A63-8B4F-B1FE5DA6ED7B}" srcOrd="0" destOrd="0" presId="urn:microsoft.com/office/officeart/2005/8/layout/process4"/>
    <dgm:cxn modelId="{C1127C5E-95A0-4098-9517-A420691992FA}" type="presParOf" srcId="{17203FA0-A32D-4A63-8B4F-B1FE5DA6ED7B}" destId="{BFC02DCF-FA95-42E2-A603-BABA595DD3DC}" srcOrd="0" destOrd="0" presId="urn:microsoft.com/office/officeart/2005/8/layout/process4"/>
    <dgm:cxn modelId="{FE582E77-EE72-4640-885E-267F8C0928E6}" type="presParOf" srcId="{17203FA0-A32D-4A63-8B4F-B1FE5DA6ED7B}" destId="{7E9BD782-4507-49D0-A901-53E73516DCA6}" srcOrd="1" destOrd="0" presId="urn:microsoft.com/office/officeart/2005/8/layout/process4"/>
    <dgm:cxn modelId="{A7BF8380-68BB-4A3D-8898-C25CBE7A21C0}" type="presParOf" srcId="{17203FA0-A32D-4A63-8B4F-B1FE5DA6ED7B}" destId="{908D436E-51B0-4F19-B4F2-6A47A59C7D40}" srcOrd="2" destOrd="0" presId="urn:microsoft.com/office/officeart/2005/8/layout/process4"/>
    <dgm:cxn modelId="{CDC43EA9-B513-4033-A941-419573F5CFBD}" type="presParOf" srcId="{908D436E-51B0-4F19-B4F2-6A47A59C7D40}" destId="{C85D6421-DABA-47FD-96D6-C8A6FF051700}" srcOrd="0" destOrd="0" presId="urn:microsoft.com/office/officeart/2005/8/layout/process4"/>
    <dgm:cxn modelId="{11AE5821-A741-4944-979A-FC29F6A7E31E}" type="presParOf" srcId="{908D436E-51B0-4F19-B4F2-6A47A59C7D40}" destId="{290C9D05-8801-49C2-A3D5-021B26EF1C59}" srcOrd="1" destOrd="0" presId="urn:microsoft.com/office/officeart/2005/8/layout/process4"/>
    <dgm:cxn modelId="{38F5D5F2-2609-43E2-A28B-6922E66A9ABD}" type="presParOf" srcId="{908D436E-51B0-4F19-B4F2-6A47A59C7D40}" destId="{B12B01B2-119F-402B-A47E-C5B0A0E47A3A}" srcOrd="2" destOrd="0" presId="urn:microsoft.com/office/officeart/2005/8/layout/process4"/>
    <dgm:cxn modelId="{AB126743-883C-413A-BBA1-408BA0F2FC46}" type="presParOf" srcId="{908D436E-51B0-4F19-B4F2-6A47A59C7D40}" destId="{F5DF5046-D16F-4F67-BB85-905ECA8B0D27}" srcOrd="3" destOrd="0" presId="urn:microsoft.com/office/officeart/2005/8/layout/process4"/>
    <dgm:cxn modelId="{FB3ABBAE-2D9A-44D1-BC8B-2BF2748E3529}" type="presParOf" srcId="{908D436E-51B0-4F19-B4F2-6A47A59C7D40}" destId="{D5FD7B91-F43D-42D0-8333-D6FDFDD16CA7}" srcOrd="4" destOrd="0" presId="urn:microsoft.com/office/officeart/2005/8/layout/process4"/>
    <dgm:cxn modelId="{0F8A4243-1E9B-4183-AB3E-EACD5BAB3010}" type="presParOf" srcId="{76EE9FBF-1EBD-411A-994F-FAD9D0392718}" destId="{182CB36F-0D91-4164-B9FD-1A379BF6EE16}" srcOrd="1" destOrd="0" presId="urn:microsoft.com/office/officeart/2005/8/layout/process4"/>
    <dgm:cxn modelId="{2F2587E6-2908-472F-8636-3D5F382E96CD}" type="presParOf" srcId="{76EE9FBF-1EBD-411A-994F-FAD9D0392718}" destId="{3EDB7227-C1B0-45F8-A973-BF8F2CD8FF1B}" srcOrd="2" destOrd="0" presId="urn:microsoft.com/office/officeart/2005/8/layout/process4"/>
    <dgm:cxn modelId="{267CFCC0-227F-40AC-852E-8142DCC6F7C3}" type="presParOf" srcId="{3EDB7227-C1B0-45F8-A973-BF8F2CD8FF1B}" destId="{3D872FF2-1D22-442D-868E-ADA8908967A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BD782-4507-49D0-A901-53E73516DCA6}">
      <dsp:nvSpPr>
        <dsp:cNvPr id="0" name=""/>
        <dsp:cNvSpPr/>
      </dsp:nvSpPr>
      <dsp:spPr>
        <a:xfrm>
          <a:off x="0" y="3129209"/>
          <a:ext cx="4258818" cy="2053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It asks questions like:</a:t>
          </a:r>
        </a:p>
      </dsp:txBody>
      <dsp:txXfrm>
        <a:off x="0" y="3129209"/>
        <a:ext cx="4258818" cy="1108674"/>
      </dsp:txXfrm>
    </dsp:sp>
    <dsp:sp modelId="{C85D6421-DABA-47FD-96D6-C8A6FF051700}">
      <dsp:nvSpPr>
        <dsp:cNvPr id="0" name=""/>
        <dsp:cNvSpPr/>
      </dsp:nvSpPr>
      <dsp:spPr>
        <a:xfrm>
          <a:off x="519" y="4196821"/>
          <a:ext cx="851555" cy="9444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Who said this? When? Why?</a:t>
          </a:r>
        </a:p>
      </dsp:txBody>
      <dsp:txXfrm>
        <a:off x="519" y="4196821"/>
        <a:ext cx="851555" cy="944426"/>
      </dsp:txXfrm>
    </dsp:sp>
    <dsp:sp modelId="{290C9D05-8801-49C2-A3D5-021B26EF1C59}">
      <dsp:nvSpPr>
        <dsp:cNvPr id="0" name=""/>
        <dsp:cNvSpPr/>
      </dsp:nvSpPr>
      <dsp:spPr>
        <a:xfrm>
          <a:off x="852075" y="4196821"/>
          <a:ext cx="851555" cy="9444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Is this line of thought logical?</a:t>
          </a:r>
        </a:p>
      </dsp:txBody>
      <dsp:txXfrm>
        <a:off x="852075" y="4196821"/>
        <a:ext cx="851555" cy="944426"/>
      </dsp:txXfrm>
    </dsp:sp>
    <dsp:sp modelId="{B12B01B2-119F-402B-A47E-C5B0A0E47A3A}">
      <dsp:nvSpPr>
        <dsp:cNvPr id="0" name=""/>
        <dsp:cNvSpPr/>
      </dsp:nvSpPr>
      <dsp:spPr>
        <a:xfrm>
          <a:off x="1703631" y="4196821"/>
          <a:ext cx="851555" cy="9444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Does this idea have consequences or effects?</a:t>
          </a:r>
        </a:p>
      </dsp:txBody>
      <dsp:txXfrm>
        <a:off x="1703631" y="4196821"/>
        <a:ext cx="851555" cy="944426"/>
      </dsp:txXfrm>
    </dsp:sp>
    <dsp:sp modelId="{F5DF5046-D16F-4F67-BB85-905ECA8B0D27}">
      <dsp:nvSpPr>
        <dsp:cNvPr id="0" name=""/>
        <dsp:cNvSpPr/>
      </dsp:nvSpPr>
      <dsp:spPr>
        <a:xfrm>
          <a:off x="2555186" y="4196821"/>
          <a:ext cx="851555" cy="9444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How has this idea been presented?</a:t>
          </a:r>
        </a:p>
      </dsp:txBody>
      <dsp:txXfrm>
        <a:off x="2555186" y="4196821"/>
        <a:ext cx="851555" cy="944426"/>
      </dsp:txXfrm>
    </dsp:sp>
    <dsp:sp modelId="{D5FD7B91-F43D-42D0-8333-D6FDFDD16CA7}">
      <dsp:nvSpPr>
        <dsp:cNvPr id="0" name=""/>
        <dsp:cNvSpPr/>
      </dsp:nvSpPr>
      <dsp:spPr>
        <a:xfrm>
          <a:off x="3406742" y="4196821"/>
          <a:ext cx="851555" cy="9444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Has anyone challenged this idea? If so, how? When?</a:t>
          </a:r>
        </a:p>
      </dsp:txBody>
      <dsp:txXfrm>
        <a:off x="3406742" y="4196821"/>
        <a:ext cx="851555" cy="944426"/>
      </dsp:txXfrm>
    </dsp:sp>
    <dsp:sp modelId="{3D872FF2-1D22-442D-868E-ADA8908967A3}">
      <dsp:nvSpPr>
        <dsp:cNvPr id="0" name=""/>
        <dsp:cNvSpPr/>
      </dsp:nvSpPr>
      <dsp:spPr>
        <a:xfrm rot="10800000">
          <a:off x="0" y="2337"/>
          <a:ext cx="4258818" cy="3157668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Critical thinking evaluates info</a:t>
          </a:r>
        </a:p>
      </dsp:txBody>
      <dsp:txXfrm rot="10800000">
        <a:off x="0" y="2337"/>
        <a:ext cx="4258818" cy="2051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4AE58D7-4C02-46C2-8CAF-EB2E26D1C8FB}" type="datetimeFigureOut">
              <a:rPr lang="en-US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2E87785-5488-4981-8498-FA6718AE6C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0098F86-358B-4A61-BB31-668F1FE35868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769D895-1A67-475E-8E4F-401860749CAB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FB1FA41-61B1-4BD9-B68B-EFBA77AAC1F3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170461-D10E-4783-A987-EDB2DBC122F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533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2D958D-CC07-42A8-8EA1-83A46C972813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265F12-49FF-4A4F-8219-F69EFDD4BDB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166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CDBA82-D26E-44BF-9A09-984027DCE035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587525-9701-4F92-901C-518FEB10ED8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9182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51B56A-989C-4884-94F6-614861AA0B57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44250F-2BBF-4188-8959-FE8B0A2CE7A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75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A6A271-9958-4A0D-A2AA-424513B81B92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D12B36-A0DE-4CBC-80DB-33519A9FD5E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54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ED5067-9B27-473A-90EE-1B7EC279EF61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AC7080-9CDB-4B93-B7A9-0673858464F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947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6CF7ED-1E04-4BAC-981D-782ECC74FBDA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F48FA2-0FA6-49DC-B035-C0482CABF57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6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149A54-C357-4BE5-84DC-77A52B98BDD7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B5C078-E6C3-4134-B155-F4D1B23561C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097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A4208F-E3F2-4ABF-B41F-E06471E0145F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363BE9-E54A-4307-833F-A93EA0F62CE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523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3F4F43-4A7F-480C-8010-41F47CFDC064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BBD90F-BC3D-4177-8E1B-A04E47CE241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62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C780CD-E56A-4284-9E3F-3E7F6F75979D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E63734-20E6-43AC-A3E4-D03B9CF9916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558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E76BF50A-F8DD-4037-830A-2C02E61A625F}" type="datetimeFigureOut">
              <a:rPr lang="en-US" smtClean="0"/>
              <a:pPr>
                <a:defRPr/>
              </a:pPr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6B31CA5E-AC49-4D30-85B2-431F6248A12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489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D04E0-87A5-41C8-9796-4BC2D6891B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Reading for a degree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51AC81-D232-4277-B7F8-047B3E2F3F5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706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Reading for a degree</a:t>
            </a:r>
          </a:p>
        </p:txBody>
      </p:sp>
      <p:pic>
        <p:nvPicPr>
          <p:cNvPr id="15363" name="Picture 6" descr="news"/>
          <p:cNvPicPr>
            <a:picLocks noChangeAspect="1" noChangeArrowheads="1"/>
          </p:cNvPicPr>
          <p:nvPr/>
        </p:nvPicPr>
        <p:blipFill rotWithShape="1">
          <a:blip r:embed="rId2"/>
          <a:srcRect l="24099" r="14294"/>
          <a:stretch/>
        </p:blipFill>
        <p:spPr bwMode="auto">
          <a:xfrm>
            <a:off x="4286250" y="822960"/>
            <a:ext cx="4258818" cy="5184648"/>
          </a:xfrm>
          <a:prstGeom prst="rect">
            <a:avLst/>
          </a:prstGeom>
          <a:noFill/>
        </p:spPr>
      </p:pic>
      <p:sp>
        <p:nvSpPr>
          <p:cNvPr id="15362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Information and Knowledge– what is it?</a:t>
            </a:r>
          </a:p>
          <a:p>
            <a:pPr eaLnBrk="1" hangingPunct="1"/>
            <a:r>
              <a:rPr lang="en-US"/>
              <a:t>What information?</a:t>
            </a:r>
          </a:p>
          <a:p>
            <a:pPr eaLnBrk="1" hangingPunct="1"/>
            <a:r>
              <a:rPr lang="en-US"/>
              <a:t>Reading lists</a:t>
            </a:r>
          </a:p>
          <a:p>
            <a:pPr eaLnBrk="1" hangingPunct="1"/>
            <a:r>
              <a:rPr lang="en-US"/>
              <a:t>Awareness of its worth</a:t>
            </a:r>
          </a:p>
          <a:p>
            <a:pPr eaLnBrk="1" hangingPunct="1"/>
            <a:r>
              <a:rPr lang="en-US"/>
              <a:t>Learning – what is it?</a:t>
            </a:r>
          </a:p>
          <a:p>
            <a:pPr eaLnBrk="1" hangingPunct="1"/>
            <a:r>
              <a:rPr lang="en-US"/>
              <a:t>Thinking critically</a:t>
            </a:r>
          </a:p>
          <a:p>
            <a:pPr eaLnBrk="1" hangingPunct="1"/>
            <a:r>
              <a:rPr lang="en-US"/>
              <a:t>Taking notes from text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Reading for a degree</a:t>
            </a:r>
          </a:p>
        </p:txBody>
      </p:sp>
      <p:pic>
        <p:nvPicPr>
          <p:cNvPr id="30722" name="Picture 2" descr="http://media.bloomsbury.com/rep/f/9780567175571.jpg"/>
          <p:cNvPicPr>
            <a:picLocks noChangeAspect="1" noChangeArrowheads="1"/>
          </p:cNvPicPr>
          <p:nvPr/>
        </p:nvPicPr>
        <p:blipFill rotWithShape="1">
          <a:blip r:embed="rId2"/>
          <a:srcRect r="1" b="22398"/>
          <a:stretch/>
        </p:blipFill>
        <p:spPr bwMode="auto">
          <a:xfrm>
            <a:off x="4286250" y="822960"/>
            <a:ext cx="4258818" cy="5184648"/>
          </a:xfrm>
          <a:prstGeom prst="rect">
            <a:avLst/>
          </a:prstGeom>
          <a:noFill/>
          <a:effectLst/>
        </p:spPr>
      </p:pic>
      <p:sp>
        <p:nvSpPr>
          <p:cNvPr id="16386" name="Content Placeholder 14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/>
              <a:t>Explore knowledge and information</a:t>
            </a:r>
          </a:p>
          <a:p>
            <a:pPr eaLnBrk="1" hangingPunct="1"/>
            <a:r>
              <a:rPr lang="en-US" dirty="0"/>
              <a:t>Read widely around the subject</a:t>
            </a:r>
          </a:p>
          <a:p>
            <a:pPr eaLnBrk="1" hangingPunct="1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Knowledge – what is it?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Stored material ideas on the Bible and on Theology that can educate you</a:t>
            </a:r>
          </a:p>
          <a:p>
            <a:pPr lvl="1" eaLnBrk="1" hangingPunct="1"/>
            <a:r>
              <a:rPr lang="en-US" sz="2000"/>
              <a:t>Books, journals, periodicals, newspapers, films </a:t>
            </a:r>
          </a:p>
          <a:p>
            <a:pPr eaLnBrk="1" hangingPunct="1"/>
            <a:r>
              <a:rPr lang="en-US"/>
              <a:t>BUT you need to be able to understand, think, evaluate and link this knowledge and information.</a:t>
            </a:r>
          </a:p>
        </p:txBody>
      </p:sp>
      <p:sp>
        <p:nvSpPr>
          <p:cNvPr id="17412" name="Content Placeholder 3">
            <a:extLst>
              <a:ext uri="{FF2B5EF4-FFF2-40B4-BE49-F238E27FC236}">
                <a16:creationId xmlns:a16="http://schemas.microsoft.com/office/drawing/2014/main" id="{4B3D7720-93DD-4EC1-96B9-A7AE7E3C24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6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Higher order thinking</a:t>
            </a:r>
          </a:p>
        </p:txBody>
      </p:sp>
      <p:pic>
        <p:nvPicPr>
          <p:cNvPr id="1945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43854" y="2286000"/>
            <a:ext cx="5938539" cy="4023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Thinking critically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E4382071-FADB-4B47-921D-2EA0D6297C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20486" name="Content Placeholder 8">
            <a:extLst>
              <a:ext uri="{FF2B5EF4-FFF2-40B4-BE49-F238E27FC236}">
                <a16:creationId xmlns:a16="http://schemas.microsoft.com/office/drawing/2014/main" id="{1FC74BBF-23FC-40A9-A14C-B70B587DE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4153516"/>
              </p:ext>
            </p:extLst>
          </p:nvPr>
        </p:nvGraphicFramePr>
        <p:xfrm>
          <a:off x="4286250" y="822960"/>
          <a:ext cx="4258818" cy="5184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Who said this? When and why?</a:t>
            </a:r>
          </a:p>
        </p:txBody>
      </p:sp>
      <p:pic>
        <p:nvPicPr>
          <p:cNvPr id="21507" name="Picture 4"/>
          <p:cNvPicPr>
            <a:picLocks noChangeAspect="1"/>
          </p:cNvPicPr>
          <p:nvPr/>
        </p:nvPicPr>
        <p:blipFill rotWithShape="1">
          <a:blip r:embed="rId2"/>
          <a:srcRect r="8276" b="3"/>
          <a:stretch/>
        </p:blipFill>
        <p:spPr bwMode="auto">
          <a:xfrm>
            <a:off x="4286250" y="822960"/>
            <a:ext cx="4258818" cy="5184648"/>
          </a:xfrm>
          <a:prstGeom prst="rect">
            <a:avLst/>
          </a:prstGeom>
          <a:noFill/>
        </p:spPr>
      </p:pic>
      <p:sp>
        <p:nvSpPr>
          <p:cNvPr id="21506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Author’s credentials – academic, politician, loon?</a:t>
            </a:r>
          </a:p>
          <a:p>
            <a:pPr eaLnBrk="1" hangingPunct="1"/>
            <a:r>
              <a:rPr lang="en-US"/>
              <a:t>Did they do the research? Or is the data based on other’s findings?</a:t>
            </a:r>
          </a:p>
          <a:p>
            <a:pPr eaLnBrk="1" hangingPunct="1"/>
            <a:r>
              <a:rPr lang="en-US"/>
              <a:t>When did the research occur? </a:t>
            </a:r>
          </a:p>
          <a:p>
            <a:pPr eaLnBrk="1" hangingPunct="1"/>
            <a:r>
              <a:rPr lang="en-US"/>
              <a:t>Who paid for the research? Why?</a:t>
            </a:r>
          </a:p>
          <a:p>
            <a:pPr eaLnBrk="1" hangingPunct="1"/>
            <a:r>
              <a:rPr lang="en-US"/>
              <a:t>Do the findings aim to alter a specific  thought?</a:t>
            </a:r>
          </a:p>
          <a:p>
            <a:pPr eaLnBrk="1" hangingPunct="1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Is this argument logical?</a:t>
            </a:r>
          </a:p>
        </p:txBody>
      </p:sp>
      <p:pic>
        <p:nvPicPr>
          <p:cNvPr id="22531" name="Picture 3"/>
          <p:cNvPicPr>
            <a:picLocks noChangeAspect="1"/>
          </p:cNvPicPr>
          <p:nvPr/>
        </p:nvPicPr>
        <p:blipFill rotWithShape="1">
          <a:blip r:embed="rId2"/>
          <a:srcRect r="6882"/>
          <a:stretch/>
        </p:blipFill>
        <p:spPr bwMode="auto">
          <a:xfrm>
            <a:off x="4707811" y="822960"/>
            <a:ext cx="3415696" cy="5184648"/>
          </a:xfrm>
          <a:prstGeom prst="rect">
            <a:avLst/>
          </a:prstGeom>
          <a:noFill/>
        </p:spPr>
      </p:pic>
      <p:sp>
        <p:nvSpPr>
          <p:cNvPr id="22530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Does it make sense?</a:t>
            </a:r>
          </a:p>
          <a:p>
            <a:pPr lvl="1" eaLnBrk="1" hangingPunct="1"/>
            <a:r>
              <a:rPr lang="en-US" sz="1600"/>
              <a:t>All people are mortal. I am a person, therefore I am mortal.</a:t>
            </a:r>
          </a:p>
          <a:p>
            <a:pPr eaLnBrk="1" hangingPunct="1"/>
            <a:r>
              <a:rPr lang="en-US"/>
              <a:t>Has it made any radical leaps?</a:t>
            </a:r>
          </a:p>
          <a:p>
            <a:pPr eaLnBrk="1" hangingPunct="1"/>
            <a:r>
              <a:rPr lang="en-US"/>
              <a:t>Are any points unsubstantiated?</a:t>
            </a:r>
          </a:p>
          <a:p>
            <a:pPr eaLnBrk="1" hangingPunct="1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Does this idea have consequences?</a:t>
            </a:r>
          </a:p>
        </p:txBody>
      </p:sp>
      <p:pic>
        <p:nvPicPr>
          <p:cNvPr id="23555" name="Picture 3"/>
          <p:cNvPicPr>
            <a:picLocks noChangeAspect="1"/>
          </p:cNvPicPr>
          <p:nvPr/>
        </p:nvPicPr>
        <p:blipFill rotWithShape="1">
          <a:blip r:embed="rId2"/>
          <a:srcRect t="33317" r="-1" b="-1"/>
          <a:stretch/>
        </p:blipFill>
        <p:spPr bwMode="auto">
          <a:xfrm>
            <a:off x="20" y="-1"/>
            <a:ext cx="9141694" cy="4572000"/>
          </a:xfrm>
          <a:prstGeom prst="rect">
            <a:avLst/>
          </a:prstGeom>
          <a:noFill/>
        </p:spPr>
      </p:pic>
      <p:sp>
        <p:nvSpPr>
          <p:cNvPr id="23554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1200"/>
              <a:t>Is this info purely descriptive? Or propositional?</a:t>
            </a:r>
          </a:p>
          <a:p>
            <a:pPr eaLnBrk="1" hangingPunct="1">
              <a:lnSpc>
                <a:spcPct val="90000"/>
              </a:lnSpc>
            </a:pPr>
            <a:r>
              <a:rPr lang="en-US" sz="1200"/>
              <a:t>Or does it challenge orthodox thought or methodology?</a:t>
            </a:r>
          </a:p>
          <a:p>
            <a:pPr eaLnBrk="1" hangingPunct="1">
              <a:lnSpc>
                <a:spcPct val="90000"/>
              </a:lnSpc>
            </a:pPr>
            <a:r>
              <a:rPr lang="en-US" sz="1200"/>
              <a:t>Would adhering to this idea affect other beliefs? How? Why?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How has this idea been presented?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What language has been used – polemic, emotive, complex, simplistic, persuasive?</a:t>
            </a:r>
          </a:p>
          <a:p>
            <a:pPr eaLnBrk="1" hangingPunct="1"/>
            <a:r>
              <a:rPr lang="en-US"/>
              <a:t>Diagrammatically, statistically, as data from formal questionnaires or from informal conversations. </a:t>
            </a:r>
          </a:p>
          <a:p>
            <a:pPr eaLnBrk="1" hangingPunct="1"/>
            <a:r>
              <a:rPr lang="en-US"/>
              <a:t>Is it anecdotal? Presented as fact?</a:t>
            </a:r>
          </a:p>
          <a:p>
            <a:pPr eaLnBrk="1" hangingPunct="1"/>
            <a:r>
              <a:rPr lang="en-US"/>
              <a:t>Who is the intended audience?</a:t>
            </a:r>
          </a:p>
        </p:txBody>
      </p:sp>
      <p:pic>
        <p:nvPicPr>
          <p:cNvPr id="24579" name="Picture 3"/>
          <p:cNvPicPr>
            <a:picLocks noChangeAspect="1"/>
          </p:cNvPicPr>
          <p:nvPr/>
        </p:nvPicPr>
        <p:blipFill rotWithShape="1">
          <a:blip r:embed="rId2"/>
          <a:srcRect l="8761" r="2857" b="-2"/>
          <a:stretch/>
        </p:blipFill>
        <p:spPr bwMode="auto">
          <a:xfrm>
            <a:off x="4491990" y="2286000"/>
            <a:ext cx="3566160" cy="4023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Has this idea been challenged?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If not, why not?</a:t>
            </a:r>
          </a:p>
          <a:p>
            <a:pPr eaLnBrk="1" hangingPunct="1"/>
            <a:r>
              <a:rPr lang="en-US"/>
              <a:t>If it has – who, when, why?</a:t>
            </a:r>
          </a:p>
          <a:p>
            <a:pPr eaLnBrk="1" hangingPunct="1"/>
            <a:r>
              <a:rPr lang="en-US"/>
              <a:t>Has the challenge been accepted or rejected by academics, society, followers etc. (i.e. majority)</a:t>
            </a:r>
          </a:p>
          <a:p>
            <a:pPr eaLnBrk="1" hangingPunct="1"/>
            <a:r>
              <a:rPr lang="en-US"/>
              <a:t>Can you see how it could be altered/improved</a:t>
            </a:r>
          </a:p>
        </p:txBody>
      </p:sp>
      <p:pic>
        <p:nvPicPr>
          <p:cNvPr id="25603" name="Picture 5"/>
          <p:cNvPicPr>
            <a:picLocks noChangeAspect="1"/>
          </p:cNvPicPr>
          <p:nvPr/>
        </p:nvPicPr>
        <p:blipFill rotWithShape="1">
          <a:blip r:embed="rId3"/>
          <a:srcRect r="50617" b="1"/>
          <a:stretch/>
        </p:blipFill>
        <p:spPr bwMode="auto">
          <a:xfrm>
            <a:off x="4491990" y="2286000"/>
            <a:ext cx="3566160" cy="4023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/>
              <a:t>In summary</a:t>
            </a:r>
          </a:p>
        </p:txBody>
      </p:sp>
      <p:pic>
        <p:nvPicPr>
          <p:cNvPr id="27651" name="Picture 3"/>
          <p:cNvPicPr>
            <a:picLocks noChangeAspect="1"/>
          </p:cNvPicPr>
          <p:nvPr/>
        </p:nvPicPr>
        <p:blipFill rotWithShape="1">
          <a:blip r:embed="rId2"/>
          <a:srcRect l="33637" r="15025" b="2"/>
          <a:stretch/>
        </p:blipFill>
        <p:spPr bwMode="auto">
          <a:xfrm>
            <a:off x="4286250" y="822960"/>
            <a:ext cx="4258818" cy="5184648"/>
          </a:xfrm>
          <a:prstGeom prst="rect">
            <a:avLst/>
          </a:prstGeom>
          <a:noFill/>
        </p:spPr>
      </p:pic>
      <p:sp>
        <p:nvSpPr>
          <p:cNvPr id="27650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>
            <a:normAutofit/>
          </a:bodyPr>
          <a:lstStyle/>
          <a:p>
            <a:pPr eaLnBrk="1" hangingPunct="1"/>
            <a:r>
              <a:rPr lang="en-US"/>
              <a:t>Critical thinking:</a:t>
            </a:r>
          </a:p>
          <a:p>
            <a:pPr lvl="1" eaLnBrk="1" hangingPunct="1"/>
            <a:r>
              <a:rPr lang="en-US" sz="1600"/>
              <a:t>Methodical examination to determine worth and value of information</a:t>
            </a:r>
          </a:p>
          <a:p>
            <a:pPr lvl="1" eaLnBrk="1" hangingPunct="1"/>
            <a:r>
              <a:rPr lang="en-US" sz="1600"/>
              <a:t>Pay attention to the information </a:t>
            </a:r>
            <a:r>
              <a:rPr lang="en-US" sz="1600" i="1"/>
              <a:t>in context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2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4C3C426B-13CD-47FD-A7F6-53E64FEF2456}" vid="{1F13799C-263A-45E2-BF8D-5CDC05A8A79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412</Words>
  <Application>Microsoft Office PowerPoint</Application>
  <PresentationFormat>On-screen Show (4:3)</PresentationFormat>
  <Paragraphs>56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Tw Cen MT</vt:lpstr>
      <vt:lpstr>Tw Cen MT Condensed</vt:lpstr>
      <vt:lpstr>Wingdings 3</vt:lpstr>
      <vt:lpstr>Theme2</vt:lpstr>
      <vt:lpstr>Reading for a degree</vt:lpstr>
      <vt:lpstr>Reading for a degree</vt:lpstr>
      <vt:lpstr>Reading for a degree</vt:lpstr>
      <vt:lpstr>Knowledge – what is it?</vt:lpstr>
      <vt:lpstr>Higher order thinking</vt:lpstr>
      <vt:lpstr>Thinking critically</vt:lpstr>
      <vt:lpstr>Who said this? When and why?</vt:lpstr>
      <vt:lpstr>Is this argument logical?</vt:lpstr>
      <vt:lpstr>Does this idea have consequences?</vt:lpstr>
      <vt:lpstr>How has this idea been presented?</vt:lpstr>
      <vt:lpstr>Has this idea been challenged?</vt:lpstr>
      <vt:lpstr>In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for a degree</dc:title>
  <dc:creator>John Smith</dc:creator>
  <cp:lastModifiedBy>John Smith</cp:lastModifiedBy>
  <cp:revision>1</cp:revision>
  <dcterms:created xsi:type="dcterms:W3CDTF">2020-08-24T12:56:32Z</dcterms:created>
  <dcterms:modified xsi:type="dcterms:W3CDTF">2020-08-24T12:56:34Z</dcterms:modified>
</cp:coreProperties>
</file>