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9D1DF5-093D-40BF-B4CC-85A783549372}" v="9" dt="2023-02-07T19:56:32.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Vladu" userId="9af40c16ac312f69" providerId="LiveId" clId="{F09D1DF5-093D-40BF-B4CC-85A783549372}"/>
    <pc:docChg chg="undo custSel addSld modSld sldOrd addMainMaster delMainMaster">
      <pc:chgData name="Andrei Vladu" userId="9af40c16ac312f69" providerId="LiveId" clId="{F09D1DF5-093D-40BF-B4CC-85A783549372}" dt="2023-02-10T20:47:39.218" v="3089" actId="20577"/>
      <pc:docMkLst>
        <pc:docMk/>
      </pc:docMkLst>
      <pc:sldChg chg="addSp modSp new mod modMedia setBg modClrScheme chgLayout">
        <pc:chgData name="Andrei Vladu" userId="9af40c16ac312f69" providerId="LiveId" clId="{F09D1DF5-093D-40BF-B4CC-85A783549372}" dt="2023-02-10T19:48:06.063" v="3060" actId="14100"/>
        <pc:sldMkLst>
          <pc:docMk/>
          <pc:sldMk cId="3347523771" sldId="256"/>
        </pc:sldMkLst>
        <pc:spChg chg="mod">
          <ac:chgData name="Andrei Vladu" userId="9af40c16ac312f69" providerId="LiveId" clId="{F09D1DF5-093D-40BF-B4CC-85A783549372}" dt="2023-02-10T19:48:06.063" v="3060" actId="14100"/>
          <ac:spMkLst>
            <pc:docMk/>
            <pc:sldMk cId="3347523771" sldId="256"/>
            <ac:spMk id="2" creationId="{FA806351-0D2D-88D7-BE72-9DC494C7B868}"/>
          </ac:spMkLst>
        </pc:spChg>
        <pc:spChg chg="mod">
          <ac:chgData name="Andrei Vladu" userId="9af40c16ac312f69" providerId="LiveId" clId="{F09D1DF5-093D-40BF-B4CC-85A783549372}" dt="2023-02-10T19:40:11.134" v="2997" actId="255"/>
          <ac:spMkLst>
            <pc:docMk/>
            <pc:sldMk cId="3347523771" sldId="256"/>
            <ac:spMk id="3" creationId="{17F49BFE-51C0-C906-0388-B1C33A93F0A9}"/>
          </ac:spMkLst>
        </pc:spChg>
        <pc:spChg chg="add">
          <ac:chgData name="Andrei Vladu" userId="9af40c16ac312f69" providerId="LiveId" clId="{F09D1DF5-093D-40BF-B4CC-85A783549372}" dt="2023-02-06T16:12:38.117" v="101" actId="26606"/>
          <ac:spMkLst>
            <pc:docMk/>
            <pc:sldMk cId="3347523771" sldId="256"/>
            <ac:spMk id="9" creationId="{D6A5485D-4AF6-47BA-8BB1-44D0639B9FA6}"/>
          </ac:spMkLst>
        </pc:spChg>
        <pc:spChg chg="add">
          <ac:chgData name="Andrei Vladu" userId="9af40c16ac312f69" providerId="LiveId" clId="{F09D1DF5-093D-40BF-B4CC-85A783549372}" dt="2023-02-06T16:12:38.117" v="101" actId="26606"/>
          <ac:spMkLst>
            <pc:docMk/>
            <pc:sldMk cId="3347523771" sldId="256"/>
            <ac:spMk id="11" creationId="{B4D9B8D0-D739-450E-A52E-487123AE2AB2}"/>
          </ac:spMkLst>
        </pc:spChg>
        <pc:picChg chg="add mod">
          <ac:chgData name="Andrei Vladu" userId="9af40c16ac312f69" providerId="LiveId" clId="{F09D1DF5-093D-40BF-B4CC-85A783549372}" dt="2023-02-09T18:26:34.233" v="523" actId="1076"/>
          <ac:picMkLst>
            <pc:docMk/>
            <pc:sldMk cId="3347523771" sldId="256"/>
            <ac:picMk id="4" creationId="{2692246D-702C-05B2-1F79-A2514F49C8DA}"/>
          </ac:picMkLst>
        </pc:picChg>
      </pc:sldChg>
      <pc:sldChg chg="delSp modSp new mod">
        <pc:chgData name="Andrei Vladu" userId="9af40c16ac312f69" providerId="LiveId" clId="{F09D1DF5-093D-40BF-B4CC-85A783549372}" dt="2023-02-10T20:42:31.712" v="3069" actId="20577"/>
        <pc:sldMkLst>
          <pc:docMk/>
          <pc:sldMk cId="1142531572" sldId="257"/>
        </pc:sldMkLst>
        <pc:spChg chg="del mod">
          <ac:chgData name="Andrei Vladu" userId="9af40c16ac312f69" providerId="LiveId" clId="{F09D1DF5-093D-40BF-B4CC-85A783549372}" dt="2023-02-06T16:21:04.547" v="110" actId="21"/>
          <ac:spMkLst>
            <pc:docMk/>
            <pc:sldMk cId="1142531572" sldId="257"/>
            <ac:spMk id="2" creationId="{DF8F8351-D258-1DAD-8599-A0B737180281}"/>
          </ac:spMkLst>
        </pc:spChg>
        <pc:spChg chg="mod">
          <ac:chgData name="Andrei Vladu" userId="9af40c16ac312f69" providerId="LiveId" clId="{F09D1DF5-093D-40BF-B4CC-85A783549372}" dt="2023-02-10T20:42:31.712" v="3069" actId="20577"/>
          <ac:spMkLst>
            <pc:docMk/>
            <pc:sldMk cId="1142531572" sldId="257"/>
            <ac:spMk id="3" creationId="{40E4BC96-016C-2D3C-2547-8CE652F56C95}"/>
          </ac:spMkLst>
        </pc:spChg>
      </pc:sldChg>
      <pc:sldChg chg="delSp modSp new mod">
        <pc:chgData name="Andrei Vladu" userId="9af40c16ac312f69" providerId="LiveId" clId="{F09D1DF5-093D-40BF-B4CC-85A783549372}" dt="2023-02-10T17:57:14.207" v="969" actId="20577"/>
        <pc:sldMkLst>
          <pc:docMk/>
          <pc:sldMk cId="3418800141" sldId="258"/>
        </pc:sldMkLst>
        <pc:spChg chg="del mod">
          <ac:chgData name="Andrei Vladu" userId="9af40c16ac312f69" providerId="LiveId" clId="{F09D1DF5-093D-40BF-B4CC-85A783549372}" dt="2023-02-06T16:34:37.342" v="230" actId="21"/>
          <ac:spMkLst>
            <pc:docMk/>
            <pc:sldMk cId="3418800141" sldId="258"/>
            <ac:spMk id="2" creationId="{949DD9C0-31B8-976A-3EC7-5ECC7D5C0338}"/>
          </ac:spMkLst>
        </pc:spChg>
        <pc:spChg chg="mod">
          <ac:chgData name="Andrei Vladu" userId="9af40c16ac312f69" providerId="LiveId" clId="{F09D1DF5-093D-40BF-B4CC-85A783549372}" dt="2023-02-10T17:57:14.207" v="969" actId="20577"/>
          <ac:spMkLst>
            <pc:docMk/>
            <pc:sldMk cId="3418800141" sldId="258"/>
            <ac:spMk id="3" creationId="{7C0B5055-A438-6173-5F6F-60EB2FD95686}"/>
          </ac:spMkLst>
        </pc:spChg>
      </pc:sldChg>
      <pc:sldChg chg="delSp modSp new mod">
        <pc:chgData name="Andrei Vladu" userId="9af40c16ac312f69" providerId="LiveId" clId="{F09D1DF5-093D-40BF-B4CC-85A783549372}" dt="2023-02-10T17:57:03.859" v="968" actId="20577"/>
        <pc:sldMkLst>
          <pc:docMk/>
          <pc:sldMk cId="1776073560" sldId="259"/>
        </pc:sldMkLst>
        <pc:spChg chg="del mod">
          <ac:chgData name="Andrei Vladu" userId="9af40c16ac312f69" providerId="LiveId" clId="{F09D1DF5-093D-40BF-B4CC-85A783549372}" dt="2023-02-06T16:37:30.805" v="240" actId="21"/>
          <ac:spMkLst>
            <pc:docMk/>
            <pc:sldMk cId="1776073560" sldId="259"/>
            <ac:spMk id="2" creationId="{2B1F71BC-CB8B-F10B-D31B-CFCF94753847}"/>
          </ac:spMkLst>
        </pc:spChg>
        <pc:spChg chg="mod">
          <ac:chgData name="Andrei Vladu" userId="9af40c16ac312f69" providerId="LiveId" clId="{F09D1DF5-093D-40BF-B4CC-85A783549372}" dt="2023-02-10T17:57:03.859" v="968" actId="20577"/>
          <ac:spMkLst>
            <pc:docMk/>
            <pc:sldMk cId="1776073560" sldId="259"/>
            <ac:spMk id="3" creationId="{F59FDE5B-EBA9-A84D-4059-3CA46F07A33B}"/>
          </ac:spMkLst>
        </pc:spChg>
      </pc:sldChg>
      <pc:sldChg chg="delSp modSp new mod">
        <pc:chgData name="Andrei Vladu" userId="9af40c16ac312f69" providerId="LiveId" clId="{F09D1DF5-093D-40BF-B4CC-85A783549372}" dt="2023-02-07T20:35:41.306" v="500" actId="20577"/>
        <pc:sldMkLst>
          <pc:docMk/>
          <pc:sldMk cId="696850912" sldId="260"/>
        </pc:sldMkLst>
        <pc:spChg chg="del mod">
          <ac:chgData name="Andrei Vladu" userId="9af40c16ac312f69" providerId="LiveId" clId="{F09D1DF5-093D-40BF-B4CC-85A783549372}" dt="2023-02-07T18:13:40.267" v="364" actId="21"/>
          <ac:spMkLst>
            <pc:docMk/>
            <pc:sldMk cId="696850912" sldId="260"/>
            <ac:spMk id="2" creationId="{797264F2-3828-F20C-1B80-96B153610CBA}"/>
          </ac:spMkLst>
        </pc:spChg>
        <pc:spChg chg="mod">
          <ac:chgData name="Andrei Vladu" userId="9af40c16ac312f69" providerId="LiveId" clId="{F09D1DF5-093D-40BF-B4CC-85A783549372}" dt="2023-02-07T20:35:41.306" v="500" actId="20577"/>
          <ac:spMkLst>
            <pc:docMk/>
            <pc:sldMk cId="696850912" sldId="260"/>
            <ac:spMk id="3" creationId="{E7867C93-5AB0-CC28-6E8F-1398E10E0F40}"/>
          </ac:spMkLst>
        </pc:spChg>
      </pc:sldChg>
      <pc:sldChg chg="delSp modSp new mod">
        <pc:chgData name="Andrei Vladu" userId="9af40c16ac312f69" providerId="LiveId" clId="{F09D1DF5-093D-40BF-B4CC-85A783549372}" dt="2023-02-10T20:47:39.218" v="3089" actId="20577"/>
        <pc:sldMkLst>
          <pc:docMk/>
          <pc:sldMk cId="2203311233" sldId="261"/>
        </pc:sldMkLst>
        <pc:spChg chg="del mod">
          <ac:chgData name="Andrei Vladu" userId="9af40c16ac312f69" providerId="LiveId" clId="{F09D1DF5-093D-40BF-B4CC-85A783549372}" dt="2023-02-07T19:54:41.900" v="412" actId="21"/>
          <ac:spMkLst>
            <pc:docMk/>
            <pc:sldMk cId="2203311233" sldId="261"/>
            <ac:spMk id="2" creationId="{1FE93472-387F-1DD4-D5C0-15017BBEF86D}"/>
          </ac:spMkLst>
        </pc:spChg>
        <pc:spChg chg="mod">
          <ac:chgData name="Andrei Vladu" userId="9af40c16ac312f69" providerId="LiveId" clId="{F09D1DF5-093D-40BF-B4CC-85A783549372}" dt="2023-02-10T20:47:39.218" v="3089" actId="20577"/>
          <ac:spMkLst>
            <pc:docMk/>
            <pc:sldMk cId="2203311233" sldId="261"/>
            <ac:spMk id="3" creationId="{D0AB9320-987D-FC78-D5DB-0C0F0EA0D1D0}"/>
          </ac:spMkLst>
        </pc:spChg>
      </pc:sldChg>
      <pc:sldChg chg="delSp modSp new mod">
        <pc:chgData name="Andrei Vladu" userId="9af40c16ac312f69" providerId="LiveId" clId="{F09D1DF5-093D-40BF-B4CC-85A783549372}" dt="2023-02-10T18:05:11.368" v="1673" actId="27636"/>
        <pc:sldMkLst>
          <pc:docMk/>
          <pc:sldMk cId="1097019362" sldId="262"/>
        </pc:sldMkLst>
        <pc:spChg chg="del mod">
          <ac:chgData name="Andrei Vladu" userId="9af40c16ac312f69" providerId="LiveId" clId="{F09D1DF5-093D-40BF-B4CC-85A783549372}" dt="2023-02-07T19:58:03.814" v="461" actId="21"/>
          <ac:spMkLst>
            <pc:docMk/>
            <pc:sldMk cId="1097019362" sldId="262"/>
            <ac:spMk id="2" creationId="{68E99F55-26A8-FE2B-D675-D4D7AFBE2707}"/>
          </ac:spMkLst>
        </pc:spChg>
        <pc:spChg chg="mod">
          <ac:chgData name="Andrei Vladu" userId="9af40c16ac312f69" providerId="LiveId" clId="{F09D1DF5-093D-40BF-B4CC-85A783549372}" dt="2023-02-10T18:05:11.368" v="1673" actId="27636"/>
          <ac:spMkLst>
            <pc:docMk/>
            <pc:sldMk cId="1097019362" sldId="262"/>
            <ac:spMk id="3" creationId="{6254C9C7-0B06-2E84-0A2C-70CA48C5D06B}"/>
          </ac:spMkLst>
        </pc:spChg>
      </pc:sldChg>
      <pc:sldChg chg="delSp modSp new mod ord">
        <pc:chgData name="Andrei Vladu" userId="9af40c16ac312f69" providerId="LiveId" clId="{F09D1DF5-093D-40BF-B4CC-85A783549372}" dt="2023-02-10T20:43:59.312" v="3073" actId="20577"/>
        <pc:sldMkLst>
          <pc:docMk/>
          <pc:sldMk cId="1584712971" sldId="263"/>
        </pc:sldMkLst>
        <pc:spChg chg="del mod">
          <ac:chgData name="Andrei Vladu" userId="9af40c16ac312f69" providerId="LiveId" clId="{F09D1DF5-093D-40BF-B4CC-85A783549372}" dt="2023-02-07T20:36:59.280" v="506" actId="21"/>
          <ac:spMkLst>
            <pc:docMk/>
            <pc:sldMk cId="1584712971" sldId="263"/>
            <ac:spMk id="2" creationId="{3BCF547C-AFB6-37CD-42A9-0AA6C3A84427}"/>
          </ac:spMkLst>
        </pc:spChg>
        <pc:spChg chg="mod">
          <ac:chgData name="Andrei Vladu" userId="9af40c16ac312f69" providerId="LiveId" clId="{F09D1DF5-093D-40BF-B4CC-85A783549372}" dt="2023-02-10T20:43:59.312" v="3073" actId="20577"/>
          <ac:spMkLst>
            <pc:docMk/>
            <pc:sldMk cId="1584712971" sldId="263"/>
            <ac:spMk id="3" creationId="{31D2BABC-B784-DD33-9702-634D3381934B}"/>
          </ac:spMkLst>
        </pc:spChg>
      </pc:sldChg>
      <pc:sldChg chg="modSp new mod">
        <pc:chgData name="Andrei Vladu" userId="9af40c16ac312f69" providerId="LiveId" clId="{F09D1DF5-093D-40BF-B4CC-85A783549372}" dt="2023-02-10T17:53:45.021" v="888" actId="113"/>
        <pc:sldMkLst>
          <pc:docMk/>
          <pc:sldMk cId="3615534781" sldId="264"/>
        </pc:sldMkLst>
        <pc:spChg chg="mod">
          <ac:chgData name="Andrei Vladu" userId="9af40c16ac312f69" providerId="LiveId" clId="{F09D1DF5-093D-40BF-B4CC-85A783549372}" dt="2023-02-10T17:53:45.021" v="888" actId="113"/>
          <ac:spMkLst>
            <pc:docMk/>
            <pc:sldMk cId="3615534781" sldId="264"/>
            <ac:spMk id="2" creationId="{D2B32B8B-9A6F-D32D-2505-95AD95C16B31}"/>
          </ac:spMkLst>
        </pc:spChg>
        <pc:spChg chg="mod">
          <ac:chgData name="Andrei Vladu" userId="9af40c16ac312f69" providerId="LiveId" clId="{F09D1DF5-093D-40BF-B4CC-85A783549372}" dt="2023-02-09T19:25:09.343" v="740" actId="14100"/>
          <ac:spMkLst>
            <pc:docMk/>
            <pc:sldMk cId="3615534781" sldId="264"/>
            <ac:spMk id="3" creationId="{1D7283B3-6090-ED4B-58C4-AEFB41D3CF10}"/>
          </ac:spMkLst>
        </pc:spChg>
      </pc:sldChg>
      <pc:sldChg chg="delSp modSp new mod ord">
        <pc:chgData name="Andrei Vladu" userId="9af40c16ac312f69" providerId="LiveId" clId="{F09D1DF5-093D-40BF-B4CC-85A783549372}" dt="2023-02-10T20:45:45.142" v="3080" actId="20577"/>
        <pc:sldMkLst>
          <pc:docMk/>
          <pc:sldMk cId="3749524299" sldId="265"/>
        </pc:sldMkLst>
        <pc:spChg chg="del mod">
          <ac:chgData name="Andrei Vladu" userId="9af40c16ac312f69" providerId="LiveId" clId="{F09D1DF5-093D-40BF-B4CC-85A783549372}" dt="2023-02-09T19:28:47.509" v="744" actId="21"/>
          <ac:spMkLst>
            <pc:docMk/>
            <pc:sldMk cId="3749524299" sldId="265"/>
            <ac:spMk id="2" creationId="{C4D04E67-C770-9B93-F31F-E3A8054B6855}"/>
          </ac:spMkLst>
        </pc:spChg>
        <pc:spChg chg="mod">
          <ac:chgData name="Andrei Vladu" userId="9af40c16ac312f69" providerId="LiveId" clId="{F09D1DF5-093D-40BF-B4CC-85A783549372}" dt="2023-02-10T20:45:45.142" v="3080" actId="20577"/>
          <ac:spMkLst>
            <pc:docMk/>
            <pc:sldMk cId="3749524299" sldId="265"/>
            <ac:spMk id="3" creationId="{0E9F6C6F-21E3-B539-D335-972FC88B2681}"/>
          </ac:spMkLst>
        </pc:spChg>
      </pc:sldChg>
      <pc:sldChg chg="addSp delSp modSp new mod ord">
        <pc:chgData name="Andrei Vladu" userId="9af40c16ac312f69" providerId="LiveId" clId="{F09D1DF5-093D-40BF-B4CC-85A783549372}" dt="2023-02-10T17:52:56.275" v="879" actId="20577"/>
        <pc:sldMkLst>
          <pc:docMk/>
          <pc:sldMk cId="3827055550" sldId="266"/>
        </pc:sldMkLst>
        <pc:spChg chg="del mod">
          <ac:chgData name="Andrei Vladu" userId="9af40c16ac312f69" providerId="LiveId" clId="{F09D1DF5-093D-40BF-B4CC-85A783549372}" dt="2023-02-09T21:34:44.191" v="810" actId="21"/>
          <ac:spMkLst>
            <pc:docMk/>
            <pc:sldMk cId="3827055550" sldId="266"/>
            <ac:spMk id="2" creationId="{5DF51842-96E5-1D67-3CF4-A058C9BA5B9D}"/>
          </ac:spMkLst>
        </pc:spChg>
        <pc:spChg chg="add del">
          <ac:chgData name="Andrei Vladu" userId="9af40c16ac312f69" providerId="LiveId" clId="{F09D1DF5-093D-40BF-B4CC-85A783549372}" dt="2023-02-10T17:34:27.384" v="816" actId="21"/>
          <ac:spMkLst>
            <pc:docMk/>
            <pc:sldMk cId="3827055550" sldId="266"/>
            <ac:spMk id="2" creationId="{971D06E8-51E7-692C-7146-937F22ECBA1E}"/>
          </ac:spMkLst>
        </pc:spChg>
        <pc:spChg chg="del mod">
          <ac:chgData name="Andrei Vladu" userId="9af40c16ac312f69" providerId="LiveId" clId="{F09D1DF5-093D-40BF-B4CC-85A783549372}" dt="2023-02-10T17:34:27.384" v="816" actId="21"/>
          <ac:spMkLst>
            <pc:docMk/>
            <pc:sldMk cId="3827055550" sldId="266"/>
            <ac:spMk id="3" creationId="{B104FB8E-5968-6FAF-6698-91656A278CD0}"/>
          </ac:spMkLst>
        </pc:spChg>
        <pc:spChg chg="add mod">
          <ac:chgData name="Andrei Vladu" userId="9af40c16ac312f69" providerId="LiveId" clId="{F09D1DF5-093D-40BF-B4CC-85A783549372}" dt="2023-02-10T17:52:56.275" v="879" actId="20577"/>
          <ac:spMkLst>
            <pc:docMk/>
            <pc:sldMk cId="3827055550" sldId="266"/>
            <ac:spMk id="4" creationId="{662441EB-C4D4-31F4-AFA7-B4E1F36D7563}"/>
          </ac:spMkLst>
        </pc:spChg>
      </pc:sldChg>
      <pc:sldChg chg="modSp new mod ord">
        <pc:chgData name="Andrei Vladu" userId="9af40c16ac312f69" providerId="LiveId" clId="{F09D1DF5-093D-40BF-B4CC-85A783549372}" dt="2023-02-10T19:42:56.032" v="3037" actId="255"/>
        <pc:sldMkLst>
          <pc:docMk/>
          <pc:sldMk cId="692131787" sldId="267"/>
        </pc:sldMkLst>
        <pc:spChg chg="mod">
          <ac:chgData name="Andrei Vladu" userId="9af40c16ac312f69" providerId="LiveId" clId="{F09D1DF5-093D-40BF-B4CC-85A783549372}" dt="2023-02-10T19:42:56.032" v="3037" actId="255"/>
          <ac:spMkLst>
            <pc:docMk/>
            <pc:sldMk cId="692131787" sldId="267"/>
            <ac:spMk id="2" creationId="{6BBB4314-558A-D58F-1AF5-E5E28C4C7588}"/>
          </ac:spMkLst>
        </pc:spChg>
        <pc:spChg chg="mod">
          <ac:chgData name="Andrei Vladu" userId="9af40c16ac312f69" providerId="LiveId" clId="{F09D1DF5-093D-40BF-B4CC-85A783549372}" dt="2023-02-10T19:42:12.816" v="3032" actId="20577"/>
          <ac:spMkLst>
            <pc:docMk/>
            <pc:sldMk cId="692131787" sldId="267"/>
            <ac:spMk id="3" creationId="{41F43794-D97E-AEFC-252B-56DD46CF1721}"/>
          </ac:spMkLst>
        </pc:spChg>
      </pc:sldChg>
      <pc:sldChg chg="modSp new mod ord">
        <pc:chgData name="Andrei Vladu" userId="9af40c16ac312f69" providerId="LiveId" clId="{F09D1DF5-093D-40BF-B4CC-85A783549372}" dt="2023-02-10T19:31:26.315" v="2794" actId="20577"/>
        <pc:sldMkLst>
          <pc:docMk/>
          <pc:sldMk cId="3885521849" sldId="268"/>
        </pc:sldMkLst>
        <pc:spChg chg="mod">
          <ac:chgData name="Andrei Vladu" userId="9af40c16ac312f69" providerId="LiveId" clId="{F09D1DF5-093D-40BF-B4CC-85A783549372}" dt="2023-02-10T18:09:50.882" v="2266" actId="113"/>
          <ac:spMkLst>
            <pc:docMk/>
            <pc:sldMk cId="3885521849" sldId="268"/>
            <ac:spMk id="2" creationId="{41326F6D-273F-9044-FFC5-B8E7BF0A2016}"/>
          </ac:spMkLst>
        </pc:spChg>
        <pc:spChg chg="mod">
          <ac:chgData name="Andrei Vladu" userId="9af40c16ac312f69" providerId="LiveId" clId="{F09D1DF5-093D-40BF-B4CC-85A783549372}" dt="2023-02-10T19:31:26.315" v="2794" actId="20577"/>
          <ac:spMkLst>
            <pc:docMk/>
            <pc:sldMk cId="3885521849" sldId="268"/>
            <ac:spMk id="3" creationId="{FA6942DA-41C2-DC3E-A3E1-7882E207B913}"/>
          </ac:spMkLst>
        </pc:spChg>
      </pc:sldChg>
      <pc:sldChg chg="addSp delSp modSp new mod">
        <pc:chgData name="Andrei Vladu" userId="9af40c16ac312f69" providerId="LiveId" clId="{F09D1DF5-093D-40BF-B4CC-85A783549372}" dt="2023-02-10T19:35:10.400" v="2859" actId="27636"/>
        <pc:sldMkLst>
          <pc:docMk/>
          <pc:sldMk cId="3321859205" sldId="269"/>
        </pc:sldMkLst>
        <pc:spChg chg="del mod">
          <ac:chgData name="Andrei Vladu" userId="9af40c16ac312f69" providerId="LiveId" clId="{F09D1DF5-093D-40BF-B4CC-85A783549372}" dt="2023-02-10T19:00:39.127" v="2549" actId="21"/>
          <ac:spMkLst>
            <pc:docMk/>
            <pc:sldMk cId="3321859205" sldId="269"/>
            <ac:spMk id="2" creationId="{4CD5C712-3B6E-E16B-EE52-F122DB17F0FD}"/>
          </ac:spMkLst>
        </pc:spChg>
        <pc:spChg chg="mod">
          <ac:chgData name="Andrei Vladu" userId="9af40c16ac312f69" providerId="LiveId" clId="{F09D1DF5-093D-40BF-B4CC-85A783549372}" dt="2023-02-10T19:35:10.400" v="2859" actId="27636"/>
          <ac:spMkLst>
            <pc:docMk/>
            <pc:sldMk cId="3321859205" sldId="269"/>
            <ac:spMk id="3" creationId="{445E0124-E723-875F-1923-08C16362B3E4}"/>
          </ac:spMkLst>
        </pc:spChg>
        <pc:spChg chg="add mod">
          <ac:chgData name="Andrei Vladu" userId="9af40c16ac312f69" providerId="LiveId" clId="{F09D1DF5-093D-40BF-B4CC-85A783549372}" dt="2023-02-10T19:23:38.891" v="2660"/>
          <ac:spMkLst>
            <pc:docMk/>
            <pc:sldMk cId="3321859205" sldId="269"/>
            <ac:spMk id="5" creationId="{D43B392F-9852-2F04-9806-EAAFF863D9E7}"/>
          </ac:spMkLst>
        </pc:spChg>
        <pc:graphicFrameChg chg="add del mod modGraphic">
          <ac:chgData name="Andrei Vladu" userId="9af40c16ac312f69" providerId="LiveId" clId="{F09D1DF5-093D-40BF-B4CC-85A783549372}" dt="2023-02-10T19:24:18.760" v="2703" actId="21"/>
          <ac:graphicFrameMkLst>
            <pc:docMk/>
            <pc:sldMk cId="3321859205" sldId="269"/>
            <ac:graphicFrameMk id="4" creationId="{777E3373-C609-87CC-095C-2A96455DEE07}"/>
          </ac:graphicFrameMkLst>
        </pc:graphicFrameChg>
      </pc:sldChg>
      <pc:sldMasterChg chg="del delSldLayout">
        <pc:chgData name="Andrei Vladu" userId="9af40c16ac312f69" providerId="LiveId" clId="{F09D1DF5-093D-40BF-B4CC-85A783549372}" dt="2023-02-06T16:12:38.117" v="101" actId="26606"/>
        <pc:sldMasterMkLst>
          <pc:docMk/>
          <pc:sldMasterMk cId="3125799852" sldId="2147483648"/>
        </pc:sldMasterMkLst>
        <pc:sldLayoutChg chg="del">
          <pc:chgData name="Andrei Vladu" userId="9af40c16ac312f69" providerId="LiveId" clId="{F09D1DF5-093D-40BF-B4CC-85A783549372}" dt="2023-02-06T16:12:38.117" v="101" actId="26606"/>
          <pc:sldLayoutMkLst>
            <pc:docMk/>
            <pc:sldMasterMk cId="3125799852" sldId="2147483648"/>
            <pc:sldLayoutMk cId="1860263830" sldId="2147483649"/>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915526905" sldId="2147483650"/>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3983761388" sldId="2147483651"/>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181681361" sldId="2147483652"/>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3136595880" sldId="2147483653"/>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3933933865" sldId="2147483654"/>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2027496572" sldId="2147483655"/>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787829657" sldId="2147483656"/>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373883089" sldId="2147483657"/>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3208935641" sldId="2147483658"/>
          </pc:sldLayoutMkLst>
        </pc:sldLayoutChg>
        <pc:sldLayoutChg chg="del">
          <pc:chgData name="Andrei Vladu" userId="9af40c16ac312f69" providerId="LiveId" clId="{F09D1DF5-093D-40BF-B4CC-85A783549372}" dt="2023-02-06T16:12:38.117" v="101" actId="26606"/>
          <pc:sldLayoutMkLst>
            <pc:docMk/>
            <pc:sldMasterMk cId="3125799852" sldId="2147483648"/>
            <pc:sldLayoutMk cId="2932617351" sldId="2147483659"/>
          </pc:sldLayoutMkLst>
        </pc:sldLayoutChg>
      </pc:sldMasterChg>
      <pc:sldMasterChg chg="add replId addSldLayout">
        <pc:chgData name="Andrei Vladu" userId="9af40c16ac312f69" providerId="LiveId" clId="{F09D1DF5-093D-40BF-B4CC-85A783549372}" dt="2023-02-06T16:12:38.117" v="101" actId="26606"/>
        <pc:sldMasterMkLst>
          <pc:docMk/>
          <pc:sldMasterMk cId="2048261436" sldId="2147483660"/>
        </pc:sldMasterMkLst>
        <pc:sldLayoutChg chg="add">
          <pc:chgData name="Andrei Vladu" userId="9af40c16ac312f69" providerId="LiveId" clId="{F09D1DF5-093D-40BF-B4CC-85A783549372}" dt="2023-02-06T16:12:38.117" v="101" actId="26606"/>
          <pc:sldLayoutMkLst>
            <pc:docMk/>
            <pc:sldMasterMk cId="2048261436" sldId="2147483660"/>
            <pc:sldLayoutMk cId="3648383996" sldId="2147483661"/>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1038018456" sldId="2147483662"/>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551311593" sldId="2147483663"/>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306855971" sldId="2147483664"/>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3914820241" sldId="2147483665"/>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3877895061" sldId="2147483666"/>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2697182158" sldId="2147483667"/>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2521607395" sldId="2147483668"/>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3914400111" sldId="2147483669"/>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1706898938" sldId="2147483670"/>
          </pc:sldLayoutMkLst>
        </pc:sldLayoutChg>
        <pc:sldLayoutChg chg="add replId">
          <pc:chgData name="Andrei Vladu" userId="9af40c16ac312f69" providerId="LiveId" clId="{F09D1DF5-093D-40BF-B4CC-85A783549372}" dt="2023-02-06T16:12:38.117" v="101" actId="26606"/>
          <pc:sldLayoutMkLst>
            <pc:docMk/>
            <pc:sldMasterMk cId="2048261436" sldId="2147483660"/>
            <pc:sldLayoutMk cId="4216647289"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2/10/2023</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4216647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2/10/2023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06898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2/10/2023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1440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2/10/2023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2160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2/10/2023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97182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2/10/2023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77895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2/10/2023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14820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2/10/2023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6855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2/10/2023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51311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2/10/2023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38018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2/10/2023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48383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2/10/2023</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4826143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otelierlife.com/importance-of-hotel-industry/" TargetMode="External"/><Relationship Id="rId2" Type="http://schemas.openxmlformats.org/officeDocument/2006/relationships/hyperlink" Target="https://www.computerweekly.com/news/450403246/How-InterContinental-Hotels-connects-with-real-time-marketing" TargetMode="External"/><Relationship Id="rId1" Type="http://schemas.openxmlformats.org/officeDocument/2006/relationships/slideLayout" Target="../slideLayouts/slideLayout2.xml"/><Relationship Id="rId5" Type="http://schemas.openxmlformats.org/officeDocument/2006/relationships/hyperlink" Target="https://www.ihgplc.com/en/about-us/our-history" TargetMode="External"/><Relationship Id="rId4" Type="http://schemas.openxmlformats.org/officeDocument/2006/relationships/hyperlink" Target="https://impoff.com/importance-of-hospitality-industr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hoteltechreport.com/news/ihg-hotel-brands" TargetMode="External"/><Relationship Id="rId2" Type="http://schemas.openxmlformats.org/officeDocument/2006/relationships/hyperlink" Target="https://insights.ehotelier.com/insights/2018/02/18/customer-expectations-hospitality-2018/" TargetMode="External"/><Relationship Id="rId1" Type="http://schemas.openxmlformats.org/officeDocument/2006/relationships/slideLayout" Target="../slideLayouts/slideLayout2.xml"/><Relationship Id="rId6" Type="http://schemas.openxmlformats.org/officeDocument/2006/relationships/hyperlink" Target="https://www.cvent.com/uk/blog/hospitality/what-is-the-hospitality-industry" TargetMode="External"/><Relationship Id="rId5" Type="http://schemas.openxmlformats.org/officeDocument/2006/relationships/hyperlink" Target="https://www.telusinternational.com/insights/customer-experience/article/intercontinental-hotels-group" TargetMode="External"/><Relationship Id="rId4" Type="http://schemas.openxmlformats.org/officeDocument/2006/relationships/hyperlink" Target="https://sihot.com/en/blog/guest-expec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Video 3" descr="A tall building with many windows&#10;&#10;Description automatically generated with low confidence">
            <a:extLst>
              <a:ext uri="{FF2B5EF4-FFF2-40B4-BE49-F238E27FC236}">
                <a16:creationId xmlns:a16="http://schemas.microsoft.com/office/drawing/2014/main" id="{2692246D-702C-05B2-1F79-A2514F49C8D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20" y="0"/>
            <a:ext cx="12191980" cy="6857990"/>
          </a:xfrm>
          <a:prstGeom prst="rect">
            <a:avLst/>
          </a:prstGeom>
        </p:spPr>
      </p:pic>
      <p:sp useBgFill="1">
        <p:nvSpPr>
          <p:cNvPr id="11" name="Freeform: Shape 10">
            <a:extLst>
              <a:ext uri="{FF2B5EF4-FFF2-40B4-BE49-F238E27FC236}">
                <a16:creationId xmlns:a16="http://schemas.microsoft.com/office/drawing/2014/main" id="{B4D9B8D0-D739-450E-A52E-487123AE2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32852" cy="6619825"/>
          </a:xfrm>
          <a:custGeom>
            <a:avLst/>
            <a:gdLst>
              <a:gd name="connsiteX0" fmla="*/ 0 w 6732852"/>
              <a:gd name="connsiteY0" fmla="*/ 0 h 6619825"/>
              <a:gd name="connsiteX1" fmla="*/ 5666394 w 6732852"/>
              <a:gd name="connsiteY1" fmla="*/ 0 h 6619825"/>
              <a:gd name="connsiteX2" fmla="*/ 5834775 w 6732852"/>
              <a:gd name="connsiteY2" fmla="*/ 185267 h 6619825"/>
              <a:gd name="connsiteX3" fmla="*/ 6732852 w 6732852"/>
              <a:gd name="connsiteY3" fmla="*/ 2686944 h 6619825"/>
              <a:gd name="connsiteX4" fmla="*/ 2799971 w 6732852"/>
              <a:gd name="connsiteY4" fmla="*/ 6619825 h 6619825"/>
              <a:gd name="connsiteX5" fmla="*/ 19002 w 6732852"/>
              <a:gd name="connsiteY5" fmla="*/ 5467909 h 6619825"/>
              <a:gd name="connsiteX6" fmla="*/ 0 w 6732852"/>
              <a:gd name="connsiteY6" fmla="*/ 5447003 h 66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32852" h="6619825">
                <a:moveTo>
                  <a:pt x="0" y="0"/>
                </a:moveTo>
                <a:lnTo>
                  <a:pt x="5666394" y="0"/>
                </a:lnTo>
                <a:lnTo>
                  <a:pt x="5834775" y="185267"/>
                </a:lnTo>
                <a:cubicBezTo>
                  <a:pt x="6395821" y="865098"/>
                  <a:pt x="6732852" y="1736663"/>
                  <a:pt x="6732852" y="2686944"/>
                </a:cubicBezTo>
                <a:cubicBezTo>
                  <a:pt x="6732852" y="4859015"/>
                  <a:pt x="4972042" y="6619825"/>
                  <a:pt x="2799971" y="6619825"/>
                </a:cubicBezTo>
                <a:cubicBezTo>
                  <a:pt x="1713937" y="6619825"/>
                  <a:pt x="730713" y="6179620"/>
                  <a:pt x="19002" y="5467909"/>
                </a:cubicBezTo>
                <a:lnTo>
                  <a:pt x="0" y="544700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A806351-0D2D-88D7-BE72-9DC494C7B868}"/>
              </a:ext>
            </a:extLst>
          </p:cNvPr>
          <p:cNvSpPr>
            <a:spLocks noGrp="1"/>
          </p:cNvSpPr>
          <p:nvPr>
            <p:ph type="ctrTitle"/>
          </p:nvPr>
        </p:nvSpPr>
        <p:spPr>
          <a:xfrm>
            <a:off x="777240" y="403655"/>
            <a:ext cx="4956295" cy="2650441"/>
          </a:xfrm>
        </p:spPr>
        <p:txBody>
          <a:bodyPr anchor="b">
            <a:normAutofit fontScale="90000"/>
          </a:bodyPr>
          <a:lstStyle/>
          <a:p>
            <a:pPr algn="l"/>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The role and importance of quality service, hospitality, and guest services within the hotel industry</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IHG (InterContinental Hotels Group) </a:t>
            </a:r>
            <a:br>
              <a:rPr lang="en-GB" sz="5000" dirty="0"/>
            </a:br>
            <a:endParaRPr lang="en-GB" sz="5000" dirty="0"/>
          </a:p>
        </p:txBody>
      </p:sp>
      <p:sp>
        <p:nvSpPr>
          <p:cNvPr id="3" name="Subtitle 2">
            <a:extLst>
              <a:ext uri="{FF2B5EF4-FFF2-40B4-BE49-F238E27FC236}">
                <a16:creationId xmlns:a16="http://schemas.microsoft.com/office/drawing/2014/main" id="{17F49BFE-51C0-C906-0388-B1C33A93F0A9}"/>
              </a:ext>
            </a:extLst>
          </p:cNvPr>
          <p:cNvSpPr>
            <a:spLocks noGrp="1"/>
          </p:cNvSpPr>
          <p:nvPr>
            <p:ph type="subTitle" idx="1"/>
          </p:nvPr>
        </p:nvSpPr>
        <p:spPr>
          <a:xfrm>
            <a:off x="777240" y="3649362"/>
            <a:ext cx="4397059" cy="2134201"/>
          </a:xfrm>
        </p:spPr>
        <p:txBody>
          <a:bodyPr anchor="t">
            <a:normAutofit/>
          </a:bodyPr>
          <a:lstStyle/>
          <a:p>
            <a:pPr algn="l"/>
            <a:r>
              <a:rPr lang="en-GB" sz="1600" b="1" dirty="0">
                <a:latin typeface="Arial" panose="020B0604020202020204" pitchFamily="34" charset="0"/>
                <a:cs typeface="Arial" panose="020B0604020202020204" pitchFamily="34" charset="0"/>
              </a:rPr>
              <a:t>Livia Valentina Vladu</a:t>
            </a:r>
          </a:p>
          <a:p>
            <a:pPr algn="l"/>
            <a:r>
              <a:rPr lang="en-GB" sz="1600" b="1" dirty="0">
                <a:latin typeface="Arial" panose="020B0604020202020204" pitchFamily="34" charset="0"/>
                <a:cs typeface="Arial" panose="020B0604020202020204" pitchFamily="34" charset="0"/>
              </a:rPr>
              <a:t>2027120</a:t>
            </a:r>
          </a:p>
          <a:p>
            <a:pPr algn="l"/>
            <a:r>
              <a:rPr lang="en-GB" sz="1600" b="1" dirty="0">
                <a:latin typeface="Arial" panose="020B0604020202020204" pitchFamily="34" charset="0"/>
                <a:cs typeface="Arial" panose="020B0604020202020204" pitchFamily="34" charset="0"/>
              </a:rPr>
              <a:t>The University of Wales Trinity Saint David</a:t>
            </a:r>
          </a:p>
          <a:p>
            <a:pPr algn="l"/>
            <a:r>
              <a:rPr lang="en-GB" sz="1600" b="1" dirty="0">
                <a:latin typeface="Arial" panose="020B0604020202020204" pitchFamily="34" charset="0"/>
                <a:cs typeface="Arial" panose="020B0604020202020204" pitchFamily="34" charset="0"/>
              </a:rPr>
              <a:t>Tutor : Lisa </a:t>
            </a:r>
            <a:r>
              <a:rPr lang="en-GB" sz="1600" b="1" dirty="0" err="1">
                <a:latin typeface="Arial" panose="020B0604020202020204" pitchFamily="34" charset="0"/>
                <a:cs typeface="Arial" panose="020B0604020202020204" pitchFamily="34" charset="0"/>
              </a:rPr>
              <a:t>Bassler</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752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B4314-558A-D58F-1AF5-E5E28C4C7588}"/>
              </a:ext>
            </a:extLst>
          </p:cNvPr>
          <p:cNvSpPr>
            <a:spLocks noGrp="1"/>
          </p:cNvSpPr>
          <p:nvPr>
            <p:ph type="title"/>
          </p:nvPr>
        </p:nvSpPr>
        <p:spPr>
          <a:xfrm>
            <a:off x="777240" y="365125"/>
            <a:ext cx="10659110" cy="563343"/>
          </a:xfrm>
        </p:spPr>
        <p:txBody>
          <a:bodyPr>
            <a:normAutofit/>
          </a:bodyPr>
          <a:lstStyle/>
          <a:p>
            <a:r>
              <a:rPr lang="en-GB" sz="3200" b="1" dirty="0">
                <a:latin typeface="+mn-lt"/>
              </a:rPr>
              <a:t>                                   </a:t>
            </a:r>
            <a:r>
              <a:rPr lang="en-GB" sz="3200" b="1"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41F43794-D97E-AEFC-252B-56DD46CF1721}"/>
              </a:ext>
            </a:extLst>
          </p:cNvPr>
          <p:cNvSpPr>
            <a:spLocks noGrp="1"/>
          </p:cNvSpPr>
          <p:nvPr>
            <p:ph idx="1"/>
          </p:nvPr>
        </p:nvSpPr>
        <p:spPr>
          <a:xfrm>
            <a:off x="777240" y="928468"/>
            <a:ext cx="10659110" cy="5809957"/>
          </a:xfrm>
        </p:spPr>
        <p:txBody>
          <a:bodyPr>
            <a:normAutofit fontScale="85000" lnSpcReduction="10000"/>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Introduction.................................................................................................,,,,...Slide 3</a:t>
            </a:r>
          </a:p>
          <a:p>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IHG’s main consumers.....................................................................................Slide 4</a:t>
            </a:r>
          </a:p>
          <a:p>
            <a:r>
              <a:rPr lang="en-GB" sz="2400" dirty="0">
                <a:latin typeface="Arial" panose="020B0604020202020204" pitchFamily="34" charset="0"/>
                <a:cs typeface="Arial" panose="020B0604020202020204" pitchFamily="34" charset="0"/>
              </a:rPr>
              <a:t>Guest services and facilities..............................................................................Slide 5</a:t>
            </a:r>
          </a:p>
          <a:p>
            <a:r>
              <a:rPr lang="en-GB" sz="2400" dirty="0">
                <a:latin typeface="Arial" panose="020B0604020202020204" pitchFamily="34" charset="0"/>
                <a:cs typeface="Arial" panose="020B0604020202020204" pitchFamily="34" charset="0"/>
              </a:rPr>
              <a:t>...........................................................................................................................Slide 6</a:t>
            </a:r>
          </a:p>
          <a:p>
            <a:r>
              <a:rPr lang="en-GB" sz="2400" dirty="0">
                <a:latin typeface="Arial" panose="020B0604020202020204" pitchFamily="34" charset="0"/>
                <a:cs typeface="Arial" panose="020B0604020202020204" pitchFamily="34" charset="0"/>
              </a:rPr>
              <a:t>Role and function of guest services .................................................................Slide 7</a:t>
            </a:r>
          </a:p>
          <a:p>
            <a:r>
              <a:rPr lang="en-GB" sz="2400" dirty="0">
                <a:latin typeface="Arial" panose="020B0604020202020204" pitchFamily="34" charset="0"/>
                <a:cs typeface="Arial" panose="020B0604020202020204" pitchFamily="34" charset="0"/>
              </a:rPr>
              <a:t>...........................................................................................................................Slide 8</a:t>
            </a:r>
          </a:p>
          <a:p>
            <a:r>
              <a:rPr lang="en-GB" sz="2400" dirty="0">
                <a:latin typeface="Arial" panose="020B0604020202020204" pitchFamily="34" charset="0"/>
                <a:cs typeface="Arial" panose="020B0604020202020204" pitchFamily="34" charset="0"/>
              </a:rPr>
              <a:t>Importance of Hospitality...................................................................................Slide 9</a:t>
            </a:r>
          </a:p>
          <a:p>
            <a:r>
              <a:rPr lang="en-GB" sz="2400" dirty="0">
                <a:latin typeface="Arial" panose="020B0604020202020204" pitchFamily="34" charset="0"/>
                <a:cs typeface="Arial" panose="020B0604020202020204" pitchFamily="34" charset="0"/>
              </a:rPr>
              <a:t>How to manage guests expectations in hospitality.........................................Slide 10</a:t>
            </a:r>
          </a:p>
          <a:p>
            <a:r>
              <a:rPr lang="en-GB" sz="2400" dirty="0">
                <a:latin typeface="Arial" panose="020B0604020202020204" pitchFamily="34" charset="0"/>
                <a:cs typeface="Arial" panose="020B0604020202020204" pitchFamily="34" charset="0"/>
              </a:rPr>
              <a:t>.........................................................................................................................Slide 11</a:t>
            </a:r>
          </a:p>
          <a:p>
            <a:r>
              <a:rPr lang="en-GB" sz="2400" dirty="0">
                <a:latin typeface="Arial" panose="020B0604020202020204" pitchFamily="34" charset="0"/>
                <a:cs typeface="Arial" panose="020B0604020202020204" pitchFamily="34" charset="0"/>
              </a:rPr>
              <a:t>Conclusion.......................................................................................................Slide 12</a:t>
            </a:r>
          </a:p>
          <a:p>
            <a:r>
              <a:rPr lang="en-GB" sz="2400" dirty="0">
                <a:latin typeface="Arial" panose="020B0604020202020204" pitchFamily="34" charset="0"/>
                <a:cs typeface="Arial" panose="020B0604020202020204" pitchFamily="34" charset="0"/>
              </a:rPr>
              <a:t>References list.................................................................................................Slide 13</a:t>
            </a:r>
          </a:p>
          <a:p>
            <a:r>
              <a:rPr lang="en-GB" sz="2400" dirty="0">
                <a:latin typeface="Arial" panose="020B0604020202020204" pitchFamily="34" charset="0"/>
                <a:cs typeface="Arial" panose="020B0604020202020204" pitchFamily="34" charset="0"/>
              </a:rPr>
              <a:t>.........................................................................................................................Slide 14</a:t>
            </a:r>
          </a:p>
          <a:p>
            <a:pPr marL="0" indent="0">
              <a:buNone/>
            </a:pPr>
            <a:endParaRPr lang="en-GB" sz="2400" dirty="0"/>
          </a:p>
          <a:p>
            <a:endParaRPr lang="en-GB" sz="2400" dirty="0"/>
          </a:p>
          <a:p>
            <a:endParaRPr lang="en-GB" sz="2400" dirty="0">
              <a:latin typeface="+mn-lt"/>
            </a:endParaRP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b="1" dirty="0"/>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692131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E4BC96-016C-2D3C-2547-8CE652F56C95}"/>
              </a:ext>
            </a:extLst>
          </p:cNvPr>
          <p:cNvSpPr>
            <a:spLocks noGrp="1"/>
          </p:cNvSpPr>
          <p:nvPr>
            <p:ph idx="1"/>
          </p:nvPr>
        </p:nvSpPr>
        <p:spPr>
          <a:xfrm>
            <a:off x="777240" y="309489"/>
            <a:ext cx="10659110" cy="6302326"/>
          </a:xfrm>
        </p:spPr>
        <p:txBody>
          <a:bodyPr>
            <a:normAutofit/>
          </a:bodyPr>
          <a:lstStyle/>
          <a:p>
            <a:pPr marL="0" indent="0">
              <a:buNone/>
            </a:pPr>
            <a:endParaRPr lang="en-GB" sz="2400" b="1" dirty="0"/>
          </a:p>
          <a:p>
            <a:pPr marL="0" indent="0">
              <a:buNone/>
            </a:pPr>
            <a:r>
              <a:rPr lang="en-GB" sz="2400" b="1" dirty="0"/>
              <a:t>    Introduction</a:t>
            </a:r>
            <a:r>
              <a:rPr lang="en-GB" sz="2400" dirty="0"/>
              <a:t> </a:t>
            </a:r>
          </a:p>
          <a:p>
            <a:r>
              <a:rPr lang="en-GB" sz="1800" dirty="0"/>
              <a:t>The InterContinental Hotels Group, which has its headquarters in Denham, England, is one of the largest hotel groups in the world in terms of the number of rooms it operates, competing with the likes of Marriott and Accor. It manages 5,656 hotels across the globe, with a total of 842,759 rooms; the majority of these rooms are located in the United States. </a:t>
            </a:r>
          </a:p>
          <a:p>
            <a:r>
              <a:rPr lang="en-GB" sz="1800" dirty="0"/>
              <a:t>The great majority of its hotels are run as franchises by their own owners. Richard Solomons was the previous CEO of the company before being succeeded by Keith Barr, who was appointed CEO about two years ago. He serves as the leader of the company alongside the chief financial officer Paul Edge Cliffe-Johnson and the chief marketing officer Claire Bennett. In addition, the company has regional CEOs for the Americas, Europe, the Middle East, Africa, and Greater China.</a:t>
            </a:r>
          </a:p>
          <a:p>
            <a:r>
              <a:rPr lang="en-GB" sz="1800" dirty="0"/>
              <a:t> IHG is comprised of a total of 17 brands, ranging from economy to upscale accommodations. The Holiday Inn Express brand, which offers standard to upscale accommodations, is by far the most popular option, accounting for about half of the company's properties worldwide. In the meantime, InterContinental Hotels &amp; Resorts is the largest luxury brand owned by the firm, with 204 hotels, and Crowne Plaza is the largest upscale brand owned by the company, with 427 hotels.(Skift.com).</a:t>
            </a:r>
          </a:p>
        </p:txBody>
      </p:sp>
    </p:spTree>
    <p:extLst>
      <p:ext uri="{BB962C8B-B14F-4D97-AF65-F5344CB8AC3E}">
        <p14:creationId xmlns:p14="http://schemas.microsoft.com/office/powerpoint/2010/main" val="1142531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0B5055-A438-6173-5F6F-60EB2FD95686}"/>
              </a:ext>
            </a:extLst>
          </p:cNvPr>
          <p:cNvSpPr>
            <a:spLocks noGrp="1"/>
          </p:cNvSpPr>
          <p:nvPr>
            <p:ph idx="1"/>
          </p:nvPr>
        </p:nvSpPr>
        <p:spPr>
          <a:xfrm>
            <a:off x="777240" y="295422"/>
            <a:ext cx="10659110" cy="5881541"/>
          </a:xfrm>
        </p:spPr>
        <p:txBody>
          <a:bodyPr>
            <a:normAutofit/>
          </a:bodyPr>
          <a:lstStyle/>
          <a:p>
            <a:pPr marL="0" indent="0">
              <a:buNone/>
            </a:pPr>
            <a:r>
              <a:rPr lang="en-GB" sz="2400" b="1" dirty="0"/>
              <a:t>  IHG main consumers</a:t>
            </a:r>
          </a:p>
          <a:p>
            <a:r>
              <a:rPr lang="en-GB" sz="2400" dirty="0"/>
              <a:t>IHG Luxury BrandsIHG's premium luxury brand for Chinese consumers is Hualuxe. Chinese etiquette, status recognition, natural rejuvenation, and "supportive spaces" guide this luxury hotel chain. Elite Chinese business travelers can host banquets, parties, and meetings at the 10 Hualuxe resorts in China. Hualuxe hotels follow the "near to nature yet elegant" design approach. IHG's rising brand. IHG will spread Hualuxe to over 100 cities in 15-20 years. </a:t>
            </a:r>
          </a:p>
          <a:p>
            <a:endParaRPr lang="en-GB" sz="2400" dirty="0"/>
          </a:p>
          <a:p>
            <a:r>
              <a:rPr lang="en-GB" sz="2400" dirty="0"/>
              <a:t>The Economist expects that Chinese passport ownership would rise from 10% to 20% by the end of the decade, so IHG is clearly interested in serving Chinese passengers. Mandarin Oriental and Six Senses rival Hualuxe.IHG's luxury brands include Regent and Hualuxe. Regent has six hotels in four countries, with five more planned. Regent targets affluent, discriminating travelers who value comfort and unique experiences. Regent touts its facilities' "age-old traditions" and cutting-edge technology. Since 1970, this brand has emphasized luxury. Ritz-Carlton and Four Seasons compete (</a:t>
            </a:r>
            <a:r>
              <a:rPr lang="en-GB" sz="2400" dirty="0" err="1"/>
              <a:t>HotelTechReport</a:t>
            </a:r>
            <a:r>
              <a:rPr lang="en-GB" sz="2400" dirty="0"/>
              <a:t>, October 2022).</a:t>
            </a:r>
          </a:p>
        </p:txBody>
      </p:sp>
    </p:spTree>
    <p:extLst>
      <p:ext uri="{BB962C8B-B14F-4D97-AF65-F5344CB8AC3E}">
        <p14:creationId xmlns:p14="http://schemas.microsoft.com/office/powerpoint/2010/main" val="3418800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9FDE5B-EBA9-A84D-4059-3CA46F07A33B}"/>
              </a:ext>
            </a:extLst>
          </p:cNvPr>
          <p:cNvSpPr>
            <a:spLocks noGrp="1"/>
          </p:cNvSpPr>
          <p:nvPr>
            <p:ph idx="1"/>
          </p:nvPr>
        </p:nvSpPr>
        <p:spPr>
          <a:xfrm>
            <a:off x="766445" y="337625"/>
            <a:ext cx="10659110" cy="5922498"/>
          </a:xfrm>
        </p:spPr>
        <p:txBody>
          <a:bodyPr>
            <a:normAutofit lnSpcReduction="10000"/>
          </a:bodyPr>
          <a:lstStyle/>
          <a:p>
            <a:pPr marL="0" indent="0">
              <a:buNone/>
            </a:pPr>
            <a:r>
              <a:rPr lang="en-GB" dirty="0"/>
              <a:t>   </a:t>
            </a:r>
            <a:r>
              <a:rPr lang="en-GB" sz="2400" b="1" dirty="0"/>
              <a:t>Guest services and facilities</a:t>
            </a:r>
          </a:p>
          <a:p>
            <a:r>
              <a:rPr lang="en-GB" sz="2400" dirty="0"/>
              <a:t>During the 2016 MarTech conference, Charlie Aspey, who is the European email marketing manager for the InterContinental group, shared with the audience that the company's worldwide membership scheme currently has more than 94 million members. It does this by leveraging technology to provide a more individualised experience for its over the course of the past few years, the company has been making efforts to enhance the customer experience by better utilising the data at its disposal. </a:t>
            </a:r>
          </a:p>
          <a:p>
            <a:r>
              <a:rPr lang="en-GB" sz="2400" dirty="0"/>
              <a:t>Aspey argues that the group's loyalty scheme "underpins everything" because InterContinental Hotels has a variety of different systems, each of which has a separate set of stakeholders and several owners. A reservation platform receives data about guests from the moment they make their first point of contact with a hotel, which may be in the form of an in-person, an online, or a booking made through a call center. The hotel can use this information to better serve guests staying at any of its properties. After that, the data is transferred to an intelligent email platform, which initiates real-time individualised email engagement with the clients as customers (</a:t>
            </a:r>
            <a:r>
              <a:rPr lang="en-US" sz="2400" dirty="0">
                <a:effectLst/>
                <a:ea typeface="Times New Roman" panose="02020603050405020304" pitchFamily="18" charset="0"/>
                <a:cs typeface="Times New Roman" panose="02020603050405020304" pitchFamily="18" charset="0"/>
              </a:rPr>
              <a:t>Clare McDonald, 2016).</a:t>
            </a:r>
            <a:endParaRPr lang="en-GB" sz="2400" dirty="0"/>
          </a:p>
        </p:txBody>
      </p:sp>
    </p:spTree>
    <p:extLst>
      <p:ext uri="{BB962C8B-B14F-4D97-AF65-F5344CB8AC3E}">
        <p14:creationId xmlns:p14="http://schemas.microsoft.com/office/powerpoint/2010/main" val="1776073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867C93-5AB0-CC28-6E8F-1398E10E0F40}"/>
              </a:ext>
            </a:extLst>
          </p:cNvPr>
          <p:cNvSpPr>
            <a:spLocks noGrp="1"/>
          </p:cNvSpPr>
          <p:nvPr>
            <p:ph idx="1"/>
          </p:nvPr>
        </p:nvSpPr>
        <p:spPr>
          <a:xfrm>
            <a:off x="777240" y="407963"/>
            <a:ext cx="10659110" cy="5769000"/>
          </a:xfrm>
        </p:spPr>
        <p:txBody>
          <a:bodyPr>
            <a:normAutofit lnSpcReduction="10000"/>
          </a:bodyPr>
          <a:lstStyle/>
          <a:p>
            <a:pPr marL="0" indent="0">
              <a:buNone/>
            </a:pPr>
            <a:endParaRPr lang="en-GB" dirty="0"/>
          </a:p>
          <a:p>
            <a:r>
              <a:rPr lang="en-GB" sz="2400" dirty="0"/>
              <a:t>According to the American Customer Satisfaction Index, IHG was recognised as one of the top 10 most admired hotel companies in 2018, and it was ranked as one of the top three in the Customer Experience Excellence Analysis conducted by KPMG Nunwood. These notable rankings can be ascribed in part to IHG's global scale and enormous workforce, but more so to the company's commitment to customization.IHG is able to differentiate its brands from those of its rivals by providing one-of-a-kind experiences to practically all of its customers. This is one of the ways that IHG does this. </a:t>
            </a:r>
          </a:p>
          <a:p>
            <a:r>
              <a:rPr lang="en-GB" sz="2400" dirty="0"/>
              <a:t>Customer happiness can be significantly increased by the addition of personal touches, such as the preparation of a guest's preferred meal, the repair of a ripped garment, the provision of an unexpected upgrade, or the search for a misplaced passport. This highly customised service is possible in part because of the emphasis that the company places on the involvement of its workforce. Encouragement of employees to go above and beyond for customers results in increased customer retention and advocacy for the business ( Telus International, 2019).</a:t>
            </a:r>
          </a:p>
        </p:txBody>
      </p:sp>
    </p:spTree>
    <p:extLst>
      <p:ext uri="{BB962C8B-B14F-4D97-AF65-F5344CB8AC3E}">
        <p14:creationId xmlns:p14="http://schemas.microsoft.com/office/powerpoint/2010/main" val="696850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AB9320-987D-FC78-D5DB-0C0F0EA0D1D0}"/>
              </a:ext>
            </a:extLst>
          </p:cNvPr>
          <p:cNvSpPr>
            <a:spLocks noGrp="1"/>
          </p:cNvSpPr>
          <p:nvPr>
            <p:ph idx="1"/>
          </p:nvPr>
        </p:nvSpPr>
        <p:spPr>
          <a:xfrm>
            <a:off x="777240" y="506437"/>
            <a:ext cx="10659110" cy="5670526"/>
          </a:xfrm>
        </p:spPr>
        <p:txBody>
          <a:bodyPr>
            <a:normAutofit/>
          </a:bodyPr>
          <a:lstStyle/>
          <a:p>
            <a:pPr marL="0" indent="0">
              <a:buNone/>
            </a:pPr>
            <a:r>
              <a:rPr lang="en-GB" sz="2400" b="1" dirty="0"/>
              <a:t>  </a:t>
            </a:r>
          </a:p>
          <a:p>
            <a:pPr marL="0" indent="0">
              <a:buNone/>
            </a:pPr>
            <a:r>
              <a:rPr lang="en-GB" sz="2400" b="1" dirty="0"/>
              <a:t> Role and function of guest services </a:t>
            </a:r>
          </a:p>
          <a:p>
            <a:endParaRPr lang="en-GB" dirty="0"/>
          </a:p>
          <a:p>
            <a:r>
              <a:rPr lang="en-GB" dirty="0"/>
              <a:t>IHG is committed to using technology to improve the guest experience and simplify the lives of its customers. Its mobile apps let travellers to search for available rooms, read reviews, book their stays, manage their IHG Rewards cards, and check in and out using their mobile devices. IHG Translator interprets live conversation in 12 languages and provides a variety of materials for language learning. Recently, Alipay connectivity was added to the company's app, enabling customers to use the ubiquitous mobile payment network at the vast majority of IHG sites in China. </a:t>
            </a:r>
          </a:p>
          <a:p>
            <a:r>
              <a:rPr lang="en-GB" dirty="0"/>
              <a:t>In 2016, the company partnered with HTC to provide a virtual reality (VR) experience in the guestroom. Guests in Beijing, Shanghai, and </a:t>
            </a:r>
            <a:r>
              <a:rPr lang="en-GB" dirty="0" err="1"/>
              <a:t>Sanya</a:t>
            </a:r>
            <a:r>
              <a:rPr lang="en-GB" dirty="0"/>
              <a:t> utilised the HTC </a:t>
            </a:r>
            <a:r>
              <a:rPr lang="en-GB" dirty="0" err="1"/>
              <a:t>Vive</a:t>
            </a:r>
            <a:r>
              <a:rPr lang="en-GB" dirty="0"/>
              <a:t> headsets in their rooms to enjoy virtual reality games, films, and other immersive digital entertainment — a truly novel, high-tech </a:t>
            </a:r>
            <a:r>
              <a:rPr lang="en-GB" dirty="0" err="1"/>
              <a:t>amenity.As</a:t>
            </a:r>
            <a:r>
              <a:rPr lang="en-GB" dirty="0"/>
              <a:t> advocates for exceptional customer service, TELUS International is continually impressed by InterContinental Hotels Group's technological leadership, individualised care, and meticulous attention to detail. Its "True Hospitality" philosophy not only sets the benchmark for hotels, but also serves as a model for businesses of all types in terms of providing superior customer service.. (Telus International, 2019)</a:t>
            </a:r>
          </a:p>
        </p:txBody>
      </p:sp>
    </p:spTree>
    <p:extLst>
      <p:ext uri="{BB962C8B-B14F-4D97-AF65-F5344CB8AC3E}">
        <p14:creationId xmlns:p14="http://schemas.microsoft.com/office/powerpoint/2010/main" val="2203311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54C9C7-0B06-2E84-0A2C-70CA48C5D06B}"/>
              </a:ext>
            </a:extLst>
          </p:cNvPr>
          <p:cNvSpPr>
            <a:spLocks noGrp="1"/>
          </p:cNvSpPr>
          <p:nvPr>
            <p:ph idx="1"/>
          </p:nvPr>
        </p:nvSpPr>
        <p:spPr>
          <a:xfrm>
            <a:off x="777240" y="267286"/>
            <a:ext cx="10659110" cy="6063176"/>
          </a:xfrm>
        </p:spPr>
        <p:txBody>
          <a:bodyPr>
            <a:normAutofit lnSpcReduction="10000"/>
          </a:bodyPr>
          <a:lstStyle/>
          <a:p>
            <a:endParaRPr lang="en-GB" sz="2400" dirty="0"/>
          </a:p>
          <a:p>
            <a:r>
              <a:rPr lang="en-GB" sz="2400" dirty="0"/>
              <a:t>The majority of revenue that is generated for local economies directly through hospitality comes from tourists who visit hotels, restaurants, and other entertainment facilities and spend money there. It is beneficial to the economy in an indirect way because tourists buy things like retail products, items from pharmacies, and souvenirs and crafts that are manufactured locally. Hotels are among the most important buildings in the world because they offer a variety of services, including those related to amusement and entertainment, business meetings and conferences, and business get-togethers. The provision of hospitality is the means through which guests are accommodated, entertained, fed, and watered during their trips</a:t>
            </a:r>
            <a:r>
              <a:rPr lang="en-GB" dirty="0"/>
              <a:t>.</a:t>
            </a:r>
          </a:p>
          <a:p>
            <a:r>
              <a:rPr lang="en-GB" sz="2400" dirty="0"/>
              <a:t>Hotels are clearly one of the tourism industry's fastest-growing segments, and they serve as the primary source because lodging is a crucial component and factor in any nation's development. Tourism and the hotel sector have always gone hand in hand, and today there are many hotels to pick from, increasing the value and options for visitors to choose from within the region. Although the mere presence of a hotel is insufficient to boost a region's tourism on its own, they do signal the presence of health tourism (</a:t>
            </a:r>
            <a:r>
              <a:rPr lang="en-GB" sz="2400" dirty="0" err="1"/>
              <a:t>HotelierLife</a:t>
            </a:r>
            <a:r>
              <a:rPr lang="en-GB" sz="2400" dirty="0"/>
              <a:t>, 2020).</a:t>
            </a:r>
          </a:p>
        </p:txBody>
      </p:sp>
    </p:spTree>
    <p:extLst>
      <p:ext uri="{BB962C8B-B14F-4D97-AF65-F5344CB8AC3E}">
        <p14:creationId xmlns:p14="http://schemas.microsoft.com/office/powerpoint/2010/main" val="1097019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D2BABC-B784-DD33-9702-634D3381934B}"/>
              </a:ext>
            </a:extLst>
          </p:cNvPr>
          <p:cNvSpPr>
            <a:spLocks noGrp="1"/>
          </p:cNvSpPr>
          <p:nvPr>
            <p:ph idx="1"/>
          </p:nvPr>
        </p:nvSpPr>
        <p:spPr>
          <a:xfrm>
            <a:off x="777240" y="196948"/>
            <a:ext cx="10659110" cy="5980015"/>
          </a:xfrm>
        </p:spPr>
        <p:txBody>
          <a:bodyPr>
            <a:normAutofit lnSpcReduction="10000"/>
          </a:bodyPr>
          <a:lstStyle/>
          <a:p>
            <a:pPr marL="0" indent="0">
              <a:buNone/>
            </a:pPr>
            <a:r>
              <a:rPr lang="en-GB" sz="2400" b="1" dirty="0"/>
              <a:t>     </a:t>
            </a:r>
          </a:p>
          <a:p>
            <a:pPr marL="0" indent="0">
              <a:buNone/>
            </a:pPr>
            <a:r>
              <a:rPr lang="en-GB" sz="2400" b="1" dirty="0"/>
              <a:t>Importance of Hospitality</a:t>
            </a:r>
          </a:p>
          <a:p>
            <a:endParaRPr lang="en-GB" sz="2400" b="1" dirty="0"/>
          </a:p>
          <a:p>
            <a:r>
              <a:rPr lang="en-GB" sz="2400" dirty="0"/>
              <a:t>The four sub-industries that make up the hospitality sector are travel and tourism, the food and beverage sector, the accommodation sector, and the recreation sector. Included in the package can be things like hotels, restaurants, activities, and entertainment as well as things like </a:t>
            </a:r>
            <a:r>
              <a:rPr lang="en-GB" sz="2400" dirty="0" err="1"/>
              <a:t>cruises.When</a:t>
            </a:r>
            <a:r>
              <a:rPr lang="en-GB" sz="2400" dirty="0"/>
              <a:t> it comes to any of these aspects of the business, the primary objective is to ensure that the customer has a pleasant and relaxing experience, as well as to supply them with any necessary services.</a:t>
            </a:r>
          </a:p>
          <a:p>
            <a:r>
              <a:rPr lang="en-GB" sz="2400" dirty="0"/>
              <a:t> It is essential to keep in mind that the hospitality sector is distinct from the tourism industry in the sense that it does not exclusively serve customers who are travelling away from their homes, even though it does so on occasion. The locals have the opportunity to enjoy the hospitality offered by the neighbouring region, and a good number of them do so on a regular </a:t>
            </a:r>
            <a:r>
              <a:rPr lang="en-GB" sz="2400" dirty="0" err="1"/>
              <a:t>basis.There</a:t>
            </a:r>
            <a:r>
              <a:rPr lang="en-GB" sz="2400" dirty="0"/>
              <a:t> are several facets that contribute to the significance of the hotel business. It is a vital, yet frequently neglected aspect of the manufacturing sector in the majority of nations' economies.(Impoff.com, 2020).</a:t>
            </a:r>
          </a:p>
        </p:txBody>
      </p:sp>
    </p:spTree>
    <p:extLst>
      <p:ext uri="{BB962C8B-B14F-4D97-AF65-F5344CB8AC3E}">
        <p14:creationId xmlns:p14="http://schemas.microsoft.com/office/powerpoint/2010/main" val="1584712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32B8B-9A6F-D32D-2505-95AD95C16B31}"/>
              </a:ext>
            </a:extLst>
          </p:cNvPr>
          <p:cNvSpPr>
            <a:spLocks noGrp="1"/>
          </p:cNvSpPr>
          <p:nvPr>
            <p:ph type="title"/>
          </p:nvPr>
        </p:nvSpPr>
        <p:spPr>
          <a:xfrm>
            <a:off x="777240" y="365126"/>
            <a:ext cx="10659110" cy="577410"/>
          </a:xfrm>
        </p:spPr>
        <p:txBody>
          <a:bodyPr>
            <a:noAutofit/>
          </a:bodyPr>
          <a:lstStyle/>
          <a:p>
            <a:r>
              <a:rPr lang="en-GB" sz="2400" b="1" dirty="0">
                <a:latin typeface="+mn-lt"/>
              </a:rPr>
              <a:t>How to manage guests expectations in hospitality</a:t>
            </a:r>
          </a:p>
        </p:txBody>
      </p:sp>
      <p:sp>
        <p:nvSpPr>
          <p:cNvPr id="3" name="Content Placeholder 2">
            <a:extLst>
              <a:ext uri="{FF2B5EF4-FFF2-40B4-BE49-F238E27FC236}">
                <a16:creationId xmlns:a16="http://schemas.microsoft.com/office/drawing/2014/main" id="{1D7283B3-6090-ED4B-58C4-AEFB41D3CF10}"/>
              </a:ext>
            </a:extLst>
          </p:cNvPr>
          <p:cNvSpPr>
            <a:spLocks noGrp="1"/>
          </p:cNvSpPr>
          <p:nvPr>
            <p:ph idx="1"/>
          </p:nvPr>
        </p:nvSpPr>
        <p:spPr>
          <a:xfrm>
            <a:off x="777240" y="1111348"/>
            <a:ext cx="10659110" cy="5065615"/>
          </a:xfrm>
        </p:spPr>
        <p:txBody>
          <a:bodyPr>
            <a:normAutofit/>
          </a:bodyPr>
          <a:lstStyle/>
          <a:p>
            <a:r>
              <a:rPr lang="en-GB" sz="2400" dirty="0"/>
              <a:t>Interactions shape experiences, which are fundamental to hospitality. Those who work in the hospitality industry frequently do so because they value people. Technology can help front desk and reception employees emphasis developing relationships with guests. </a:t>
            </a:r>
          </a:p>
          <a:p>
            <a:r>
              <a:rPr lang="en-GB" sz="2400" dirty="0"/>
              <a:t>Hotels can enable extraordinary interactions with guests by releasing their staff from the constraints of a front desk and an obtrusive computer screen. This will contribute to rising client satisfaction ratings and is likely to create brand ambassadors for your hotel—happy visitors who spread the word about their pleasant stay via personal recommendations and online review sites (Blog </a:t>
            </a:r>
            <a:r>
              <a:rPr lang="en-GB" sz="2400" dirty="0" err="1"/>
              <a:t>Sihot</a:t>
            </a:r>
            <a:r>
              <a:rPr lang="en-GB" sz="2400" dirty="0"/>
              <a:t>, 2022).</a:t>
            </a:r>
          </a:p>
        </p:txBody>
      </p:sp>
    </p:spTree>
    <p:extLst>
      <p:ext uri="{BB962C8B-B14F-4D97-AF65-F5344CB8AC3E}">
        <p14:creationId xmlns:p14="http://schemas.microsoft.com/office/powerpoint/2010/main" val="3615534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9F6C6F-21E3-B539-D335-972FC88B2681}"/>
              </a:ext>
            </a:extLst>
          </p:cNvPr>
          <p:cNvSpPr>
            <a:spLocks noGrp="1"/>
          </p:cNvSpPr>
          <p:nvPr>
            <p:ph idx="1"/>
          </p:nvPr>
        </p:nvSpPr>
        <p:spPr>
          <a:xfrm>
            <a:off x="777240" y="281354"/>
            <a:ext cx="10659110" cy="5895609"/>
          </a:xfrm>
        </p:spPr>
        <p:txBody>
          <a:bodyPr>
            <a:normAutofit/>
          </a:bodyPr>
          <a:lstStyle/>
          <a:p>
            <a:r>
              <a:rPr lang="en-GB" dirty="0"/>
              <a:t>It is essential to keep in mind that the client is in control of the transaction and that their requirements must be satisfied, not just in general but particularly in the hospitality industry. Demand for quality goods or services, in addition to an all-around enjoyable experience, is at an all-time high. This trend is expected to continue. </a:t>
            </a:r>
          </a:p>
          <a:p>
            <a:r>
              <a:rPr lang="en-GB" dirty="0"/>
              <a:t>To ensure the success of your company, it is imperative that you pay attention to the requirements of the customers, that you give them the very best deals that are feasible and that you display these deals in a way that is easy to understand. As barriers between nations are gradually being eliminated, businesses are no longer restricted to merely competing with their equivalents on the domestic level. The simplicity with which one can compare the various offerings makes it even more challenging to maintain one's competitive edge.</a:t>
            </a:r>
          </a:p>
          <a:p>
            <a:r>
              <a:rPr lang="en-GB" dirty="0"/>
              <a:t>In 2018, personalization is an essential component of not just a high-quality product but also an effective marketing approach. Be sure that you are not communicating with millions of clients in the same manner, as doing so can prove to be ineffective. Try customising both your message and your service to get improved response rates. Keep in mind that your clients are tired of being treated like robots and place a high importance on emotionally engaging communication. Make sure you demonstrate empathy for the situation while also providing them with answers that are both rapid and effective. It will only be to your profit, as well as the benefit of your guests.(eHotelier, 2018).</a:t>
            </a:r>
          </a:p>
        </p:txBody>
      </p:sp>
    </p:spTree>
    <p:extLst>
      <p:ext uri="{BB962C8B-B14F-4D97-AF65-F5344CB8AC3E}">
        <p14:creationId xmlns:p14="http://schemas.microsoft.com/office/powerpoint/2010/main" val="3749524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62441EB-C4D4-31F4-AFA7-B4E1F36D7563}"/>
              </a:ext>
            </a:extLst>
          </p:cNvPr>
          <p:cNvSpPr>
            <a:spLocks noGrp="1"/>
          </p:cNvSpPr>
          <p:nvPr>
            <p:ph idx="1"/>
          </p:nvPr>
        </p:nvSpPr>
        <p:spPr>
          <a:xfrm>
            <a:off x="777240" y="604911"/>
            <a:ext cx="10659110" cy="5572052"/>
          </a:xfrm>
        </p:spPr>
        <p:txBody>
          <a:bodyPr>
            <a:normAutofit/>
          </a:bodyPr>
          <a:lstStyle/>
          <a:p>
            <a:pPr marL="0" indent="0">
              <a:buNone/>
            </a:pPr>
            <a:endParaRPr lang="en-GB" sz="2400" b="1" dirty="0"/>
          </a:p>
          <a:p>
            <a:pPr marL="0" indent="0">
              <a:buNone/>
            </a:pPr>
            <a:r>
              <a:rPr lang="en-GB" sz="2400" b="1" dirty="0"/>
              <a:t>Conclusion</a:t>
            </a:r>
            <a:endParaRPr lang="en-GB" sz="2400" dirty="0"/>
          </a:p>
          <a:p>
            <a:pPr marL="0" indent="0">
              <a:buNone/>
            </a:pPr>
            <a:r>
              <a:rPr lang="en-GB" sz="2400" dirty="0"/>
              <a:t>After conducting research on hotel chains that can compete with Intercontinental Hotel Group, it was determined that there are a large number of organisations with comparable experience. Intercontinental Hotel Group, Starwood Hotels, and Resorts, Marriot International, Accor, Hilton Group PLC, and Le Meridien Hotels and Resorts are the leading hotel chains. It is impossible to avoid competition with these corporations because they own a large number of hotels in a variety of nations and are the most powerful in the tourism industry (</a:t>
            </a:r>
            <a:r>
              <a:rPr lang="en-GB" sz="2400" b="0" i="0" dirty="0" err="1">
                <a:solidFill>
                  <a:srgbClr val="1F2024"/>
                </a:solidFill>
                <a:effectLst/>
              </a:rPr>
              <a:t>Cunill</a:t>
            </a:r>
            <a:r>
              <a:rPr lang="en-GB" sz="2400" b="0" i="0" dirty="0">
                <a:solidFill>
                  <a:srgbClr val="1F2024"/>
                </a:solidFill>
                <a:effectLst/>
              </a:rPr>
              <a:t>, 2006).</a:t>
            </a:r>
            <a:endParaRPr lang="en-GB" sz="2400" dirty="0"/>
          </a:p>
          <a:p>
            <a:pPr marL="0" indent="0">
              <a:buNone/>
            </a:pPr>
            <a:r>
              <a:rPr lang="en-GB" sz="2400" dirty="0"/>
              <a:t>Being in continuous growth, IHG certainly remains one of the most famous hotel chains globally. IHG promises its customers high-quality services, with the hope that they will come back every time with pleasure.</a:t>
            </a:r>
          </a:p>
          <a:p>
            <a:pPr marL="0" indent="0">
              <a:buNone/>
            </a:pPr>
            <a:endParaRPr lang="en-GB" sz="2400" dirty="0"/>
          </a:p>
        </p:txBody>
      </p:sp>
    </p:spTree>
    <p:extLst>
      <p:ext uri="{BB962C8B-B14F-4D97-AF65-F5344CB8AC3E}">
        <p14:creationId xmlns:p14="http://schemas.microsoft.com/office/powerpoint/2010/main" val="3827055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26F6D-273F-9044-FFC5-B8E7BF0A2016}"/>
              </a:ext>
            </a:extLst>
          </p:cNvPr>
          <p:cNvSpPr>
            <a:spLocks noGrp="1"/>
          </p:cNvSpPr>
          <p:nvPr>
            <p:ph type="title"/>
          </p:nvPr>
        </p:nvSpPr>
        <p:spPr>
          <a:xfrm>
            <a:off x="777240" y="365125"/>
            <a:ext cx="10659110" cy="464869"/>
          </a:xfrm>
        </p:spPr>
        <p:txBody>
          <a:bodyPr>
            <a:normAutofit/>
          </a:bodyPr>
          <a:lstStyle/>
          <a:p>
            <a:r>
              <a:rPr lang="en-GB" sz="2400" b="1" dirty="0">
                <a:latin typeface="+mn-lt"/>
              </a:rPr>
              <a:t>References list</a:t>
            </a:r>
          </a:p>
        </p:txBody>
      </p:sp>
      <p:sp>
        <p:nvSpPr>
          <p:cNvPr id="3" name="Content Placeholder 2">
            <a:extLst>
              <a:ext uri="{FF2B5EF4-FFF2-40B4-BE49-F238E27FC236}">
                <a16:creationId xmlns:a16="http://schemas.microsoft.com/office/drawing/2014/main" id="{FA6942DA-41C2-DC3E-A3E1-7882E207B913}"/>
              </a:ext>
            </a:extLst>
          </p:cNvPr>
          <p:cNvSpPr>
            <a:spLocks noGrp="1"/>
          </p:cNvSpPr>
          <p:nvPr>
            <p:ph idx="1"/>
          </p:nvPr>
        </p:nvSpPr>
        <p:spPr>
          <a:xfrm>
            <a:off x="777240" y="829994"/>
            <a:ext cx="10659110" cy="5662881"/>
          </a:xfrm>
        </p:spPr>
        <p:txBody>
          <a:bodyPr>
            <a:normAutofit/>
          </a:bodyPr>
          <a:lstStyle/>
          <a:p>
            <a:endParaRPr lang="en-GB" sz="1800" dirty="0"/>
          </a:p>
          <a:p>
            <a:r>
              <a:rPr lang="en-US" sz="1800" dirty="0">
                <a:effectLst/>
                <a:ea typeface="Times New Roman" panose="02020603050405020304" pitchFamily="18" charset="0"/>
                <a:cs typeface="Times New Roman" panose="02020603050405020304" pitchFamily="18" charset="0"/>
              </a:rPr>
              <a:t>Clare McDonald, </a:t>
            </a:r>
            <a:r>
              <a:rPr lang="en-US" sz="1800" dirty="0">
                <a:solidFill>
                  <a:srgbClr val="666666"/>
                </a:solidFill>
                <a:effectLst/>
                <a:ea typeface="Times New Roman" panose="02020603050405020304" pitchFamily="18" charset="0"/>
              </a:rPr>
              <a:t>24 Nov 2016</a:t>
            </a:r>
            <a:r>
              <a:rPr lang="en-US" sz="1800" b="1" dirty="0">
                <a:solidFill>
                  <a:srgbClr val="666666"/>
                </a:solidFill>
                <a:effectLst/>
                <a:ea typeface="Times New Roman" panose="02020603050405020304" pitchFamily="18" charset="0"/>
              </a:rPr>
              <a:t>.</a:t>
            </a:r>
            <a:r>
              <a:rPr lang="en-US" sz="1800" b="1" dirty="0">
                <a:effectLst/>
                <a:ea typeface="Times New Roman" panose="02020603050405020304" pitchFamily="18" charset="0"/>
                <a:cs typeface="Times New Roman" panose="02020603050405020304" pitchFamily="18" charset="0"/>
              </a:rPr>
              <a:t> </a:t>
            </a:r>
            <a:r>
              <a:rPr lang="en-US" sz="1800" i="1" dirty="0">
                <a:effectLst/>
                <a:ea typeface="Times New Roman" panose="02020603050405020304" pitchFamily="18" charset="0"/>
                <a:cs typeface="Times New Roman" panose="02020603050405020304" pitchFamily="18" charset="0"/>
              </a:rPr>
              <a:t>How InterContinental Hotels connects with real-time marketing.</a:t>
            </a:r>
            <a:r>
              <a:rPr lang="en-US" sz="1800" dirty="0">
                <a:effectLst/>
                <a:ea typeface="Times New Roman" panose="02020603050405020304" pitchFamily="18" charset="0"/>
                <a:cs typeface="Times New Roman" panose="02020603050405020304" pitchFamily="18" charset="0"/>
              </a:rPr>
              <a:t> Business Editor  </a:t>
            </a:r>
            <a:r>
              <a:rPr lang="en-US" sz="1800" dirty="0">
                <a:solidFill>
                  <a:srgbClr val="666666"/>
                </a:solidFill>
                <a:effectLst/>
                <a:ea typeface="Times New Roman" panose="02020603050405020304" pitchFamily="18" charset="0"/>
              </a:rPr>
              <a:t>Published: 24 Nov 2016 12:00.</a:t>
            </a:r>
          </a:p>
          <a:p>
            <a:endParaRPr lang="en-US" sz="1800" dirty="0">
              <a:solidFill>
                <a:srgbClr val="666666"/>
              </a:solidFill>
              <a:effectLst/>
              <a:ea typeface="Times New Roman" panose="02020603050405020304" pitchFamily="18" charset="0"/>
            </a:endParaRPr>
          </a:p>
          <a:p>
            <a:r>
              <a:rPr lang="en-GB" sz="1800" b="0" i="0" dirty="0">
                <a:solidFill>
                  <a:srgbClr val="333333"/>
                </a:solidFill>
                <a:effectLst/>
              </a:rPr>
              <a:t>ComputerWeekly.com</a:t>
            </a:r>
            <a:r>
              <a:rPr lang="en-GB" sz="1800" dirty="0">
                <a:solidFill>
                  <a:srgbClr val="333333"/>
                </a:solidFill>
              </a:rPr>
              <a:t>, </a:t>
            </a:r>
            <a:r>
              <a:rPr lang="en-GB" sz="1800" b="0" i="0" dirty="0">
                <a:solidFill>
                  <a:srgbClr val="333333"/>
                </a:solidFill>
                <a:effectLst/>
              </a:rPr>
              <a:t>November 24, 2016</a:t>
            </a:r>
            <a:r>
              <a:rPr lang="en-GB" sz="1800" dirty="0">
                <a:solidFill>
                  <a:srgbClr val="333333"/>
                </a:solidFill>
              </a:rPr>
              <a:t>.</a:t>
            </a:r>
            <a:r>
              <a:rPr lang="en-GB" sz="1800" b="0" i="0" dirty="0">
                <a:solidFill>
                  <a:srgbClr val="333333"/>
                </a:solidFill>
                <a:effectLst/>
              </a:rPr>
              <a:t> </a:t>
            </a:r>
            <a:r>
              <a:rPr lang="en-GB" sz="1800" b="0" i="1" dirty="0">
                <a:solidFill>
                  <a:srgbClr val="333333"/>
                </a:solidFill>
                <a:effectLst/>
              </a:rPr>
              <a:t>How InterContinental Hotels connects with real-time marketing: Computer Weekly. </a:t>
            </a:r>
            <a:r>
              <a:rPr lang="en-GB" sz="1800" b="0" dirty="0">
                <a:solidFill>
                  <a:srgbClr val="333333"/>
                </a:solidFill>
                <a:effectLst/>
              </a:rPr>
              <a:t>Available at: </a:t>
            </a:r>
            <a:r>
              <a:rPr lang="en-GB" sz="1800" b="0" i="0" dirty="0">
                <a:solidFill>
                  <a:srgbClr val="333333"/>
                </a:solidFill>
                <a:effectLst/>
                <a:hlinkClick r:id="rId2"/>
              </a:rPr>
              <a:t>https://www.computerweekly.com/news/450403246/How-InterContinental-Hotels-connects-with-real-time-marketing</a:t>
            </a:r>
            <a:r>
              <a:rPr lang="en-GB" sz="1800" b="0" i="0" dirty="0">
                <a:solidFill>
                  <a:srgbClr val="333333"/>
                </a:solidFill>
                <a:effectLst/>
              </a:rPr>
              <a:t> ( Accessed: February 10, 2023).</a:t>
            </a:r>
            <a:endParaRPr lang="en-GB" sz="1800" b="0" dirty="0">
              <a:solidFill>
                <a:srgbClr val="333333"/>
              </a:solidFill>
              <a:effectLst/>
            </a:endParaRPr>
          </a:p>
          <a:p>
            <a:endParaRPr lang="en-GB" sz="1800" dirty="0"/>
          </a:p>
          <a:p>
            <a:r>
              <a:rPr lang="en-GB" sz="1800" dirty="0"/>
              <a:t>HOTELIER LIFE | All About The Hotel Industry, </a:t>
            </a:r>
            <a:r>
              <a:rPr lang="en-GB" sz="1800" b="0" i="0" dirty="0">
                <a:solidFill>
                  <a:srgbClr val="333333"/>
                </a:solidFill>
                <a:effectLst/>
              </a:rPr>
              <a:t>April 08, 2022. </a:t>
            </a:r>
            <a:r>
              <a:rPr lang="en-GB" sz="1800" b="0" i="1" dirty="0">
                <a:solidFill>
                  <a:srgbClr val="333333"/>
                </a:solidFill>
                <a:effectLst/>
              </a:rPr>
              <a:t>WHAT IS THE IMPORTANCE OF HOTEL INDUSTRY IN 21 ST CENTURY</a:t>
            </a:r>
            <a:r>
              <a:rPr lang="en-GB" sz="1800" b="0" i="0" dirty="0">
                <a:solidFill>
                  <a:srgbClr val="333333"/>
                </a:solidFill>
                <a:effectLst/>
              </a:rPr>
              <a:t>. Available at: </a:t>
            </a:r>
            <a:r>
              <a:rPr lang="en-GB" sz="1800" b="0" i="0" dirty="0">
                <a:solidFill>
                  <a:srgbClr val="333333"/>
                </a:solidFill>
                <a:effectLst/>
                <a:hlinkClick r:id="rId3"/>
              </a:rPr>
              <a:t>https://www.hotelierlife.com/importance-of-hotel-industry/</a:t>
            </a:r>
            <a:r>
              <a:rPr lang="en-GB" sz="1800" b="0" i="0" dirty="0">
                <a:solidFill>
                  <a:srgbClr val="333333"/>
                </a:solidFill>
                <a:effectLst/>
              </a:rPr>
              <a:t> (Accessed: February 10, 2023).</a:t>
            </a:r>
          </a:p>
          <a:p>
            <a:endParaRPr lang="en-GB" sz="1800" b="0" i="0" dirty="0">
              <a:solidFill>
                <a:srgbClr val="333333"/>
              </a:solidFill>
              <a:effectLst/>
            </a:endParaRPr>
          </a:p>
          <a:p>
            <a:r>
              <a:rPr lang="en-GB" sz="1800" b="0" i="0" dirty="0">
                <a:solidFill>
                  <a:srgbClr val="333333"/>
                </a:solidFill>
                <a:effectLst/>
                <a:latin typeface="Aspira Webfont"/>
              </a:rPr>
              <a:t>IMPOFF, September 03, 2022. </a:t>
            </a:r>
            <a:r>
              <a:rPr lang="en-GB" sz="1800" b="0" i="1" dirty="0">
                <a:solidFill>
                  <a:srgbClr val="333333"/>
                </a:solidFill>
                <a:effectLst/>
                <a:latin typeface="Aspira Webfont"/>
              </a:rPr>
              <a:t>Importance of Hospitality Industry. </a:t>
            </a:r>
            <a:r>
              <a:rPr lang="en-GB" sz="1800" b="0" dirty="0">
                <a:solidFill>
                  <a:srgbClr val="333333"/>
                </a:solidFill>
                <a:effectLst/>
                <a:latin typeface="Aspira Webfont"/>
              </a:rPr>
              <a:t>Available at: </a:t>
            </a:r>
            <a:r>
              <a:rPr lang="en-GB" sz="1800" b="0" i="0" dirty="0">
                <a:solidFill>
                  <a:srgbClr val="333333"/>
                </a:solidFill>
                <a:effectLst/>
                <a:latin typeface="Aspira Webfont"/>
                <a:hlinkClick r:id="rId4"/>
              </a:rPr>
              <a:t>https://impoff.com/importance-of-hospitality-industry/</a:t>
            </a:r>
            <a:r>
              <a:rPr lang="en-GB" sz="1800" b="0" i="0" dirty="0">
                <a:solidFill>
                  <a:srgbClr val="333333"/>
                </a:solidFill>
                <a:effectLst/>
                <a:latin typeface="Aspira Webfont"/>
              </a:rPr>
              <a:t> (Accessed: February 10, 2023).</a:t>
            </a:r>
          </a:p>
          <a:p>
            <a:endParaRPr lang="en-GB" sz="1800" b="0" i="0" dirty="0">
              <a:solidFill>
                <a:srgbClr val="333333"/>
              </a:solidFill>
              <a:effectLst/>
              <a:latin typeface="Aspira Webfont"/>
            </a:endParaRPr>
          </a:p>
          <a:p>
            <a:r>
              <a:rPr lang="en-GB" sz="1800" dirty="0">
                <a:effectLst/>
                <a:ea typeface="Times New Roman" panose="02020603050405020304" pitchFamily="18" charset="0"/>
                <a:cs typeface="Times New Roman" panose="02020603050405020304" pitchFamily="18" charset="0"/>
              </a:rPr>
              <a:t>InterContinental Hotels Group PLC.</a:t>
            </a:r>
            <a:r>
              <a:rPr lang="en-GB" sz="1800" b="0" i="0" dirty="0">
                <a:solidFill>
                  <a:srgbClr val="333333"/>
                </a:solidFill>
                <a:effectLst/>
              </a:rPr>
              <a:t> Our history. Available at: </a:t>
            </a:r>
            <a:r>
              <a:rPr lang="en-GB" sz="1800" b="0" i="0" dirty="0">
                <a:solidFill>
                  <a:srgbClr val="333333"/>
                </a:solidFill>
                <a:effectLst/>
                <a:hlinkClick r:id="rId5"/>
              </a:rPr>
              <a:t>https://www.ihgplc.com/en/about-us/our-history</a:t>
            </a:r>
            <a:r>
              <a:rPr lang="en-GB" sz="1800" b="0" i="0" dirty="0">
                <a:solidFill>
                  <a:srgbClr val="333333"/>
                </a:solidFill>
                <a:effectLst/>
              </a:rPr>
              <a:t> (Accessed: February 10, 2023).</a:t>
            </a:r>
          </a:p>
          <a:p>
            <a:endParaRPr lang="en-GB" sz="1600" b="0" i="0" dirty="0">
              <a:solidFill>
                <a:srgbClr val="333333"/>
              </a:solidFill>
              <a:effectLst/>
              <a:latin typeface="Aspira Webfont"/>
            </a:endParaRPr>
          </a:p>
          <a:p>
            <a:endParaRPr lang="en-GB" sz="1800" b="0" i="1" dirty="0">
              <a:solidFill>
                <a:srgbClr val="333333"/>
              </a:solidFill>
              <a:effectLst/>
            </a:endParaRPr>
          </a:p>
          <a:p>
            <a:endParaRPr lang="en-GB" sz="1600" b="0" i="0" dirty="0">
              <a:solidFill>
                <a:srgbClr val="333333"/>
              </a:solidFill>
              <a:effectLst/>
              <a:latin typeface="Aspira Webfont"/>
            </a:endParaRPr>
          </a:p>
          <a:p>
            <a:endParaRPr lang="en-GB" sz="1800" b="0" dirty="0">
              <a:solidFill>
                <a:srgbClr val="333333"/>
              </a:solidFill>
              <a:effectLst/>
            </a:endParaRPr>
          </a:p>
          <a:p>
            <a:endParaRPr lang="en-GB" sz="1800" b="0" dirty="0">
              <a:solidFill>
                <a:srgbClr val="333333"/>
              </a:solidFill>
              <a:effectLst/>
            </a:endParaRPr>
          </a:p>
          <a:p>
            <a:endParaRPr lang="en-GB" sz="1800" b="0" i="0" dirty="0">
              <a:solidFill>
                <a:srgbClr val="333333"/>
              </a:solidFill>
              <a:effectLst/>
            </a:endParaRPr>
          </a:p>
          <a:p>
            <a:endParaRPr lang="en-GB" sz="1800" i="1" dirty="0"/>
          </a:p>
        </p:txBody>
      </p:sp>
    </p:spTree>
    <p:extLst>
      <p:ext uri="{BB962C8B-B14F-4D97-AF65-F5344CB8AC3E}">
        <p14:creationId xmlns:p14="http://schemas.microsoft.com/office/powerpoint/2010/main" val="3885521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5E0124-E723-875F-1923-08C16362B3E4}"/>
              </a:ext>
            </a:extLst>
          </p:cNvPr>
          <p:cNvSpPr>
            <a:spLocks noGrp="1"/>
          </p:cNvSpPr>
          <p:nvPr>
            <p:ph idx="1"/>
          </p:nvPr>
        </p:nvSpPr>
        <p:spPr>
          <a:xfrm>
            <a:off x="777240" y="393895"/>
            <a:ext cx="10659110" cy="5783068"/>
          </a:xfrm>
        </p:spPr>
        <p:txBody>
          <a:bodyPr>
            <a:normAutofit lnSpcReduction="10000"/>
          </a:bodyPr>
          <a:lstStyle/>
          <a:p>
            <a:pPr marL="0" indent="0">
              <a:buNone/>
            </a:pPr>
            <a:endParaRPr lang="en-GB" sz="1800" dirty="0">
              <a:solidFill>
                <a:srgbClr val="333333"/>
              </a:solidFill>
              <a:latin typeface="Aspira Webfont"/>
            </a:endParaRPr>
          </a:p>
          <a:p>
            <a:r>
              <a:rPr lang="en-GB" sz="1800" b="0" i="0" dirty="0">
                <a:solidFill>
                  <a:srgbClr val="333333"/>
                </a:solidFill>
                <a:effectLst/>
              </a:rPr>
              <a:t>Insights</a:t>
            </a:r>
            <a:r>
              <a:rPr lang="en-GB" sz="1800" dirty="0">
                <a:solidFill>
                  <a:srgbClr val="333333"/>
                </a:solidFill>
              </a:rPr>
              <a:t>, </a:t>
            </a:r>
            <a:r>
              <a:rPr lang="en-GB" sz="1800" b="0" i="0" dirty="0">
                <a:solidFill>
                  <a:srgbClr val="333333"/>
                </a:solidFill>
                <a:effectLst/>
              </a:rPr>
              <a:t>June 20, 2018</a:t>
            </a:r>
            <a:r>
              <a:rPr lang="en-GB" sz="1800" dirty="0">
                <a:solidFill>
                  <a:srgbClr val="333333"/>
                </a:solidFill>
              </a:rPr>
              <a:t>.</a:t>
            </a:r>
            <a:r>
              <a:rPr lang="en-GB" sz="1800" b="0" i="0" dirty="0">
                <a:solidFill>
                  <a:srgbClr val="333333"/>
                </a:solidFill>
                <a:effectLst/>
              </a:rPr>
              <a:t> </a:t>
            </a:r>
            <a:r>
              <a:rPr lang="en-GB" sz="1800" b="0" i="1" dirty="0">
                <a:solidFill>
                  <a:srgbClr val="333333"/>
                </a:solidFill>
                <a:effectLst/>
              </a:rPr>
              <a:t>Customer expectations for hospitality in 2018. </a:t>
            </a:r>
            <a:r>
              <a:rPr lang="en-GB" sz="1800" b="0" dirty="0">
                <a:solidFill>
                  <a:srgbClr val="333333"/>
                </a:solidFill>
                <a:effectLst/>
              </a:rPr>
              <a:t>Available: </a:t>
            </a:r>
            <a:r>
              <a:rPr lang="en-GB" sz="1800" b="0" i="0" dirty="0">
                <a:solidFill>
                  <a:srgbClr val="333333"/>
                </a:solidFill>
                <a:effectLst/>
                <a:hlinkClick r:id="rId2"/>
              </a:rPr>
              <a:t>https://insights.ehotelier.com/insights/2018/02/18/customer-expectations-hospitality-2018/</a:t>
            </a:r>
            <a:r>
              <a:rPr lang="en-GB" sz="1800" b="0" i="0" dirty="0">
                <a:solidFill>
                  <a:srgbClr val="333333"/>
                </a:solidFill>
                <a:effectLst/>
              </a:rPr>
              <a:t>  ( Accessed: February 10, 2023).</a:t>
            </a:r>
          </a:p>
          <a:p>
            <a:endParaRPr lang="en-GB" sz="1800" b="0" i="0" dirty="0">
              <a:solidFill>
                <a:srgbClr val="333333"/>
              </a:solidFill>
              <a:effectLst/>
            </a:endParaRPr>
          </a:p>
          <a:p>
            <a:r>
              <a:rPr lang="en-GB" sz="1800" b="0" i="0" dirty="0">
                <a:solidFill>
                  <a:srgbClr val="333333"/>
                </a:solidFill>
                <a:effectLst/>
              </a:rPr>
              <a:t>IHG's 17 Hotel Brands Explained - Hotel Tech Report. Available at: </a:t>
            </a:r>
            <a:r>
              <a:rPr lang="en-GB" sz="1800" b="0" i="0" dirty="0">
                <a:solidFill>
                  <a:srgbClr val="333333"/>
                </a:solidFill>
                <a:effectLst/>
                <a:hlinkClick r:id="rId3"/>
              </a:rPr>
              <a:t>https://hoteltechreport.com/news/ihg-hotel-brands</a:t>
            </a:r>
            <a:r>
              <a:rPr lang="en-GB" sz="1800" b="0" i="0" dirty="0">
                <a:solidFill>
                  <a:srgbClr val="333333"/>
                </a:solidFill>
                <a:effectLst/>
              </a:rPr>
              <a:t> (Accessed: February 10, 2023)</a:t>
            </a:r>
          </a:p>
          <a:p>
            <a:endParaRPr lang="en-GB" sz="1800" b="0" i="0" dirty="0">
              <a:solidFill>
                <a:srgbClr val="333333"/>
              </a:solidFill>
              <a:effectLst/>
            </a:endParaRPr>
          </a:p>
          <a:p>
            <a:endParaRPr lang="en-GB" sz="1800" dirty="0">
              <a:solidFill>
                <a:srgbClr val="333333"/>
              </a:solidFill>
            </a:endParaRPr>
          </a:p>
          <a:p>
            <a:r>
              <a:rPr lang="en-GB" sz="1800" b="0" i="0" dirty="0">
                <a:solidFill>
                  <a:srgbClr val="333333"/>
                </a:solidFill>
                <a:effectLst/>
              </a:rPr>
              <a:t>SIHOT</a:t>
            </a:r>
            <a:r>
              <a:rPr lang="en-GB" sz="1800" dirty="0">
                <a:solidFill>
                  <a:srgbClr val="333333"/>
                </a:solidFill>
              </a:rPr>
              <a:t>, </a:t>
            </a:r>
            <a:r>
              <a:rPr lang="en-GB" sz="1800" b="0" i="0" dirty="0">
                <a:solidFill>
                  <a:srgbClr val="333333"/>
                </a:solidFill>
                <a:effectLst/>
              </a:rPr>
              <a:t>March 11, 2022</a:t>
            </a:r>
            <a:r>
              <a:rPr lang="en-GB" sz="1800" dirty="0">
                <a:solidFill>
                  <a:srgbClr val="333333"/>
                </a:solidFill>
              </a:rPr>
              <a:t>.</a:t>
            </a:r>
            <a:r>
              <a:rPr lang="en-GB" sz="1800" b="0" i="0" dirty="0">
                <a:solidFill>
                  <a:srgbClr val="333333"/>
                </a:solidFill>
                <a:effectLst/>
              </a:rPr>
              <a:t> </a:t>
            </a:r>
            <a:r>
              <a:rPr lang="en-GB" sz="1800" b="0" i="1" dirty="0">
                <a:solidFill>
                  <a:srgbClr val="333333"/>
                </a:solidFill>
                <a:effectLst/>
              </a:rPr>
              <a:t>How to manage guest expectations in hospitality. </a:t>
            </a:r>
            <a:r>
              <a:rPr lang="en-GB" sz="1800" b="0" dirty="0">
                <a:solidFill>
                  <a:srgbClr val="333333"/>
                </a:solidFill>
                <a:effectLst/>
              </a:rPr>
              <a:t>Available at: </a:t>
            </a:r>
            <a:r>
              <a:rPr lang="en-GB" sz="1800" b="0" i="0" dirty="0">
                <a:solidFill>
                  <a:srgbClr val="333333"/>
                </a:solidFill>
                <a:effectLst/>
                <a:hlinkClick r:id="rId4"/>
              </a:rPr>
              <a:t>https://sihot.com/en/blog/guest-expectations/#</a:t>
            </a:r>
            <a:r>
              <a:rPr lang="en-GB" sz="1800" b="0" i="0" dirty="0">
                <a:solidFill>
                  <a:srgbClr val="333333"/>
                </a:solidFill>
                <a:effectLst/>
              </a:rPr>
              <a:t> (Accessed: February 10, 2023).</a:t>
            </a:r>
          </a:p>
          <a:p>
            <a:endParaRPr lang="en-GB" sz="1800" b="1" dirty="0">
              <a:effectLst/>
              <a:ea typeface="Times New Roman" panose="02020603050405020304" pitchFamily="18" charset="0"/>
              <a:cs typeface="Times New Roman" panose="02020603050405020304" pitchFamily="18" charset="0"/>
            </a:endParaRPr>
          </a:p>
          <a:p>
            <a:r>
              <a:rPr lang="en-GB" sz="1800" b="0" i="0" dirty="0">
                <a:solidFill>
                  <a:srgbClr val="333333"/>
                </a:solidFill>
                <a:effectLst/>
              </a:rPr>
              <a:t>How IHG Takes Hospitality To New Heights | TELUS International</a:t>
            </a:r>
            <a:r>
              <a:rPr lang="en-GB" sz="1800" dirty="0">
                <a:solidFill>
                  <a:srgbClr val="333333"/>
                </a:solidFill>
              </a:rPr>
              <a:t>, </a:t>
            </a:r>
            <a:r>
              <a:rPr lang="en-GB" sz="1800" b="0" i="0" dirty="0">
                <a:solidFill>
                  <a:srgbClr val="333333"/>
                </a:solidFill>
                <a:effectLst/>
              </a:rPr>
              <a:t>January 17, 2019</a:t>
            </a:r>
            <a:r>
              <a:rPr lang="en-GB" sz="1800" dirty="0">
                <a:solidFill>
                  <a:srgbClr val="333333"/>
                </a:solidFill>
              </a:rPr>
              <a:t>.</a:t>
            </a:r>
            <a:r>
              <a:rPr lang="en-GB" sz="1800" b="0" i="0" dirty="0">
                <a:solidFill>
                  <a:srgbClr val="333333"/>
                </a:solidFill>
                <a:effectLst/>
              </a:rPr>
              <a:t> </a:t>
            </a:r>
            <a:r>
              <a:rPr lang="en-GB" sz="1800" b="0" i="1" dirty="0">
                <a:solidFill>
                  <a:srgbClr val="333333"/>
                </a:solidFill>
                <a:effectLst/>
              </a:rPr>
              <a:t>How IHG Takes Hospitality To New Heights. Available at: </a:t>
            </a:r>
            <a:r>
              <a:rPr lang="en-GB" sz="1800" b="0" i="0" dirty="0">
                <a:solidFill>
                  <a:srgbClr val="333333"/>
                </a:solidFill>
                <a:effectLst/>
                <a:hlinkClick r:id="rId5"/>
              </a:rPr>
              <a:t>https://www.telusinternational.com/insights/customer-experience/article/intercontinental-hotels-group</a:t>
            </a:r>
            <a:r>
              <a:rPr lang="en-GB" sz="1800" b="0" i="0" dirty="0">
                <a:solidFill>
                  <a:srgbClr val="333333"/>
                </a:solidFill>
                <a:effectLst/>
              </a:rPr>
              <a:t> (Accessed: February 10, 2023).</a:t>
            </a:r>
          </a:p>
          <a:p>
            <a:endParaRPr lang="en-GB" sz="1800" b="0" i="0" dirty="0">
              <a:solidFill>
                <a:srgbClr val="333333"/>
              </a:solidFill>
              <a:effectLst/>
            </a:endParaRPr>
          </a:p>
          <a:p>
            <a:r>
              <a:rPr lang="en-GB" sz="1800" b="0" i="0" dirty="0">
                <a:solidFill>
                  <a:srgbClr val="333333"/>
                </a:solidFill>
                <a:effectLst/>
              </a:rPr>
              <a:t>What Is the Hospitality Industry? Your Complete Guide | Cvent Blog, December 04, 2020.</a:t>
            </a:r>
            <a:r>
              <a:rPr lang="en-GB" sz="1800" b="0" i="1" dirty="0">
                <a:solidFill>
                  <a:srgbClr val="333333"/>
                </a:solidFill>
                <a:effectLst/>
              </a:rPr>
              <a:t> What Is the Hospitality Industry? Your Complete Guide. Available at: </a:t>
            </a:r>
            <a:r>
              <a:rPr lang="en-GB" sz="1800" b="0" i="0" dirty="0">
                <a:solidFill>
                  <a:srgbClr val="333333"/>
                </a:solidFill>
                <a:effectLst/>
                <a:hlinkClick r:id="rId6"/>
              </a:rPr>
              <a:t>https://www.cvent.com/uk/blog/hospitality/what-is-the-hospitality-industry</a:t>
            </a:r>
            <a:r>
              <a:rPr lang="en-GB" sz="1800" b="0" i="0" dirty="0">
                <a:solidFill>
                  <a:srgbClr val="333333"/>
                </a:solidFill>
                <a:effectLst/>
              </a:rPr>
              <a:t> (Accessed: February 10, 2023).</a:t>
            </a:r>
          </a:p>
          <a:p>
            <a:endParaRPr lang="en-GB" sz="1800" b="0" i="0" dirty="0">
              <a:solidFill>
                <a:srgbClr val="333333"/>
              </a:solidFill>
              <a:effectLst/>
            </a:endParaRPr>
          </a:p>
          <a:p>
            <a:endParaRPr lang="en-GB" sz="1800" dirty="0">
              <a:effectLst/>
              <a:ea typeface="Times New Roman" panose="02020603050405020304" pitchFamily="18" charset="0"/>
              <a:cs typeface="Times New Roman" panose="02020603050405020304" pitchFamily="18" charset="0"/>
            </a:endParaRPr>
          </a:p>
          <a:p>
            <a:endParaRPr lang="en-GB" b="0" i="0" dirty="0">
              <a:solidFill>
                <a:srgbClr val="333333"/>
              </a:solidFill>
              <a:effectLst/>
              <a:latin typeface="Aspira Webfont"/>
            </a:endParaRPr>
          </a:p>
          <a:p>
            <a:endParaRPr lang="en-GB" b="0" i="0" dirty="0">
              <a:solidFill>
                <a:srgbClr val="333333"/>
              </a:solidFill>
              <a:effectLst/>
              <a:latin typeface="Aspira Webfont"/>
            </a:endParaRPr>
          </a:p>
          <a:p>
            <a:endParaRPr lang="en-GB" b="0" dirty="0">
              <a:solidFill>
                <a:srgbClr val="333333"/>
              </a:solidFill>
              <a:effectLst/>
              <a:latin typeface="Aspira Webfont"/>
            </a:endParaRPr>
          </a:p>
          <a:p>
            <a:endParaRPr lang="en-GB" dirty="0"/>
          </a:p>
        </p:txBody>
      </p:sp>
      <p:sp>
        <p:nvSpPr>
          <p:cNvPr id="5" name="Rectangle 1">
            <a:extLst>
              <a:ext uri="{FF2B5EF4-FFF2-40B4-BE49-F238E27FC236}">
                <a16:creationId xmlns:a16="http://schemas.microsoft.com/office/drawing/2014/main" id="{D43B392F-9852-2F04-9806-EAAFF863D9E7}"/>
              </a:ext>
            </a:extLst>
          </p:cNvPr>
          <p:cNvSpPr>
            <a:spLocks noChangeArrowheads="1"/>
          </p:cNvSpPr>
          <p:nvPr/>
        </p:nvSpPr>
        <p:spPr bwMode="auto">
          <a:xfrm>
            <a:off x="4144963" y="31607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21859205"/>
      </p:ext>
    </p:extLst>
  </p:cSld>
  <p:clrMapOvr>
    <a:masterClrMapping/>
  </p:clrMapOvr>
</p:sld>
</file>

<file path=ppt/theme/theme1.xml><?xml version="1.0" encoding="utf-8"?>
<a:theme xmlns:a="http://schemas.openxmlformats.org/drawingml/2006/main" name="ConfettiVTI">
  <a:themeElements>
    <a:clrScheme name="AnalogousFromRegularSeed_2SEEDS">
      <a:dk1>
        <a:srgbClr val="000000"/>
      </a:dk1>
      <a:lt1>
        <a:srgbClr val="FFFFFF"/>
      </a:lt1>
      <a:dk2>
        <a:srgbClr val="181A35"/>
      </a:dk2>
      <a:lt2>
        <a:srgbClr val="F0F1F3"/>
      </a:lt2>
      <a:accent1>
        <a:srgbClr val="CE991A"/>
      </a:accent1>
      <a:accent2>
        <a:srgbClr val="E4612C"/>
      </a:accent2>
      <a:accent3>
        <a:srgbClr val="98A820"/>
      </a:accent3>
      <a:accent4>
        <a:srgbClr val="1A71D2"/>
      </a:accent4>
      <a:accent5>
        <a:srgbClr val="2C36E4"/>
      </a:accent5>
      <a:accent6>
        <a:srgbClr val="5E1DD2"/>
      </a:accent6>
      <a:hlink>
        <a:srgbClr val="3F65B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otalTime>579</TotalTime>
  <Words>2548</Words>
  <Application>Microsoft Office PowerPoint</Application>
  <PresentationFormat>Widescreen</PresentationFormat>
  <Paragraphs>103</Paragraphs>
  <Slides>14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Aspira Webfont</vt:lpstr>
      <vt:lpstr>AvenirNext LT Pro Medium</vt:lpstr>
      <vt:lpstr>Calibri</vt:lpstr>
      <vt:lpstr>Gill Sans Nova</vt:lpstr>
      <vt:lpstr>ConfettiVTI</vt:lpstr>
      <vt:lpstr>    The role and importance of quality service, hospitality, and guest services within the hotel industry   IHG (InterContinental Hotels Group)  </vt:lpstr>
      <vt:lpstr>                                   Table of 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manage guests expectations in hospitality</vt:lpstr>
      <vt:lpstr>PowerPoint Presentation</vt:lpstr>
      <vt:lpstr>PowerPoint Presentation</vt:lpstr>
      <vt:lpstr>References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IHG (InterContinental Hotels Group)  </dc:title>
  <dc:creator>Andrei Vladu</dc:creator>
  <cp:lastModifiedBy>Andrei Vladu</cp:lastModifiedBy>
  <cp:revision>1</cp:revision>
  <dcterms:created xsi:type="dcterms:W3CDTF">2023-02-06T16:10:32Z</dcterms:created>
  <dcterms:modified xsi:type="dcterms:W3CDTF">2023-02-10T20:47:51Z</dcterms:modified>
</cp:coreProperties>
</file>