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4"/>
  </p:sldMasterIdLst>
  <p:sldIdLst>
    <p:sldId id="256" r:id="rId5"/>
    <p:sldId id="257" r:id="rId6"/>
    <p:sldId id="259" r:id="rId7"/>
    <p:sldId id="258" r:id="rId8"/>
    <p:sldId id="260" r:id="rId9"/>
    <p:sldId id="261" r:id="rId10"/>
    <p:sldId id="262" r:id="rId11"/>
    <p:sldId id="263" r:id="rId12"/>
    <p:sldId id="268" r:id="rId13"/>
    <p:sldId id="269" r:id="rId14"/>
    <p:sldId id="270" r:id="rId15"/>
    <p:sldId id="271" r:id="rId16"/>
    <p:sldId id="264" r:id="rId17"/>
    <p:sldId id="266" r:id="rId18"/>
    <p:sldId id="267" r:id="rId19"/>
    <p:sldId id="273" r:id="rId20"/>
    <p:sldId id="274" r:id="rId21"/>
    <p:sldId id="275" r:id="rId22"/>
    <p:sldId id="278" r:id="rId23"/>
    <p:sldId id="276" r:id="rId24"/>
    <p:sldId id="277" r:id="rId25"/>
    <p:sldId id="272" r:id="rId26"/>
    <p:sldId id="26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69A36BC-A042-4CC0-8479-7CE30B70F5FC}">
          <p14:sldIdLst>
            <p14:sldId id="256"/>
            <p14:sldId id="257"/>
            <p14:sldId id="259"/>
            <p14:sldId id="258"/>
            <p14:sldId id="260"/>
            <p14:sldId id="261"/>
            <p14:sldId id="262"/>
            <p14:sldId id="263"/>
            <p14:sldId id="268"/>
            <p14:sldId id="269"/>
            <p14:sldId id="270"/>
            <p14:sldId id="271"/>
            <p14:sldId id="264"/>
            <p14:sldId id="266"/>
            <p14:sldId id="267"/>
            <p14:sldId id="273"/>
            <p14:sldId id="274"/>
            <p14:sldId id="275"/>
            <p14:sldId id="278"/>
            <p14:sldId id="276"/>
            <p14:sldId id="277"/>
            <p14:sldId id="272"/>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2E7A8D-F2DE-4CBB-BF9B-1E1591C0D10A}" v="8" dt="2022-07-19T20:36:16.1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01" autoAdjust="0"/>
  </p:normalViewPr>
  <p:slideViewPr>
    <p:cSldViewPr snapToGrid="0">
      <p:cViewPr varScale="1">
        <p:scale>
          <a:sx n="58" d="100"/>
          <a:sy n="58" d="100"/>
        </p:scale>
        <p:origin x="9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az Kamran, Faraz" userId="a4b5cfc1-0f43-4c4a-b5ae-091948be7148" providerId="ADAL" clId="{B22E7A8D-F2DE-4CBB-BF9B-1E1591C0D10A}"/>
    <pc:docChg chg="undo custSel addSld modSld modSection">
      <pc:chgData name="Faraz Kamran, Faraz" userId="a4b5cfc1-0f43-4c4a-b5ae-091948be7148" providerId="ADAL" clId="{B22E7A8D-F2DE-4CBB-BF9B-1E1591C0D10A}" dt="2022-07-19T20:36:27.628" v="5204" actId="1076"/>
      <pc:docMkLst>
        <pc:docMk/>
      </pc:docMkLst>
      <pc:sldChg chg="addSp delSp modSp new mod">
        <pc:chgData name="Faraz Kamran, Faraz" userId="a4b5cfc1-0f43-4c4a-b5ae-091948be7148" providerId="ADAL" clId="{B22E7A8D-F2DE-4CBB-BF9B-1E1591C0D10A}" dt="2022-07-19T16:55:29.796" v="504" actId="113"/>
        <pc:sldMkLst>
          <pc:docMk/>
          <pc:sldMk cId="2753866068" sldId="273"/>
        </pc:sldMkLst>
        <pc:spChg chg="mod">
          <ac:chgData name="Faraz Kamran, Faraz" userId="a4b5cfc1-0f43-4c4a-b5ae-091948be7148" providerId="ADAL" clId="{B22E7A8D-F2DE-4CBB-BF9B-1E1591C0D10A}" dt="2022-07-19T16:41:17.551" v="14" actId="20577"/>
          <ac:spMkLst>
            <pc:docMk/>
            <pc:sldMk cId="2753866068" sldId="273"/>
            <ac:spMk id="2" creationId="{7D719BDC-8B92-4998-867F-BC1F122F71D8}"/>
          </ac:spMkLst>
        </pc:spChg>
        <pc:spChg chg="mod">
          <ac:chgData name="Faraz Kamran, Faraz" userId="a4b5cfc1-0f43-4c4a-b5ae-091948be7148" providerId="ADAL" clId="{B22E7A8D-F2DE-4CBB-BF9B-1E1591C0D10A}" dt="2022-07-19T16:54:40.406" v="498" actId="20577"/>
          <ac:spMkLst>
            <pc:docMk/>
            <pc:sldMk cId="2753866068" sldId="273"/>
            <ac:spMk id="4" creationId="{8F828B48-839A-4F2E-8523-A069F120DBA9}"/>
          </ac:spMkLst>
        </pc:spChg>
        <pc:graphicFrameChg chg="add del mod modGraphic">
          <ac:chgData name="Faraz Kamran, Faraz" userId="a4b5cfc1-0f43-4c4a-b5ae-091948be7148" providerId="ADAL" clId="{B22E7A8D-F2DE-4CBB-BF9B-1E1591C0D10A}" dt="2022-07-19T16:49:14.833" v="18"/>
          <ac:graphicFrameMkLst>
            <pc:docMk/>
            <pc:sldMk cId="2753866068" sldId="273"/>
            <ac:graphicFrameMk id="5" creationId="{6D422F88-BC57-495E-91BE-8F31E683882D}"/>
          </ac:graphicFrameMkLst>
        </pc:graphicFrameChg>
        <pc:graphicFrameChg chg="add mod modGraphic">
          <ac:chgData name="Faraz Kamran, Faraz" userId="a4b5cfc1-0f43-4c4a-b5ae-091948be7148" providerId="ADAL" clId="{B22E7A8D-F2DE-4CBB-BF9B-1E1591C0D10A}" dt="2022-07-19T16:55:29.796" v="504" actId="113"/>
          <ac:graphicFrameMkLst>
            <pc:docMk/>
            <pc:sldMk cId="2753866068" sldId="273"/>
            <ac:graphicFrameMk id="6" creationId="{6AE86465-309E-4DDB-919D-EBDEF7FF2972}"/>
          </ac:graphicFrameMkLst>
        </pc:graphicFrameChg>
      </pc:sldChg>
      <pc:sldChg chg="addSp delSp modSp new mod">
        <pc:chgData name="Faraz Kamran, Faraz" userId="a4b5cfc1-0f43-4c4a-b5ae-091948be7148" providerId="ADAL" clId="{B22E7A8D-F2DE-4CBB-BF9B-1E1591C0D10A}" dt="2022-07-19T17:00:42.150" v="1007" actId="14100"/>
        <pc:sldMkLst>
          <pc:docMk/>
          <pc:sldMk cId="1825340871" sldId="274"/>
        </pc:sldMkLst>
        <pc:spChg chg="mod">
          <ac:chgData name="Faraz Kamran, Faraz" userId="a4b5cfc1-0f43-4c4a-b5ae-091948be7148" providerId="ADAL" clId="{B22E7A8D-F2DE-4CBB-BF9B-1E1591C0D10A}" dt="2022-07-19T16:56:24.878" v="519" actId="20577"/>
          <ac:spMkLst>
            <pc:docMk/>
            <pc:sldMk cId="1825340871" sldId="274"/>
            <ac:spMk id="2" creationId="{E77FE395-5FD9-4670-9E78-559734EAE89D}"/>
          </ac:spMkLst>
        </pc:spChg>
        <pc:spChg chg="del">
          <ac:chgData name="Faraz Kamran, Faraz" userId="a4b5cfc1-0f43-4c4a-b5ae-091948be7148" providerId="ADAL" clId="{B22E7A8D-F2DE-4CBB-BF9B-1E1591C0D10A}" dt="2022-07-19T17:00:31.819" v="1003" actId="931"/>
          <ac:spMkLst>
            <pc:docMk/>
            <pc:sldMk cId="1825340871" sldId="274"/>
            <ac:spMk id="3" creationId="{4309C7EB-E5BA-445E-84FF-03A869B5FE82}"/>
          </ac:spMkLst>
        </pc:spChg>
        <pc:spChg chg="mod">
          <ac:chgData name="Faraz Kamran, Faraz" userId="a4b5cfc1-0f43-4c4a-b5ae-091948be7148" providerId="ADAL" clId="{B22E7A8D-F2DE-4CBB-BF9B-1E1591C0D10A}" dt="2022-07-19T16:58:52.895" v="1002" actId="20577"/>
          <ac:spMkLst>
            <pc:docMk/>
            <pc:sldMk cId="1825340871" sldId="274"/>
            <ac:spMk id="4" creationId="{BF24F6FA-1C77-478C-9607-23E2B932F11F}"/>
          </ac:spMkLst>
        </pc:spChg>
        <pc:picChg chg="add mod">
          <ac:chgData name="Faraz Kamran, Faraz" userId="a4b5cfc1-0f43-4c4a-b5ae-091948be7148" providerId="ADAL" clId="{B22E7A8D-F2DE-4CBB-BF9B-1E1591C0D10A}" dt="2022-07-19T17:00:42.150" v="1007" actId="14100"/>
          <ac:picMkLst>
            <pc:docMk/>
            <pc:sldMk cId="1825340871" sldId="274"/>
            <ac:picMk id="6" creationId="{D0060034-9BB1-49D0-81D3-5DAF24C9888B}"/>
          </ac:picMkLst>
        </pc:picChg>
      </pc:sldChg>
      <pc:sldChg chg="addSp delSp modSp new mod">
        <pc:chgData name="Faraz Kamran, Faraz" userId="a4b5cfc1-0f43-4c4a-b5ae-091948be7148" providerId="ADAL" clId="{B22E7A8D-F2DE-4CBB-BF9B-1E1591C0D10A}" dt="2022-07-19T17:09:42.864" v="2108" actId="1037"/>
        <pc:sldMkLst>
          <pc:docMk/>
          <pc:sldMk cId="488866844" sldId="275"/>
        </pc:sldMkLst>
        <pc:spChg chg="mod">
          <ac:chgData name="Faraz Kamran, Faraz" userId="a4b5cfc1-0f43-4c4a-b5ae-091948be7148" providerId="ADAL" clId="{B22E7A8D-F2DE-4CBB-BF9B-1E1591C0D10A}" dt="2022-07-19T17:05:51.799" v="1851" actId="1076"/>
          <ac:spMkLst>
            <pc:docMk/>
            <pc:sldMk cId="488866844" sldId="275"/>
            <ac:spMk id="2" creationId="{AECFB864-EC09-42B7-8675-F6CE4719A463}"/>
          </ac:spMkLst>
        </pc:spChg>
        <pc:spChg chg="del">
          <ac:chgData name="Faraz Kamran, Faraz" userId="a4b5cfc1-0f43-4c4a-b5ae-091948be7148" providerId="ADAL" clId="{B22E7A8D-F2DE-4CBB-BF9B-1E1591C0D10A}" dt="2022-07-19T17:09:20.906" v="2036" actId="931"/>
          <ac:spMkLst>
            <pc:docMk/>
            <pc:sldMk cId="488866844" sldId="275"/>
            <ac:spMk id="3" creationId="{348A4C1D-EDA2-4361-922F-5ACD4186899E}"/>
          </ac:spMkLst>
        </pc:spChg>
        <pc:spChg chg="mod">
          <ac:chgData name="Faraz Kamran, Faraz" userId="a4b5cfc1-0f43-4c4a-b5ae-091948be7148" providerId="ADAL" clId="{B22E7A8D-F2DE-4CBB-BF9B-1E1591C0D10A}" dt="2022-07-19T17:06:57.932" v="2035" actId="20577"/>
          <ac:spMkLst>
            <pc:docMk/>
            <pc:sldMk cId="488866844" sldId="275"/>
            <ac:spMk id="4" creationId="{F156FC02-4521-4EC5-A1D0-E4F99EF94160}"/>
          </ac:spMkLst>
        </pc:spChg>
        <pc:picChg chg="add mod">
          <ac:chgData name="Faraz Kamran, Faraz" userId="a4b5cfc1-0f43-4c4a-b5ae-091948be7148" providerId="ADAL" clId="{B22E7A8D-F2DE-4CBB-BF9B-1E1591C0D10A}" dt="2022-07-19T17:09:42.864" v="2108" actId="1037"/>
          <ac:picMkLst>
            <pc:docMk/>
            <pc:sldMk cId="488866844" sldId="275"/>
            <ac:picMk id="6" creationId="{2C9CC109-6B80-470D-BF55-DD4DF55039C0}"/>
          </ac:picMkLst>
        </pc:picChg>
      </pc:sldChg>
      <pc:sldChg chg="addSp delSp modSp new mod">
        <pc:chgData name="Faraz Kamran, Faraz" userId="a4b5cfc1-0f43-4c4a-b5ae-091948be7148" providerId="ADAL" clId="{B22E7A8D-F2DE-4CBB-BF9B-1E1591C0D10A}" dt="2022-07-19T19:48:40.128" v="3045" actId="14100"/>
        <pc:sldMkLst>
          <pc:docMk/>
          <pc:sldMk cId="3372818651" sldId="276"/>
        </pc:sldMkLst>
        <pc:spChg chg="mod">
          <ac:chgData name="Faraz Kamran, Faraz" userId="a4b5cfc1-0f43-4c4a-b5ae-091948be7148" providerId="ADAL" clId="{B22E7A8D-F2DE-4CBB-BF9B-1E1591C0D10A}" dt="2022-07-19T19:32:48.450" v="2126" actId="20577"/>
          <ac:spMkLst>
            <pc:docMk/>
            <pc:sldMk cId="3372818651" sldId="276"/>
            <ac:spMk id="2" creationId="{D91AE0D8-3B2E-414C-81B2-CA7AEE2E18F6}"/>
          </ac:spMkLst>
        </pc:spChg>
        <pc:spChg chg="del">
          <ac:chgData name="Faraz Kamran, Faraz" userId="a4b5cfc1-0f43-4c4a-b5ae-091948be7148" providerId="ADAL" clId="{B22E7A8D-F2DE-4CBB-BF9B-1E1591C0D10A}" dt="2022-07-19T19:47:55.282" v="3037" actId="931"/>
          <ac:spMkLst>
            <pc:docMk/>
            <pc:sldMk cId="3372818651" sldId="276"/>
            <ac:spMk id="3" creationId="{F2707C10-AE6D-4CCE-B804-65660E6E262D}"/>
          </ac:spMkLst>
        </pc:spChg>
        <pc:spChg chg="mod">
          <ac:chgData name="Faraz Kamran, Faraz" userId="a4b5cfc1-0f43-4c4a-b5ae-091948be7148" providerId="ADAL" clId="{B22E7A8D-F2DE-4CBB-BF9B-1E1591C0D10A}" dt="2022-07-19T19:44:43.306" v="3036" actId="313"/>
          <ac:spMkLst>
            <pc:docMk/>
            <pc:sldMk cId="3372818651" sldId="276"/>
            <ac:spMk id="4" creationId="{FECA149A-849D-4C01-BE31-F59E8F57AE6A}"/>
          </ac:spMkLst>
        </pc:spChg>
        <pc:picChg chg="add mod">
          <ac:chgData name="Faraz Kamran, Faraz" userId="a4b5cfc1-0f43-4c4a-b5ae-091948be7148" providerId="ADAL" clId="{B22E7A8D-F2DE-4CBB-BF9B-1E1591C0D10A}" dt="2022-07-19T19:48:40.128" v="3045" actId="14100"/>
          <ac:picMkLst>
            <pc:docMk/>
            <pc:sldMk cId="3372818651" sldId="276"/>
            <ac:picMk id="6" creationId="{93C32C3B-3836-44DA-8C0B-8F2F8EB5B71C}"/>
          </ac:picMkLst>
        </pc:picChg>
      </pc:sldChg>
      <pc:sldChg chg="addSp delSp modSp new mod">
        <pc:chgData name="Faraz Kamran, Faraz" userId="a4b5cfc1-0f43-4c4a-b5ae-091948be7148" providerId="ADAL" clId="{B22E7A8D-F2DE-4CBB-BF9B-1E1591C0D10A}" dt="2022-07-19T20:07:56.697" v="4178" actId="1035"/>
        <pc:sldMkLst>
          <pc:docMk/>
          <pc:sldMk cId="1607191297" sldId="277"/>
        </pc:sldMkLst>
        <pc:spChg chg="mod">
          <ac:chgData name="Faraz Kamran, Faraz" userId="a4b5cfc1-0f43-4c4a-b5ae-091948be7148" providerId="ADAL" clId="{B22E7A8D-F2DE-4CBB-BF9B-1E1591C0D10A}" dt="2022-07-19T19:48:57.998" v="3062" actId="20577"/>
          <ac:spMkLst>
            <pc:docMk/>
            <pc:sldMk cId="1607191297" sldId="277"/>
            <ac:spMk id="2" creationId="{397B64BE-B66D-4115-A014-80472976AA4F}"/>
          </ac:spMkLst>
        </pc:spChg>
        <pc:spChg chg="del">
          <ac:chgData name="Faraz Kamran, Faraz" userId="a4b5cfc1-0f43-4c4a-b5ae-091948be7148" providerId="ADAL" clId="{B22E7A8D-F2DE-4CBB-BF9B-1E1591C0D10A}" dt="2022-07-19T20:07:32.820" v="4158" actId="931"/>
          <ac:spMkLst>
            <pc:docMk/>
            <pc:sldMk cId="1607191297" sldId="277"/>
            <ac:spMk id="3" creationId="{ABE8C624-F5E2-49A4-B946-9946118A44EF}"/>
          </ac:spMkLst>
        </pc:spChg>
        <pc:spChg chg="mod">
          <ac:chgData name="Faraz Kamran, Faraz" userId="a4b5cfc1-0f43-4c4a-b5ae-091948be7148" providerId="ADAL" clId="{B22E7A8D-F2DE-4CBB-BF9B-1E1591C0D10A}" dt="2022-07-19T20:07:09.134" v="4157" actId="20577"/>
          <ac:spMkLst>
            <pc:docMk/>
            <pc:sldMk cId="1607191297" sldId="277"/>
            <ac:spMk id="4" creationId="{2E393DA0-6697-4F0B-BC4D-AE233F50614C}"/>
          </ac:spMkLst>
        </pc:spChg>
        <pc:picChg chg="add mod">
          <ac:chgData name="Faraz Kamran, Faraz" userId="a4b5cfc1-0f43-4c4a-b5ae-091948be7148" providerId="ADAL" clId="{B22E7A8D-F2DE-4CBB-BF9B-1E1591C0D10A}" dt="2022-07-19T20:07:56.697" v="4178" actId="1035"/>
          <ac:picMkLst>
            <pc:docMk/>
            <pc:sldMk cId="1607191297" sldId="277"/>
            <ac:picMk id="6" creationId="{04D8B640-091D-4888-835B-37EBDBA5EC59}"/>
          </ac:picMkLst>
        </pc:picChg>
      </pc:sldChg>
      <pc:sldChg chg="addSp delSp modSp new mod">
        <pc:chgData name="Faraz Kamran, Faraz" userId="a4b5cfc1-0f43-4c4a-b5ae-091948be7148" providerId="ADAL" clId="{B22E7A8D-F2DE-4CBB-BF9B-1E1591C0D10A}" dt="2022-07-19T20:36:27.628" v="5204" actId="1076"/>
        <pc:sldMkLst>
          <pc:docMk/>
          <pc:sldMk cId="240141459" sldId="278"/>
        </pc:sldMkLst>
        <pc:spChg chg="mod">
          <ac:chgData name="Faraz Kamran, Faraz" userId="a4b5cfc1-0f43-4c4a-b5ae-091948be7148" providerId="ADAL" clId="{B22E7A8D-F2DE-4CBB-BF9B-1E1591C0D10A}" dt="2022-07-19T20:27:11.226" v="4209" actId="20577"/>
          <ac:spMkLst>
            <pc:docMk/>
            <pc:sldMk cId="240141459" sldId="278"/>
            <ac:spMk id="2" creationId="{E6708959-B83A-4D9A-8804-1B7249798014}"/>
          </ac:spMkLst>
        </pc:spChg>
        <pc:spChg chg="del">
          <ac:chgData name="Faraz Kamran, Faraz" userId="a4b5cfc1-0f43-4c4a-b5ae-091948be7148" providerId="ADAL" clId="{B22E7A8D-F2DE-4CBB-BF9B-1E1591C0D10A}" dt="2022-07-19T20:36:16.101" v="5202" actId="931"/>
          <ac:spMkLst>
            <pc:docMk/>
            <pc:sldMk cId="240141459" sldId="278"/>
            <ac:spMk id="3" creationId="{58CD5E94-7033-4DC4-B4D0-0D7D51113667}"/>
          </ac:spMkLst>
        </pc:spChg>
        <pc:spChg chg="mod">
          <ac:chgData name="Faraz Kamran, Faraz" userId="a4b5cfc1-0f43-4c4a-b5ae-091948be7148" providerId="ADAL" clId="{B22E7A8D-F2DE-4CBB-BF9B-1E1591C0D10A}" dt="2022-07-19T20:36:02.354" v="5201" actId="20577"/>
          <ac:spMkLst>
            <pc:docMk/>
            <pc:sldMk cId="240141459" sldId="278"/>
            <ac:spMk id="4" creationId="{9C85F503-0E20-47FE-836C-4634B2CEC4B8}"/>
          </ac:spMkLst>
        </pc:spChg>
        <pc:picChg chg="add mod">
          <ac:chgData name="Faraz Kamran, Faraz" userId="a4b5cfc1-0f43-4c4a-b5ae-091948be7148" providerId="ADAL" clId="{B22E7A8D-F2DE-4CBB-BF9B-1E1591C0D10A}" dt="2022-07-19T20:36:27.628" v="5204" actId="1076"/>
          <ac:picMkLst>
            <pc:docMk/>
            <pc:sldMk cId="240141459" sldId="278"/>
            <ac:picMk id="6" creationId="{68F437E1-4367-4924-868A-868A5526DEC7}"/>
          </ac:picMkLst>
        </pc:picChg>
      </pc:sldChg>
    </pc:docChg>
  </pc:docChgLst>
  <pc:docChgLst>
    <pc:chgData name="Elisa Pop" userId="bfeb5f07c335d546" providerId="LiveId" clId="{1B3705BF-435B-4C53-A5AF-10B87C8EFA0A}"/>
    <pc:docChg chg="custSel addSld modSld">
      <pc:chgData name="Elisa Pop" userId="bfeb5f07c335d546" providerId="LiveId" clId="{1B3705BF-435B-4C53-A5AF-10B87C8EFA0A}" dt="2022-07-13T23:31:59.135" v="200" actId="20577"/>
      <pc:docMkLst>
        <pc:docMk/>
      </pc:docMkLst>
      <pc:sldChg chg="modSp mod">
        <pc:chgData name="Elisa Pop" userId="bfeb5f07c335d546" providerId="LiveId" clId="{1B3705BF-435B-4C53-A5AF-10B87C8EFA0A}" dt="2022-07-13T23:30:30.140" v="185" actId="313"/>
        <pc:sldMkLst>
          <pc:docMk/>
          <pc:sldMk cId="1833700267" sldId="258"/>
        </pc:sldMkLst>
        <pc:spChg chg="mod">
          <ac:chgData name="Elisa Pop" userId="bfeb5f07c335d546" providerId="LiveId" clId="{1B3705BF-435B-4C53-A5AF-10B87C8EFA0A}" dt="2022-07-13T23:30:30.140" v="185" actId="313"/>
          <ac:spMkLst>
            <pc:docMk/>
            <pc:sldMk cId="1833700267" sldId="258"/>
            <ac:spMk id="4" creationId="{C66B47CF-E233-B51C-C5DC-0A06866874DD}"/>
          </ac:spMkLst>
        </pc:spChg>
      </pc:sldChg>
      <pc:sldChg chg="modSp mod">
        <pc:chgData name="Elisa Pop" userId="bfeb5f07c335d546" providerId="LiveId" clId="{1B3705BF-435B-4C53-A5AF-10B87C8EFA0A}" dt="2022-07-13T23:29:27.478" v="158" actId="20577"/>
        <pc:sldMkLst>
          <pc:docMk/>
          <pc:sldMk cId="3326688157" sldId="259"/>
        </pc:sldMkLst>
        <pc:spChg chg="mod">
          <ac:chgData name="Elisa Pop" userId="bfeb5f07c335d546" providerId="LiveId" clId="{1B3705BF-435B-4C53-A5AF-10B87C8EFA0A}" dt="2022-07-13T23:29:27.478" v="158" actId="20577"/>
          <ac:spMkLst>
            <pc:docMk/>
            <pc:sldMk cId="3326688157" sldId="259"/>
            <ac:spMk id="13" creationId="{CE1000CD-CAFE-D066-A5E9-726EFD1422CB}"/>
          </ac:spMkLst>
        </pc:spChg>
      </pc:sldChg>
      <pc:sldChg chg="modSp mod">
        <pc:chgData name="Elisa Pop" userId="bfeb5f07c335d546" providerId="LiveId" clId="{1B3705BF-435B-4C53-A5AF-10B87C8EFA0A}" dt="2022-07-13T23:31:59.135" v="200" actId="20577"/>
        <pc:sldMkLst>
          <pc:docMk/>
          <pc:sldMk cId="2739586897" sldId="261"/>
        </pc:sldMkLst>
        <pc:spChg chg="mod">
          <ac:chgData name="Elisa Pop" userId="bfeb5f07c335d546" providerId="LiveId" clId="{1B3705BF-435B-4C53-A5AF-10B87C8EFA0A}" dt="2022-07-13T23:31:59.135" v="200" actId="20577"/>
          <ac:spMkLst>
            <pc:docMk/>
            <pc:sldMk cId="2739586897" sldId="261"/>
            <ac:spMk id="3" creationId="{254B14B9-A762-D28D-8ADA-3DDE833D27C8}"/>
          </ac:spMkLst>
        </pc:spChg>
      </pc:sldChg>
      <pc:sldChg chg="modSp mod">
        <pc:chgData name="Elisa Pop" userId="bfeb5f07c335d546" providerId="LiveId" clId="{1B3705BF-435B-4C53-A5AF-10B87C8EFA0A}" dt="2022-07-13T23:25:11.956" v="134" actId="732"/>
        <pc:sldMkLst>
          <pc:docMk/>
          <pc:sldMk cId="1202467265" sldId="264"/>
        </pc:sldMkLst>
        <pc:picChg chg="mod modCrop">
          <ac:chgData name="Elisa Pop" userId="bfeb5f07c335d546" providerId="LiveId" clId="{1B3705BF-435B-4C53-A5AF-10B87C8EFA0A}" dt="2022-07-13T23:25:11.956" v="134" actId="732"/>
          <ac:picMkLst>
            <pc:docMk/>
            <pc:sldMk cId="1202467265" sldId="264"/>
            <ac:picMk id="18" creationId="{A3F5D4A1-77FA-A0BD-F625-A4393564A511}"/>
          </ac:picMkLst>
        </pc:picChg>
      </pc:sldChg>
      <pc:sldChg chg="modSp mod">
        <pc:chgData name="Elisa Pop" userId="bfeb5f07c335d546" providerId="LiveId" clId="{1B3705BF-435B-4C53-A5AF-10B87C8EFA0A}" dt="2022-07-13T23:30:24.438" v="184" actId="2"/>
        <pc:sldMkLst>
          <pc:docMk/>
          <pc:sldMk cId="2016549758" sldId="266"/>
        </pc:sldMkLst>
        <pc:spChg chg="mod">
          <ac:chgData name="Elisa Pop" userId="bfeb5f07c335d546" providerId="LiveId" clId="{1B3705BF-435B-4C53-A5AF-10B87C8EFA0A}" dt="2022-07-13T23:30:24.438" v="184" actId="2"/>
          <ac:spMkLst>
            <pc:docMk/>
            <pc:sldMk cId="2016549758" sldId="266"/>
            <ac:spMk id="4" creationId="{83BF2E07-93C4-97E2-97C8-0401DB40416B}"/>
          </ac:spMkLst>
        </pc:spChg>
      </pc:sldChg>
      <pc:sldChg chg="delSp modSp add mod setBg delDesignElem">
        <pc:chgData name="Elisa Pop" userId="bfeb5f07c335d546" providerId="LiveId" clId="{1B3705BF-435B-4C53-A5AF-10B87C8EFA0A}" dt="2022-07-13T23:20:51.839" v="133" actId="20577"/>
        <pc:sldMkLst>
          <pc:docMk/>
          <pc:sldMk cId="2845570043" sldId="272"/>
        </pc:sldMkLst>
        <pc:spChg chg="mod">
          <ac:chgData name="Elisa Pop" userId="bfeb5f07c335d546" providerId="LiveId" clId="{1B3705BF-435B-4C53-A5AF-10B87C8EFA0A}" dt="2022-07-13T23:12:14.614" v="5" actId="1076"/>
          <ac:spMkLst>
            <pc:docMk/>
            <pc:sldMk cId="2845570043" sldId="272"/>
            <ac:spMk id="2" creationId="{89813226-E35B-3D87-050D-E1CFA4237F76}"/>
          </ac:spMkLst>
        </pc:spChg>
        <pc:spChg chg="del">
          <ac:chgData name="Elisa Pop" userId="bfeb5f07c335d546" providerId="LiveId" clId="{1B3705BF-435B-4C53-A5AF-10B87C8EFA0A}" dt="2022-07-13T23:10:39.491" v="1"/>
          <ac:spMkLst>
            <pc:docMk/>
            <pc:sldMk cId="2845570043" sldId="272"/>
            <ac:spMk id="29" creationId="{7F57BEA8-497D-4AA8-8A18-BDCD696B25FE}"/>
          </ac:spMkLst>
        </pc:spChg>
        <pc:graphicFrameChg chg="mod modGraphic">
          <ac:chgData name="Elisa Pop" userId="bfeb5f07c335d546" providerId="LiveId" clId="{1B3705BF-435B-4C53-A5AF-10B87C8EFA0A}" dt="2022-07-13T23:20:51.839" v="133" actId="20577"/>
          <ac:graphicFrameMkLst>
            <pc:docMk/>
            <pc:sldMk cId="2845570043" sldId="272"/>
            <ac:graphicFrameMk id="8" creationId="{B73065D3-B5DA-0BB0-A41D-14DDD1609933}"/>
          </ac:graphicFrameMkLst>
        </pc:graphicFrameChg>
        <pc:cxnChg chg="del">
          <ac:chgData name="Elisa Pop" userId="bfeb5f07c335d546" providerId="LiveId" clId="{1B3705BF-435B-4C53-A5AF-10B87C8EFA0A}" dt="2022-07-13T23:10:39.491" v="1"/>
          <ac:cxnSpMkLst>
            <pc:docMk/>
            <pc:sldMk cId="2845570043" sldId="272"/>
            <ac:cxnSpMk id="28" creationId="{D2E961F1-4A28-4A5F-BBD4-6E400E5E6C75}"/>
          </ac:cxnSpMkLst>
        </pc:cxnChg>
        <pc:cxnChg chg="del">
          <ac:chgData name="Elisa Pop" userId="bfeb5f07c335d546" providerId="LiveId" clId="{1B3705BF-435B-4C53-A5AF-10B87C8EFA0A}" dt="2022-07-13T23:10:39.491" v="1"/>
          <ac:cxnSpMkLst>
            <pc:docMk/>
            <pc:sldMk cId="2845570043" sldId="272"/>
            <ac:cxnSpMk id="31" creationId="{A82415D3-DDE5-4D63-8CB3-23A5EC581B27}"/>
          </ac:cxnSpMkLst>
        </pc:cxnChg>
        <pc:cxnChg chg="del">
          <ac:chgData name="Elisa Pop" userId="bfeb5f07c335d546" providerId="LiveId" clId="{1B3705BF-435B-4C53-A5AF-10B87C8EFA0A}" dt="2022-07-13T23:10:39.491" v="1"/>
          <ac:cxnSpMkLst>
            <pc:docMk/>
            <pc:sldMk cId="2845570043" sldId="272"/>
            <ac:cxnSpMk id="36" creationId="{AD7193FB-6AE6-4B3B-8F89-56B55DD63B4D}"/>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444144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21006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94997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7/20/2022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78711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7/20/2022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6755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1BA835-D13F-49F4-8F11-5D576AC65FAD}" type="datetime1">
              <a:rPr lang="en-US" smtClean="0"/>
              <a:t>7/20/2022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69109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DBD1799-ACB5-4CB2-86A2-5C574F1C8706}" type="datetime1">
              <a:rPr lang="en-US" smtClean="0"/>
              <a:t>7/20/2022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888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5DD0D6-7A82-473E-879B-C6ECD6CCCFEC}" type="datetime1">
              <a:rPr lang="en-US" smtClean="0"/>
              <a:t>7/20/2022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44458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7/20/2022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36090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7/20/2022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563754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1845641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1765286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7058494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408324-A84C-4A45-93B6-78D079CCE772}" type="datetime1">
              <a:rPr lang="en-US" smtClean="0"/>
              <a:t>7/20/2022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155292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408324-A84C-4A45-93B6-78D079CCE772}" type="datetime1">
              <a:rPr lang="en-US" smtClean="0"/>
              <a:t>7/20/2022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23135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10404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23062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408324-A84C-4A45-93B6-78D079CCE772}" type="datetime1">
              <a:rPr lang="en-US" smtClean="0"/>
              <a:t>7/20/2022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1271539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theidearoom.net/how-to-do-laundry/laundry-tips-theidearoom-23/" TargetMode="External"/><Relationship Id="rId7" Type="http://schemas.openxmlformats.org/officeDocument/2006/relationships/hyperlink" Target="https://www.publicdomainpictures.net/en/view-image.php?image=183432&amp;picture=messy-desk-clean-me" TargetMode="External"/><Relationship Id="rId2" Type="http://schemas.openxmlformats.org/officeDocument/2006/relationships/image" Target="../media/image7.jpg"/><Relationship Id="rId1" Type="http://schemas.openxmlformats.org/officeDocument/2006/relationships/slideLayout" Target="../slideLayouts/slideLayout6.xml"/><Relationship Id="rId6" Type="http://schemas.openxmlformats.org/officeDocument/2006/relationships/image" Target="../media/image9.jpg"/><Relationship Id="rId5" Type="http://schemas.openxmlformats.org/officeDocument/2006/relationships/hyperlink" Target="https://miss604.com/2019/01/get-a-head-start-on-spring-cleaning-with-an-aspenclean-prize-pack.html" TargetMode="Externa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1.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hyperlink" Target="https://www.bundabergnow.com/2019/05/02/stockland-car-wash/" TargetMode="External"/><Relationship Id="rId3" Type="http://schemas.openxmlformats.org/officeDocument/2006/relationships/image" Target="../media/image2.png"/><Relationship Id="rId7"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www.wallpaperflare.com/audit-inspection-examination-accounting-auditor-financial-wallpaper-gmsey"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hyperlink" Target="https://meethub.bnext.com.tw/%E9%A6%AC%E5%A4%AA%E7%B6%B2%E8%B7%AF%EF%BC%8C%E5%8D%94%E5%8A%A9%E5%8F%B0%E7%81%A3%E5%82%B3%E7%B5%B1%E7%94%A2%E6%A5%AD%E9%96%8B%E7%99%BC%E5%9C%8B%E5%A4%96%E5%AE%A2%E6%88%B6%EF%BC%8C%E7%94%A8%E9%AB%98/" TargetMode="External"/><Relationship Id="rId2" Type="http://schemas.openxmlformats.org/officeDocument/2006/relationships/image" Target="../media/image15.gif"/><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hyperlink" Target="https://www.maxpixel.net/Cleaner-Cleaning-Power-Clean-Vacuum-Cleaning-Lady-1816357" TargetMode="External"/><Relationship Id="rId3" Type="http://schemas.openxmlformats.org/officeDocument/2006/relationships/image" Target="../media/image2.png"/><Relationship Id="rId7"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www.pexels.com/photo/bloom-blossom-cleaning-dandelion-434163/" TargetMode="External"/><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investopedia.com/terms/s/swot.asp" TargetMode="Externa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hyperlink" Target="https://www.dailymail.co.uk/news/article-3516617/One-three-families-pay-cleaner-35s-drive-trend-hiring-domestic-help.html" TargetMode="Externa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2" name="Picture 16">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18">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20">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22">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24">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0" name="Rectangle 26">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5">
            <a:extLst>
              <a:ext uri="{FF2B5EF4-FFF2-40B4-BE49-F238E27FC236}">
                <a16:creationId xmlns:a16="http://schemas.microsoft.com/office/drawing/2014/main" id="{CD9B2222-ACEE-DE4A-90D9-096D4B1CD1D5}"/>
              </a:ext>
            </a:extLst>
          </p:cNvPr>
          <p:cNvSpPr>
            <a:spLocks noGrp="1"/>
          </p:cNvSpPr>
          <p:nvPr>
            <p:ph type="title"/>
          </p:nvPr>
        </p:nvSpPr>
        <p:spPr>
          <a:xfrm>
            <a:off x="650669" y="629266"/>
            <a:ext cx="3330328" cy="1641986"/>
          </a:xfrm>
        </p:spPr>
        <p:txBody>
          <a:bodyPr vert="horz" lIns="91440" tIns="45720" rIns="91440" bIns="45720" rtlCol="0" anchor="t">
            <a:normAutofit fontScale="90000"/>
          </a:bodyPr>
          <a:lstStyle/>
          <a:p>
            <a:pPr>
              <a:lnSpc>
                <a:spcPct val="90000"/>
              </a:lnSpc>
            </a:pPr>
            <a:r>
              <a:rPr lang="en-US" sz="2900" dirty="0"/>
              <a:t>Adrian Pop</a:t>
            </a:r>
            <a:br>
              <a:rPr lang="en-US" sz="2900" dirty="0"/>
            </a:br>
            <a:r>
              <a:rPr lang="en-US" sz="2900" dirty="0"/>
              <a:t>2109183</a:t>
            </a:r>
            <a:br>
              <a:rPr lang="en-US" sz="2900" dirty="0"/>
            </a:br>
            <a:r>
              <a:rPr lang="en-US" sz="2900" dirty="0"/>
              <a:t>Elisa Pop</a:t>
            </a:r>
            <a:br>
              <a:rPr lang="en-US" sz="2900" dirty="0"/>
            </a:br>
            <a:r>
              <a:rPr lang="en-US" sz="2900" dirty="0"/>
              <a:t>2109184</a:t>
            </a:r>
            <a:br>
              <a:rPr lang="en-US" sz="2900" dirty="0"/>
            </a:br>
            <a:r>
              <a:rPr lang="en-US" sz="2900" dirty="0"/>
              <a:t>Ileana Juganaru</a:t>
            </a:r>
            <a:br>
              <a:rPr lang="en-US" sz="2900" dirty="0"/>
            </a:br>
            <a:r>
              <a:rPr lang="en-US" sz="2900" dirty="0"/>
              <a:t>2106753</a:t>
            </a:r>
          </a:p>
        </p:txBody>
      </p:sp>
      <p:pic>
        <p:nvPicPr>
          <p:cNvPr id="10" name="Content Placeholder 9" descr="Logo, calendar&#10;&#10;Description automatically generated">
            <a:extLst>
              <a:ext uri="{FF2B5EF4-FFF2-40B4-BE49-F238E27FC236}">
                <a16:creationId xmlns:a16="http://schemas.microsoft.com/office/drawing/2014/main" id="{7AFE4820-F1B5-1D57-C7DC-6B7F2B54485A}"/>
              </a:ext>
            </a:extLst>
          </p:cNvPr>
          <p:cNvPicPr>
            <a:picLocks noChangeAspect="1"/>
          </p:cNvPicPr>
          <p:nvPr/>
        </p:nvPicPr>
        <p:blipFill rotWithShape="1">
          <a:blip r:embed="rId7">
            <a:extLst>
              <a:ext uri="{28A0092B-C50C-407E-A947-70E740481C1C}">
                <a14:useLocalDpi xmlns:a14="http://schemas.microsoft.com/office/drawing/2010/main" val="0"/>
              </a:ext>
            </a:extLst>
          </a:blip>
          <a:srcRect r="7124" b="-1"/>
          <a:stretch/>
        </p:blipFill>
        <p:spPr>
          <a:xfrm>
            <a:off x="4634680" y="10"/>
            <a:ext cx="7560130" cy="6857990"/>
          </a:xfrm>
          <a:prstGeom prst="rect">
            <a:avLst/>
          </a:prstGeom>
        </p:spPr>
      </p:pic>
      <p:sp>
        <p:nvSpPr>
          <p:cNvPr id="41" name="Rectangle 28">
            <a:extLst>
              <a:ext uri="{FF2B5EF4-FFF2-40B4-BE49-F238E27FC236}">
                <a16:creationId xmlns:a16="http://schemas.microsoft.com/office/drawing/2014/main" id="{1F6D1B57-10C5-4A11-968D-5EF04F324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Content Placeholder 13">
            <a:extLst>
              <a:ext uri="{FF2B5EF4-FFF2-40B4-BE49-F238E27FC236}">
                <a16:creationId xmlns:a16="http://schemas.microsoft.com/office/drawing/2014/main" id="{DF8294E4-C737-F418-ABBD-B385243EB08B}"/>
              </a:ext>
            </a:extLst>
          </p:cNvPr>
          <p:cNvSpPr>
            <a:spLocks noGrp="1"/>
          </p:cNvSpPr>
          <p:nvPr>
            <p:ph idx="1"/>
          </p:nvPr>
        </p:nvSpPr>
        <p:spPr>
          <a:xfrm>
            <a:off x="650669" y="2438400"/>
            <a:ext cx="3330328" cy="3809999"/>
          </a:xfrm>
        </p:spPr>
        <p:txBody>
          <a:bodyPr vert="horz" lIns="91440" tIns="45720" rIns="91440" bIns="45720" rtlCol="0">
            <a:normAutofit/>
          </a:bodyPr>
          <a:lstStyle/>
          <a:p>
            <a:r>
              <a:rPr lang="en-US" dirty="0"/>
              <a:t>University of Wales Trinity Saint David</a:t>
            </a:r>
          </a:p>
          <a:p>
            <a:r>
              <a:rPr lang="en-US" dirty="0"/>
              <a:t>BMSW4006_BIRM</a:t>
            </a:r>
          </a:p>
          <a:p>
            <a:r>
              <a:rPr lang="en-US" dirty="0"/>
              <a:t>Rajesh Kumar</a:t>
            </a:r>
          </a:p>
        </p:txBody>
      </p:sp>
    </p:spTree>
    <p:extLst>
      <p:ext uri="{BB962C8B-B14F-4D97-AF65-F5344CB8AC3E}">
        <p14:creationId xmlns:p14="http://schemas.microsoft.com/office/powerpoint/2010/main" val="13739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B26E-0C89-F22D-DE15-1087668E8A18}"/>
              </a:ext>
            </a:extLst>
          </p:cNvPr>
          <p:cNvSpPr>
            <a:spLocks noGrp="1"/>
          </p:cNvSpPr>
          <p:nvPr>
            <p:ph type="title"/>
          </p:nvPr>
        </p:nvSpPr>
        <p:spPr/>
        <p:txBody>
          <a:bodyPr vert="horz" lIns="109728" tIns="109728" rIns="109728" bIns="91440" rtlCol="0" anchor="b">
            <a:normAutofit/>
          </a:bodyPr>
          <a:lstStyle/>
          <a:p>
            <a:pPr algn="ctr">
              <a:lnSpc>
                <a:spcPct val="120000"/>
              </a:lnSpc>
            </a:pPr>
            <a:r>
              <a:rPr lang="en-US" sz="6600" dirty="0">
                <a:solidFill>
                  <a:schemeClr val="tx1">
                    <a:lumMod val="85000"/>
                    <a:lumOff val="15000"/>
                  </a:schemeClr>
                </a:solidFill>
              </a:rPr>
              <a:t>Business Overview</a:t>
            </a:r>
          </a:p>
        </p:txBody>
      </p:sp>
      <p:sp>
        <p:nvSpPr>
          <p:cNvPr id="4" name="Text Placeholder 3">
            <a:extLst>
              <a:ext uri="{FF2B5EF4-FFF2-40B4-BE49-F238E27FC236}">
                <a16:creationId xmlns:a16="http://schemas.microsoft.com/office/drawing/2014/main" id="{2A18B7C6-FC3E-6355-28B1-E8A4CA45F748}"/>
              </a:ext>
            </a:extLst>
          </p:cNvPr>
          <p:cNvSpPr>
            <a:spLocks noGrp="1"/>
          </p:cNvSpPr>
          <p:nvPr>
            <p:ph type="body" idx="1"/>
          </p:nvPr>
        </p:nvSpPr>
        <p:spPr/>
        <p:txBody>
          <a:bodyPr/>
          <a:lstStyle/>
          <a:p>
            <a:r>
              <a:rPr lang="en-GB" dirty="0"/>
              <a:t>Our story</a:t>
            </a:r>
          </a:p>
        </p:txBody>
      </p:sp>
      <p:sp>
        <p:nvSpPr>
          <p:cNvPr id="7" name="Text Placeholder 6">
            <a:extLst>
              <a:ext uri="{FF2B5EF4-FFF2-40B4-BE49-F238E27FC236}">
                <a16:creationId xmlns:a16="http://schemas.microsoft.com/office/drawing/2014/main" id="{813155F4-BD6E-35E2-1B27-8E6B311C0434}"/>
              </a:ext>
            </a:extLst>
          </p:cNvPr>
          <p:cNvSpPr>
            <a:spLocks noGrp="1"/>
          </p:cNvSpPr>
          <p:nvPr>
            <p:ph type="body" sz="half" idx="15"/>
          </p:nvPr>
        </p:nvSpPr>
        <p:spPr/>
        <p:txBody>
          <a:bodyPr>
            <a:normAutofit/>
          </a:bodyPr>
          <a:lstStyle/>
          <a:p>
            <a:r>
              <a:rPr lang="en-GB" dirty="0"/>
              <a:t>Helping hands it was a vision of three students of how they can deliver stability, security and save people’s time and money.</a:t>
            </a:r>
          </a:p>
          <a:p>
            <a:r>
              <a:rPr lang="en-GB" dirty="0"/>
              <a:t> They participate to a lottery game where they was the winner’s of a £50,000.</a:t>
            </a:r>
          </a:p>
          <a:p>
            <a:r>
              <a:rPr lang="en-GB" dirty="0"/>
              <a:t>They was so happy about the winning and they chose to open the business from they’re dream. Helping Hands is a company founded on the  basis  of stability, security views, respect.</a:t>
            </a:r>
          </a:p>
        </p:txBody>
      </p:sp>
      <p:sp>
        <p:nvSpPr>
          <p:cNvPr id="5" name="Text Placeholder 4">
            <a:extLst>
              <a:ext uri="{FF2B5EF4-FFF2-40B4-BE49-F238E27FC236}">
                <a16:creationId xmlns:a16="http://schemas.microsoft.com/office/drawing/2014/main" id="{6A0BF90B-0802-E738-F74C-A0DF48DF9E39}"/>
              </a:ext>
            </a:extLst>
          </p:cNvPr>
          <p:cNvSpPr>
            <a:spLocks noGrp="1"/>
          </p:cNvSpPr>
          <p:nvPr>
            <p:ph type="body" sz="quarter" idx="3"/>
          </p:nvPr>
        </p:nvSpPr>
        <p:spPr/>
        <p:txBody>
          <a:bodyPr/>
          <a:lstStyle/>
          <a:p>
            <a:r>
              <a:rPr lang="en-GB" dirty="0"/>
              <a:t>Business aims</a:t>
            </a:r>
          </a:p>
        </p:txBody>
      </p:sp>
      <p:sp>
        <p:nvSpPr>
          <p:cNvPr id="8" name="Text Placeholder 7">
            <a:extLst>
              <a:ext uri="{FF2B5EF4-FFF2-40B4-BE49-F238E27FC236}">
                <a16:creationId xmlns:a16="http://schemas.microsoft.com/office/drawing/2014/main" id="{8E461F90-23E9-326C-EAE7-31C2BF573EC3}"/>
              </a:ext>
            </a:extLst>
          </p:cNvPr>
          <p:cNvSpPr>
            <a:spLocks noGrp="1"/>
          </p:cNvSpPr>
          <p:nvPr>
            <p:ph type="body" sz="half" idx="16"/>
          </p:nvPr>
        </p:nvSpPr>
        <p:spPr/>
        <p:txBody>
          <a:bodyPr/>
          <a:lstStyle/>
          <a:p>
            <a:pPr marL="285750" indent="-285750">
              <a:buFont typeface="Arial" panose="020B0604020202020204" pitchFamily="34" charset="0"/>
              <a:buChar char="•"/>
            </a:pPr>
            <a:r>
              <a:rPr lang="en-GB" dirty="0"/>
              <a:t>Save  our costumers time and money</a:t>
            </a:r>
          </a:p>
          <a:p>
            <a:pPr marL="285750" indent="-285750">
              <a:buFont typeface="Arial" panose="020B0604020202020204" pitchFamily="34" charset="0"/>
              <a:buChar char="•"/>
            </a:pPr>
            <a:r>
              <a:rPr lang="en-GB" dirty="0"/>
              <a:t>Delivering the highest level of product and services of the market</a:t>
            </a:r>
          </a:p>
          <a:p>
            <a:pPr marL="285750" indent="-285750">
              <a:buFont typeface="Arial" panose="020B0604020202020204" pitchFamily="34" charset="0"/>
              <a:buChar char="•"/>
            </a:pPr>
            <a:r>
              <a:rPr lang="en-GB" dirty="0"/>
              <a:t>Create jobs </a:t>
            </a:r>
          </a:p>
          <a:p>
            <a:pPr marL="285750" indent="-285750">
              <a:buFont typeface="Arial" panose="020B0604020202020204" pitchFamily="34" charset="0"/>
              <a:buChar char="•"/>
            </a:pPr>
            <a:r>
              <a:rPr lang="en-GB" dirty="0"/>
              <a:t>Give opportunities </a:t>
            </a:r>
          </a:p>
          <a:p>
            <a:pPr marL="285750" indent="-285750">
              <a:buFont typeface="Arial" panose="020B0604020202020204" pitchFamily="34" charset="0"/>
              <a:buChar char="•"/>
            </a:pPr>
            <a:r>
              <a:rPr lang="en-GB" dirty="0"/>
              <a:t>Make changes </a:t>
            </a:r>
          </a:p>
          <a:p>
            <a:pPr marL="285750" indent="-285750">
              <a:buFont typeface="Arial" panose="020B0604020202020204" pitchFamily="34" charset="0"/>
              <a:buChar char="•"/>
            </a:pPr>
            <a:r>
              <a:rPr lang="en-GB" dirty="0"/>
              <a:t>Achieve dreams</a:t>
            </a:r>
          </a:p>
          <a:p>
            <a:pPr marL="285750" indent="-285750">
              <a:buFont typeface="Arial" panose="020B0604020202020204" pitchFamily="34" charset="0"/>
              <a:buChar char="•"/>
            </a:pPr>
            <a:r>
              <a:rPr lang="en-GB" dirty="0"/>
              <a:t>Support the environment</a:t>
            </a:r>
          </a:p>
          <a:p>
            <a:pPr marL="285750" indent="-285750">
              <a:buFont typeface="Arial" panose="020B0604020202020204" pitchFamily="34" charset="0"/>
              <a:buChar char="•"/>
            </a:pPr>
            <a:endParaRPr lang="en-GB" dirty="0"/>
          </a:p>
        </p:txBody>
      </p:sp>
      <p:sp>
        <p:nvSpPr>
          <p:cNvPr id="6" name="Text Placeholder 5">
            <a:extLst>
              <a:ext uri="{FF2B5EF4-FFF2-40B4-BE49-F238E27FC236}">
                <a16:creationId xmlns:a16="http://schemas.microsoft.com/office/drawing/2014/main" id="{CA6D2A91-3976-48E8-1D99-D0F9C758EA09}"/>
              </a:ext>
            </a:extLst>
          </p:cNvPr>
          <p:cNvSpPr>
            <a:spLocks noGrp="1"/>
          </p:cNvSpPr>
          <p:nvPr>
            <p:ph type="body" sz="quarter" idx="13"/>
          </p:nvPr>
        </p:nvSpPr>
        <p:spPr/>
        <p:txBody>
          <a:bodyPr/>
          <a:lstStyle/>
          <a:p>
            <a:r>
              <a:rPr lang="en-GB" dirty="0"/>
              <a:t>Contact us</a:t>
            </a:r>
          </a:p>
        </p:txBody>
      </p:sp>
      <p:sp>
        <p:nvSpPr>
          <p:cNvPr id="9" name="Text Placeholder 8">
            <a:extLst>
              <a:ext uri="{FF2B5EF4-FFF2-40B4-BE49-F238E27FC236}">
                <a16:creationId xmlns:a16="http://schemas.microsoft.com/office/drawing/2014/main" id="{3618BC06-F85E-971A-C9A3-14CF574D4FF0}"/>
              </a:ext>
            </a:extLst>
          </p:cNvPr>
          <p:cNvSpPr>
            <a:spLocks noGrp="1"/>
          </p:cNvSpPr>
          <p:nvPr>
            <p:ph type="body" sz="half" idx="17"/>
          </p:nvPr>
        </p:nvSpPr>
        <p:spPr/>
        <p:txBody>
          <a:bodyPr/>
          <a:lstStyle/>
          <a:p>
            <a:r>
              <a:rPr lang="en-GB" dirty="0"/>
              <a:t>Helping Hands Limited</a:t>
            </a:r>
          </a:p>
          <a:p>
            <a:r>
              <a:rPr lang="en-GB" dirty="0"/>
              <a:t>176 West Wycombe Road,</a:t>
            </a:r>
          </a:p>
          <a:p>
            <a:r>
              <a:rPr lang="en-GB" dirty="0"/>
              <a:t>High Wycombe</a:t>
            </a:r>
          </a:p>
          <a:p>
            <a:r>
              <a:rPr lang="en-GB" dirty="0"/>
              <a:t>Buckinghamshire</a:t>
            </a:r>
          </a:p>
          <a:p>
            <a:r>
              <a:rPr lang="en-GB" dirty="0"/>
              <a:t>HP12 3AP</a:t>
            </a:r>
          </a:p>
          <a:p>
            <a:r>
              <a:rPr lang="en-GB" dirty="0"/>
              <a:t>Contact number +44 (0) 7552728191</a:t>
            </a:r>
          </a:p>
          <a:p>
            <a:r>
              <a:rPr lang="en-GB" dirty="0"/>
              <a:t>E-mail : helpinghands@gmail.com</a:t>
            </a:r>
          </a:p>
        </p:txBody>
      </p:sp>
    </p:spTree>
    <p:extLst>
      <p:ext uri="{BB962C8B-B14F-4D97-AF65-F5344CB8AC3E}">
        <p14:creationId xmlns:p14="http://schemas.microsoft.com/office/powerpoint/2010/main" val="2524903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A6175F8-FB95-1D23-DAE5-514616455FFB}"/>
              </a:ext>
            </a:extLst>
          </p:cNvPr>
          <p:cNvSpPr>
            <a:spLocks noGrp="1"/>
          </p:cNvSpPr>
          <p:nvPr>
            <p:ph type="title"/>
          </p:nvPr>
        </p:nvSpPr>
        <p:spPr/>
        <p:txBody>
          <a:bodyPr/>
          <a:lstStyle/>
          <a:p>
            <a:r>
              <a:rPr lang="en-GB" dirty="0"/>
              <a:t>Product and Services</a:t>
            </a:r>
          </a:p>
        </p:txBody>
      </p:sp>
      <p:sp>
        <p:nvSpPr>
          <p:cNvPr id="11" name="TextBox 10">
            <a:extLst>
              <a:ext uri="{FF2B5EF4-FFF2-40B4-BE49-F238E27FC236}">
                <a16:creationId xmlns:a16="http://schemas.microsoft.com/office/drawing/2014/main" id="{F2803492-96A5-53D3-D8CF-66890347DBA9}"/>
              </a:ext>
            </a:extLst>
          </p:cNvPr>
          <p:cNvSpPr txBox="1"/>
          <p:nvPr/>
        </p:nvSpPr>
        <p:spPr>
          <a:xfrm>
            <a:off x="1123634" y="2134346"/>
            <a:ext cx="6096000" cy="369332"/>
          </a:xfrm>
          <a:prstGeom prst="rect">
            <a:avLst/>
          </a:prstGeom>
          <a:noFill/>
        </p:spPr>
        <p:txBody>
          <a:bodyPr wrap="square">
            <a:spAutoFit/>
          </a:bodyPr>
          <a:lstStyle/>
          <a:p>
            <a:r>
              <a:rPr lang="en-GB" dirty="0"/>
              <a:t>Laundry services</a:t>
            </a:r>
          </a:p>
        </p:txBody>
      </p:sp>
      <p:sp>
        <p:nvSpPr>
          <p:cNvPr id="13" name="TextBox 12">
            <a:extLst>
              <a:ext uri="{FF2B5EF4-FFF2-40B4-BE49-F238E27FC236}">
                <a16:creationId xmlns:a16="http://schemas.microsoft.com/office/drawing/2014/main" id="{CE1000CD-CAFE-D066-A5E9-726EFD1422CB}"/>
              </a:ext>
            </a:extLst>
          </p:cNvPr>
          <p:cNvSpPr txBox="1"/>
          <p:nvPr/>
        </p:nvSpPr>
        <p:spPr>
          <a:xfrm>
            <a:off x="4171634" y="2771406"/>
            <a:ext cx="6096000" cy="369332"/>
          </a:xfrm>
          <a:prstGeom prst="rect">
            <a:avLst/>
          </a:prstGeom>
          <a:noFill/>
        </p:spPr>
        <p:txBody>
          <a:bodyPr wrap="square">
            <a:spAutoFit/>
          </a:bodyPr>
          <a:lstStyle/>
          <a:p>
            <a:r>
              <a:rPr lang="en-GB" dirty="0"/>
              <a:t>Home /Office Cleaning Services</a:t>
            </a:r>
          </a:p>
        </p:txBody>
      </p:sp>
      <p:sp>
        <p:nvSpPr>
          <p:cNvPr id="15" name="TextBox 14">
            <a:extLst>
              <a:ext uri="{FF2B5EF4-FFF2-40B4-BE49-F238E27FC236}">
                <a16:creationId xmlns:a16="http://schemas.microsoft.com/office/drawing/2014/main" id="{EB533812-4B14-CB7B-B558-DC4473500993}"/>
              </a:ext>
            </a:extLst>
          </p:cNvPr>
          <p:cNvSpPr txBox="1"/>
          <p:nvPr/>
        </p:nvSpPr>
        <p:spPr>
          <a:xfrm>
            <a:off x="9475095" y="3358882"/>
            <a:ext cx="6096000" cy="369332"/>
          </a:xfrm>
          <a:prstGeom prst="rect">
            <a:avLst/>
          </a:prstGeom>
          <a:noFill/>
        </p:spPr>
        <p:txBody>
          <a:bodyPr wrap="square">
            <a:spAutoFit/>
          </a:bodyPr>
          <a:lstStyle/>
          <a:p>
            <a:r>
              <a:rPr lang="en-GB" dirty="0"/>
              <a:t>Car wash</a:t>
            </a:r>
          </a:p>
        </p:txBody>
      </p:sp>
      <p:pic>
        <p:nvPicPr>
          <p:cNvPr id="17" name="Picture 16" descr="A picture containing text&#10;&#10;Description automatically generated">
            <a:extLst>
              <a:ext uri="{FF2B5EF4-FFF2-40B4-BE49-F238E27FC236}">
                <a16:creationId xmlns:a16="http://schemas.microsoft.com/office/drawing/2014/main" id="{EC70F11A-9D60-16F6-2E6E-A07E76F68B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4240" y="2631774"/>
            <a:ext cx="2499360" cy="3620198"/>
          </a:xfrm>
          <a:prstGeom prst="rect">
            <a:avLst/>
          </a:prstGeom>
        </p:spPr>
      </p:pic>
      <p:pic>
        <p:nvPicPr>
          <p:cNvPr id="25" name="Picture 24" descr="A group of people in a kitchen&#10;&#10;Description automatically generated with medium confidence">
            <a:extLst>
              <a:ext uri="{FF2B5EF4-FFF2-40B4-BE49-F238E27FC236}">
                <a16:creationId xmlns:a16="http://schemas.microsoft.com/office/drawing/2014/main" id="{D9B9798C-F0A9-9551-BABB-FF62251A08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10887" y="3225634"/>
            <a:ext cx="2438400" cy="1626870"/>
          </a:xfrm>
          <a:prstGeom prst="rect">
            <a:avLst/>
          </a:prstGeom>
        </p:spPr>
      </p:pic>
      <p:pic>
        <p:nvPicPr>
          <p:cNvPr id="28" name="Picture 27">
            <a:extLst>
              <a:ext uri="{FF2B5EF4-FFF2-40B4-BE49-F238E27FC236}">
                <a16:creationId xmlns:a16="http://schemas.microsoft.com/office/drawing/2014/main" id="{99DBDCC8-3CD8-8D28-4A8B-22E52CC91F2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319452" y="4921260"/>
            <a:ext cx="3115355" cy="1752387"/>
          </a:xfrm>
          <a:prstGeom prst="rect">
            <a:avLst/>
          </a:prstGeom>
        </p:spPr>
      </p:pic>
      <p:pic>
        <p:nvPicPr>
          <p:cNvPr id="31" name="Picture 30">
            <a:extLst>
              <a:ext uri="{FF2B5EF4-FFF2-40B4-BE49-F238E27FC236}">
                <a16:creationId xmlns:a16="http://schemas.microsoft.com/office/drawing/2014/main" id="{0A6BABEE-3BEC-D2DA-8C02-397A7EC9803B}"/>
              </a:ext>
            </a:extLst>
          </p:cNvPr>
          <p:cNvPicPr>
            <a:picLocks noChangeAspect="1"/>
          </p:cNvPicPr>
          <p:nvPr/>
        </p:nvPicPr>
        <p:blipFill>
          <a:blip r:embed="rId8"/>
          <a:stretch>
            <a:fillRect/>
          </a:stretch>
        </p:blipFill>
        <p:spPr>
          <a:xfrm>
            <a:off x="9150190" y="3833650"/>
            <a:ext cx="2438400" cy="2745945"/>
          </a:xfrm>
          <a:prstGeom prst="rect">
            <a:avLst/>
          </a:prstGeom>
        </p:spPr>
      </p:pic>
    </p:spTree>
    <p:extLst>
      <p:ext uri="{BB962C8B-B14F-4D97-AF65-F5344CB8AC3E}">
        <p14:creationId xmlns:p14="http://schemas.microsoft.com/office/powerpoint/2010/main" val="3326688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33">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4" name="Rectangle 43">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4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dirty="0"/>
          </a:p>
        </p:txBody>
      </p:sp>
      <p:sp>
        <p:nvSpPr>
          <p:cNvPr id="48" name="Freeform: Shape 47">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97418D8-B5D9-315B-6C0D-433A67D81A6A}"/>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r>
              <a:rPr lang="en-US" sz="4200" dirty="0">
                <a:solidFill>
                  <a:srgbClr val="FFFFFF"/>
                </a:solidFill>
              </a:rPr>
              <a:t>Laundry</a:t>
            </a:r>
            <a:br>
              <a:rPr lang="en-US" sz="4200" dirty="0">
                <a:solidFill>
                  <a:srgbClr val="FFFFFF"/>
                </a:solidFill>
              </a:rPr>
            </a:br>
            <a:br>
              <a:rPr lang="en-US" sz="4200" dirty="0">
                <a:solidFill>
                  <a:srgbClr val="FFFFFF"/>
                </a:solidFill>
              </a:rPr>
            </a:br>
            <a:r>
              <a:rPr lang="en-US" sz="4200" dirty="0">
                <a:solidFill>
                  <a:srgbClr val="FFFFFF"/>
                </a:solidFill>
              </a:rPr>
              <a:t>services</a:t>
            </a:r>
            <a:br>
              <a:rPr lang="en-US" sz="4200" dirty="0">
                <a:solidFill>
                  <a:srgbClr val="FFFFFF"/>
                </a:solidFill>
              </a:rPr>
            </a:br>
            <a:endParaRPr lang="en-US" sz="4200" dirty="0">
              <a:solidFill>
                <a:srgbClr val="FFFFFF"/>
              </a:solidFill>
            </a:endParaRPr>
          </a:p>
        </p:txBody>
      </p:sp>
      <p:sp>
        <p:nvSpPr>
          <p:cNvPr id="4" name="Text Placeholder 3">
            <a:extLst>
              <a:ext uri="{FF2B5EF4-FFF2-40B4-BE49-F238E27FC236}">
                <a16:creationId xmlns:a16="http://schemas.microsoft.com/office/drawing/2014/main" id="{C66B47CF-E233-B51C-C5DC-0A06866874DD}"/>
              </a:ext>
            </a:extLst>
          </p:cNvPr>
          <p:cNvSpPr>
            <a:spLocks noGrp="1"/>
          </p:cNvSpPr>
          <p:nvPr>
            <p:ph type="body" sz="half" idx="2"/>
          </p:nvPr>
        </p:nvSpPr>
        <p:spPr>
          <a:xfrm>
            <a:off x="5204109" y="1645920"/>
            <a:ext cx="5919503" cy="4470821"/>
          </a:xfrm>
        </p:spPr>
        <p:txBody>
          <a:bodyPr vert="horz" lIns="91440" tIns="45720" rIns="91440" bIns="45720" rtlCol="0">
            <a:normAutofit/>
          </a:bodyPr>
          <a:lstStyle/>
          <a:p>
            <a:pPr>
              <a:buFont typeface="Wingdings 3" charset="2"/>
              <a:buChar char=""/>
            </a:pPr>
            <a:r>
              <a:rPr lang="en-US" dirty="0"/>
              <a:t>Our Laundry services is design to help all costumers to bring/or make an appointment and we can collect  their dirty laundry so they can have some time off. </a:t>
            </a:r>
          </a:p>
          <a:p>
            <a:pPr>
              <a:buFont typeface="Wingdings 3" charset="2"/>
              <a:buChar char=""/>
            </a:pPr>
            <a:r>
              <a:rPr lang="en-US" dirty="0"/>
              <a:t>We offer varied packages suitable for everyone.</a:t>
            </a:r>
          </a:p>
          <a:p>
            <a:pPr>
              <a:buFont typeface="Wingdings 3" charset="2"/>
              <a:buChar char=""/>
            </a:pPr>
            <a:r>
              <a:rPr lang="en-US" dirty="0"/>
              <a:t>You can chose between:</a:t>
            </a:r>
          </a:p>
          <a:p>
            <a:pPr marL="285750" indent="-285750">
              <a:buFont typeface="Wingdings 3" charset="2"/>
              <a:buChar char=""/>
            </a:pPr>
            <a:r>
              <a:rPr lang="en-US" dirty="0"/>
              <a:t>Washing</a:t>
            </a:r>
          </a:p>
          <a:p>
            <a:pPr marL="285750" indent="-285750">
              <a:buFont typeface="Wingdings 3" charset="2"/>
              <a:buChar char=""/>
            </a:pPr>
            <a:r>
              <a:rPr lang="en-US" dirty="0"/>
              <a:t>Drying </a:t>
            </a:r>
          </a:p>
          <a:p>
            <a:pPr marL="285750" indent="-285750">
              <a:buFont typeface="Wingdings 3" charset="2"/>
              <a:buChar char=""/>
            </a:pPr>
            <a:r>
              <a:rPr lang="en-US" dirty="0"/>
              <a:t>Ironing </a:t>
            </a:r>
          </a:p>
          <a:p>
            <a:pPr marL="285750" indent="-285750">
              <a:buFont typeface="Wingdings 3" charset="2"/>
              <a:buChar char=""/>
            </a:pPr>
            <a:r>
              <a:rPr lang="en-US" dirty="0"/>
              <a:t>Folding</a:t>
            </a:r>
          </a:p>
          <a:p>
            <a:pPr marL="285750" indent="-285750">
              <a:buFont typeface="Wingdings 3" charset="2"/>
              <a:buChar char=""/>
            </a:pPr>
            <a:r>
              <a:rPr lang="en-US" dirty="0"/>
              <a:t> Weeding dress and suits</a:t>
            </a:r>
          </a:p>
          <a:p>
            <a:pPr marL="285750" indent="-285750">
              <a:buFont typeface="Wingdings 3" charset="2"/>
              <a:buChar char=""/>
            </a:pPr>
            <a:r>
              <a:rPr lang="en-US" dirty="0"/>
              <a:t>Customized</a:t>
            </a:r>
          </a:p>
          <a:p>
            <a:endParaRPr lang="en-US" dirty="0"/>
          </a:p>
        </p:txBody>
      </p:sp>
    </p:spTree>
    <p:extLst>
      <p:ext uri="{BB962C8B-B14F-4D97-AF65-F5344CB8AC3E}">
        <p14:creationId xmlns:p14="http://schemas.microsoft.com/office/powerpoint/2010/main" val="18337002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6" name="Picture 14">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7" name="Picture 16">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18">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9" name="Picture 20">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22">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1" name="Rectangle 24">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Rectangle 26">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3" name="Rectangle 28">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4" name="Straight Connector 30">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5" name="Picture 3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5"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9" name="Title 8">
            <a:extLst>
              <a:ext uri="{FF2B5EF4-FFF2-40B4-BE49-F238E27FC236}">
                <a16:creationId xmlns:a16="http://schemas.microsoft.com/office/drawing/2014/main" id="{3C9856DC-99D1-7177-1DE1-D6359F5C9BFE}"/>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sz="4400" dirty="0"/>
              <a:t>Home</a:t>
            </a:r>
            <a:br>
              <a:rPr lang="en-US" sz="4400" dirty="0"/>
            </a:br>
            <a:r>
              <a:rPr lang="en-US" sz="4400" dirty="0"/>
              <a:t>&amp;</a:t>
            </a:r>
            <a:br>
              <a:rPr lang="en-US" sz="4400" dirty="0"/>
            </a:br>
            <a:r>
              <a:rPr lang="en-US" sz="4400" dirty="0"/>
              <a:t>Office Cleaning Services</a:t>
            </a:r>
          </a:p>
        </p:txBody>
      </p:sp>
      <p:sp>
        <p:nvSpPr>
          <p:cNvPr id="10" name="Text Placeholder 9">
            <a:extLst>
              <a:ext uri="{FF2B5EF4-FFF2-40B4-BE49-F238E27FC236}">
                <a16:creationId xmlns:a16="http://schemas.microsoft.com/office/drawing/2014/main" id="{CDB588FD-DDC1-36BF-439E-FDC014FA4458}"/>
              </a:ext>
            </a:extLst>
          </p:cNvPr>
          <p:cNvSpPr>
            <a:spLocks noGrp="1"/>
          </p:cNvSpPr>
          <p:nvPr>
            <p:ph type="body" sz="half" idx="2"/>
          </p:nvPr>
        </p:nvSpPr>
        <p:spPr>
          <a:xfrm>
            <a:off x="4975861" y="804671"/>
            <a:ext cx="6399930" cy="5248657"/>
          </a:xfrm>
        </p:spPr>
        <p:txBody>
          <a:bodyPr vert="horz" lIns="91440" tIns="45720" rIns="91440" bIns="45720" rtlCol="0" anchor="ctr">
            <a:normAutofit/>
          </a:bodyPr>
          <a:lstStyle/>
          <a:p>
            <a:pPr>
              <a:buFont typeface="Wingdings 3" charset="2"/>
              <a:buChar char=""/>
            </a:pPr>
            <a:r>
              <a:rPr lang="en-GB" dirty="0"/>
              <a:t>Our  cleaning service is providing a higher level of cleaning for costumers needs.</a:t>
            </a:r>
          </a:p>
          <a:p>
            <a:pPr>
              <a:buFont typeface="Wingdings 3" charset="2"/>
              <a:buChar char=""/>
            </a:pPr>
            <a:r>
              <a:rPr lang="en-GB" dirty="0"/>
              <a:t>Construction  cleaning</a:t>
            </a:r>
          </a:p>
          <a:p>
            <a:pPr>
              <a:buFont typeface="Wingdings 3" charset="2"/>
              <a:buChar char=""/>
            </a:pPr>
            <a:r>
              <a:rPr lang="en-GB" dirty="0"/>
              <a:t>Builders are building ,we clean you relax and enjoy your home!</a:t>
            </a:r>
          </a:p>
          <a:p>
            <a:pPr>
              <a:buFont typeface="Wingdings 3" charset="2"/>
              <a:buChar char=""/>
            </a:pPr>
            <a:r>
              <a:rPr lang="en-GB" dirty="0"/>
              <a:t>We do :</a:t>
            </a:r>
          </a:p>
          <a:p>
            <a:pPr>
              <a:buFont typeface="Wingdings 3" charset="2"/>
              <a:buChar char=""/>
            </a:pPr>
            <a:r>
              <a:rPr lang="en-GB" dirty="0"/>
              <a:t>Full  place cleaning</a:t>
            </a:r>
          </a:p>
          <a:p>
            <a:pPr>
              <a:buFont typeface="Wingdings 3" charset="2"/>
              <a:buChar char=""/>
            </a:pPr>
            <a:r>
              <a:rPr lang="en-GB" dirty="0"/>
              <a:t>Windows cleaning</a:t>
            </a:r>
          </a:p>
          <a:p>
            <a:pPr>
              <a:buFont typeface="Wingdings 3" charset="2"/>
              <a:buChar char=""/>
            </a:pPr>
            <a:r>
              <a:rPr lang="en-GB" dirty="0"/>
              <a:t>Ask and will be done cleaning (Customer is telling us the area where he want to be clean)</a:t>
            </a:r>
          </a:p>
          <a:p>
            <a:endParaRPr lang="en-GB" dirty="0"/>
          </a:p>
          <a:p>
            <a:r>
              <a:rPr lang="en-GB" dirty="0"/>
              <a:t>Contact us for a quote! Is FREE!</a:t>
            </a:r>
          </a:p>
        </p:txBody>
      </p:sp>
    </p:spTree>
    <p:extLst>
      <p:ext uri="{BB962C8B-B14F-4D97-AF65-F5344CB8AC3E}">
        <p14:creationId xmlns:p14="http://schemas.microsoft.com/office/powerpoint/2010/main" val="800224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37" name="Picture 82">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8" name="Picture 84">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9" name="Oval 86">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0" name="Picture 88">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1" name="Picture 90">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2" name="Rectangle 92">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2EB760-FEB2-B6E7-8EC1-C1E09EC3B8D3}"/>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sz="4200" dirty="0"/>
              <a:t>Car Wash</a:t>
            </a:r>
          </a:p>
        </p:txBody>
      </p:sp>
      <p:pic>
        <p:nvPicPr>
          <p:cNvPr id="6" name="Picture 5" descr="A close-up of a bicycle handlebar&#10;&#10;Description automatically generated with low confidence">
            <a:extLst>
              <a:ext uri="{FF2B5EF4-FFF2-40B4-BE49-F238E27FC236}">
                <a16:creationId xmlns:a16="http://schemas.microsoft.com/office/drawing/2014/main" id="{6391C2C8-1902-53FB-CD38-E2B57CB7E6A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5906" r="39728"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43" name="Rectangle 94">
            <a:extLst>
              <a:ext uri="{FF2B5EF4-FFF2-40B4-BE49-F238E27FC236}">
                <a16:creationId xmlns:a16="http://schemas.microsoft.com/office/drawing/2014/main" id="{8CFA7DB6-9E1C-4921-AAAA-A5A1EDBCB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254B14B9-A762-D28D-8ADA-3DDE833D27C8}"/>
              </a:ext>
            </a:extLst>
          </p:cNvPr>
          <p:cNvSpPr>
            <a:spLocks noGrp="1"/>
          </p:cNvSpPr>
          <p:nvPr>
            <p:ph type="body" sz="half" idx="2"/>
          </p:nvPr>
        </p:nvSpPr>
        <p:spPr>
          <a:xfrm>
            <a:off x="647701" y="2438401"/>
            <a:ext cx="4797256" cy="3809998"/>
          </a:xfrm>
        </p:spPr>
        <p:txBody>
          <a:bodyPr vert="horz" lIns="91440" tIns="45720" rIns="91440" bIns="45720" rtlCol="0">
            <a:normAutofit/>
          </a:bodyPr>
          <a:lstStyle/>
          <a:p>
            <a:pPr>
              <a:lnSpc>
                <a:spcPct val="90000"/>
              </a:lnSpc>
              <a:buFont typeface="Wingdings 3" charset="2"/>
              <a:buChar char=""/>
            </a:pPr>
            <a:r>
              <a:rPr lang="en-US" sz="1400" dirty="0"/>
              <a:t>We offer a wide range of services for your automobile. You can come for a full cleaning service at our car wash facilities based on High Wycombe or chose one of our home services. </a:t>
            </a:r>
          </a:p>
          <a:p>
            <a:pPr>
              <a:lnSpc>
                <a:spcPct val="90000"/>
              </a:lnSpc>
              <a:buFont typeface="Wingdings 3" charset="2"/>
              <a:buChar char=""/>
            </a:pPr>
            <a:endParaRPr lang="en-US" sz="1400" dirty="0"/>
          </a:p>
          <a:p>
            <a:pPr>
              <a:lnSpc>
                <a:spcPct val="90000"/>
              </a:lnSpc>
              <a:buFont typeface="Wingdings 3" charset="2"/>
              <a:buChar char=""/>
            </a:pPr>
            <a:r>
              <a:rPr lang="en-US" sz="1400" dirty="0"/>
              <a:t> </a:t>
            </a:r>
            <a:r>
              <a:rPr lang="en-US" b="1" dirty="0"/>
              <a:t>Chose your wash !</a:t>
            </a:r>
          </a:p>
          <a:p>
            <a:pPr>
              <a:lnSpc>
                <a:spcPct val="90000"/>
              </a:lnSpc>
              <a:buFont typeface="Wingdings 3" charset="2"/>
              <a:buChar char=""/>
            </a:pPr>
            <a:r>
              <a:rPr lang="en-US" sz="1400" dirty="0"/>
              <a:t>Wash and Dry	</a:t>
            </a:r>
          </a:p>
          <a:p>
            <a:pPr>
              <a:lnSpc>
                <a:spcPct val="90000"/>
              </a:lnSpc>
              <a:buFont typeface="Wingdings 3" charset="2"/>
              <a:buChar char=""/>
            </a:pPr>
            <a:r>
              <a:rPr lang="en-US" sz="1400" dirty="0"/>
              <a:t>Snow foam wash	</a:t>
            </a:r>
          </a:p>
          <a:p>
            <a:pPr>
              <a:lnSpc>
                <a:spcPct val="90000"/>
              </a:lnSpc>
              <a:buFont typeface="Wingdings 3" charset="2"/>
              <a:buChar char=""/>
            </a:pPr>
            <a:r>
              <a:rPr lang="en-US" sz="1400" dirty="0"/>
              <a:t>Mini Valet	</a:t>
            </a:r>
          </a:p>
          <a:p>
            <a:pPr>
              <a:lnSpc>
                <a:spcPct val="90000"/>
              </a:lnSpc>
              <a:buFont typeface="Wingdings 3" charset="2"/>
              <a:buChar char=""/>
            </a:pPr>
            <a:r>
              <a:rPr lang="en-US" sz="1400" dirty="0"/>
              <a:t>Gold Service	(Detailing)</a:t>
            </a:r>
          </a:p>
          <a:p>
            <a:pPr>
              <a:lnSpc>
                <a:spcPct val="90000"/>
              </a:lnSpc>
              <a:buFont typeface="Wingdings 3" charset="2"/>
              <a:buChar char=""/>
            </a:pPr>
            <a:r>
              <a:rPr lang="en-US" sz="1400" dirty="0"/>
              <a:t>Half Valet	</a:t>
            </a:r>
          </a:p>
          <a:p>
            <a:pPr>
              <a:lnSpc>
                <a:spcPct val="90000"/>
              </a:lnSpc>
              <a:buFont typeface="Wingdings 3" charset="2"/>
              <a:buChar char=""/>
            </a:pPr>
            <a:r>
              <a:rPr lang="en-US" sz="1400" dirty="0"/>
              <a:t>Full Valet		</a:t>
            </a:r>
          </a:p>
          <a:p>
            <a:pPr>
              <a:lnSpc>
                <a:spcPct val="90000"/>
              </a:lnSpc>
              <a:buFont typeface="Wingdings 3" charset="2"/>
              <a:buChar char=""/>
            </a:pPr>
            <a:r>
              <a:rPr lang="en-US" sz="1400" dirty="0"/>
              <a:t>Soft top cleaning</a:t>
            </a:r>
          </a:p>
        </p:txBody>
      </p:sp>
    </p:spTree>
    <p:extLst>
      <p:ext uri="{BB962C8B-B14F-4D97-AF65-F5344CB8AC3E}">
        <p14:creationId xmlns:p14="http://schemas.microsoft.com/office/powerpoint/2010/main" val="2739586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65D3E0-5D64-DB77-D917-4FDC4EC45CD9}"/>
              </a:ext>
            </a:extLst>
          </p:cNvPr>
          <p:cNvSpPr>
            <a:spLocks noGrp="1"/>
          </p:cNvSpPr>
          <p:nvPr>
            <p:ph type="title"/>
          </p:nvPr>
        </p:nvSpPr>
        <p:spPr/>
        <p:txBody>
          <a:bodyPr/>
          <a:lstStyle/>
          <a:p>
            <a:r>
              <a:rPr lang="en-GB" dirty="0"/>
              <a:t>Market audit</a:t>
            </a:r>
          </a:p>
        </p:txBody>
      </p:sp>
      <p:sp>
        <p:nvSpPr>
          <p:cNvPr id="5" name="Text Placeholder 4">
            <a:extLst>
              <a:ext uri="{FF2B5EF4-FFF2-40B4-BE49-F238E27FC236}">
                <a16:creationId xmlns:a16="http://schemas.microsoft.com/office/drawing/2014/main" id="{07C16912-172F-E935-1097-1D808DF9DF4D}"/>
              </a:ext>
            </a:extLst>
          </p:cNvPr>
          <p:cNvSpPr>
            <a:spLocks noGrp="1"/>
          </p:cNvSpPr>
          <p:nvPr>
            <p:ph type="body" idx="1"/>
          </p:nvPr>
        </p:nvSpPr>
        <p:spPr/>
        <p:txBody>
          <a:bodyPr/>
          <a:lstStyle/>
          <a:p>
            <a:r>
              <a:rPr lang="en-GB" dirty="0"/>
              <a:t>Straights</a:t>
            </a:r>
          </a:p>
        </p:txBody>
      </p:sp>
      <p:sp>
        <p:nvSpPr>
          <p:cNvPr id="8" name="Text Placeholder 7">
            <a:extLst>
              <a:ext uri="{FF2B5EF4-FFF2-40B4-BE49-F238E27FC236}">
                <a16:creationId xmlns:a16="http://schemas.microsoft.com/office/drawing/2014/main" id="{F2938F9E-289A-F3E5-CB7A-90CB1CE1A106}"/>
              </a:ext>
            </a:extLst>
          </p:cNvPr>
          <p:cNvSpPr>
            <a:spLocks noGrp="1"/>
          </p:cNvSpPr>
          <p:nvPr>
            <p:ph type="body" sz="half" idx="15"/>
          </p:nvPr>
        </p:nvSpPr>
        <p:spPr/>
        <p:txBody>
          <a:bodyPr>
            <a:normAutofit fontScale="92500" lnSpcReduction="20000"/>
          </a:bodyPr>
          <a:lstStyle/>
          <a:p>
            <a:pPr marL="285750" indent="-285750">
              <a:buFont typeface="Wingdings" panose="05000000000000000000" pitchFamily="2" charset="2"/>
              <a:buChar char="q"/>
            </a:pPr>
            <a:r>
              <a:rPr lang="en-GB" dirty="0"/>
              <a:t>We recruited the greatest cleaning crew in the country.</a:t>
            </a:r>
          </a:p>
          <a:p>
            <a:pPr marL="285750" indent="-285750">
              <a:buFont typeface="Wingdings" panose="05000000000000000000" pitchFamily="2" charset="2"/>
              <a:buChar char="q"/>
            </a:pPr>
            <a:r>
              <a:rPr lang="en-GB" dirty="0"/>
              <a:t>According to corporate policy, we have a restricted number of employees who will not be overworked harshly.</a:t>
            </a:r>
          </a:p>
          <a:p>
            <a:pPr marL="285750" indent="-285750">
              <a:buFont typeface="Wingdings" panose="05000000000000000000" pitchFamily="2" charset="2"/>
              <a:buChar char="q"/>
            </a:pPr>
            <a:r>
              <a:rPr lang="en-GB" dirty="0"/>
              <a:t>Having the personnel which are capable, productive, and contented.</a:t>
            </a:r>
          </a:p>
          <a:p>
            <a:pPr marL="285750" indent="-285750">
              <a:buFont typeface="Wingdings" panose="05000000000000000000" pitchFamily="2" charset="2"/>
              <a:buChar char="q"/>
            </a:pPr>
            <a:r>
              <a:rPr lang="en-GB" dirty="0"/>
              <a:t>As a new business with a low capital ,we offer high standard of quality and services</a:t>
            </a:r>
          </a:p>
          <a:p>
            <a:pPr marL="285750" indent="-285750">
              <a:buFont typeface="Wingdings" panose="05000000000000000000" pitchFamily="2" charset="2"/>
              <a:buChar char="q"/>
            </a:pPr>
            <a:r>
              <a:rPr lang="en-GB" dirty="0"/>
              <a:t>Provide any essential safety equipment as well as appropriate instruction on how to properly use cleaning equipment</a:t>
            </a:r>
          </a:p>
        </p:txBody>
      </p:sp>
      <p:sp>
        <p:nvSpPr>
          <p:cNvPr id="6" name="Text Placeholder 5">
            <a:extLst>
              <a:ext uri="{FF2B5EF4-FFF2-40B4-BE49-F238E27FC236}">
                <a16:creationId xmlns:a16="http://schemas.microsoft.com/office/drawing/2014/main" id="{5C02E7DA-1875-F0DD-2853-3B5DFBFDDE07}"/>
              </a:ext>
            </a:extLst>
          </p:cNvPr>
          <p:cNvSpPr>
            <a:spLocks noGrp="1"/>
          </p:cNvSpPr>
          <p:nvPr>
            <p:ph type="body" sz="quarter" idx="3"/>
          </p:nvPr>
        </p:nvSpPr>
        <p:spPr/>
        <p:txBody>
          <a:bodyPr/>
          <a:lstStyle/>
          <a:p>
            <a:r>
              <a:rPr lang="en-GB" dirty="0"/>
              <a:t>Weakness</a:t>
            </a:r>
          </a:p>
        </p:txBody>
      </p:sp>
      <p:sp>
        <p:nvSpPr>
          <p:cNvPr id="9" name="Text Placeholder 8">
            <a:extLst>
              <a:ext uri="{FF2B5EF4-FFF2-40B4-BE49-F238E27FC236}">
                <a16:creationId xmlns:a16="http://schemas.microsoft.com/office/drawing/2014/main" id="{1AF89E0C-887C-05D7-E3D8-CFE95D8EA273}"/>
              </a:ext>
            </a:extLst>
          </p:cNvPr>
          <p:cNvSpPr>
            <a:spLocks noGrp="1"/>
          </p:cNvSpPr>
          <p:nvPr>
            <p:ph type="body" sz="half" idx="16"/>
          </p:nvPr>
        </p:nvSpPr>
        <p:spPr/>
        <p:txBody>
          <a:bodyPr/>
          <a:lstStyle/>
          <a:p>
            <a:pPr marL="285750" indent="-285750">
              <a:buFont typeface="Wingdings" panose="05000000000000000000" pitchFamily="2" charset="2"/>
              <a:buChar char="q"/>
            </a:pPr>
            <a:r>
              <a:rPr lang="en-GB" dirty="0"/>
              <a:t>Our primary competitive shortcomings derive from our inexperience as a start-up. </a:t>
            </a:r>
          </a:p>
          <a:p>
            <a:pPr marL="285750" indent="-285750">
              <a:buFont typeface="Wingdings" panose="05000000000000000000" pitchFamily="2" charset="2"/>
              <a:buChar char="q"/>
            </a:pPr>
            <a:r>
              <a:rPr lang="en-GB" dirty="0"/>
              <a:t>Even if we have a brilliant team will not allow us to sign deals with many clients at the same time. </a:t>
            </a:r>
          </a:p>
          <a:p>
            <a:pPr marL="285750" indent="-285750">
              <a:buFont typeface="Wingdings" panose="05000000000000000000" pitchFamily="2" charset="2"/>
              <a:buChar char="q"/>
            </a:pPr>
            <a:r>
              <a:rPr lang="en-GB" dirty="0"/>
              <a:t>Little capital to grow –up our business</a:t>
            </a:r>
          </a:p>
          <a:p>
            <a:pPr marL="285750" indent="-285750">
              <a:buFont typeface="Wingdings" panose="05000000000000000000" pitchFamily="2" charset="2"/>
              <a:buChar char="q"/>
            </a:pPr>
            <a:r>
              <a:rPr lang="en-GB" dirty="0"/>
              <a:t>We do not have yet the last model of cleaning products</a:t>
            </a:r>
          </a:p>
        </p:txBody>
      </p:sp>
      <p:sp>
        <p:nvSpPr>
          <p:cNvPr id="13" name="Text Placeholder 12">
            <a:extLst>
              <a:ext uri="{FF2B5EF4-FFF2-40B4-BE49-F238E27FC236}">
                <a16:creationId xmlns:a16="http://schemas.microsoft.com/office/drawing/2014/main" id="{6E4FB3C1-7BFB-2CA4-AD6E-02E4B05956B0}"/>
              </a:ext>
            </a:extLst>
          </p:cNvPr>
          <p:cNvSpPr>
            <a:spLocks noGrp="1"/>
          </p:cNvSpPr>
          <p:nvPr>
            <p:ph type="body" sz="quarter" idx="13"/>
          </p:nvPr>
        </p:nvSpPr>
        <p:spPr>
          <a:xfrm>
            <a:off x="7124700" y="1981200"/>
            <a:ext cx="4065814" cy="576262"/>
          </a:xfrm>
        </p:spPr>
        <p:txBody>
          <a:bodyPr/>
          <a:lstStyle/>
          <a:p>
            <a:r>
              <a:rPr lang="en-GB" dirty="0"/>
              <a:t>Market Opportunities</a:t>
            </a:r>
          </a:p>
        </p:txBody>
      </p:sp>
      <p:sp>
        <p:nvSpPr>
          <p:cNvPr id="14" name="Text Placeholder 13">
            <a:extLst>
              <a:ext uri="{FF2B5EF4-FFF2-40B4-BE49-F238E27FC236}">
                <a16:creationId xmlns:a16="http://schemas.microsoft.com/office/drawing/2014/main" id="{6F669306-BC2F-7E75-73E7-742C5FDF7EC5}"/>
              </a:ext>
            </a:extLst>
          </p:cNvPr>
          <p:cNvSpPr>
            <a:spLocks noGrp="1"/>
          </p:cNvSpPr>
          <p:nvPr>
            <p:ph type="body" sz="half" idx="17"/>
          </p:nvPr>
        </p:nvSpPr>
        <p:spPr>
          <a:xfrm>
            <a:off x="7124700" y="2638697"/>
            <a:ext cx="4997631" cy="3617641"/>
          </a:xfrm>
        </p:spPr>
        <p:txBody>
          <a:bodyPr/>
          <a:lstStyle/>
          <a:p>
            <a:pPr marL="285750" indent="-285750">
              <a:buFont typeface="Wingdings" panose="05000000000000000000" pitchFamily="2" charset="2"/>
              <a:buChar char="q"/>
            </a:pPr>
            <a:r>
              <a:rPr lang="en-GB" dirty="0"/>
              <a:t>Sustainability: using cleaning solutions such as "green cleaners" to lessen an individual's environmental effect while also using all natural cleaning agents that do not leave a chemical residue that can damage indoor air quality and health.</a:t>
            </a:r>
          </a:p>
          <a:p>
            <a:pPr marL="285750" indent="-285750">
              <a:buFont typeface="Wingdings" panose="05000000000000000000" pitchFamily="2" charset="2"/>
              <a:buChar char="q"/>
            </a:pPr>
            <a:r>
              <a:rPr lang="en-GB" dirty="0"/>
              <a:t>Investing in the right tools</a:t>
            </a:r>
          </a:p>
          <a:p>
            <a:endParaRPr lang="en-GB" dirty="0"/>
          </a:p>
          <a:p>
            <a:endParaRPr lang="en-GB" dirty="0"/>
          </a:p>
        </p:txBody>
      </p:sp>
    </p:spTree>
    <p:extLst>
      <p:ext uri="{BB962C8B-B14F-4D97-AF65-F5344CB8AC3E}">
        <p14:creationId xmlns:p14="http://schemas.microsoft.com/office/powerpoint/2010/main" val="219345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383A1-55E7-9EDE-05D9-0F56E9B5ACE7}"/>
              </a:ext>
            </a:extLst>
          </p:cNvPr>
          <p:cNvSpPr>
            <a:spLocks noGrp="1"/>
          </p:cNvSpPr>
          <p:nvPr>
            <p:ph type="title"/>
          </p:nvPr>
        </p:nvSpPr>
        <p:spPr>
          <a:xfrm>
            <a:off x="646111" y="452718"/>
            <a:ext cx="5049295" cy="766482"/>
          </a:xfrm>
        </p:spPr>
        <p:txBody>
          <a:bodyPr/>
          <a:lstStyle/>
          <a:p>
            <a:r>
              <a:rPr lang="en-GB" dirty="0"/>
              <a:t>Potential difficulties</a:t>
            </a:r>
          </a:p>
        </p:txBody>
      </p:sp>
      <p:sp>
        <p:nvSpPr>
          <p:cNvPr id="4" name="Text Placeholder 3">
            <a:extLst>
              <a:ext uri="{FF2B5EF4-FFF2-40B4-BE49-F238E27FC236}">
                <a16:creationId xmlns:a16="http://schemas.microsoft.com/office/drawing/2014/main" id="{81D10A58-1EA4-A9D9-B732-4DAC7F18900E}"/>
              </a:ext>
            </a:extLst>
          </p:cNvPr>
          <p:cNvSpPr>
            <a:spLocks noGrp="1"/>
          </p:cNvSpPr>
          <p:nvPr>
            <p:ph type="body" sz="half" idx="15"/>
          </p:nvPr>
        </p:nvSpPr>
        <p:spPr/>
        <p:txBody>
          <a:bodyPr/>
          <a:lstStyle/>
          <a:p>
            <a:pPr marL="285750" indent="-285750">
              <a:buFont typeface="Wingdings" panose="05000000000000000000" pitchFamily="2" charset="2"/>
              <a:buChar char="q"/>
            </a:pPr>
            <a:r>
              <a:rPr lang="en-GB" dirty="0"/>
              <a:t>Labour: Finding &amp; Keeping the Right Employees-wasting money on hiring and training the wrong individuals</a:t>
            </a:r>
          </a:p>
          <a:p>
            <a:pPr marL="285750" indent="-285750">
              <a:buFont typeface="Wingdings" panose="05000000000000000000" pitchFamily="2" charset="2"/>
              <a:buChar char="q"/>
            </a:pPr>
            <a:r>
              <a:rPr lang="en-GB" dirty="0"/>
              <a:t>Improving Cleaning Efficiency Increases Productivity</a:t>
            </a:r>
          </a:p>
          <a:p>
            <a:pPr marL="285750" indent="-285750">
              <a:buFont typeface="Wingdings" panose="05000000000000000000" pitchFamily="2" charset="2"/>
              <a:buChar char="q"/>
            </a:pPr>
            <a:r>
              <a:rPr lang="en-GB" dirty="0"/>
              <a:t>Budget: Doing More with Less</a:t>
            </a:r>
          </a:p>
          <a:p>
            <a:pPr marL="285750" indent="-285750">
              <a:buFont typeface="Wingdings" panose="05000000000000000000" pitchFamily="2" charset="2"/>
              <a:buChar char="q"/>
            </a:pPr>
            <a:r>
              <a:rPr lang="en-GB" dirty="0"/>
              <a:t>Safety: Protecting Employees and Customers</a:t>
            </a:r>
          </a:p>
        </p:txBody>
      </p:sp>
      <p:sp>
        <p:nvSpPr>
          <p:cNvPr id="5" name="Text Placeholder 4">
            <a:extLst>
              <a:ext uri="{FF2B5EF4-FFF2-40B4-BE49-F238E27FC236}">
                <a16:creationId xmlns:a16="http://schemas.microsoft.com/office/drawing/2014/main" id="{A199C8CD-6846-CE7E-9C93-E7C140FEAB77}"/>
              </a:ext>
            </a:extLst>
          </p:cNvPr>
          <p:cNvSpPr>
            <a:spLocks noGrp="1"/>
          </p:cNvSpPr>
          <p:nvPr>
            <p:ph type="body" sz="quarter" idx="3"/>
          </p:nvPr>
        </p:nvSpPr>
        <p:spPr>
          <a:xfrm>
            <a:off x="3883659" y="1981200"/>
            <a:ext cx="7427946" cy="576262"/>
          </a:xfrm>
        </p:spPr>
        <p:txBody>
          <a:bodyPr/>
          <a:lstStyle/>
          <a:p>
            <a:r>
              <a:rPr lang="en-GB" dirty="0"/>
              <a:t>How we can take opportunity of challenges?</a:t>
            </a:r>
          </a:p>
        </p:txBody>
      </p:sp>
      <p:sp>
        <p:nvSpPr>
          <p:cNvPr id="6" name="Text Placeholder 5">
            <a:extLst>
              <a:ext uri="{FF2B5EF4-FFF2-40B4-BE49-F238E27FC236}">
                <a16:creationId xmlns:a16="http://schemas.microsoft.com/office/drawing/2014/main" id="{B8EA1D16-956F-1225-462F-BE2C8EB0374F}"/>
              </a:ext>
            </a:extLst>
          </p:cNvPr>
          <p:cNvSpPr>
            <a:spLocks noGrp="1"/>
          </p:cNvSpPr>
          <p:nvPr>
            <p:ph type="body" sz="half" idx="16"/>
          </p:nvPr>
        </p:nvSpPr>
        <p:spPr>
          <a:xfrm>
            <a:off x="3875075" y="2557462"/>
            <a:ext cx="7141268" cy="3589338"/>
          </a:xfrm>
        </p:spPr>
        <p:txBody>
          <a:bodyPr>
            <a:normAutofit/>
          </a:bodyPr>
          <a:lstStyle/>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Hiring more suitable personnel and finding strategies to keep these employees pleased </a:t>
            </a:r>
          </a:p>
          <a:p>
            <a:pPr marL="285750" indent="-285750">
              <a:buFont typeface="Wingdings" panose="05000000000000000000" pitchFamily="2" charset="2"/>
              <a:buChar char="q"/>
            </a:pPr>
            <a:r>
              <a:rPr lang="en-GB" dirty="0"/>
              <a:t>Identify methods to increase our productivity so that we can continue to be productive while reducing service response times.</a:t>
            </a:r>
          </a:p>
          <a:p>
            <a:pPr marL="285750" indent="-285750">
              <a:buFont typeface="Wingdings" panose="05000000000000000000" pitchFamily="2" charset="2"/>
              <a:buChar char="q"/>
            </a:pPr>
            <a:r>
              <a:rPr lang="en-GB" dirty="0"/>
              <a:t>To reduce the  cost without losing quality we can build a good training programme that teaches employees how to perform productively and efficiently and planning  maintenance of cleaning equipment so they have a routine cleaning which can extend the life of your equipment, allowing you to get more life out of the machine before it needs to be replaced.</a:t>
            </a:r>
          </a:p>
          <a:p>
            <a:pPr marL="285750" indent="-285750">
              <a:buFont typeface="Wingdings" panose="05000000000000000000" pitchFamily="2" charset="2"/>
              <a:buChar char="q"/>
            </a:pPr>
            <a:r>
              <a:rPr lang="en-GB" dirty="0"/>
              <a:t>Using cleaning equipment and solutions that eliminate the need for harsh chemicals not only creates a cleaner, healthier environment for the commercial or industrial building, but also for the cleaning company's personnel who are constantly exposed to these products.</a:t>
            </a:r>
          </a:p>
        </p:txBody>
      </p:sp>
    </p:spTree>
    <p:extLst>
      <p:ext uri="{BB962C8B-B14F-4D97-AF65-F5344CB8AC3E}">
        <p14:creationId xmlns:p14="http://schemas.microsoft.com/office/powerpoint/2010/main" val="1403268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person&#10;&#10;Description automatically generated">
            <a:extLst>
              <a:ext uri="{FF2B5EF4-FFF2-40B4-BE49-F238E27FC236}">
                <a16:creationId xmlns:a16="http://schemas.microsoft.com/office/drawing/2014/main" id="{C308DAAE-991F-989C-C477-36B9D519CF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7213" b="-1"/>
          <a:stretch/>
        </p:blipFill>
        <p:spPr>
          <a:xfrm>
            <a:off x="-4" y="-4"/>
            <a:ext cx="5262884"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7D0E2738-043D-0E4F-43CD-0B7579C3DBBA}"/>
              </a:ext>
            </a:extLst>
          </p:cNvPr>
          <p:cNvSpPr>
            <a:spLocks noGrp="1"/>
          </p:cNvSpPr>
          <p:nvPr>
            <p:ph type="title"/>
          </p:nvPr>
        </p:nvSpPr>
        <p:spPr>
          <a:xfrm>
            <a:off x="3492125" y="4029671"/>
            <a:ext cx="1977390" cy="948729"/>
          </a:xfrm>
        </p:spPr>
        <p:txBody>
          <a:bodyPr vert="horz" lIns="91440" tIns="45720" rIns="91440" bIns="45720" rtlCol="0" anchor="b">
            <a:normAutofit/>
          </a:bodyPr>
          <a:lstStyle/>
          <a:p>
            <a:r>
              <a:rPr lang="en-US" kern="1200" dirty="0">
                <a:solidFill>
                  <a:schemeClr val="tx1"/>
                </a:solidFill>
                <a:latin typeface="+mj-lt"/>
                <a:ea typeface="+mj-ea"/>
                <a:cs typeface="+mj-cs"/>
              </a:rPr>
              <a:t>PESTEL</a:t>
            </a:r>
          </a:p>
        </p:txBody>
      </p:sp>
      <p:pic>
        <p:nvPicPr>
          <p:cNvPr id="5" name="Content Placeholder 4" descr="Diagram&#10;&#10;Description automatically generated">
            <a:extLst>
              <a:ext uri="{FF2B5EF4-FFF2-40B4-BE49-F238E27FC236}">
                <a16:creationId xmlns:a16="http://schemas.microsoft.com/office/drawing/2014/main" id="{BBE6C61C-56EC-7820-0DA7-A6E819EFE985}"/>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2747" r="6535" b="-2"/>
          <a:stretch/>
        </p:blipFill>
        <p:spPr>
          <a:xfrm>
            <a:off x="5334000" y="111760"/>
            <a:ext cx="6634480" cy="6624320"/>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2153678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4B2DC-7FB0-6F9F-7A8C-4FE776962942}"/>
              </a:ext>
            </a:extLst>
          </p:cNvPr>
          <p:cNvSpPr>
            <a:spLocks noGrp="1"/>
          </p:cNvSpPr>
          <p:nvPr>
            <p:ph type="title"/>
          </p:nvPr>
        </p:nvSpPr>
        <p:spPr>
          <a:xfrm>
            <a:off x="841248" y="475488"/>
            <a:ext cx="10515600" cy="1197864"/>
          </a:xfrm>
        </p:spPr>
        <p:txBody>
          <a:bodyPr>
            <a:normAutofit/>
          </a:bodyPr>
          <a:lstStyle/>
          <a:p>
            <a:r>
              <a:rPr lang="en-GB" dirty="0">
                <a:latin typeface="Arial Black" panose="020B0A04020102020204" pitchFamily="34" charset="0"/>
              </a:rPr>
              <a:t>TARGET MARKET</a:t>
            </a:r>
          </a:p>
        </p:txBody>
      </p:sp>
      <p:pic>
        <p:nvPicPr>
          <p:cNvPr id="11" name="Picture 10" descr="A picture containing text&#10;&#10;Description automatically generated">
            <a:extLst>
              <a:ext uri="{FF2B5EF4-FFF2-40B4-BE49-F238E27FC236}">
                <a16:creationId xmlns:a16="http://schemas.microsoft.com/office/drawing/2014/main" id="{5EAB1D47-7369-D1EF-A888-894024D1E4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2104" y="1673352"/>
            <a:ext cx="6217920" cy="4348007"/>
          </a:xfrm>
          <a:prstGeom prst="rect">
            <a:avLst/>
          </a:prstGeom>
        </p:spPr>
      </p:pic>
      <p:sp>
        <p:nvSpPr>
          <p:cNvPr id="3" name="Content Placeholder 2">
            <a:extLst>
              <a:ext uri="{FF2B5EF4-FFF2-40B4-BE49-F238E27FC236}">
                <a16:creationId xmlns:a16="http://schemas.microsoft.com/office/drawing/2014/main" id="{6E42009A-1F48-06B1-0645-E88249355621}"/>
              </a:ext>
            </a:extLst>
          </p:cNvPr>
          <p:cNvSpPr>
            <a:spLocks noGrp="1"/>
          </p:cNvSpPr>
          <p:nvPr>
            <p:ph idx="1"/>
          </p:nvPr>
        </p:nvSpPr>
        <p:spPr>
          <a:xfrm>
            <a:off x="7534656" y="2002536"/>
            <a:ext cx="3822192" cy="4169664"/>
          </a:xfrm>
        </p:spPr>
        <p:txBody>
          <a:bodyPr anchor="t">
            <a:normAutofit/>
          </a:bodyPr>
          <a:lstStyle/>
          <a:p>
            <a:r>
              <a:rPr lang="en-GB" sz="2200" dirty="0"/>
              <a:t>Old people </a:t>
            </a:r>
          </a:p>
          <a:p>
            <a:r>
              <a:rPr lang="en-GB" sz="2200" dirty="0"/>
              <a:t>Students </a:t>
            </a:r>
          </a:p>
          <a:p>
            <a:r>
              <a:rPr lang="en-GB" sz="2200" dirty="0"/>
              <a:t>Clothes company</a:t>
            </a:r>
          </a:p>
          <a:p>
            <a:r>
              <a:rPr lang="en-GB" sz="2200" dirty="0"/>
              <a:t>All drivers </a:t>
            </a:r>
          </a:p>
          <a:p>
            <a:pPr marL="0" indent="0">
              <a:buNone/>
            </a:pPr>
            <a:endParaRPr lang="en-GB" sz="2200" dirty="0"/>
          </a:p>
        </p:txBody>
      </p:sp>
      <p:sp>
        <p:nvSpPr>
          <p:cNvPr id="12" name="TextBox 11">
            <a:extLst>
              <a:ext uri="{FF2B5EF4-FFF2-40B4-BE49-F238E27FC236}">
                <a16:creationId xmlns:a16="http://schemas.microsoft.com/office/drawing/2014/main" id="{A6D1F006-78A6-5973-89E4-E815900A43FB}"/>
              </a:ext>
            </a:extLst>
          </p:cNvPr>
          <p:cNvSpPr txBox="1"/>
          <p:nvPr/>
        </p:nvSpPr>
        <p:spPr>
          <a:xfrm>
            <a:off x="4863207" y="5821304"/>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meethub.bnext.com.tw/%E9%A6%AC%E5%A4%AA%E7%B6%B2%E8%B7%AF%EF%BC%8C%E5%8D%94%E5%8A%A9%E5%8F%B0%E7%81%A3%E5%82%B3%E7%B5%B1%E7%94%A2%E6%A5%AD%E9%96%8B%E7%99%BC%E5%9C%8B%E5%A4%96%E5%AE%A2%E6%88%B6%EF%BC%8C%E7%94%A8%E9%AB%98/">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7406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lady graduating">
            <a:extLst>
              <a:ext uri="{FF2B5EF4-FFF2-40B4-BE49-F238E27FC236}">
                <a16:creationId xmlns:a16="http://schemas.microsoft.com/office/drawing/2014/main" id="{4B371EBC-437C-3EA0-6A62-B65BEF5E46C7}"/>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23289"/>
          <a:stretch/>
        </p:blipFill>
        <p:spPr>
          <a:xfrm>
            <a:off x="3522468" y="10"/>
            <a:ext cx="8669532" cy="6857990"/>
          </a:xfrm>
          <a:prstGeom prst="rect">
            <a:avLst/>
          </a:prstGeom>
        </p:spPr>
      </p:pic>
      <p:sp>
        <p:nvSpPr>
          <p:cNvPr id="2" name="Title 1">
            <a:extLst>
              <a:ext uri="{FF2B5EF4-FFF2-40B4-BE49-F238E27FC236}">
                <a16:creationId xmlns:a16="http://schemas.microsoft.com/office/drawing/2014/main" id="{2F5F90BF-3C77-EBA6-4EBB-1FE53144869A}"/>
              </a:ext>
            </a:extLst>
          </p:cNvPr>
          <p:cNvSpPr>
            <a:spLocks noGrp="1"/>
          </p:cNvSpPr>
          <p:nvPr>
            <p:ph type="title"/>
          </p:nvPr>
        </p:nvSpPr>
        <p:spPr>
          <a:xfrm>
            <a:off x="371094" y="1161288"/>
            <a:ext cx="3438144" cy="1124712"/>
          </a:xfrm>
        </p:spPr>
        <p:txBody>
          <a:bodyPr anchor="b">
            <a:noAutofit/>
          </a:bodyPr>
          <a:lstStyle/>
          <a:p>
            <a:r>
              <a:rPr lang="en-GB" sz="4000" dirty="0">
                <a:latin typeface="Arial" panose="020B0604020202020204" pitchFamily="34" charset="0"/>
                <a:cs typeface="Arial" panose="020B0604020202020204" pitchFamily="34" charset="0"/>
              </a:rPr>
              <a:t>Old people and students</a:t>
            </a:r>
          </a:p>
        </p:txBody>
      </p:sp>
      <p:sp>
        <p:nvSpPr>
          <p:cNvPr id="9" name="Content Placeholder 8">
            <a:extLst>
              <a:ext uri="{FF2B5EF4-FFF2-40B4-BE49-F238E27FC236}">
                <a16:creationId xmlns:a16="http://schemas.microsoft.com/office/drawing/2014/main" id="{C2B2E8B4-AE8C-5BCF-C246-15D1C352B69A}"/>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q"/>
            </a:pPr>
            <a:r>
              <a:rPr lang="en-US" sz="1700" dirty="0"/>
              <a:t>Ability </a:t>
            </a:r>
          </a:p>
          <a:p>
            <a:pPr>
              <a:buFont typeface="Wingdings" panose="05000000000000000000" pitchFamily="2" charset="2"/>
              <a:buChar char="q"/>
            </a:pPr>
            <a:r>
              <a:rPr lang="en-US" sz="1700" dirty="0"/>
              <a:t>Time</a:t>
            </a:r>
          </a:p>
          <a:p>
            <a:pPr>
              <a:buFont typeface="Wingdings" panose="05000000000000000000" pitchFamily="2" charset="2"/>
              <a:buChar char="q"/>
            </a:pPr>
            <a:endParaRPr lang="en-US" sz="1700" dirty="0"/>
          </a:p>
        </p:txBody>
      </p:sp>
    </p:spTree>
    <p:extLst>
      <p:ext uri="{BB962C8B-B14F-4D97-AF65-F5344CB8AC3E}">
        <p14:creationId xmlns:p14="http://schemas.microsoft.com/office/powerpoint/2010/main" val="171144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lothes of various colors on rack">
            <a:extLst>
              <a:ext uri="{FF2B5EF4-FFF2-40B4-BE49-F238E27FC236}">
                <a16:creationId xmlns:a16="http://schemas.microsoft.com/office/drawing/2014/main" id="{447B1AFD-B054-30D0-EA1C-943C818A4078}"/>
              </a:ext>
            </a:extLst>
          </p:cNvPr>
          <p:cNvPicPr>
            <a:picLocks noChangeAspect="1"/>
          </p:cNvPicPr>
          <p:nvPr/>
        </p:nvPicPr>
        <p:blipFill rotWithShape="1">
          <a:blip r:embed="rId2">
            <a:extLst>
              <a:ext uri="{28A0092B-C50C-407E-A947-70E740481C1C}">
                <a14:useLocalDpi xmlns:a14="http://schemas.microsoft.com/office/drawing/2010/main" val="0"/>
              </a:ext>
            </a:extLst>
          </a:blip>
          <a:srcRect l="28300" r="12366" b="-1"/>
          <a:stretch/>
        </p:blipFill>
        <p:spPr>
          <a:xfrm>
            <a:off x="20" y="10"/>
            <a:ext cx="6095980" cy="6857990"/>
          </a:xfrm>
          <a:prstGeom prst="rect">
            <a:avLst/>
          </a:prstGeom>
        </p:spPr>
      </p:pic>
      <p:pic>
        <p:nvPicPr>
          <p:cNvPr id="5" name="Content Placeholder 4" descr="SUV car driving at sunset">
            <a:extLst>
              <a:ext uri="{FF2B5EF4-FFF2-40B4-BE49-F238E27FC236}">
                <a16:creationId xmlns:a16="http://schemas.microsoft.com/office/drawing/2014/main" id="{25AC77E1-DC4B-9C3E-0A31-B2C25379FD7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527" r="30696" b="1"/>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4D1387AE-FDC7-1A31-B68C-8287EBB10871}"/>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dirty="0">
                <a:solidFill>
                  <a:srgbClr val="080808"/>
                </a:solidFill>
                <a:latin typeface="+mj-lt"/>
                <a:ea typeface="+mj-ea"/>
                <a:cs typeface="+mj-cs"/>
              </a:rPr>
              <a:t>Clothes company and drivers</a:t>
            </a:r>
          </a:p>
        </p:txBody>
      </p:sp>
    </p:spTree>
    <p:extLst>
      <p:ext uri="{BB962C8B-B14F-4D97-AF65-F5344CB8AC3E}">
        <p14:creationId xmlns:p14="http://schemas.microsoft.com/office/powerpoint/2010/main" val="51707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64" name="Picture 22">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65" name="Picture 24">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6" name="Oval 26">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7" name="Picture 28">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8" name="Picture 30">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9" name="Rectangle 32">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itle 8">
            <a:extLst>
              <a:ext uri="{FF2B5EF4-FFF2-40B4-BE49-F238E27FC236}">
                <a16:creationId xmlns:a16="http://schemas.microsoft.com/office/drawing/2014/main" id="{E98E584A-324D-41F8-FE1B-4E1628FFA68B}"/>
              </a:ext>
            </a:extLst>
          </p:cNvPr>
          <p:cNvSpPr>
            <a:spLocks noGrp="1"/>
          </p:cNvSpPr>
          <p:nvPr>
            <p:ph type="title"/>
          </p:nvPr>
        </p:nvSpPr>
        <p:spPr>
          <a:xfrm>
            <a:off x="648929" y="629266"/>
            <a:ext cx="3505495" cy="1622321"/>
          </a:xfrm>
        </p:spPr>
        <p:txBody>
          <a:bodyPr vert="horz" lIns="91440" tIns="45720" rIns="91440" bIns="45720" rtlCol="0" anchor="t">
            <a:normAutofit/>
          </a:bodyPr>
          <a:lstStyle/>
          <a:p>
            <a:r>
              <a:rPr lang="en-US" sz="4200" dirty="0"/>
              <a:t>Marketing  Plan</a:t>
            </a:r>
          </a:p>
        </p:txBody>
      </p:sp>
      <p:sp>
        <p:nvSpPr>
          <p:cNvPr id="11" name="Text Placeholder 10">
            <a:extLst>
              <a:ext uri="{FF2B5EF4-FFF2-40B4-BE49-F238E27FC236}">
                <a16:creationId xmlns:a16="http://schemas.microsoft.com/office/drawing/2014/main" id="{26570C98-131D-F81D-C827-B32D1357D93B}"/>
              </a:ext>
            </a:extLst>
          </p:cNvPr>
          <p:cNvSpPr>
            <a:spLocks noGrp="1"/>
          </p:cNvSpPr>
          <p:nvPr>
            <p:ph type="body" sz="half" idx="2"/>
          </p:nvPr>
        </p:nvSpPr>
        <p:spPr>
          <a:xfrm>
            <a:off x="648931" y="2438400"/>
            <a:ext cx="3505494" cy="3785419"/>
          </a:xfrm>
        </p:spPr>
        <p:txBody>
          <a:bodyPr vert="horz" lIns="91440" tIns="45720" rIns="91440" bIns="45720" rtlCol="0">
            <a:normAutofit/>
          </a:bodyPr>
          <a:lstStyle/>
          <a:p>
            <a:pPr>
              <a:buFont typeface="Wingdings 3" charset="2"/>
              <a:buChar char=""/>
            </a:pPr>
            <a:r>
              <a:rPr lang="en-US" sz="2800" dirty="0"/>
              <a:t>1.Customers</a:t>
            </a:r>
          </a:p>
          <a:p>
            <a:pPr>
              <a:buFont typeface="Wingdings 3" charset="2"/>
              <a:buChar char=""/>
            </a:pPr>
            <a:r>
              <a:rPr lang="en-US" sz="1600" dirty="0"/>
              <a:t>Researchers discovered that twice as many persons under the age of 35 had a cleaner than older people - 16% against 9%. One out of every three households now pays for domestic help.</a:t>
            </a:r>
          </a:p>
          <a:p>
            <a:pPr>
              <a:buFont typeface="Wingdings 3" charset="2"/>
              <a:buChar char=""/>
            </a:pPr>
            <a:r>
              <a:rPr lang="en-US" sz="1600" dirty="0"/>
              <a:t>Most people interested in cleaning services are families with children ,aged persons and big company’s.</a:t>
            </a:r>
          </a:p>
        </p:txBody>
      </p:sp>
      <p:sp>
        <p:nvSpPr>
          <p:cNvPr id="70" name="Rectangle 34">
            <a:extLst>
              <a:ext uri="{FF2B5EF4-FFF2-40B4-BE49-F238E27FC236}">
                <a16:creationId xmlns:a16="http://schemas.microsoft.com/office/drawing/2014/main" id="{EDF212DC-3C79-454E-A58A-843742ACC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ounded Rectangle 9">
            <a:extLst>
              <a:ext uri="{FF2B5EF4-FFF2-40B4-BE49-F238E27FC236}">
                <a16:creationId xmlns:a16="http://schemas.microsoft.com/office/drawing/2014/main" id="{F532797E-167C-4660-8A7B-5786A0918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17" descr="Chart, bar chart&#10;&#10;Description automatically generated">
            <a:extLst>
              <a:ext uri="{FF2B5EF4-FFF2-40B4-BE49-F238E27FC236}">
                <a16:creationId xmlns:a16="http://schemas.microsoft.com/office/drawing/2014/main" id="{A3F5D4A1-77FA-A0BD-F625-A4393564A511}"/>
              </a:ext>
            </a:extLst>
          </p:cNvPr>
          <p:cNvPicPr>
            <a:picLocks noChangeAspect="1"/>
          </p:cNvPicPr>
          <p:nvPr/>
        </p:nvPicPr>
        <p:blipFill rotWithShape="1">
          <a:blip r:embed="rId7">
            <a:extLst>
              <a:ext uri="{28A0092B-C50C-407E-A947-70E740481C1C}">
                <a14:useLocalDpi xmlns:a14="http://schemas.microsoft.com/office/drawing/2010/main" val="0"/>
              </a:ext>
            </a:extLst>
          </a:blip>
          <a:srcRect l="6325" t="-404"/>
          <a:stretch/>
        </p:blipFill>
        <p:spPr>
          <a:xfrm>
            <a:off x="5963478" y="1626040"/>
            <a:ext cx="5259676" cy="3438876"/>
          </a:xfrm>
          <a:prstGeom prst="rect">
            <a:avLst/>
          </a:prstGeom>
          <a:effectLst/>
        </p:spPr>
      </p:pic>
      <p:sp>
        <p:nvSpPr>
          <p:cNvPr id="72" name="Rectangle 38">
            <a:extLst>
              <a:ext uri="{FF2B5EF4-FFF2-40B4-BE49-F238E27FC236}">
                <a16:creationId xmlns:a16="http://schemas.microsoft.com/office/drawing/2014/main" id="{729882F8-31AB-4D8B-BAB5-BA1EEFD91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02467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8" name="Picture 10">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49" name="Picture 12">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0" name="Oval 14">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16">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18">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3" name="Rectangle 20">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9A3554-E6B0-6F30-AB97-588A12FE12AE}"/>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dirty="0"/>
              <a:t>2.Competition</a:t>
            </a:r>
            <a:br>
              <a:rPr lang="en-US" dirty="0"/>
            </a:br>
            <a:br>
              <a:rPr lang="en-US" dirty="0"/>
            </a:br>
            <a:endParaRPr lang="en-US" dirty="0"/>
          </a:p>
        </p:txBody>
      </p:sp>
      <p:sp>
        <p:nvSpPr>
          <p:cNvPr id="4" name="Text Placeholder 3">
            <a:extLst>
              <a:ext uri="{FF2B5EF4-FFF2-40B4-BE49-F238E27FC236}">
                <a16:creationId xmlns:a16="http://schemas.microsoft.com/office/drawing/2014/main" id="{83BF2E07-93C4-97E2-97C8-0401DB40416B}"/>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a:buFont typeface="Wingdings 3" charset="2"/>
              <a:buChar char=""/>
            </a:pPr>
            <a:r>
              <a:rPr lang="en-US" sz="2000" dirty="0"/>
              <a:t>After a deeply research we  found 725 cleaning company’s in the same area where our company is based but not even 1% is offering all the services that Helping hands is providing on the market like car wash, domestic and industrial wash, loundry,all in the same place ,at affordable prices for every household income.</a:t>
            </a:r>
          </a:p>
        </p:txBody>
      </p:sp>
      <p:sp>
        <p:nvSpPr>
          <p:cNvPr id="54"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55" name="Rectangle 24">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6" name="Picture 5">
            <a:extLst>
              <a:ext uri="{FF2B5EF4-FFF2-40B4-BE49-F238E27FC236}">
                <a16:creationId xmlns:a16="http://schemas.microsoft.com/office/drawing/2014/main" id="{DA8EFC26-E2C5-98A9-8EE6-6F430E6D8AB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93992" y="704054"/>
            <a:ext cx="5449889" cy="5449889"/>
          </a:xfrm>
          <a:prstGeom prst="rect">
            <a:avLst/>
          </a:prstGeom>
          <a:effectLst/>
        </p:spPr>
      </p:pic>
      <p:sp>
        <p:nvSpPr>
          <p:cNvPr id="57" name="Rectangle 28">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16549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82" name="Picture 81">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4" name="Oval 83">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6" name="Picture 85">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8" name="Picture 87">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90" name="Rectangle 89">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78014D-EBFF-A4B3-BA8F-5C1C98850DE9}"/>
              </a:ext>
            </a:extLst>
          </p:cNvPr>
          <p:cNvSpPr>
            <a:spLocks noGrp="1"/>
          </p:cNvSpPr>
          <p:nvPr>
            <p:ph type="title"/>
          </p:nvPr>
        </p:nvSpPr>
        <p:spPr>
          <a:xfrm>
            <a:off x="650668" y="629266"/>
            <a:ext cx="6249784" cy="1641986"/>
          </a:xfrm>
        </p:spPr>
        <p:txBody>
          <a:bodyPr vert="horz" lIns="91440" tIns="45720" rIns="91440" bIns="45720" rtlCol="0" anchor="t">
            <a:normAutofit/>
          </a:bodyPr>
          <a:lstStyle/>
          <a:p>
            <a:r>
              <a:rPr lang="en-US" sz="4200" dirty="0"/>
              <a:t>3.Strategies </a:t>
            </a:r>
          </a:p>
        </p:txBody>
      </p:sp>
      <p:pic>
        <p:nvPicPr>
          <p:cNvPr id="34" name="Picture 33" descr="A picture containing outdoor, yellow, plant&#10;&#10;Description automatically generated">
            <a:extLst>
              <a:ext uri="{FF2B5EF4-FFF2-40B4-BE49-F238E27FC236}">
                <a16:creationId xmlns:a16="http://schemas.microsoft.com/office/drawing/2014/main" id="{B799A1D3-BE9B-7064-B603-072BE8D8C3C4}"/>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9027" r="25745" b="-1"/>
          <a:stretch/>
        </p:blipFill>
        <p:spPr>
          <a:xfrm>
            <a:off x="7548152" y="10"/>
            <a:ext cx="4646658" cy="6857990"/>
          </a:xfrm>
          <a:prstGeom prst="rect">
            <a:avLst/>
          </a:prstGeom>
        </p:spPr>
      </p:pic>
      <p:sp>
        <p:nvSpPr>
          <p:cNvPr id="92" name="Rectangle 91">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Text Placeholder 3">
            <a:extLst>
              <a:ext uri="{FF2B5EF4-FFF2-40B4-BE49-F238E27FC236}">
                <a16:creationId xmlns:a16="http://schemas.microsoft.com/office/drawing/2014/main" id="{843A0BD0-E692-A298-0025-98B4F40D0295}"/>
              </a:ext>
            </a:extLst>
          </p:cNvPr>
          <p:cNvSpPr>
            <a:spLocks noGrp="1"/>
          </p:cNvSpPr>
          <p:nvPr>
            <p:ph type="body" sz="half" idx="2"/>
          </p:nvPr>
        </p:nvSpPr>
        <p:spPr>
          <a:xfrm>
            <a:off x="650668" y="2438400"/>
            <a:ext cx="6249784" cy="3809999"/>
          </a:xfrm>
        </p:spPr>
        <p:txBody>
          <a:bodyPr vert="horz" lIns="91440" tIns="45720" rIns="91440" bIns="45720" rtlCol="0">
            <a:normAutofit/>
          </a:bodyPr>
          <a:lstStyle/>
          <a:p>
            <a:pPr marL="285750" indent="-285750">
              <a:buFont typeface="Wingdings 3" charset="2"/>
              <a:buChar char=""/>
            </a:pPr>
            <a:r>
              <a:rPr lang="en-US" sz="1800" dirty="0"/>
              <a:t>To present what our firm has to offer, we will utilize: networking, flyers, postcards, email marketing, a website, and social media posting.</a:t>
            </a:r>
          </a:p>
          <a:p>
            <a:pPr marL="285750" indent="-285750">
              <a:buFont typeface="Wingdings 3" charset="2"/>
              <a:buChar char=""/>
            </a:pPr>
            <a:r>
              <a:rPr lang="en-US" sz="1800" dirty="0"/>
              <a:t>Helping Hands will allow people to simply select the services they require, as download the company's app and book appointments for pick-up and drop-off services, with all prices and offers available from the comfort of their own living room, without wasting time on phone calls, e-mails, or the need to go personal to the company base.</a:t>
            </a:r>
          </a:p>
        </p:txBody>
      </p:sp>
    </p:spTree>
    <p:extLst>
      <p:ext uri="{BB962C8B-B14F-4D97-AF65-F5344CB8AC3E}">
        <p14:creationId xmlns:p14="http://schemas.microsoft.com/office/powerpoint/2010/main" val="2136643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9BDC-8B92-4998-867F-BC1F122F71D8}"/>
              </a:ext>
            </a:extLst>
          </p:cNvPr>
          <p:cNvSpPr>
            <a:spLocks noGrp="1"/>
          </p:cNvSpPr>
          <p:nvPr>
            <p:ph type="title"/>
          </p:nvPr>
        </p:nvSpPr>
        <p:spPr/>
        <p:txBody>
          <a:bodyPr/>
          <a:lstStyle/>
          <a:p>
            <a:r>
              <a:rPr lang="en-US" dirty="0"/>
              <a:t>Financial Plan</a:t>
            </a:r>
          </a:p>
        </p:txBody>
      </p:sp>
      <p:sp>
        <p:nvSpPr>
          <p:cNvPr id="3" name="Picture Placeholder 2">
            <a:extLst>
              <a:ext uri="{FF2B5EF4-FFF2-40B4-BE49-F238E27FC236}">
                <a16:creationId xmlns:a16="http://schemas.microsoft.com/office/drawing/2014/main" id="{48D396C0-8644-45D6-87F4-790540ED5970}"/>
              </a:ext>
            </a:extLst>
          </p:cNvPr>
          <p:cNvSpPr>
            <a:spLocks noGrp="1"/>
          </p:cNvSpPr>
          <p:nvPr>
            <p:ph type="pic" idx="1"/>
          </p:nvPr>
        </p:nvSpPr>
        <p:spPr/>
      </p:sp>
      <p:sp>
        <p:nvSpPr>
          <p:cNvPr id="4" name="Text Placeholder 3">
            <a:extLst>
              <a:ext uri="{FF2B5EF4-FFF2-40B4-BE49-F238E27FC236}">
                <a16:creationId xmlns:a16="http://schemas.microsoft.com/office/drawing/2014/main" id="{8F828B48-839A-4F2E-8523-A069F120DBA9}"/>
              </a:ext>
            </a:extLst>
          </p:cNvPr>
          <p:cNvSpPr>
            <a:spLocks noGrp="1"/>
          </p:cNvSpPr>
          <p:nvPr>
            <p:ph type="body" sz="half" idx="2"/>
          </p:nvPr>
        </p:nvSpPr>
        <p:spPr>
          <a:xfrm>
            <a:off x="1154954" y="3657599"/>
            <a:ext cx="5084979" cy="1574807"/>
          </a:xfrm>
        </p:spPr>
        <p:txBody>
          <a:bodyPr>
            <a:normAutofit/>
          </a:bodyPr>
          <a:lstStyle/>
          <a:p>
            <a:r>
              <a:rPr lang="en-US" dirty="0"/>
              <a:t>The financial plan of our start-up is very positive as we will be able to generate significant amount of cash inflows from our financial plan.</a:t>
            </a:r>
          </a:p>
          <a:p>
            <a:r>
              <a:rPr lang="en-US" dirty="0"/>
              <a:t>However, there are certain assumptions have been made such increase in revenue by 10%, 16.67% sales are on credit and increase in other admin expenses by 20%</a:t>
            </a:r>
          </a:p>
        </p:txBody>
      </p:sp>
      <p:graphicFrame>
        <p:nvGraphicFramePr>
          <p:cNvPr id="6" name="Table 5">
            <a:extLst>
              <a:ext uri="{FF2B5EF4-FFF2-40B4-BE49-F238E27FC236}">
                <a16:creationId xmlns:a16="http://schemas.microsoft.com/office/drawing/2014/main" id="{6AE86465-309E-4DDB-919D-EBDEF7FF2972}"/>
              </a:ext>
            </a:extLst>
          </p:cNvPr>
          <p:cNvGraphicFramePr>
            <a:graphicFrameLocks noGrp="1"/>
          </p:cNvGraphicFramePr>
          <p:nvPr>
            <p:extLst>
              <p:ext uri="{D42A27DB-BD31-4B8C-83A1-F6EECF244321}">
                <p14:modId xmlns:p14="http://schemas.microsoft.com/office/powerpoint/2010/main" val="239361237"/>
              </p:ext>
            </p:extLst>
          </p:nvPr>
        </p:nvGraphicFramePr>
        <p:xfrm>
          <a:off x="6949545" y="1143000"/>
          <a:ext cx="3828044" cy="4749484"/>
        </p:xfrm>
        <a:graphic>
          <a:graphicData uri="http://schemas.openxmlformats.org/drawingml/2006/table">
            <a:tbl>
              <a:tblPr>
                <a:tableStyleId>{08FB837D-C827-4EFA-A057-4D05807E0F7C}</a:tableStyleId>
              </a:tblPr>
              <a:tblGrid>
                <a:gridCol w="1826021">
                  <a:extLst>
                    <a:ext uri="{9D8B030D-6E8A-4147-A177-3AD203B41FA5}">
                      <a16:colId xmlns:a16="http://schemas.microsoft.com/office/drawing/2014/main" val="2937008970"/>
                    </a:ext>
                  </a:extLst>
                </a:gridCol>
                <a:gridCol w="693008">
                  <a:extLst>
                    <a:ext uri="{9D8B030D-6E8A-4147-A177-3AD203B41FA5}">
                      <a16:colId xmlns:a16="http://schemas.microsoft.com/office/drawing/2014/main" val="2154442349"/>
                    </a:ext>
                  </a:extLst>
                </a:gridCol>
                <a:gridCol w="616007">
                  <a:extLst>
                    <a:ext uri="{9D8B030D-6E8A-4147-A177-3AD203B41FA5}">
                      <a16:colId xmlns:a16="http://schemas.microsoft.com/office/drawing/2014/main" val="2930783216"/>
                    </a:ext>
                  </a:extLst>
                </a:gridCol>
                <a:gridCol w="693008">
                  <a:extLst>
                    <a:ext uri="{9D8B030D-6E8A-4147-A177-3AD203B41FA5}">
                      <a16:colId xmlns:a16="http://schemas.microsoft.com/office/drawing/2014/main" val="2619717999"/>
                    </a:ext>
                  </a:extLst>
                </a:gridCol>
              </a:tblGrid>
              <a:tr h="223709">
                <a:tc gridSpan="4">
                  <a:txBody>
                    <a:bodyPr/>
                    <a:lstStyle/>
                    <a:p>
                      <a:pPr algn="ctr" fontAlgn="b"/>
                      <a:r>
                        <a:rPr lang="en-US" sz="1000" b="1" u="none" strike="noStrike" dirty="0">
                          <a:effectLst/>
                        </a:rPr>
                        <a:t>Cash flow Forecast</a:t>
                      </a:r>
                      <a:endParaRPr lang="en-US" sz="1000" b="1" i="0" u="none" strike="noStrike" dirty="0">
                        <a:solidFill>
                          <a:srgbClr val="000000"/>
                        </a:solidFill>
                        <a:effectLst/>
                        <a:latin typeface="Univers 45 Light" pitchFamily="2" charset="0"/>
                      </a:endParaRPr>
                    </a:p>
                  </a:txBody>
                  <a:tcPr marL="6350" marR="6350" marT="6350"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6092740"/>
                  </a:ext>
                </a:extLst>
              </a:tr>
              <a:tr h="223709">
                <a:tc>
                  <a:txBody>
                    <a:bodyPr/>
                    <a:lstStyle/>
                    <a:p>
                      <a:pPr algn="l" fontAlgn="b"/>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1</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2</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3</a:t>
                      </a:r>
                      <a:endParaRPr lang="en-US" sz="1000" b="1"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227139848"/>
                  </a:ext>
                </a:extLst>
              </a:tr>
              <a:tr h="223709">
                <a:tc>
                  <a:txBody>
                    <a:bodyPr/>
                    <a:lstStyle/>
                    <a:p>
                      <a:pPr algn="l" fontAlgn="b"/>
                      <a:r>
                        <a:rPr lang="en-US" sz="1000" u="none" strike="noStrike">
                          <a:effectLst/>
                        </a:rPr>
                        <a:t>Cash inflows</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791953847"/>
                  </a:ext>
                </a:extLst>
              </a:tr>
              <a:tr h="223709">
                <a:tc>
                  <a:txBody>
                    <a:bodyPr/>
                    <a:lstStyle/>
                    <a:p>
                      <a:pPr algn="l" fontAlgn="b"/>
                      <a:r>
                        <a:rPr lang="en-US" sz="1000" u="none" strike="noStrike">
                          <a:effectLst/>
                        </a:rPr>
                        <a:t>Total Sales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90,000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99,000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108,900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016033349"/>
                  </a:ext>
                </a:extLst>
              </a:tr>
              <a:tr h="223709">
                <a:tc>
                  <a:txBody>
                    <a:bodyPr/>
                    <a:lstStyle/>
                    <a:p>
                      <a:pPr algn="l" fontAlgn="b"/>
                      <a:r>
                        <a:rPr lang="en-US" sz="1000" u="none" strike="noStrike">
                          <a:effectLst/>
                        </a:rPr>
                        <a:t>Receipts from cash sales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82,500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90,750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54189667"/>
                  </a:ext>
                </a:extLst>
              </a:tr>
              <a:tr h="223709">
                <a:tc>
                  <a:txBody>
                    <a:bodyPr/>
                    <a:lstStyle/>
                    <a:p>
                      <a:pPr algn="l" fontAlgn="b"/>
                      <a:r>
                        <a:rPr lang="en-US" sz="1000" u="none" strike="noStrike">
                          <a:effectLst/>
                        </a:rPr>
                        <a:t>Accounts receivables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16,500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953818799"/>
                  </a:ext>
                </a:extLst>
              </a:tr>
              <a:tr h="223709">
                <a:tc>
                  <a:txBody>
                    <a:bodyPr/>
                    <a:lstStyle/>
                    <a:p>
                      <a:pPr algn="l" fontAlgn="b"/>
                      <a:r>
                        <a:rPr lang="en-US" sz="1000" u="none" strike="noStrike">
                          <a:effectLst/>
                        </a:rPr>
                        <a:t>Capital</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100,000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409112370"/>
                  </a:ext>
                </a:extLst>
              </a:tr>
              <a:tr h="231423">
                <a:tc>
                  <a:txBody>
                    <a:bodyPr/>
                    <a:lstStyle/>
                    <a:p>
                      <a:pPr algn="l" fontAlgn="b"/>
                      <a:endParaRPr lang="en-US" sz="1000" b="0"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175,000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97,500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107,250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499682578"/>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762404179"/>
                  </a:ext>
                </a:extLst>
              </a:tr>
              <a:tr h="223709">
                <a:tc>
                  <a:txBody>
                    <a:bodyPr/>
                    <a:lstStyle/>
                    <a:p>
                      <a:pPr algn="l" fontAlgn="b"/>
                      <a:r>
                        <a:rPr lang="en-US" sz="1000" u="none" strike="noStrike">
                          <a:effectLst/>
                        </a:rPr>
                        <a:t>Cash outflows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835660125"/>
                  </a:ext>
                </a:extLst>
              </a:tr>
              <a:tr h="223709">
                <a:tc>
                  <a:txBody>
                    <a:bodyPr/>
                    <a:lstStyle/>
                    <a:p>
                      <a:pPr algn="l" fontAlgn="b"/>
                      <a:r>
                        <a:rPr lang="en-US" sz="1000" u="none" strike="noStrike">
                          <a:effectLst/>
                        </a:rPr>
                        <a:t>Salary payment</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48,000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52,800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58,080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679001694"/>
                  </a:ext>
                </a:extLst>
              </a:tr>
              <a:tr h="223709">
                <a:tc>
                  <a:txBody>
                    <a:bodyPr/>
                    <a:lstStyle/>
                    <a:p>
                      <a:pPr algn="l" fontAlgn="b"/>
                      <a:r>
                        <a:rPr lang="en-US" sz="1000" u="none" strike="noStrike">
                          <a:effectLst/>
                        </a:rPr>
                        <a:t>Marketing</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1,500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3,000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102410107"/>
                  </a:ext>
                </a:extLst>
              </a:tr>
              <a:tr h="377990">
                <a:tc>
                  <a:txBody>
                    <a:bodyPr/>
                    <a:lstStyle/>
                    <a:p>
                      <a:pPr algn="l" fontAlgn="b"/>
                      <a:r>
                        <a:rPr lang="en-US" sz="1000" u="none" strike="noStrike">
                          <a:effectLst/>
                        </a:rPr>
                        <a:t>Payment against inventory</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8,750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10,938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05100531"/>
                  </a:ext>
                </a:extLst>
              </a:tr>
              <a:tr h="223709">
                <a:tc>
                  <a:txBody>
                    <a:bodyPr/>
                    <a:lstStyle/>
                    <a:p>
                      <a:pPr algn="l" fontAlgn="b"/>
                      <a:r>
                        <a:rPr lang="en-US" sz="1000" u="none" strike="noStrike">
                          <a:effectLst/>
                        </a:rPr>
                        <a:t>Other admin expneses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6,000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7,200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173502066"/>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61,000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69,050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79,218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865014533"/>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912910897"/>
                  </a:ext>
                </a:extLst>
              </a:tr>
              <a:tr h="231423">
                <a:tc>
                  <a:txBody>
                    <a:bodyPr/>
                    <a:lstStyle/>
                    <a:p>
                      <a:pPr algn="l" fontAlgn="b"/>
                      <a:r>
                        <a:rPr lang="en-US" sz="1000" u="none" strike="noStrike">
                          <a:effectLst/>
                        </a:rPr>
                        <a:t>Cash flow</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39,000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28,450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28,033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918764644"/>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867184811"/>
                  </a:ext>
                </a:extLst>
              </a:tr>
              <a:tr h="290734">
                <a:tc>
                  <a:txBody>
                    <a:bodyPr/>
                    <a:lstStyle/>
                    <a:p>
                      <a:pPr algn="l" fontAlgn="b"/>
                      <a:r>
                        <a:rPr lang="en-US" sz="1000" u="none" strike="noStrike">
                          <a:effectLst/>
                        </a:rPr>
                        <a:t>Opening Balance</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dirty="0">
                          <a:effectLst/>
                        </a:rPr>
                        <a:t> 67,450 </a:t>
                      </a:r>
                      <a:endParaRPr lang="en-US" sz="1000" b="0"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123,933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556485712"/>
                  </a:ext>
                </a:extLst>
              </a:tr>
              <a:tr h="231423">
                <a:tc>
                  <a:txBody>
                    <a:bodyPr/>
                    <a:lstStyle/>
                    <a:p>
                      <a:pPr algn="l" fontAlgn="b"/>
                      <a:r>
                        <a:rPr lang="en-US" sz="1000" u="none" strike="noStrike">
                          <a:effectLst/>
                        </a:rPr>
                        <a:t>Closing Balance</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39,000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95,900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151,965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34502483"/>
                  </a:ext>
                </a:extLst>
              </a:tr>
            </a:tbl>
          </a:graphicData>
        </a:graphic>
      </p:graphicFrame>
    </p:spTree>
    <p:extLst>
      <p:ext uri="{BB962C8B-B14F-4D97-AF65-F5344CB8AC3E}">
        <p14:creationId xmlns:p14="http://schemas.microsoft.com/office/powerpoint/2010/main" val="2753866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FE395-5FD9-4670-9E78-559734EAE89D}"/>
              </a:ext>
            </a:extLst>
          </p:cNvPr>
          <p:cNvSpPr>
            <a:spLocks noGrp="1"/>
          </p:cNvSpPr>
          <p:nvPr>
            <p:ph type="title"/>
          </p:nvPr>
        </p:nvSpPr>
        <p:spPr/>
        <p:txBody>
          <a:bodyPr/>
          <a:lstStyle/>
          <a:p>
            <a:r>
              <a:rPr lang="en-US" dirty="0"/>
              <a:t>Financial Plan</a:t>
            </a:r>
          </a:p>
        </p:txBody>
      </p:sp>
      <p:pic>
        <p:nvPicPr>
          <p:cNvPr id="6" name="Picture Placeholder 5">
            <a:extLst>
              <a:ext uri="{FF2B5EF4-FFF2-40B4-BE49-F238E27FC236}">
                <a16:creationId xmlns:a16="http://schemas.microsoft.com/office/drawing/2014/main" id="{D0060034-9BB1-49D0-81D3-5DAF24C9888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30769" r="30769"/>
          <a:stretch>
            <a:fillRect/>
          </a:stretch>
        </p:blipFill>
        <p:spPr/>
      </p:pic>
      <p:sp>
        <p:nvSpPr>
          <p:cNvPr id="4" name="Text Placeholder 3">
            <a:extLst>
              <a:ext uri="{FF2B5EF4-FFF2-40B4-BE49-F238E27FC236}">
                <a16:creationId xmlns:a16="http://schemas.microsoft.com/office/drawing/2014/main" id="{BF24F6FA-1C77-478C-9607-23E2B932F11F}"/>
              </a:ext>
            </a:extLst>
          </p:cNvPr>
          <p:cNvSpPr>
            <a:spLocks noGrp="1"/>
          </p:cNvSpPr>
          <p:nvPr>
            <p:ph type="body" sz="half" idx="2"/>
          </p:nvPr>
        </p:nvSpPr>
        <p:spPr>
          <a:xfrm>
            <a:off x="1154954" y="3657600"/>
            <a:ext cx="5084979" cy="1952090"/>
          </a:xfrm>
        </p:spPr>
        <p:txBody>
          <a:bodyPr>
            <a:normAutofit lnSpcReduction="10000"/>
          </a:bodyPr>
          <a:lstStyle/>
          <a:p>
            <a:r>
              <a:rPr lang="en-US" dirty="0"/>
              <a:t>Our business will be requiring $100,000 as capital.</a:t>
            </a:r>
          </a:p>
          <a:p>
            <a:r>
              <a:rPr lang="en-US" dirty="0"/>
              <a:t>The partners will contribute the initial $50,000</a:t>
            </a:r>
          </a:p>
          <a:p>
            <a:r>
              <a:rPr lang="en-US" dirty="0"/>
              <a:t>Remaining capital will be raised from private equity investors against the 20% shareholding in the business.</a:t>
            </a:r>
          </a:p>
          <a:p>
            <a:r>
              <a:rPr lang="en-US" dirty="0"/>
              <a:t>The investors will be requiring dividends as a return which will be paid after the first three years once the start-up will be established and self-finance sufficient.</a:t>
            </a:r>
          </a:p>
        </p:txBody>
      </p:sp>
    </p:spTree>
    <p:extLst>
      <p:ext uri="{BB962C8B-B14F-4D97-AF65-F5344CB8AC3E}">
        <p14:creationId xmlns:p14="http://schemas.microsoft.com/office/powerpoint/2010/main" val="1825340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B864-EC09-42B7-8675-F6CE4719A463}"/>
              </a:ext>
            </a:extLst>
          </p:cNvPr>
          <p:cNvSpPr>
            <a:spLocks noGrp="1"/>
          </p:cNvSpPr>
          <p:nvPr>
            <p:ph type="title"/>
          </p:nvPr>
        </p:nvSpPr>
        <p:spPr>
          <a:xfrm>
            <a:off x="1081988" y="734309"/>
            <a:ext cx="5092906" cy="1574808"/>
          </a:xfrm>
        </p:spPr>
        <p:txBody>
          <a:bodyPr/>
          <a:lstStyle/>
          <a:p>
            <a:r>
              <a:rPr lang="en-US" dirty="0"/>
              <a:t>Competitor Analysis</a:t>
            </a:r>
          </a:p>
        </p:txBody>
      </p:sp>
      <p:pic>
        <p:nvPicPr>
          <p:cNvPr id="6" name="Picture Placeholder 5">
            <a:extLst>
              <a:ext uri="{FF2B5EF4-FFF2-40B4-BE49-F238E27FC236}">
                <a16:creationId xmlns:a16="http://schemas.microsoft.com/office/drawing/2014/main" id="{2C9CC109-6B80-470D-BF55-DD4DF55039C0}"/>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706" r="23706"/>
          <a:stretch>
            <a:fillRect/>
          </a:stretch>
        </p:blipFill>
        <p:spPr>
          <a:xfrm>
            <a:off x="6846806" y="734308"/>
            <a:ext cx="3560917" cy="5697313"/>
          </a:xfrm>
        </p:spPr>
      </p:pic>
      <p:sp>
        <p:nvSpPr>
          <p:cNvPr id="4" name="Text Placeholder 3">
            <a:extLst>
              <a:ext uri="{FF2B5EF4-FFF2-40B4-BE49-F238E27FC236}">
                <a16:creationId xmlns:a16="http://schemas.microsoft.com/office/drawing/2014/main" id="{F156FC02-4521-4EC5-A1D0-E4F99EF94160}"/>
              </a:ext>
            </a:extLst>
          </p:cNvPr>
          <p:cNvSpPr>
            <a:spLocks noGrp="1"/>
          </p:cNvSpPr>
          <p:nvPr>
            <p:ph type="body" sz="half" idx="2"/>
          </p:nvPr>
        </p:nvSpPr>
        <p:spPr>
          <a:xfrm>
            <a:off x="1151987" y="2455522"/>
            <a:ext cx="5410233" cy="3791166"/>
          </a:xfrm>
        </p:spPr>
        <p:txBody>
          <a:bodyPr>
            <a:normAutofit/>
          </a:bodyPr>
          <a:lstStyle/>
          <a:p>
            <a:r>
              <a:rPr lang="en-US" dirty="0"/>
              <a:t>The market or industry in which we are proposing to operate is labor intensive and the quality of service is dependent on the motivation of the workforce.</a:t>
            </a:r>
          </a:p>
          <a:p>
            <a:r>
              <a:rPr lang="en-US" dirty="0"/>
              <a:t>The industry is not dominated by a single competitor as many small scale competitors and start-ups are operating in the industry.</a:t>
            </a:r>
          </a:p>
          <a:p>
            <a:r>
              <a:rPr lang="en-US" dirty="0"/>
              <a:t>Our main competitors are the ones which are operating in the same geographical territory as ours and the main competitors are Quality Utilities and Cleaning Integrity Solutions. The main strength of our competitors are their competent and motivated workforces and we are planning to follow the similar approach.</a:t>
            </a:r>
          </a:p>
          <a:p>
            <a:r>
              <a:rPr lang="en-US" dirty="0"/>
              <a:t>The competitors are using social media marketing as well to offer their services to the target market which is proving to be very beneficial for them. </a:t>
            </a:r>
          </a:p>
        </p:txBody>
      </p:sp>
    </p:spTree>
    <p:extLst>
      <p:ext uri="{BB962C8B-B14F-4D97-AF65-F5344CB8AC3E}">
        <p14:creationId xmlns:p14="http://schemas.microsoft.com/office/powerpoint/2010/main" val="488866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8959-B83A-4D9A-8804-1B7249798014}"/>
              </a:ext>
            </a:extLst>
          </p:cNvPr>
          <p:cNvSpPr>
            <a:spLocks noGrp="1"/>
          </p:cNvSpPr>
          <p:nvPr>
            <p:ph type="title"/>
          </p:nvPr>
        </p:nvSpPr>
        <p:spPr>
          <a:xfrm>
            <a:off x="1003094" y="355596"/>
            <a:ext cx="5092906" cy="1574808"/>
          </a:xfrm>
        </p:spPr>
        <p:txBody>
          <a:bodyPr/>
          <a:lstStyle/>
          <a:p>
            <a:r>
              <a:rPr lang="en-US" dirty="0"/>
              <a:t>Competitor Analysis</a:t>
            </a:r>
          </a:p>
        </p:txBody>
      </p:sp>
      <p:pic>
        <p:nvPicPr>
          <p:cNvPr id="6" name="Picture Placeholder 5">
            <a:extLst>
              <a:ext uri="{FF2B5EF4-FFF2-40B4-BE49-F238E27FC236}">
                <a16:creationId xmlns:a16="http://schemas.microsoft.com/office/drawing/2014/main" id="{68F437E1-4367-4924-868A-868A5526DEC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706" r="23706"/>
          <a:stretch>
            <a:fillRect/>
          </a:stretch>
        </p:blipFill>
        <p:spPr>
          <a:xfrm>
            <a:off x="6621138" y="511740"/>
            <a:ext cx="3804230" cy="5434614"/>
          </a:xfrm>
        </p:spPr>
      </p:pic>
      <p:sp>
        <p:nvSpPr>
          <p:cNvPr id="4" name="Text Placeholder 3">
            <a:extLst>
              <a:ext uri="{FF2B5EF4-FFF2-40B4-BE49-F238E27FC236}">
                <a16:creationId xmlns:a16="http://schemas.microsoft.com/office/drawing/2014/main" id="{9C85F503-0E20-47FE-836C-4634B2CEC4B8}"/>
              </a:ext>
            </a:extLst>
          </p:cNvPr>
          <p:cNvSpPr>
            <a:spLocks noGrp="1"/>
          </p:cNvSpPr>
          <p:nvPr>
            <p:ph type="body" sz="half" idx="2"/>
          </p:nvPr>
        </p:nvSpPr>
        <p:spPr>
          <a:xfrm>
            <a:off x="1011021" y="2346592"/>
            <a:ext cx="5084979" cy="3368407"/>
          </a:xfrm>
        </p:spPr>
        <p:txBody>
          <a:bodyPr/>
          <a:lstStyle/>
          <a:p>
            <a:r>
              <a:rPr lang="en-US" dirty="0"/>
              <a:t>One of the main competitors of our start-up is also providing repairs and maintenance services, electrical and plumbing services to the customers. Once our business will be well established we will also expand our business to these parts as segments.</a:t>
            </a:r>
          </a:p>
          <a:p>
            <a:r>
              <a:rPr lang="en-US" dirty="0"/>
              <a:t>Furthermore, the competitors are also offering monthly contracting services to the corporate customers and big corporations which is the area we can target even in the initial days of our start-up. </a:t>
            </a:r>
          </a:p>
          <a:p>
            <a:r>
              <a:rPr lang="en-US" dirty="0"/>
              <a:t>This will allow us to get associated with corporate clients which can increase our brand recognition and we long-term sustainable business can also be ensured by engaging on retainership contracts with corporate clients.</a:t>
            </a:r>
          </a:p>
        </p:txBody>
      </p:sp>
    </p:spTree>
    <p:extLst>
      <p:ext uri="{BB962C8B-B14F-4D97-AF65-F5344CB8AC3E}">
        <p14:creationId xmlns:p14="http://schemas.microsoft.com/office/powerpoint/2010/main" val="240141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E0D8-3B2E-414C-81B2-CA7AEE2E18F6}"/>
              </a:ext>
            </a:extLst>
          </p:cNvPr>
          <p:cNvSpPr>
            <a:spLocks noGrp="1"/>
          </p:cNvSpPr>
          <p:nvPr>
            <p:ph type="title"/>
          </p:nvPr>
        </p:nvSpPr>
        <p:spPr>
          <a:xfrm>
            <a:off x="900447" y="355596"/>
            <a:ext cx="5092906" cy="1574808"/>
          </a:xfrm>
        </p:spPr>
        <p:txBody>
          <a:bodyPr/>
          <a:lstStyle/>
          <a:p>
            <a:r>
              <a:rPr lang="en-US" dirty="0"/>
              <a:t>Management Plan</a:t>
            </a:r>
          </a:p>
        </p:txBody>
      </p:sp>
      <p:pic>
        <p:nvPicPr>
          <p:cNvPr id="6" name="Picture Placeholder 5">
            <a:extLst>
              <a:ext uri="{FF2B5EF4-FFF2-40B4-BE49-F238E27FC236}">
                <a16:creationId xmlns:a16="http://schemas.microsoft.com/office/drawing/2014/main" id="{93C32C3B-3836-44DA-8C0B-8F2F8EB5B71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767" r="14767"/>
          <a:stretch>
            <a:fillRect/>
          </a:stretch>
        </p:blipFill>
        <p:spPr>
          <a:xfrm>
            <a:off x="6949546" y="0"/>
            <a:ext cx="3478724" cy="6349429"/>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4" name="Text Placeholder 3">
            <a:extLst>
              <a:ext uri="{FF2B5EF4-FFF2-40B4-BE49-F238E27FC236}">
                <a16:creationId xmlns:a16="http://schemas.microsoft.com/office/drawing/2014/main" id="{FECA149A-849D-4C01-BE31-F59E8F57AE6A}"/>
              </a:ext>
            </a:extLst>
          </p:cNvPr>
          <p:cNvSpPr>
            <a:spLocks noGrp="1"/>
          </p:cNvSpPr>
          <p:nvPr>
            <p:ph type="body" sz="half" idx="2"/>
          </p:nvPr>
        </p:nvSpPr>
        <p:spPr>
          <a:xfrm>
            <a:off x="1011021" y="2167846"/>
            <a:ext cx="5084979" cy="3842535"/>
          </a:xfrm>
        </p:spPr>
        <p:txBody>
          <a:bodyPr>
            <a:normAutofit lnSpcReduction="10000"/>
          </a:bodyPr>
          <a:lstStyle/>
          <a:p>
            <a:r>
              <a:rPr lang="en-US" dirty="0"/>
              <a:t>Initially the management is planning to provide various types of cleaning services to different classes of corporate and domestic customers.</a:t>
            </a:r>
          </a:p>
          <a:p>
            <a:r>
              <a:rPr lang="en-US" dirty="0"/>
              <a:t>Customers will call on the telephone lines in case they will be needing our service.</a:t>
            </a:r>
          </a:p>
          <a:p>
            <a:r>
              <a:rPr lang="en-US" dirty="0"/>
              <a:t>Most suitable representative or technical worker will be sent for the job. </a:t>
            </a:r>
          </a:p>
          <a:p>
            <a:r>
              <a:rPr lang="en-US" dirty="0"/>
              <a:t>The customer will pay online directly in the bank account of the organization or they can also handle over the cash.</a:t>
            </a:r>
          </a:p>
          <a:p>
            <a:r>
              <a:rPr lang="en-US" dirty="0"/>
              <a:t>Corporate customers will be provided credit option as well of 30 days.</a:t>
            </a:r>
          </a:p>
          <a:p>
            <a:r>
              <a:rPr lang="en-US" dirty="0"/>
              <a:t>Out of the three partners, one will look into the management side of the business, one partner will look after the finance division and the last partner will be responsible for marketing and sales function.</a:t>
            </a:r>
          </a:p>
        </p:txBody>
      </p:sp>
    </p:spTree>
    <p:extLst>
      <p:ext uri="{BB962C8B-B14F-4D97-AF65-F5344CB8AC3E}">
        <p14:creationId xmlns:p14="http://schemas.microsoft.com/office/powerpoint/2010/main" val="3372818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64BE-B66D-4115-A014-80472976AA4F}"/>
              </a:ext>
            </a:extLst>
          </p:cNvPr>
          <p:cNvSpPr>
            <a:spLocks noGrp="1"/>
          </p:cNvSpPr>
          <p:nvPr>
            <p:ph type="title"/>
          </p:nvPr>
        </p:nvSpPr>
        <p:spPr>
          <a:xfrm>
            <a:off x="1147027" y="355596"/>
            <a:ext cx="5092906" cy="1574808"/>
          </a:xfrm>
        </p:spPr>
        <p:txBody>
          <a:bodyPr/>
          <a:lstStyle/>
          <a:p>
            <a:r>
              <a:rPr lang="en-US" dirty="0"/>
              <a:t>Management Plan</a:t>
            </a:r>
          </a:p>
        </p:txBody>
      </p:sp>
      <p:pic>
        <p:nvPicPr>
          <p:cNvPr id="6" name="Picture Placeholder 5">
            <a:extLst>
              <a:ext uri="{FF2B5EF4-FFF2-40B4-BE49-F238E27FC236}">
                <a16:creationId xmlns:a16="http://schemas.microsoft.com/office/drawing/2014/main" id="{04D8B640-091D-4888-835B-37EBDBA5EC5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2000" r="22000"/>
          <a:stretch>
            <a:fillRect/>
          </a:stretch>
        </p:blipFill>
        <p:spPr>
          <a:xfrm>
            <a:off x="6330055" y="10274"/>
            <a:ext cx="5851672" cy="6837452"/>
          </a:xfrm>
        </p:spPr>
      </p:pic>
      <p:sp>
        <p:nvSpPr>
          <p:cNvPr id="4" name="Text Placeholder 3">
            <a:extLst>
              <a:ext uri="{FF2B5EF4-FFF2-40B4-BE49-F238E27FC236}">
                <a16:creationId xmlns:a16="http://schemas.microsoft.com/office/drawing/2014/main" id="{2E393DA0-6697-4F0B-BC4D-AE233F50614C}"/>
              </a:ext>
            </a:extLst>
          </p:cNvPr>
          <p:cNvSpPr>
            <a:spLocks noGrp="1"/>
          </p:cNvSpPr>
          <p:nvPr>
            <p:ph type="body" sz="half" idx="2"/>
          </p:nvPr>
        </p:nvSpPr>
        <p:spPr>
          <a:xfrm>
            <a:off x="1247422" y="1930404"/>
            <a:ext cx="5084979" cy="4223816"/>
          </a:xfrm>
        </p:spPr>
        <p:txBody>
          <a:bodyPr/>
          <a:lstStyle/>
          <a:p>
            <a:r>
              <a:rPr lang="en-US" dirty="0"/>
              <a:t>Managing partner will be responsible for leading the organization and managing day to day affairs of the company. The partner responsible for the financial affairs will be responsible for financial reporting and management accounting along with maintaining internal controls.</a:t>
            </a:r>
          </a:p>
          <a:p>
            <a:r>
              <a:rPr lang="en-US" dirty="0"/>
              <a:t>We will market our company using social media and referral marketing technique will also be used. Social media marketing can be very important for our sustainable success as we will be able to market directly to the target market.</a:t>
            </a:r>
          </a:p>
          <a:p>
            <a:r>
              <a:rPr lang="en-US" dirty="0"/>
              <a:t>Furthermore, we are also looking for taking advantage from any other business opportunity which will exist in the environment. We will be actively looking for those opportunities and would develop appropriate human resource competencies to get the most out of those openings.</a:t>
            </a:r>
          </a:p>
          <a:p>
            <a:endParaRPr lang="en-US" dirty="0"/>
          </a:p>
        </p:txBody>
      </p:sp>
    </p:spTree>
    <p:extLst>
      <p:ext uri="{BB962C8B-B14F-4D97-AF65-F5344CB8AC3E}">
        <p14:creationId xmlns:p14="http://schemas.microsoft.com/office/powerpoint/2010/main" val="1607191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3226-E35B-3D87-050D-E1CFA4237F76}"/>
              </a:ext>
            </a:extLst>
          </p:cNvPr>
          <p:cNvSpPr>
            <a:spLocks noGrp="1"/>
          </p:cNvSpPr>
          <p:nvPr>
            <p:ph type="title"/>
          </p:nvPr>
        </p:nvSpPr>
        <p:spPr>
          <a:xfrm>
            <a:off x="605889" y="677348"/>
            <a:ext cx="11139854" cy="930447"/>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Sale plan</a:t>
            </a:r>
          </a:p>
        </p:txBody>
      </p:sp>
      <p:graphicFrame>
        <p:nvGraphicFramePr>
          <p:cNvPr id="8" name="Table 8">
            <a:extLst>
              <a:ext uri="{FF2B5EF4-FFF2-40B4-BE49-F238E27FC236}">
                <a16:creationId xmlns:a16="http://schemas.microsoft.com/office/drawing/2014/main" id="{B73065D3-B5DA-0BB0-A41D-14DDD1609933}"/>
              </a:ext>
            </a:extLst>
          </p:cNvPr>
          <p:cNvGraphicFramePr>
            <a:graphicFrameLocks noGrp="1"/>
          </p:cNvGraphicFramePr>
          <p:nvPr>
            <p:extLst>
              <p:ext uri="{D42A27DB-BD31-4B8C-83A1-F6EECF244321}">
                <p14:modId xmlns:p14="http://schemas.microsoft.com/office/powerpoint/2010/main" val="275152805"/>
              </p:ext>
            </p:extLst>
          </p:nvPr>
        </p:nvGraphicFramePr>
        <p:xfrm>
          <a:off x="248920" y="2522195"/>
          <a:ext cx="11496823" cy="3800996"/>
        </p:xfrm>
        <a:graphic>
          <a:graphicData uri="http://schemas.openxmlformats.org/drawingml/2006/table">
            <a:tbl>
              <a:tblPr firstRow="1" bandRow="1">
                <a:solidFill>
                  <a:schemeClr val="bg1">
                    <a:lumMod val="95000"/>
                  </a:schemeClr>
                </a:solidFill>
                <a:tableStyleId>{5C22544A-7EE6-4342-B048-85BDC9FD1C3A}</a:tableStyleId>
              </a:tblPr>
              <a:tblGrid>
                <a:gridCol w="2034970">
                  <a:extLst>
                    <a:ext uri="{9D8B030D-6E8A-4147-A177-3AD203B41FA5}">
                      <a16:colId xmlns:a16="http://schemas.microsoft.com/office/drawing/2014/main" val="613839680"/>
                    </a:ext>
                  </a:extLst>
                </a:gridCol>
                <a:gridCol w="1604565">
                  <a:extLst>
                    <a:ext uri="{9D8B030D-6E8A-4147-A177-3AD203B41FA5}">
                      <a16:colId xmlns:a16="http://schemas.microsoft.com/office/drawing/2014/main" val="3187837716"/>
                    </a:ext>
                  </a:extLst>
                </a:gridCol>
                <a:gridCol w="3006140">
                  <a:extLst>
                    <a:ext uri="{9D8B030D-6E8A-4147-A177-3AD203B41FA5}">
                      <a16:colId xmlns:a16="http://schemas.microsoft.com/office/drawing/2014/main" val="2007574746"/>
                    </a:ext>
                  </a:extLst>
                </a:gridCol>
                <a:gridCol w="2682353">
                  <a:extLst>
                    <a:ext uri="{9D8B030D-6E8A-4147-A177-3AD203B41FA5}">
                      <a16:colId xmlns:a16="http://schemas.microsoft.com/office/drawing/2014/main" val="3766984544"/>
                    </a:ext>
                  </a:extLst>
                </a:gridCol>
                <a:gridCol w="2168795">
                  <a:extLst>
                    <a:ext uri="{9D8B030D-6E8A-4147-A177-3AD203B41FA5}">
                      <a16:colId xmlns:a16="http://schemas.microsoft.com/office/drawing/2014/main" val="572777353"/>
                    </a:ext>
                  </a:extLst>
                </a:gridCol>
              </a:tblGrid>
              <a:tr h="680506">
                <a:tc>
                  <a:txBody>
                    <a:bodyPr/>
                    <a:lstStyle/>
                    <a:p>
                      <a:r>
                        <a:rPr lang="en-GB" sz="1600" b="1" cap="none" spc="0" dirty="0">
                          <a:solidFill>
                            <a:schemeClr val="tx1"/>
                          </a:solidFill>
                        </a:rPr>
                        <a:t>What we do?</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Recipients of services</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Key challenge</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Program</a:t>
                      </a:r>
                    </a:p>
                    <a:p>
                      <a:pPr marL="0" indent="0">
                        <a:buFont typeface="+mj-lt"/>
                        <a:buNone/>
                      </a:pPr>
                      <a:endParaRPr lang="en-GB" sz="1600" b="1" cap="none" spc="0" dirty="0">
                        <a:solidFill>
                          <a:schemeClr val="tx1"/>
                        </a:solidFill>
                      </a:endParaRP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endParaRPr lang="en-GB" sz="1600" b="1" cap="none" spc="0" dirty="0">
                        <a:solidFill>
                          <a:schemeClr val="tx1"/>
                        </a:solidFill>
                      </a:endParaRP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607428027"/>
                  </a:ext>
                </a:extLst>
              </a:tr>
              <a:tr h="1107730">
                <a:tc>
                  <a:txBody>
                    <a:bodyPr/>
                    <a:lstStyle/>
                    <a:p>
                      <a:pPr marL="342900" indent="-342900">
                        <a:buFont typeface="+mj-lt"/>
                        <a:buAutoNum type="arabicPeriod"/>
                      </a:pPr>
                      <a:r>
                        <a:rPr lang="en-GB" sz="1200" cap="none" spc="0" dirty="0">
                          <a:solidFill>
                            <a:schemeClr val="tx1"/>
                          </a:solidFill>
                        </a:rPr>
                        <a:t>Domiciliary cleaning.</a:t>
                      </a:r>
                    </a:p>
                    <a:p>
                      <a:pPr marL="342900" indent="-342900">
                        <a:buFont typeface="+mj-lt"/>
                        <a:buAutoNum type="arabicPeriod"/>
                      </a:pPr>
                      <a:r>
                        <a:rPr lang="en-GB" sz="1200" cap="none" spc="0" dirty="0">
                          <a:solidFill>
                            <a:schemeClr val="tx1"/>
                          </a:solidFill>
                        </a:rPr>
                        <a:t>Car wash and detailing </a:t>
                      </a:r>
                    </a:p>
                    <a:p>
                      <a:pPr marL="342900" indent="-342900">
                        <a:buFont typeface="+mj-lt"/>
                        <a:buAutoNum type="arabicPeriod"/>
                      </a:pPr>
                      <a:r>
                        <a:rPr lang="en-GB" sz="1200" cap="none" spc="0" dirty="0">
                          <a:solidFill>
                            <a:schemeClr val="tx1"/>
                          </a:solidFill>
                        </a:rPr>
                        <a:t>Clothes chemical clean</a:t>
                      </a:r>
                    </a:p>
                  </a:txBody>
                  <a:tcPr marL="64084" marR="91548" marT="18310" marB="137322">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285750" indent="-285750">
                        <a:buFont typeface="Arial" panose="020B0604020202020204" pitchFamily="34" charset="0"/>
                        <a:buChar char="•"/>
                      </a:pPr>
                      <a:r>
                        <a:rPr lang="en-GB" sz="1200" cap="none" spc="0" dirty="0">
                          <a:solidFill>
                            <a:schemeClr val="tx1"/>
                          </a:solidFill>
                        </a:rPr>
                        <a:t>All households</a:t>
                      </a:r>
                    </a:p>
                    <a:p>
                      <a:pPr marL="285750" indent="-285750">
                        <a:buFont typeface="Arial" panose="020B0604020202020204" pitchFamily="34" charset="0"/>
                        <a:buChar char="•"/>
                      </a:pPr>
                      <a:r>
                        <a:rPr lang="en-GB" sz="1200" cap="none" spc="0" dirty="0">
                          <a:solidFill>
                            <a:schemeClr val="tx1"/>
                          </a:solidFill>
                        </a:rPr>
                        <a:t>Cars</a:t>
                      </a:r>
                    </a:p>
                    <a:p>
                      <a:pPr marL="285750" indent="-285750">
                        <a:buFont typeface="Arial" panose="020B0604020202020204" pitchFamily="34" charset="0"/>
                        <a:buChar char="•"/>
                      </a:pPr>
                      <a:r>
                        <a:rPr lang="en-GB" sz="1200" cap="none" spc="0" dirty="0">
                          <a:solidFill>
                            <a:schemeClr val="tx1"/>
                          </a:solidFill>
                        </a:rPr>
                        <a:t>Clothes </a:t>
                      </a:r>
                    </a:p>
                    <a:p>
                      <a:pPr marL="285750" indent="-285750">
                        <a:buFont typeface="Arial" panose="020B0604020202020204" pitchFamily="34" charset="0"/>
                        <a:buChar char="•"/>
                      </a:pPr>
                      <a:r>
                        <a:rPr lang="en-GB" sz="1200" cap="none" spc="0" dirty="0">
                          <a:solidFill>
                            <a:schemeClr val="tx1"/>
                          </a:solidFill>
                        </a:rPr>
                        <a:t>Aged people</a:t>
                      </a:r>
                    </a:p>
                    <a:p>
                      <a:pPr marL="285750" indent="-285750">
                        <a:buFont typeface="Arial" panose="020B0604020202020204" pitchFamily="34" charset="0"/>
                        <a:buChar char="•"/>
                      </a:pPr>
                      <a:r>
                        <a:rPr lang="en-GB" sz="1200" cap="none" spc="0" dirty="0">
                          <a:solidFill>
                            <a:schemeClr val="tx1"/>
                          </a:solidFill>
                        </a:rPr>
                        <a:t>Students </a:t>
                      </a:r>
                    </a:p>
                    <a:p>
                      <a:pPr marL="285750" indent="-285750">
                        <a:buFont typeface="Arial" panose="020B0604020202020204" pitchFamily="34" charset="0"/>
                        <a:buChar char="•"/>
                      </a:pPr>
                      <a:r>
                        <a:rPr lang="en-GB" sz="1200" cap="none" spc="0" dirty="0">
                          <a:solidFill>
                            <a:schemeClr val="tx1"/>
                          </a:solidFill>
                        </a:rPr>
                        <a:t>Family</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200" cap="none" spc="0" dirty="0">
                          <a:solidFill>
                            <a:schemeClr val="tx1"/>
                          </a:solidFill>
                        </a:rPr>
                        <a:t>Using as few hazardous materials as possible to fight pollution</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342900" indent="-342900">
                        <a:buFont typeface="+mj-lt"/>
                        <a:buAutoNum type="arabicParenR"/>
                      </a:pPr>
                      <a:r>
                        <a:rPr lang="en-GB" sz="1200" cap="none" spc="0" dirty="0">
                          <a:solidFill>
                            <a:schemeClr val="tx1"/>
                          </a:solidFill>
                        </a:rPr>
                        <a:t>2 times /week or on request</a:t>
                      </a:r>
                    </a:p>
                    <a:p>
                      <a:pPr marL="342900" indent="-342900">
                        <a:buFont typeface="+mj-lt"/>
                        <a:buAutoNum type="arabicParenR"/>
                      </a:pPr>
                      <a:r>
                        <a:rPr lang="en-GB" sz="1200" cap="none" spc="0" dirty="0">
                          <a:solidFill>
                            <a:schemeClr val="tx1"/>
                          </a:solidFill>
                        </a:rPr>
                        <a:t>1time/week or on request</a:t>
                      </a:r>
                    </a:p>
                    <a:p>
                      <a:pPr marL="342900" indent="-342900">
                        <a:buFont typeface="+mj-lt"/>
                        <a:buAutoNum type="arabicParenR"/>
                      </a:pPr>
                      <a:r>
                        <a:rPr lang="en-GB" sz="1200" cap="none" spc="0" dirty="0">
                          <a:solidFill>
                            <a:schemeClr val="tx1"/>
                          </a:solidFill>
                        </a:rPr>
                        <a:t>Daily wash or special clean request</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2554528003"/>
                  </a:ext>
                </a:extLst>
              </a:tr>
              <a:tr h="375347">
                <a:tc>
                  <a:txBody>
                    <a:bodyPr/>
                    <a:lstStyle/>
                    <a:p>
                      <a:r>
                        <a:rPr lang="en-GB" sz="1200" cap="none" spc="0" dirty="0">
                          <a:solidFill>
                            <a:schemeClr val="tx1"/>
                          </a:solidFill>
                        </a:rPr>
                        <a:t>Net profit/ Gross profit </a:t>
                      </a:r>
                    </a:p>
                  </a:txBody>
                  <a:tcPr marL="64084" marR="91548" marT="18310" marB="137322">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Key sale metrics</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600224386"/>
                  </a:ext>
                </a:extLst>
              </a:tr>
              <a:tr h="558442">
                <a:tc>
                  <a:txBody>
                    <a:bodyPr/>
                    <a:lstStyle/>
                    <a:p>
                      <a:r>
                        <a:rPr lang="en-GB" sz="1200" cap="none" spc="0" dirty="0">
                          <a:solidFill>
                            <a:schemeClr val="tx1"/>
                          </a:solidFill>
                        </a:rPr>
                        <a:t>52,650</a:t>
                      </a:r>
                    </a:p>
                  </a:txBody>
                  <a:tcPr marL="64084" marR="91548" marT="18310" marB="137322">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cap="none" spc="0" dirty="0">
                          <a:solidFill>
                            <a:schemeClr val="tx1"/>
                          </a:solidFill>
                        </a:rPr>
                        <a:t>65K</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171450" indent="-171450">
                        <a:buFont typeface="Arial" panose="020B0604020202020204" pitchFamily="34" charset="0"/>
                        <a:buChar char="•"/>
                      </a:pPr>
                      <a:r>
                        <a:rPr lang="en-GB" sz="1200" cap="none" spc="0" dirty="0">
                          <a:solidFill>
                            <a:schemeClr val="tx1"/>
                          </a:solidFill>
                        </a:rPr>
                        <a:t>Attitude</a:t>
                      </a:r>
                    </a:p>
                    <a:p>
                      <a:pPr marL="171450" indent="-171450">
                        <a:buFont typeface="Arial" panose="020B0604020202020204" pitchFamily="34" charset="0"/>
                        <a:buChar char="•"/>
                      </a:pPr>
                      <a:r>
                        <a:rPr lang="en-GB" sz="1200" cap="none" spc="0" dirty="0">
                          <a:solidFill>
                            <a:schemeClr val="tx1"/>
                          </a:solidFill>
                        </a:rPr>
                        <a:t>Our offers</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342900" indent="-342900">
                        <a:buFont typeface="Wingdings" panose="05000000000000000000" pitchFamily="2" charset="2"/>
                        <a:buChar char="ü"/>
                      </a:pPr>
                      <a:r>
                        <a:rPr lang="en-GB" sz="1200" cap="none" spc="0" dirty="0">
                          <a:solidFill>
                            <a:schemeClr val="tx1"/>
                          </a:solidFill>
                        </a:rPr>
                        <a:t>goals</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550557678"/>
                  </a:ext>
                </a:extLst>
              </a:tr>
              <a:tr h="558442">
                <a:tc>
                  <a:txBody>
                    <a:bodyPr/>
                    <a:lstStyle/>
                    <a:p>
                      <a:r>
                        <a:rPr lang="en-GB" sz="1200" cap="none" spc="0" dirty="0">
                          <a:solidFill>
                            <a:schemeClr val="tx1"/>
                          </a:solidFill>
                        </a:rPr>
                        <a:t>Online on the app</a:t>
                      </a:r>
                    </a:p>
                  </a:txBody>
                  <a:tcPr marL="64084" marR="91548" marT="18310" marB="137322">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Office company </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Phone and email</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Achieve a high volume of clients </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Succeed on recovering the profit of investment</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449513766"/>
                  </a:ext>
                </a:extLst>
              </a:tr>
              <a:tr h="375347">
                <a:tc>
                  <a:txBody>
                    <a:bodyPr/>
                    <a:lstStyle/>
                    <a:p>
                      <a:r>
                        <a:rPr lang="en-GB" sz="1200" cap="none" spc="0" dirty="0">
                          <a:solidFill>
                            <a:schemeClr val="tx1"/>
                          </a:solidFill>
                        </a:rPr>
                        <a:t>Business networking</a:t>
                      </a:r>
                    </a:p>
                  </a:txBody>
                  <a:tcPr marL="64084" marR="91548" marT="18310" marB="137322">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200" cap="none" spc="0" dirty="0">
                          <a:solidFill>
                            <a:schemeClr val="tx1"/>
                          </a:solidFill>
                        </a:rPr>
                        <a:t>Cover most part off UK</a:t>
                      </a: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marL="285750" indent="-285750">
                        <a:buFont typeface="Wingdings" panose="05000000000000000000" pitchFamily="2" charset="2"/>
                        <a:buChar char="ü"/>
                      </a:pPr>
                      <a:r>
                        <a:rPr lang="en-GB" sz="1200" cap="none" spc="0" dirty="0">
                          <a:solidFill>
                            <a:schemeClr val="tx1"/>
                          </a:solidFill>
                        </a:rPr>
                        <a:t>vision</a:t>
                      </a: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895949736"/>
                  </a:ext>
                </a:extLst>
              </a:tr>
            </a:tbl>
          </a:graphicData>
        </a:graphic>
      </p:graphicFrame>
    </p:spTree>
    <p:extLst>
      <p:ext uri="{BB962C8B-B14F-4D97-AF65-F5344CB8AC3E}">
        <p14:creationId xmlns:p14="http://schemas.microsoft.com/office/powerpoint/2010/main" val="2845570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4" name="Picture 13">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 name="Rectangle 21">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6" name="Rectangle 25">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30" name="Freeform: Shape 29">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5" name="Title 4">
            <a:extLst>
              <a:ext uri="{FF2B5EF4-FFF2-40B4-BE49-F238E27FC236}">
                <a16:creationId xmlns:a16="http://schemas.microsoft.com/office/drawing/2014/main" id="{DB060E0D-945D-EF44-9739-D1365EA4BCAF}"/>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dirty="0">
                <a:solidFill>
                  <a:srgbClr val="FFFFFF"/>
                </a:solidFill>
              </a:rPr>
              <a:t>References</a:t>
            </a:r>
          </a:p>
        </p:txBody>
      </p:sp>
      <p:sp>
        <p:nvSpPr>
          <p:cNvPr id="7" name="TextBox 6">
            <a:extLst>
              <a:ext uri="{FF2B5EF4-FFF2-40B4-BE49-F238E27FC236}">
                <a16:creationId xmlns:a16="http://schemas.microsoft.com/office/drawing/2014/main" id="{5A3562E1-551D-47A2-E38F-48DA9E5E6C76}"/>
              </a:ext>
            </a:extLst>
          </p:cNvPr>
          <p:cNvSpPr txBox="1"/>
          <p:nvPr/>
        </p:nvSpPr>
        <p:spPr>
          <a:xfrm>
            <a:off x="1103312" y="2763520"/>
            <a:ext cx="8946541" cy="3484879"/>
          </a:xfrm>
          <a:prstGeom prst="rect">
            <a:avLst/>
          </a:prstGeom>
        </p:spPr>
        <p:txBody>
          <a:bodyPr vert="horz" lIns="91440" tIns="45720" rIns="91440" bIns="45720" rtlCol="0">
            <a:normAutofit/>
          </a:bodyPr>
          <a:lstStyle/>
          <a:p>
            <a:pPr>
              <a:spcBef>
                <a:spcPts val="1000"/>
              </a:spcBef>
              <a:buClr>
                <a:schemeClr val="accent1">
                  <a:lumMod val="60000"/>
                  <a:lumOff val="40000"/>
                </a:schemeClr>
              </a:buClr>
              <a:buSzPct val="80000"/>
              <a:buFont typeface="Wingdings 3" charset="2"/>
              <a:buChar char=""/>
            </a:pPr>
            <a:r>
              <a:rPr lang="en-US" dirty="0">
                <a:latin typeface="+mj-lt"/>
                <a:ea typeface="+mj-ea"/>
                <a:cs typeface="+mj-cs"/>
              </a:rPr>
              <a:t>Return of the cleaner: One if three families now pays for domestic help, By SEAN POULTER CONSUMER AFFAIRS EDITOR FOR THE DAILY MAIL,PUBLISHED: 02:07, 31 March 2016 | UPDATED: 18:40, 31 March 2016,  Accessed on 13/07/2022, Available at </a:t>
            </a:r>
            <a:r>
              <a:rPr lang="en-US" dirty="0">
                <a:latin typeface="+mj-lt"/>
                <a:ea typeface="+mj-ea"/>
                <a:cs typeface="+mj-cs"/>
                <a:hlinkClick r:id="rId6"/>
              </a:rPr>
              <a:t>https://www.dailymail.co.uk/news/article-3516617/One-three-families-pay-cleaner-35s-drive-trend-hiring-domestic-help.html</a:t>
            </a:r>
            <a:endParaRPr lang="en-US" dirty="0">
              <a:latin typeface="+mj-lt"/>
              <a:ea typeface="+mj-ea"/>
              <a:cs typeface="+mj-cs"/>
            </a:endParaRPr>
          </a:p>
          <a:p>
            <a:pPr>
              <a:spcBef>
                <a:spcPts val="1000"/>
              </a:spcBef>
              <a:buClr>
                <a:schemeClr val="accent1">
                  <a:lumMod val="60000"/>
                  <a:lumOff val="40000"/>
                </a:schemeClr>
              </a:buClr>
              <a:buSzPct val="80000"/>
              <a:buFont typeface="Wingdings 3" charset="2"/>
              <a:buChar char=""/>
            </a:pPr>
            <a:r>
              <a:rPr lang="en-GB" dirty="0">
                <a:latin typeface="+mj-lt"/>
                <a:ea typeface="+mj-ea"/>
                <a:cs typeface="+mj-cs"/>
              </a:rPr>
              <a:t>Strength, Weakness, Opportunity, and Threat (SWOT) Analysis, By WILL KENTON Updated May 28, 2022,Reviewed by CIERRA MURRY, Fact checked by ARIEL COURAGE, Accessed on 13/07/2022,Available on  </a:t>
            </a:r>
            <a:r>
              <a:rPr lang="en-GB" dirty="0">
                <a:hlinkClick r:id="rId7"/>
              </a:rPr>
              <a:t>Strength, Weakness, Opportunity, and Threat (SWOT) Analysis Definition (investopedia.com)</a:t>
            </a:r>
            <a:endParaRPr lang="en-US" dirty="0">
              <a:latin typeface="+mj-lt"/>
              <a:ea typeface="+mj-ea"/>
              <a:cs typeface="+mj-cs"/>
            </a:endParaRPr>
          </a:p>
        </p:txBody>
      </p:sp>
    </p:spTree>
    <p:extLst>
      <p:ext uri="{BB962C8B-B14F-4D97-AF65-F5344CB8AC3E}">
        <p14:creationId xmlns:p14="http://schemas.microsoft.com/office/powerpoint/2010/main" val="262282274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7e2eebaff28c52bf2c93a4306a03d3b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4aa9f391528565f55032d7afe5fc9d9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E83617-3035-4232-8CB6-91AA18CA7DC0}">
  <ds:schemaRefs>
    <ds:schemaRef ds:uri="http://schemas.microsoft.com/sharepoint/v3/contenttype/forms"/>
  </ds:schemaRefs>
</ds:datastoreItem>
</file>

<file path=customXml/itemProps2.xml><?xml version="1.0" encoding="utf-8"?>
<ds:datastoreItem xmlns:ds="http://schemas.openxmlformats.org/officeDocument/2006/customXml" ds:itemID="{2D72700D-5E90-42DA-9083-F2592D7C87BF}">
  <ds:schemaRefs>
    <ds:schemaRef ds:uri="http://www.w3.org/XML/1998/namespace"/>
    <ds:schemaRef ds:uri="http://purl.org/dc/dcmitype/"/>
    <ds:schemaRef ds:uri="http://schemas.microsoft.com/office/2006/metadata/properties"/>
    <ds:schemaRef ds:uri="http://schemas.microsoft.com/office/2006/documentManagement/types"/>
    <ds:schemaRef ds:uri="http://purl.org/dc/elements/1.1/"/>
    <ds:schemaRef ds:uri="90b58af8-24e5-4252-ab67-b2f2985aee88"/>
    <ds:schemaRef ds:uri="http://purl.org/dc/terms/"/>
    <ds:schemaRef ds:uri="http://schemas.microsoft.com/office/infopath/2007/PartnerControls"/>
    <ds:schemaRef ds:uri="http://schemas.openxmlformats.org/package/2006/metadata/core-properties"/>
    <ds:schemaRef ds:uri="be49ff73-cec0-4379-9da8-63ff3cc411bb"/>
  </ds:schemaRefs>
</ds:datastoreItem>
</file>

<file path=customXml/itemProps3.xml><?xml version="1.0" encoding="utf-8"?>
<ds:datastoreItem xmlns:ds="http://schemas.openxmlformats.org/officeDocument/2006/customXml" ds:itemID="{DD5582DA-8B3C-4670-BF23-5055BFA477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223</TotalTime>
  <Words>1946</Words>
  <Application>Microsoft Office PowerPoint</Application>
  <PresentationFormat>Widescreen</PresentationFormat>
  <Paragraphs>226</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Century Gothic</vt:lpstr>
      <vt:lpstr>Univers 45 Light</vt:lpstr>
      <vt:lpstr>Wingdings</vt:lpstr>
      <vt:lpstr>Wingdings 3</vt:lpstr>
      <vt:lpstr>Ion</vt:lpstr>
      <vt:lpstr>Adrian Pop 2109183 Elisa Pop 2109184 Ileana Juganaru 2106753</vt:lpstr>
      <vt:lpstr>Business Overview</vt:lpstr>
      <vt:lpstr>Product and Services</vt:lpstr>
      <vt:lpstr>Laundry  services </vt:lpstr>
      <vt:lpstr>Home &amp; Office Cleaning Services</vt:lpstr>
      <vt:lpstr>Car Wash</vt:lpstr>
      <vt:lpstr>Market audit</vt:lpstr>
      <vt:lpstr>Potential difficulties</vt:lpstr>
      <vt:lpstr>PESTEL</vt:lpstr>
      <vt:lpstr>TARGET MARKET</vt:lpstr>
      <vt:lpstr>Old people and students</vt:lpstr>
      <vt:lpstr>Clothes company and drivers</vt:lpstr>
      <vt:lpstr>Marketing  Plan</vt:lpstr>
      <vt:lpstr>2.Competition  </vt:lpstr>
      <vt:lpstr>3.Strategies </vt:lpstr>
      <vt:lpstr>Financial Plan</vt:lpstr>
      <vt:lpstr>Financial Plan</vt:lpstr>
      <vt:lpstr>Competitor Analysis</vt:lpstr>
      <vt:lpstr>Competitor Analysis</vt:lpstr>
      <vt:lpstr>Management Plan</vt:lpstr>
      <vt:lpstr>Management Plan</vt:lpstr>
      <vt:lpstr>Sale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Adrian Pop 2109183 Elisa Pop 2109184 Ileana Juganaru 2106753</dc:title>
  <dc:creator>Elisa Pop (2109184)</dc:creator>
  <cp:lastModifiedBy>Faraz Kamran, Faraz</cp:lastModifiedBy>
  <cp:revision>2</cp:revision>
  <dcterms:created xsi:type="dcterms:W3CDTF">2022-07-02T08:27:00Z</dcterms:created>
  <dcterms:modified xsi:type="dcterms:W3CDTF">2022-07-19T20:36:30Z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