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15"/>
  </p:notesMasterIdLst>
  <p:sldIdLst>
    <p:sldId id="272" r:id="rId2"/>
    <p:sldId id="274" r:id="rId3"/>
    <p:sldId id="273" r:id="rId4"/>
    <p:sldId id="275" r:id="rId5"/>
    <p:sldId id="276" r:id="rId6"/>
    <p:sldId id="277" r:id="rId7"/>
    <p:sldId id="278" r:id="rId8"/>
    <p:sldId id="279" r:id="rId9"/>
    <p:sldId id="280" r:id="rId10"/>
    <p:sldId id="281" r:id="rId11"/>
    <p:sldId id="282" r:id="rId12"/>
    <p:sldId id="284" r:id="rId13"/>
    <p:sldId id="28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8851" autoAdjust="0"/>
  </p:normalViewPr>
  <p:slideViewPr>
    <p:cSldViewPr snapToGrid="0">
      <p:cViewPr varScale="1">
        <p:scale>
          <a:sx n="62" d="100"/>
          <a:sy n="62" d="100"/>
        </p:scale>
        <p:origin x="3016" y="19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7186F2-168B-4820-92E0-06CF5EC93ADD}" type="doc">
      <dgm:prSet loTypeId="urn:microsoft.com/office/officeart/2005/8/layout/cycle8" loCatId="cycle" qsTypeId="urn:microsoft.com/office/officeart/2005/8/quickstyle/simple1" qsCatId="simple" csTypeId="urn:microsoft.com/office/officeart/2005/8/colors/colorful1" csCatId="colorful" phldr="1"/>
      <dgm:spPr/>
    </dgm:pt>
    <dgm:pt modelId="{D592DC37-66EB-43ED-8CF4-727FB996D587}">
      <dgm:prSet phldrT="[Text]" custT="1"/>
      <dgm:spPr/>
      <dgm:t>
        <a:bodyPr/>
        <a:lstStyle/>
        <a:p>
          <a:r>
            <a:rPr lang="en-US" sz="1600" dirty="0"/>
            <a:t>Leadership</a:t>
          </a:r>
        </a:p>
      </dgm:t>
    </dgm:pt>
    <dgm:pt modelId="{00E26736-7D95-488B-8387-D9FC9056FF05}" type="parTrans" cxnId="{2F27A0B6-E7DF-4EA0-A641-02DD1400E7AD}">
      <dgm:prSet/>
      <dgm:spPr/>
      <dgm:t>
        <a:bodyPr/>
        <a:lstStyle/>
        <a:p>
          <a:endParaRPr lang="en-US" sz="1600"/>
        </a:p>
      </dgm:t>
    </dgm:pt>
    <dgm:pt modelId="{D520CF9B-383B-4640-8582-F524A9D38DBE}" type="sibTrans" cxnId="{2F27A0B6-E7DF-4EA0-A641-02DD1400E7AD}">
      <dgm:prSet/>
      <dgm:spPr/>
      <dgm:t>
        <a:bodyPr/>
        <a:lstStyle/>
        <a:p>
          <a:endParaRPr lang="en-US" sz="1600"/>
        </a:p>
      </dgm:t>
    </dgm:pt>
    <dgm:pt modelId="{A774BE37-1A95-4127-B0AD-76CB55AF8A67}">
      <dgm:prSet phldrT="[Text]" custT="1"/>
      <dgm:spPr/>
      <dgm:t>
        <a:bodyPr/>
        <a:lstStyle/>
        <a:p>
          <a:r>
            <a:rPr lang="en-US" sz="1600" dirty="0"/>
            <a:t>The Basics</a:t>
          </a:r>
        </a:p>
      </dgm:t>
    </dgm:pt>
    <dgm:pt modelId="{6A7D018F-3D23-4110-9D95-2AD4671BF3EE}" type="parTrans" cxnId="{75BD2E49-48EB-42EB-AB06-51D5B7C13E68}">
      <dgm:prSet/>
      <dgm:spPr/>
      <dgm:t>
        <a:bodyPr/>
        <a:lstStyle/>
        <a:p>
          <a:endParaRPr lang="en-US" sz="1600"/>
        </a:p>
      </dgm:t>
    </dgm:pt>
    <dgm:pt modelId="{F20F3F82-82D7-49CE-9476-DFCB7221B066}" type="sibTrans" cxnId="{75BD2E49-48EB-42EB-AB06-51D5B7C13E68}">
      <dgm:prSet/>
      <dgm:spPr/>
      <dgm:t>
        <a:bodyPr/>
        <a:lstStyle/>
        <a:p>
          <a:endParaRPr lang="en-US" sz="1600"/>
        </a:p>
      </dgm:t>
    </dgm:pt>
    <dgm:pt modelId="{BCB342C2-46FD-492F-BF3D-F518E5A142D8}">
      <dgm:prSet phldrT="[Text]" custT="1"/>
      <dgm:spPr/>
      <dgm:t>
        <a:bodyPr/>
        <a:lstStyle/>
        <a:p>
          <a:r>
            <a:rPr lang="en-US" sz="1600" dirty="0"/>
            <a:t>Employer Brand</a:t>
          </a:r>
        </a:p>
      </dgm:t>
    </dgm:pt>
    <dgm:pt modelId="{209BFA8A-0A8B-4EAD-81FB-568AC1031B8B}" type="parTrans" cxnId="{E368A48C-FA08-47D0-AD83-BBE7A0D38AA1}">
      <dgm:prSet/>
      <dgm:spPr/>
      <dgm:t>
        <a:bodyPr/>
        <a:lstStyle/>
        <a:p>
          <a:endParaRPr lang="en-US" sz="1600"/>
        </a:p>
      </dgm:t>
    </dgm:pt>
    <dgm:pt modelId="{4E37DF61-1056-4AB5-8902-0B0AAE81C432}" type="sibTrans" cxnId="{E368A48C-FA08-47D0-AD83-BBE7A0D38AA1}">
      <dgm:prSet/>
      <dgm:spPr/>
      <dgm:t>
        <a:bodyPr/>
        <a:lstStyle/>
        <a:p>
          <a:endParaRPr lang="en-US" sz="1600"/>
        </a:p>
      </dgm:t>
    </dgm:pt>
    <dgm:pt modelId="{CA9E84EC-5023-4AC7-A69A-57535220CBC8}">
      <dgm:prSet phldrT="[Text]" custT="1"/>
      <dgm:spPr/>
      <dgm:t>
        <a:bodyPr/>
        <a:lstStyle/>
        <a:p>
          <a:r>
            <a:rPr lang="en-US" sz="1600" dirty="0"/>
            <a:t>Performance</a:t>
          </a:r>
        </a:p>
      </dgm:t>
    </dgm:pt>
    <dgm:pt modelId="{D957887D-71F1-4307-8D66-CA4B4F4B9674}" type="parTrans" cxnId="{2EC79A15-61DB-4648-9A83-49BD0A3EF26C}">
      <dgm:prSet/>
      <dgm:spPr/>
      <dgm:t>
        <a:bodyPr/>
        <a:lstStyle/>
        <a:p>
          <a:endParaRPr lang="en-US" sz="1600"/>
        </a:p>
      </dgm:t>
    </dgm:pt>
    <dgm:pt modelId="{E4A544CF-8B8A-47E6-9708-955FBD0165A6}" type="sibTrans" cxnId="{2EC79A15-61DB-4648-9A83-49BD0A3EF26C}">
      <dgm:prSet/>
      <dgm:spPr/>
      <dgm:t>
        <a:bodyPr/>
        <a:lstStyle/>
        <a:p>
          <a:endParaRPr lang="en-US" sz="1600"/>
        </a:p>
      </dgm:t>
    </dgm:pt>
    <dgm:pt modelId="{750516E9-DCC9-4883-96FF-A1F7B8DE8189}">
      <dgm:prSet phldrT="[Text]" custT="1"/>
      <dgm:spPr/>
      <dgm:t>
        <a:bodyPr/>
        <a:lstStyle/>
        <a:p>
          <a:r>
            <a:rPr lang="en-US" sz="1600" dirty="0"/>
            <a:t>The Work</a:t>
          </a:r>
        </a:p>
      </dgm:t>
    </dgm:pt>
    <dgm:pt modelId="{1AAFC393-C97E-4BE9-ADBB-59A04DCE34BE}" type="parTrans" cxnId="{CA3F096D-9CB5-4853-8B88-C2A989FC6760}">
      <dgm:prSet/>
      <dgm:spPr/>
      <dgm:t>
        <a:bodyPr/>
        <a:lstStyle/>
        <a:p>
          <a:endParaRPr lang="en-US" sz="1600"/>
        </a:p>
      </dgm:t>
    </dgm:pt>
    <dgm:pt modelId="{F5C5E402-7473-44FB-8C09-3FB93F3130C3}" type="sibTrans" cxnId="{CA3F096D-9CB5-4853-8B88-C2A989FC6760}">
      <dgm:prSet/>
      <dgm:spPr/>
      <dgm:t>
        <a:bodyPr/>
        <a:lstStyle/>
        <a:p>
          <a:endParaRPr lang="en-US" sz="1600"/>
        </a:p>
      </dgm:t>
    </dgm:pt>
    <dgm:pt modelId="{28762C12-4F66-4013-9EDD-A128EAA95DA3}">
      <dgm:prSet phldrT="[Text]" custT="1"/>
      <dgm:spPr/>
      <dgm:t>
        <a:bodyPr/>
        <a:lstStyle/>
        <a:p>
          <a:r>
            <a:rPr lang="en-US" sz="1600" dirty="0"/>
            <a:t>Company Practice</a:t>
          </a:r>
        </a:p>
      </dgm:t>
    </dgm:pt>
    <dgm:pt modelId="{62F8B059-1934-44D5-9657-131C9C3B9A49}" type="parTrans" cxnId="{228B1D83-9907-44FF-BDB6-5F7A0A8A575F}">
      <dgm:prSet/>
      <dgm:spPr/>
      <dgm:t>
        <a:bodyPr/>
        <a:lstStyle/>
        <a:p>
          <a:endParaRPr lang="en-US" sz="1600"/>
        </a:p>
      </dgm:t>
    </dgm:pt>
    <dgm:pt modelId="{2491F4E5-918B-4692-A71D-665D9F7CBFCA}" type="sibTrans" cxnId="{228B1D83-9907-44FF-BDB6-5F7A0A8A575F}">
      <dgm:prSet/>
      <dgm:spPr/>
      <dgm:t>
        <a:bodyPr/>
        <a:lstStyle/>
        <a:p>
          <a:endParaRPr lang="en-US" sz="1600"/>
        </a:p>
      </dgm:t>
    </dgm:pt>
    <dgm:pt modelId="{E85AD316-44A3-4AE4-B1A0-9561D9E5881D}" type="pres">
      <dgm:prSet presAssocID="{CA7186F2-168B-4820-92E0-06CF5EC93ADD}" presName="compositeShape" presStyleCnt="0">
        <dgm:presLayoutVars>
          <dgm:chMax val="7"/>
          <dgm:dir/>
          <dgm:resizeHandles val="exact"/>
        </dgm:presLayoutVars>
      </dgm:prSet>
      <dgm:spPr/>
    </dgm:pt>
    <dgm:pt modelId="{06DDAFFD-62DD-4F22-BB06-36AFC548EEE0}" type="pres">
      <dgm:prSet presAssocID="{CA7186F2-168B-4820-92E0-06CF5EC93ADD}" presName="wedge1" presStyleLbl="node1" presStyleIdx="0" presStyleCnt="6"/>
      <dgm:spPr/>
    </dgm:pt>
    <dgm:pt modelId="{340BB062-82BF-4969-9460-418579A2ED96}" type="pres">
      <dgm:prSet presAssocID="{CA7186F2-168B-4820-92E0-06CF5EC93ADD}" presName="dummy1a" presStyleCnt="0"/>
      <dgm:spPr/>
    </dgm:pt>
    <dgm:pt modelId="{79D40C6B-4F48-4EE6-BED4-7D3F3103C613}" type="pres">
      <dgm:prSet presAssocID="{CA7186F2-168B-4820-92E0-06CF5EC93ADD}" presName="dummy1b" presStyleCnt="0"/>
      <dgm:spPr/>
    </dgm:pt>
    <dgm:pt modelId="{504B9500-16AB-4FB9-9528-C9DF55F0C5C2}" type="pres">
      <dgm:prSet presAssocID="{CA7186F2-168B-4820-92E0-06CF5EC93ADD}" presName="wedge1Tx" presStyleLbl="node1" presStyleIdx="0" presStyleCnt="6">
        <dgm:presLayoutVars>
          <dgm:chMax val="0"/>
          <dgm:chPref val="0"/>
          <dgm:bulletEnabled val="1"/>
        </dgm:presLayoutVars>
      </dgm:prSet>
      <dgm:spPr/>
    </dgm:pt>
    <dgm:pt modelId="{42AD6E7C-F66E-49B8-BE8B-B38336D8F0C4}" type="pres">
      <dgm:prSet presAssocID="{CA7186F2-168B-4820-92E0-06CF5EC93ADD}" presName="wedge2" presStyleLbl="node1" presStyleIdx="1" presStyleCnt="6"/>
      <dgm:spPr/>
    </dgm:pt>
    <dgm:pt modelId="{7EC64DAB-41EA-4875-98A8-00BECEBAD5A7}" type="pres">
      <dgm:prSet presAssocID="{CA7186F2-168B-4820-92E0-06CF5EC93ADD}" presName="dummy2a" presStyleCnt="0"/>
      <dgm:spPr/>
    </dgm:pt>
    <dgm:pt modelId="{61589B7D-764A-4127-83C4-93639BCD20C9}" type="pres">
      <dgm:prSet presAssocID="{CA7186F2-168B-4820-92E0-06CF5EC93ADD}" presName="dummy2b" presStyleCnt="0"/>
      <dgm:spPr/>
    </dgm:pt>
    <dgm:pt modelId="{769F77EC-89CD-4EE0-836F-EE0A5CDCC50F}" type="pres">
      <dgm:prSet presAssocID="{CA7186F2-168B-4820-92E0-06CF5EC93ADD}" presName="wedge2Tx" presStyleLbl="node1" presStyleIdx="1" presStyleCnt="6">
        <dgm:presLayoutVars>
          <dgm:chMax val="0"/>
          <dgm:chPref val="0"/>
          <dgm:bulletEnabled val="1"/>
        </dgm:presLayoutVars>
      </dgm:prSet>
      <dgm:spPr/>
    </dgm:pt>
    <dgm:pt modelId="{46EEFA91-22C0-4D19-BA88-0D1BBFB42A10}" type="pres">
      <dgm:prSet presAssocID="{CA7186F2-168B-4820-92E0-06CF5EC93ADD}" presName="wedge3" presStyleLbl="node1" presStyleIdx="2" presStyleCnt="6"/>
      <dgm:spPr/>
    </dgm:pt>
    <dgm:pt modelId="{8ED11ADA-93BA-4235-88CA-F4D3A8B973C9}" type="pres">
      <dgm:prSet presAssocID="{CA7186F2-168B-4820-92E0-06CF5EC93ADD}" presName="dummy3a" presStyleCnt="0"/>
      <dgm:spPr/>
    </dgm:pt>
    <dgm:pt modelId="{A1771142-560D-4B6E-A86B-A8541E04C8B3}" type="pres">
      <dgm:prSet presAssocID="{CA7186F2-168B-4820-92E0-06CF5EC93ADD}" presName="dummy3b" presStyleCnt="0"/>
      <dgm:spPr/>
    </dgm:pt>
    <dgm:pt modelId="{C37DD913-77CE-4371-AC1B-7C835249E5B5}" type="pres">
      <dgm:prSet presAssocID="{CA7186F2-168B-4820-92E0-06CF5EC93ADD}" presName="wedge3Tx" presStyleLbl="node1" presStyleIdx="2" presStyleCnt="6">
        <dgm:presLayoutVars>
          <dgm:chMax val="0"/>
          <dgm:chPref val="0"/>
          <dgm:bulletEnabled val="1"/>
        </dgm:presLayoutVars>
      </dgm:prSet>
      <dgm:spPr/>
    </dgm:pt>
    <dgm:pt modelId="{F244B7F0-5C5C-4F9D-86D2-64F02D958155}" type="pres">
      <dgm:prSet presAssocID="{CA7186F2-168B-4820-92E0-06CF5EC93ADD}" presName="wedge4" presStyleLbl="node1" presStyleIdx="3" presStyleCnt="6"/>
      <dgm:spPr/>
    </dgm:pt>
    <dgm:pt modelId="{3FE863EA-CAD5-4098-87F9-C9D1F8BEE506}" type="pres">
      <dgm:prSet presAssocID="{CA7186F2-168B-4820-92E0-06CF5EC93ADD}" presName="dummy4a" presStyleCnt="0"/>
      <dgm:spPr/>
    </dgm:pt>
    <dgm:pt modelId="{A10FBDE0-C871-43C4-BEBF-2A0859567BDA}" type="pres">
      <dgm:prSet presAssocID="{CA7186F2-168B-4820-92E0-06CF5EC93ADD}" presName="dummy4b" presStyleCnt="0"/>
      <dgm:spPr/>
    </dgm:pt>
    <dgm:pt modelId="{3D3F7EC8-83BB-459E-A206-6AB7FD1EF942}" type="pres">
      <dgm:prSet presAssocID="{CA7186F2-168B-4820-92E0-06CF5EC93ADD}" presName="wedge4Tx" presStyleLbl="node1" presStyleIdx="3" presStyleCnt="6">
        <dgm:presLayoutVars>
          <dgm:chMax val="0"/>
          <dgm:chPref val="0"/>
          <dgm:bulletEnabled val="1"/>
        </dgm:presLayoutVars>
      </dgm:prSet>
      <dgm:spPr/>
    </dgm:pt>
    <dgm:pt modelId="{B9DA15AD-76A8-4DB3-A5E6-2E6AE44509C8}" type="pres">
      <dgm:prSet presAssocID="{CA7186F2-168B-4820-92E0-06CF5EC93ADD}" presName="wedge5" presStyleLbl="node1" presStyleIdx="4" presStyleCnt="6"/>
      <dgm:spPr/>
    </dgm:pt>
    <dgm:pt modelId="{5D6098ED-9B2E-41BF-8E1F-C467C9743A6C}" type="pres">
      <dgm:prSet presAssocID="{CA7186F2-168B-4820-92E0-06CF5EC93ADD}" presName="dummy5a" presStyleCnt="0"/>
      <dgm:spPr/>
    </dgm:pt>
    <dgm:pt modelId="{84284C12-AE2B-4E82-9EBF-8A2FDD5C9C09}" type="pres">
      <dgm:prSet presAssocID="{CA7186F2-168B-4820-92E0-06CF5EC93ADD}" presName="dummy5b" presStyleCnt="0"/>
      <dgm:spPr/>
    </dgm:pt>
    <dgm:pt modelId="{98644EAF-1C8E-4DE8-B071-7E38D78B0F4A}" type="pres">
      <dgm:prSet presAssocID="{CA7186F2-168B-4820-92E0-06CF5EC93ADD}" presName="wedge5Tx" presStyleLbl="node1" presStyleIdx="4" presStyleCnt="6">
        <dgm:presLayoutVars>
          <dgm:chMax val="0"/>
          <dgm:chPref val="0"/>
          <dgm:bulletEnabled val="1"/>
        </dgm:presLayoutVars>
      </dgm:prSet>
      <dgm:spPr/>
    </dgm:pt>
    <dgm:pt modelId="{2AAF56D9-2014-4E79-AF8E-0E59FC606505}" type="pres">
      <dgm:prSet presAssocID="{CA7186F2-168B-4820-92E0-06CF5EC93ADD}" presName="wedge6" presStyleLbl="node1" presStyleIdx="5" presStyleCnt="6"/>
      <dgm:spPr/>
    </dgm:pt>
    <dgm:pt modelId="{BC57C9E5-0712-46F1-844A-9A69D5AAD5F5}" type="pres">
      <dgm:prSet presAssocID="{CA7186F2-168B-4820-92E0-06CF5EC93ADD}" presName="dummy6a" presStyleCnt="0"/>
      <dgm:spPr/>
    </dgm:pt>
    <dgm:pt modelId="{3011A216-3EAB-42FB-BF86-7D2CDDEC990D}" type="pres">
      <dgm:prSet presAssocID="{CA7186F2-168B-4820-92E0-06CF5EC93ADD}" presName="dummy6b" presStyleCnt="0"/>
      <dgm:spPr/>
    </dgm:pt>
    <dgm:pt modelId="{8997FEE9-F98D-45F3-906D-CDE8ECA4A742}" type="pres">
      <dgm:prSet presAssocID="{CA7186F2-168B-4820-92E0-06CF5EC93ADD}" presName="wedge6Tx" presStyleLbl="node1" presStyleIdx="5" presStyleCnt="6">
        <dgm:presLayoutVars>
          <dgm:chMax val="0"/>
          <dgm:chPref val="0"/>
          <dgm:bulletEnabled val="1"/>
        </dgm:presLayoutVars>
      </dgm:prSet>
      <dgm:spPr/>
    </dgm:pt>
    <dgm:pt modelId="{0BE749E7-F6E3-49AE-ADF8-0D7ED3335758}" type="pres">
      <dgm:prSet presAssocID="{D520CF9B-383B-4640-8582-F524A9D38DBE}" presName="arrowWedge1" presStyleLbl="fgSibTrans2D1" presStyleIdx="0" presStyleCnt="6"/>
      <dgm:spPr/>
    </dgm:pt>
    <dgm:pt modelId="{AD3A4815-6E60-4E34-9924-C7AD6E0CE9E3}" type="pres">
      <dgm:prSet presAssocID="{E4A544CF-8B8A-47E6-9708-955FBD0165A6}" presName="arrowWedge2" presStyleLbl="fgSibTrans2D1" presStyleIdx="1" presStyleCnt="6" custScaleY="140763" custLinFactNeighborX="-1336" custLinFactNeighborY="507"/>
      <dgm:spPr/>
    </dgm:pt>
    <dgm:pt modelId="{34C2125F-8DA1-4AD9-8E69-EA1A25BF4023}" type="pres">
      <dgm:prSet presAssocID="{F5C5E402-7473-44FB-8C09-3FB93F3130C3}" presName="arrowWedge3" presStyleLbl="fgSibTrans2D1" presStyleIdx="2" presStyleCnt="6"/>
      <dgm:spPr/>
    </dgm:pt>
    <dgm:pt modelId="{48DDD276-BCF6-485C-9187-6499AE5FF66F}" type="pres">
      <dgm:prSet presAssocID="{F20F3F82-82D7-49CE-9476-DFCB7221B066}" presName="arrowWedge4" presStyleLbl="fgSibTrans2D1" presStyleIdx="3" presStyleCnt="6"/>
      <dgm:spPr/>
    </dgm:pt>
    <dgm:pt modelId="{B014E9E6-6E15-4456-A8B0-E131939C2C04}" type="pres">
      <dgm:prSet presAssocID="{2491F4E5-918B-4692-A71D-665D9F7CBFCA}" presName="arrowWedge5" presStyleLbl="fgSibTrans2D1" presStyleIdx="4" presStyleCnt="6"/>
      <dgm:spPr/>
    </dgm:pt>
    <dgm:pt modelId="{5CB18633-8D42-4FAE-902B-44292926AC94}" type="pres">
      <dgm:prSet presAssocID="{4E37DF61-1056-4AB5-8902-0B0AAE81C432}" presName="arrowWedge6" presStyleLbl="fgSibTrans2D1" presStyleIdx="5" presStyleCnt="6"/>
      <dgm:spPr/>
    </dgm:pt>
  </dgm:ptLst>
  <dgm:cxnLst>
    <dgm:cxn modelId="{A0A3CA06-6571-441F-A4B5-B5154A34A0C6}" type="presOf" srcId="{CA7186F2-168B-4820-92E0-06CF5EC93ADD}" destId="{E85AD316-44A3-4AE4-B1A0-9561D9E5881D}" srcOrd="0" destOrd="0" presId="urn:microsoft.com/office/officeart/2005/8/layout/cycle8"/>
    <dgm:cxn modelId="{2EC79A15-61DB-4648-9A83-49BD0A3EF26C}" srcId="{CA7186F2-168B-4820-92E0-06CF5EC93ADD}" destId="{CA9E84EC-5023-4AC7-A69A-57535220CBC8}" srcOrd="1" destOrd="0" parTransId="{D957887D-71F1-4307-8D66-CA4B4F4B9674}" sibTransId="{E4A544CF-8B8A-47E6-9708-955FBD0165A6}"/>
    <dgm:cxn modelId="{DDFD1E32-4A29-4E7F-BCFB-EC25EF904172}" type="presOf" srcId="{D592DC37-66EB-43ED-8CF4-727FB996D587}" destId="{504B9500-16AB-4FB9-9528-C9DF55F0C5C2}" srcOrd="1" destOrd="0" presId="urn:microsoft.com/office/officeart/2005/8/layout/cycle8"/>
    <dgm:cxn modelId="{AEB2BB35-7006-4CB2-911B-93E6849DF001}" type="presOf" srcId="{A774BE37-1A95-4127-B0AD-76CB55AF8A67}" destId="{3D3F7EC8-83BB-459E-A206-6AB7FD1EF942}" srcOrd="1" destOrd="0" presId="urn:microsoft.com/office/officeart/2005/8/layout/cycle8"/>
    <dgm:cxn modelId="{E020133E-83FB-4762-A2D2-58A20B333C3A}" type="presOf" srcId="{A774BE37-1A95-4127-B0AD-76CB55AF8A67}" destId="{F244B7F0-5C5C-4F9D-86D2-64F02D958155}" srcOrd="0" destOrd="0" presId="urn:microsoft.com/office/officeart/2005/8/layout/cycle8"/>
    <dgm:cxn modelId="{CB1A853F-0B60-43A8-BDF9-F995EAA34063}" type="presOf" srcId="{CA9E84EC-5023-4AC7-A69A-57535220CBC8}" destId="{42AD6E7C-F66E-49B8-BE8B-B38336D8F0C4}" srcOrd="0" destOrd="0" presId="urn:microsoft.com/office/officeart/2005/8/layout/cycle8"/>
    <dgm:cxn modelId="{D9168A48-6818-4007-894F-180F21BA495C}" type="presOf" srcId="{D592DC37-66EB-43ED-8CF4-727FB996D587}" destId="{06DDAFFD-62DD-4F22-BB06-36AFC548EEE0}" srcOrd="0" destOrd="0" presId="urn:microsoft.com/office/officeart/2005/8/layout/cycle8"/>
    <dgm:cxn modelId="{75BD2E49-48EB-42EB-AB06-51D5B7C13E68}" srcId="{CA7186F2-168B-4820-92E0-06CF5EC93ADD}" destId="{A774BE37-1A95-4127-B0AD-76CB55AF8A67}" srcOrd="3" destOrd="0" parTransId="{6A7D018F-3D23-4110-9D95-2AD4671BF3EE}" sibTransId="{F20F3F82-82D7-49CE-9476-DFCB7221B066}"/>
    <dgm:cxn modelId="{87443F49-6564-4A8A-82FB-2C1884E17AE3}" type="presOf" srcId="{28762C12-4F66-4013-9EDD-A128EAA95DA3}" destId="{B9DA15AD-76A8-4DB3-A5E6-2E6AE44509C8}" srcOrd="0" destOrd="0" presId="urn:microsoft.com/office/officeart/2005/8/layout/cycle8"/>
    <dgm:cxn modelId="{43EBC355-86B3-4845-A7A3-F2A62B1CF025}" type="presOf" srcId="{750516E9-DCC9-4883-96FF-A1F7B8DE8189}" destId="{C37DD913-77CE-4371-AC1B-7C835249E5B5}" srcOrd="1" destOrd="0" presId="urn:microsoft.com/office/officeart/2005/8/layout/cycle8"/>
    <dgm:cxn modelId="{4AD2956C-4E05-4BF2-8C9E-B65A2CAFAFB5}" type="presOf" srcId="{28762C12-4F66-4013-9EDD-A128EAA95DA3}" destId="{98644EAF-1C8E-4DE8-B071-7E38D78B0F4A}" srcOrd="1" destOrd="0" presId="urn:microsoft.com/office/officeart/2005/8/layout/cycle8"/>
    <dgm:cxn modelId="{CA3F096D-9CB5-4853-8B88-C2A989FC6760}" srcId="{CA7186F2-168B-4820-92E0-06CF5EC93ADD}" destId="{750516E9-DCC9-4883-96FF-A1F7B8DE8189}" srcOrd="2" destOrd="0" parTransId="{1AAFC393-C97E-4BE9-ADBB-59A04DCE34BE}" sibTransId="{F5C5E402-7473-44FB-8C09-3FB93F3130C3}"/>
    <dgm:cxn modelId="{D731D678-DAA6-4785-A0ED-1B680157F163}" type="presOf" srcId="{BCB342C2-46FD-492F-BF3D-F518E5A142D8}" destId="{2AAF56D9-2014-4E79-AF8E-0E59FC606505}" srcOrd="0" destOrd="0" presId="urn:microsoft.com/office/officeart/2005/8/layout/cycle8"/>
    <dgm:cxn modelId="{9D5A277B-3A26-40EB-8616-F2FB15137749}" type="presOf" srcId="{750516E9-DCC9-4883-96FF-A1F7B8DE8189}" destId="{46EEFA91-22C0-4D19-BA88-0D1BBFB42A10}" srcOrd="0" destOrd="0" presId="urn:microsoft.com/office/officeart/2005/8/layout/cycle8"/>
    <dgm:cxn modelId="{228B1D83-9907-44FF-BDB6-5F7A0A8A575F}" srcId="{CA7186F2-168B-4820-92E0-06CF5EC93ADD}" destId="{28762C12-4F66-4013-9EDD-A128EAA95DA3}" srcOrd="4" destOrd="0" parTransId="{62F8B059-1934-44D5-9657-131C9C3B9A49}" sibTransId="{2491F4E5-918B-4692-A71D-665D9F7CBFCA}"/>
    <dgm:cxn modelId="{E368A48C-FA08-47D0-AD83-BBE7A0D38AA1}" srcId="{CA7186F2-168B-4820-92E0-06CF5EC93ADD}" destId="{BCB342C2-46FD-492F-BF3D-F518E5A142D8}" srcOrd="5" destOrd="0" parTransId="{209BFA8A-0A8B-4EAD-81FB-568AC1031B8B}" sibTransId="{4E37DF61-1056-4AB5-8902-0B0AAE81C432}"/>
    <dgm:cxn modelId="{A58BDDAD-3145-4B74-AD22-E6BB9AFA3A50}" type="presOf" srcId="{CA9E84EC-5023-4AC7-A69A-57535220CBC8}" destId="{769F77EC-89CD-4EE0-836F-EE0A5CDCC50F}" srcOrd="1" destOrd="0" presId="urn:microsoft.com/office/officeart/2005/8/layout/cycle8"/>
    <dgm:cxn modelId="{2F27A0B6-E7DF-4EA0-A641-02DD1400E7AD}" srcId="{CA7186F2-168B-4820-92E0-06CF5EC93ADD}" destId="{D592DC37-66EB-43ED-8CF4-727FB996D587}" srcOrd="0" destOrd="0" parTransId="{00E26736-7D95-488B-8387-D9FC9056FF05}" sibTransId="{D520CF9B-383B-4640-8582-F524A9D38DBE}"/>
    <dgm:cxn modelId="{093232B9-5F8F-4D22-A06F-1EE377658D92}" type="presOf" srcId="{BCB342C2-46FD-492F-BF3D-F518E5A142D8}" destId="{8997FEE9-F98D-45F3-906D-CDE8ECA4A742}" srcOrd="1" destOrd="0" presId="urn:microsoft.com/office/officeart/2005/8/layout/cycle8"/>
    <dgm:cxn modelId="{8ACD7168-70E8-4AC0-8BFF-C81BFBD89F0F}" type="presParOf" srcId="{E85AD316-44A3-4AE4-B1A0-9561D9E5881D}" destId="{06DDAFFD-62DD-4F22-BB06-36AFC548EEE0}" srcOrd="0" destOrd="0" presId="urn:microsoft.com/office/officeart/2005/8/layout/cycle8"/>
    <dgm:cxn modelId="{57CFF015-1DCD-4B38-A801-B98E116AF1FE}" type="presParOf" srcId="{E85AD316-44A3-4AE4-B1A0-9561D9E5881D}" destId="{340BB062-82BF-4969-9460-418579A2ED96}" srcOrd="1" destOrd="0" presId="urn:microsoft.com/office/officeart/2005/8/layout/cycle8"/>
    <dgm:cxn modelId="{EE9F68DB-AB46-46E1-A007-1C73E6E6F250}" type="presParOf" srcId="{E85AD316-44A3-4AE4-B1A0-9561D9E5881D}" destId="{79D40C6B-4F48-4EE6-BED4-7D3F3103C613}" srcOrd="2" destOrd="0" presId="urn:microsoft.com/office/officeart/2005/8/layout/cycle8"/>
    <dgm:cxn modelId="{BFD2B12B-CBE4-41FE-A4F5-479F006086DD}" type="presParOf" srcId="{E85AD316-44A3-4AE4-B1A0-9561D9E5881D}" destId="{504B9500-16AB-4FB9-9528-C9DF55F0C5C2}" srcOrd="3" destOrd="0" presId="urn:microsoft.com/office/officeart/2005/8/layout/cycle8"/>
    <dgm:cxn modelId="{82BD0011-FD36-499F-A93B-347CA94CB38D}" type="presParOf" srcId="{E85AD316-44A3-4AE4-B1A0-9561D9E5881D}" destId="{42AD6E7C-F66E-49B8-BE8B-B38336D8F0C4}" srcOrd="4" destOrd="0" presId="urn:microsoft.com/office/officeart/2005/8/layout/cycle8"/>
    <dgm:cxn modelId="{BD73CCDE-1EBA-4632-9961-D2025B76F451}" type="presParOf" srcId="{E85AD316-44A3-4AE4-B1A0-9561D9E5881D}" destId="{7EC64DAB-41EA-4875-98A8-00BECEBAD5A7}" srcOrd="5" destOrd="0" presId="urn:microsoft.com/office/officeart/2005/8/layout/cycle8"/>
    <dgm:cxn modelId="{2A3A0749-ED1E-46A4-ADCD-C94A21BF54CB}" type="presParOf" srcId="{E85AD316-44A3-4AE4-B1A0-9561D9E5881D}" destId="{61589B7D-764A-4127-83C4-93639BCD20C9}" srcOrd="6" destOrd="0" presId="urn:microsoft.com/office/officeart/2005/8/layout/cycle8"/>
    <dgm:cxn modelId="{F22191E4-5726-4C7B-8A8F-7D20BD2D9696}" type="presParOf" srcId="{E85AD316-44A3-4AE4-B1A0-9561D9E5881D}" destId="{769F77EC-89CD-4EE0-836F-EE0A5CDCC50F}" srcOrd="7" destOrd="0" presId="urn:microsoft.com/office/officeart/2005/8/layout/cycle8"/>
    <dgm:cxn modelId="{05C3163B-1DCA-472B-85E5-DB955CC55256}" type="presParOf" srcId="{E85AD316-44A3-4AE4-B1A0-9561D9E5881D}" destId="{46EEFA91-22C0-4D19-BA88-0D1BBFB42A10}" srcOrd="8" destOrd="0" presId="urn:microsoft.com/office/officeart/2005/8/layout/cycle8"/>
    <dgm:cxn modelId="{9A82F517-D600-47FB-8FBC-3028DC8F2CB3}" type="presParOf" srcId="{E85AD316-44A3-4AE4-B1A0-9561D9E5881D}" destId="{8ED11ADA-93BA-4235-88CA-F4D3A8B973C9}" srcOrd="9" destOrd="0" presId="urn:microsoft.com/office/officeart/2005/8/layout/cycle8"/>
    <dgm:cxn modelId="{E8BD4F6F-9D54-4357-8FE0-202D06D23806}" type="presParOf" srcId="{E85AD316-44A3-4AE4-B1A0-9561D9E5881D}" destId="{A1771142-560D-4B6E-A86B-A8541E04C8B3}" srcOrd="10" destOrd="0" presId="urn:microsoft.com/office/officeart/2005/8/layout/cycle8"/>
    <dgm:cxn modelId="{8D20F685-8C7E-46AE-B56A-691620B89058}" type="presParOf" srcId="{E85AD316-44A3-4AE4-B1A0-9561D9E5881D}" destId="{C37DD913-77CE-4371-AC1B-7C835249E5B5}" srcOrd="11" destOrd="0" presId="urn:microsoft.com/office/officeart/2005/8/layout/cycle8"/>
    <dgm:cxn modelId="{2ADD3028-80D8-4D9A-9963-A0D82CDEE22D}" type="presParOf" srcId="{E85AD316-44A3-4AE4-B1A0-9561D9E5881D}" destId="{F244B7F0-5C5C-4F9D-86D2-64F02D958155}" srcOrd="12" destOrd="0" presId="urn:microsoft.com/office/officeart/2005/8/layout/cycle8"/>
    <dgm:cxn modelId="{6846AADB-8624-4AC7-800C-50336E7ABCC2}" type="presParOf" srcId="{E85AD316-44A3-4AE4-B1A0-9561D9E5881D}" destId="{3FE863EA-CAD5-4098-87F9-C9D1F8BEE506}" srcOrd="13" destOrd="0" presId="urn:microsoft.com/office/officeart/2005/8/layout/cycle8"/>
    <dgm:cxn modelId="{BC4E1ECE-2468-4426-A1FD-50D02792205B}" type="presParOf" srcId="{E85AD316-44A3-4AE4-B1A0-9561D9E5881D}" destId="{A10FBDE0-C871-43C4-BEBF-2A0859567BDA}" srcOrd="14" destOrd="0" presId="urn:microsoft.com/office/officeart/2005/8/layout/cycle8"/>
    <dgm:cxn modelId="{64F099D5-0A15-41EB-9D39-C999B95495F4}" type="presParOf" srcId="{E85AD316-44A3-4AE4-B1A0-9561D9E5881D}" destId="{3D3F7EC8-83BB-459E-A206-6AB7FD1EF942}" srcOrd="15" destOrd="0" presId="urn:microsoft.com/office/officeart/2005/8/layout/cycle8"/>
    <dgm:cxn modelId="{6EF2774A-B84A-4D47-BBA1-37F0FD393F66}" type="presParOf" srcId="{E85AD316-44A3-4AE4-B1A0-9561D9E5881D}" destId="{B9DA15AD-76A8-4DB3-A5E6-2E6AE44509C8}" srcOrd="16" destOrd="0" presId="urn:microsoft.com/office/officeart/2005/8/layout/cycle8"/>
    <dgm:cxn modelId="{E2A5DD9A-C3F6-43D5-A217-421840516E29}" type="presParOf" srcId="{E85AD316-44A3-4AE4-B1A0-9561D9E5881D}" destId="{5D6098ED-9B2E-41BF-8E1F-C467C9743A6C}" srcOrd="17" destOrd="0" presId="urn:microsoft.com/office/officeart/2005/8/layout/cycle8"/>
    <dgm:cxn modelId="{D37E6207-F16A-4DCF-A8CC-DB395148EBFE}" type="presParOf" srcId="{E85AD316-44A3-4AE4-B1A0-9561D9E5881D}" destId="{84284C12-AE2B-4E82-9EBF-8A2FDD5C9C09}" srcOrd="18" destOrd="0" presId="urn:microsoft.com/office/officeart/2005/8/layout/cycle8"/>
    <dgm:cxn modelId="{DD3B89C0-930C-4C80-AA48-2E33F0A63D78}" type="presParOf" srcId="{E85AD316-44A3-4AE4-B1A0-9561D9E5881D}" destId="{98644EAF-1C8E-4DE8-B071-7E38D78B0F4A}" srcOrd="19" destOrd="0" presId="urn:microsoft.com/office/officeart/2005/8/layout/cycle8"/>
    <dgm:cxn modelId="{CBFDB4CB-9071-474A-858B-01B63155D54F}" type="presParOf" srcId="{E85AD316-44A3-4AE4-B1A0-9561D9E5881D}" destId="{2AAF56D9-2014-4E79-AF8E-0E59FC606505}" srcOrd="20" destOrd="0" presId="urn:microsoft.com/office/officeart/2005/8/layout/cycle8"/>
    <dgm:cxn modelId="{3EAD84B5-248D-4BBF-B335-33B261A0A391}" type="presParOf" srcId="{E85AD316-44A3-4AE4-B1A0-9561D9E5881D}" destId="{BC57C9E5-0712-46F1-844A-9A69D5AAD5F5}" srcOrd="21" destOrd="0" presId="urn:microsoft.com/office/officeart/2005/8/layout/cycle8"/>
    <dgm:cxn modelId="{3F2B6DEE-104C-4829-9DBF-432DD2E8D515}" type="presParOf" srcId="{E85AD316-44A3-4AE4-B1A0-9561D9E5881D}" destId="{3011A216-3EAB-42FB-BF86-7D2CDDEC990D}" srcOrd="22" destOrd="0" presId="urn:microsoft.com/office/officeart/2005/8/layout/cycle8"/>
    <dgm:cxn modelId="{31BF98AE-824B-4547-A54C-B11936EF0907}" type="presParOf" srcId="{E85AD316-44A3-4AE4-B1A0-9561D9E5881D}" destId="{8997FEE9-F98D-45F3-906D-CDE8ECA4A742}" srcOrd="23" destOrd="0" presId="urn:microsoft.com/office/officeart/2005/8/layout/cycle8"/>
    <dgm:cxn modelId="{B4CD3B9F-EE15-4875-9C88-4011D511EF5E}" type="presParOf" srcId="{E85AD316-44A3-4AE4-B1A0-9561D9E5881D}" destId="{0BE749E7-F6E3-49AE-ADF8-0D7ED3335758}" srcOrd="24" destOrd="0" presId="urn:microsoft.com/office/officeart/2005/8/layout/cycle8"/>
    <dgm:cxn modelId="{9F92FC67-D4E2-4EE7-A214-B38B9ACB5667}" type="presParOf" srcId="{E85AD316-44A3-4AE4-B1A0-9561D9E5881D}" destId="{AD3A4815-6E60-4E34-9924-C7AD6E0CE9E3}" srcOrd="25" destOrd="0" presId="urn:microsoft.com/office/officeart/2005/8/layout/cycle8"/>
    <dgm:cxn modelId="{F527894E-DC83-4EDF-A477-F782CD322D13}" type="presParOf" srcId="{E85AD316-44A3-4AE4-B1A0-9561D9E5881D}" destId="{34C2125F-8DA1-4AD9-8E69-EA1A25BF4023}" srcOrd="26" destOrd="0" presId="urn:microsoft.com/office/officeart/2005/8/layout/cycle8"/>
    <dgm:cxn modelId="{3D7813B0-0FF8-4017-9140-3891338B1E64}" type="presParOf" srcId="{E85AD316-44A3-4AE4-B1A0-9561D9E5881D}" destId="{48DDD276-BCF6-485C-9187-6499AE5FF66F}" srcOrd="27" destOrd="0" presId="urn:microsoft.com/office/officeart/2005/8/layout/cycle8"/>
    <dgm:cxn modelId="{BF01B282-58AE-434C-BAE8-B8C9749306CD}" type="presParOf" srcId="{E85AD316-44A3-4AE4-B1A0-9561D9E5881D}" destId="{B014E9E6-6E15-4456-A8B0-E131939C2C04}" srcOrd="28" destOrd="0" presId="urn:microsoft.com/office/officeart/2005/8/layout/cycle8"/>
    <dgm:cxn modelId="{EB985F34-218C-429D-B4F4-503ADFFB342B}" type="presParOf" srcId="{E85AD316-44A3-4AE4-B1A0-9561D9E5881D}" destId="{5CB18633-8D42-4FAE-902B-44292926AC94}" srcOrd="29" destOrd="0" presId="urn:microsoft.com/office/officeart/2005/8/layout/cycle8"/>
  </dgm:cxnLst>
  <dgm:bg/>
  <dgm:whole>
    <a:ln>
      <a:solidFill>
        <a:schemeClr val="bg1">
          <a:lumMod val="85000"/>
        </a:schemeClr>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DAFFD-62DD-4F22-BB06-36AFC548EEE0}">
      <dsp:nvSpPr>
        <dsp:cNvPr id="0" name=""/>
        <dsp:cNvSpPr/>
      </dsp:nvSpPr>
      <dsp:spPr>
        <a:xfrm>
          <a:off x="528281" y="217822"/>
          <a:ext cx="3159339" cy="3159339"/>
        </a:xfrm>
        <a:prstGeom prst="pie">
          <a:avLst>
            <a:gd name="adj1" fmla="val 16200000"/>
            <a:gd name="adj2" fmla="val 19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Leadership</a:t>
          </a:r>
        </a:p>
      </dsp:txBody>
      <dsp:txXfrm>
        <a:off x="2183173" y="621390"/>
        <a:ext cx="827445" cy="639390"/>
      </dsp:txXfrm>
    </dsp:sp>
    <dsp:sp modelId="{42AD6E7C-F66E-49B8-BE8B-B38336D8F0C4}">
      <dsp:nvSpPr>
        <dsp:cNvPr id="0" name=""/>
        <dsp:cNvSpPr/>
      </dsp:nvSpPr>
      <dsp:spPr>
        <a:xfrm>
          <a:off x="565892" y="282889"/>
          <a:ext cx="3159339" cy="3159339"/>
        </a:xfrm>
        <a:prstGeom prst="pie">
          <a:avLst>
            <a:gd name="adj1" fmla="val 198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Performance</a:t>
          </a:r>
        </a:p>
      </dsp:txBody>
      <dsp:txXfrm>
        <a:off x="2709730" y="1561669"/>
        <a:ext cx="865057" cy="620584"/>
      </dsp:txXfrm>
    </dsp:sp>
    <dsp:sp modelId="{46EEFA91-22C0-4D19-BA88-0D1BBFB42A10}">
      <dsp:nvSpPr>
        <dsp:cNvPr id="0" name=""/>
        <dsp:cNvSpPr/>
      </dsp:nvSpPr>
      <dsp:spPr>
        <a:xfrm>
          <a:off x="528281" y="347956"/>
          <a:ext cx="3159339" cy="3159339"/>
        </a:xfrm>
        <a:prstGeom prst="pie">
          <a:avLst>
            <a:gd name="adj1" fmla="val 1800000"/>
            <a:gd name="adj2" fmla="val 54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The Work</a:t>
          </a:r>
        </a:p>
      </dsp:txBody>
      <dsp:txXfrm>
        <a:off x="2183173" y="2483143"/>
        <a:ext cx="827445" cy="639390"/>
      </dsp:txXfrm>
    </dsp:sp>
    <dsp:sp modelId="{F244B7F0-5C5C-4F9D-86D2-64F02D958155}">
      <dsp:nvSpPr>
        <dsp:cNvPr id="0" name=""/>
        <dsp:cNvSpPr/>
      </dsp:nvSpPr>
      <dsp:spPr>
        <a:xfrm>
          <a:off x="453059" y="347956"/>
          <a:ext cx="3159339" cy="3159339"/>
        </a:xfrm>
        <a:prstGeom prst="pie">
          <a:avLst>
            <a:gd name="adj1" fmla="val 5400000"/>
            <a:gd name="adj2" fmla="val 90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The Basics</a:t>
          </a:r>
        </a:p>
      </dsp:txBody>
      <dsp:txXfrm>
        <a:off x="1130060" y="2483143"/>
        <a:ext cx="827445" cy="639390"/>
      </dsp:txXfrm>
    </dsp:sp>
    <dsp:sp modelId="{B9DA15AD-76A8-4DB3-A5E6-2E6AE44509C8}">
      <dsp:nvSpPr>
        <dsp:cNvPr id="0" name=""/>
        <dsp:cNvSpPr/>
      </dsp:nvSpPr>
      <dsp:spPr>
        <a:xfrm>
          <a:off x="415448" y="282889"/>
          <a:ext cx="3159339" cy="3159339"/>
        </a:xfrm>
        <a:prstGeom prst="pie">
          <a:avLst>
            <a:gd name="adj1" fmla="val 9000000"/>
            <a:gd name="adj2" fmla="val 126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Company Practice</a:t>
          </a:r>
        </a:p>
      </dsp:txBody>
      <dsp:txXfrm>
        <a:off x="565892" y="1561669"/>
        <a:ext cx="865057" cy="620584"/>
      </dsp:txXfrm>
    </dsp:sp>
    <dsp:sp modelId="{2AAF56D9-2014-4E79-AF8E-0E59FC606505}">
      <dsp:nvSpPr>
        <dsp:cNvPr id="0" name=""/>
        <dsp:cNvSpPr/>
      </dsp:nvSpPr>
      <dsp:spPr>
        <a:xfrm>
          <a:off x="453059" y="217822"/>
          <a:ext cx="3159339" cy="3159339"/>
        </a:xfrm>
        <a:prstGeom prst="pie">
          <a:avLst>
            <a:gd name="adj1" fmla="val 126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Employer Brand</a:t>
          </a:r>
        </a:p>
      </dsp:txBody>
      <dsp:txXfrm>
        <a:off x="1130060" y="621390"/>
        <a:ext cx="827445" cy="639390"/>
      </dsp:txXfrm>
    </dsp:sp>
    <dsp:sp modelId="{0BE749E7-F6E3-49AE-ADF8-0D7ED3335758}">
      <dsp:nvSpPr>
        <dsp:cNvPr id="0" name=""/>
        <dsp:cNvSpPr/>
      </dsp:nvSpPr>
      <dsp:spPr>
        <a:xfrm>
          <a:off x="332588" y="22243"/>
          <a:ext cx="3550495" cy="3550495"/>
        </a:xfrm>
        <a:prstGeom prst="circularArrow">
          <a:avLst>
            <a:gd name="adj1" fmla="val 5085"/>
            <a:gd name="adj2" fmla="val 327528"/>
            <a:gd name="adj3" fmla="val 19472472"/>
            <a:gd name="adj4" fmla="val 16200251"/>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D3A4815-6E60-4E34-9924-C7AD6E0CE9E3}">
      <dsp:nvSpPr>
        <dsp:cNvPr id="0" name=""/>
        <dsp:cNvSpPr/>
      </dsp:nvSpPr>
      <dsp:spPr>
        <a:xfrm>
          <a:off x="322764" y="-618331"/>
          <a:ext cx="3550495" cy="4997783"/>
        </a:xfrm>
        <a:prstGeom prst="circularArrow">
          <a:avLst>
            <a:gd name="adj1" fmla="val 5085"/>
            <a:gd name="adj2" fmla="val 327528"/>
            <a:gd name="adj3" fmla="val 1472472"/>
            <a:gd name="adj4" fmla="val 19800000"/>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C2125F-8DA1-4AD9-8E69-EA1A25BF4023}">
      <dsp:nvSpPr>
        <dsp:cNvPr id="0" name=""/>
        <dsp:cNvSpPr/>
      </dsp:nvSpPr>
      <dsp:spPr>
        <a:xfrm>
          <a:off x="332588" y="152378"/>
          <a:ext cx="3550495" cy="3550495"/>
        </a:xfrm>
        <a:prstGeom prst="circularArrow">
          <a:avLst>
            <a:gd name="adj1" fmla="val 5085"/>
            <a:gd name="adj2" fmla="val 327528"/>
            <a:gd name="adj3" fmla="val 5072221"/>
            <a:gd name="adj4" fmla="val 1800000"/>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DDD276-BCF6-485C-9187-6499AE5FF66F}">
      <dsp:nvSpPr>
        <dsp:cNvPr id="0" name=""/>
        <dsp:cNvSpPr/>
      </dsp:nvSpPr>
      <dsp:spPr>
        <a:xfrm>
          <a:off x="257596" y="152378"/>
          <a:ext cx="3550495" cy="3550495"/>
        </a:xfrm>
        <a:prstGeom prst="circularArrow">
          <a:avLst>
            <a:gd name="adj1" fmla="val 5085"/>
            <a:gd name="adj2" fmla="val 327528"/>
            <a:gd name="adj3" fmla="val 8672472"/>
            <a:gd name="adj4" fmla="val 5400251"/>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14E9E6-6E15-4456-A8B0-E131939C2C04}">
      <dsp:nvSpPr>
        <dsp:cNvPr id="0" name=""/>
        <dsp:cNvSpPr/>
      </dsp:nvSpPr>
      <dsp:spPr>
        <a:xfrm>
          <a:off x="219985" y="87311"/>
          <a:ext cx="3550495" cy="3550495"/>
        </a:xfrm>
        <a:prstGeom prst="circularArrow">
          <a:avLst>
            <a:gd name="adj1" fmla="val 5085"/>
            <a:gd name="adj2" fmla="val 327528"/>
            <a:gd name="adj3" fmla="val 12272472"/>
            <a:gd name="adj4" fmla="val 9000000"/>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CB18633-8D42-4FAE-902B-44292926AC94}">
      <dsp:nvSpPr>
        <dsp:cNvPr id="0" name=""/>
        <dsp:cNvSpPr/>
      </dsp:nvSpPr>
      <dsp:spPr>
        <a:xfrm>
          <a:off x="257596" y="22243"/>
          <a:ext cx="3550495" cy="3550495"/>
        </a:xfrm>
        <a:prstGeom prst="circularArrow">
          <a:avLst>
            <a:gd name="adj1" fmla="val 5085"/>
            <a:gd name="adj2" fmla="val 327528"/>
            <a:gd name="adj3" fmla="val 15872221"/>
            <a:gd name="adj4" fmla="val 12600000"/>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11/25/22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Since the year 1990, employee engagement has been considered to be a component of management theory. In the 2000s, it gained widespread acceptance. the concept has been proven to have clear correlations to the financial health and the profitability of a company, while having its critics who largely point to how challenging it can be to assess (</a:t>
            </a:r>
            <a:r>
              <a:rPr lang="en-US" dirty="0" err="1"/>
              <a:t>Anitha</a:t>
            </a:r>
            <a:r>
              <a:rPr lang="en-US" dirty="0"/>
              <a:t>, 2014).</a:t>
            </a:r>
          </a:p>
        </p:txBody>
      </p:sp>
      <p:sp>
        <p:nvSpPr>
          <p:cNvPr id="4" name="Slide Number Placeholder 3"/>
          <p:cNvSpPr>
            <a:spLocks noGrp="1"/>
          </p:cNvSpPr>
          <p:nvPr>
            <p:ph type="sldNum" sz="quarter" idx="5"/>
          </p:nvPr>
        </p:nvSpPr>
        <p:spPr/>
        <p:txBody>
          <a:bodyPr/>
          <a:lstStyle/>
          <a:p>
            <a:fld id="{893B0CF2-7F87-4E02-A248-870047730F99}" type="slidenum">
              <a:rPr lang="en-US" smtClean="0"/>
              <a:t>2</a:t>
            </a:fld>
            <a:endParaRPr lang="en-US"/>
          </a:p>
        </p:txBody>
      </p:sp>
    </p:spTree>
    <p:extLst>
      <p:ext uri="{BB962C8B-B14F-4D97-AF65-F5344CB8AC3E}">
        <p14:creationId xmlns:p14="http://schemas.microsoft.com/office/powerpoint/2010/main" val="4223421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Employees that are emotionally invested in their work and employer are more motivated to strive toward organizational objectives. Although businesses may try to define employee engagement in accordance with their own requirements, an engaged employee often possesses the following qualities: they have a drive to help their company to achieve the most wanted are aware of their position, they have a connection to their company on a logical, intellectual, and emotional level, they are diligent and productive, devoted to their job and success (</a:t>
            </a:r>
            <a:r>
              <a:rPr lang="en-US" dirty="0" err="1"/>
              <a:t>Handa</a:t>
            </a:r>
            <a:r>
              <a:rPr lang="en-US" dirty="0"/>
              <a:t> and Gulati, 2014).</a:t>
            </a:r>
          </a:p>
        </p:txBody>
      </p:sp>
      <p:sp>
        <p:nvSpPr>
          <p:cNvPr id="4" name="Slide Number Placeholder 3"/>
          <p:cNvSpPr>
            <a:spLocks noGrp="1"/>
          </p:cNvSpPr>
          <p:nvPr>
            <p:ph type="sldNum" sz="quarter" idx="5"/>
          </p:nvPr>
        </p:nvSpPr>
        <p:spPr/>
        <p:txBody>
          <a:bodyPr/>
          <a:lstStyle/>
          <a:p>
            <a:fld id="{893B0CF2-7F87-4E02-A248-870047730F99}" type="slidenum">
              <a:rPr lang="en-US" smtClean="0"/>
              <a:t>3</a:t>
            </a:fld>
            <a:endParaRPr lang="en-US"/>
          </a:p>
        </p:txBody>
      </p:sp>
    </p:spTree>
    <p:extLst>
      <p:ext uri="{BB962C8B-B14F-4D97-AF65-F5344CB8AC3E}">
        <p14:creationId xmlns:p14="http://schemas.microsoft.com/office/powerpoint/2010/main" val="3903561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engagement entails enhancing the workplace atmosphere and also its culture to motivate staff to commit themselves more fully to the goals as well as the values of the organization (Kumar and </a:t>
            </a:r>
            <a:r>
              <a:rPr lang="en-US" dirty="0" err="1"/>
              <a:t>Pansari</a:t>
            </a:r>
            <a:r>
              <a:rPr lang="en-US" dirty="0"/>
              <a:t>, 2015). Employee engagement is crucial to each company within the hotel industry since it improves work environments, has a positive influence on business revenues, boosts the level of productivity, promotes good working relationship, fosters better relationships with clients, and lowers employee turnover (Truss et al., 2013).</a:t>
            </a:r>
          </a:p>
        </p:txBody>
      </p:sp>
      <p:sp>
        <p:nvSpPr>
          <p:cNvPr id="4" name="Slide Number Placeholder 3"/>
          <p:cNvSpPr>
            <a:spLocks noGrp="1"/>
          </p:cNvSpPr>
          <p:nvPr>
            <p:ph type="sldNum" sz="quarter" idx="5"/>
          </p:nvPr>
        </p:nvSpPr>
        <p:spPr/>
        <p:txBody>
          <a:bodyPr/>
          <a:lstStyle/>
          <a:p>
            <a:fld id="{893B0CF2-7F87-4E02-A248-870047730F99}" type="slidenum">
              <a:rPr lang="en-US" smtClean="0"/>
              <a:t>4</a:t>
            </a:fld>
            <a:endParaRPr lang="en-US"/>
          </a:p>
        </p:txBody>
      </p:sp>
    </p:spTree>
    <p:extLst>
      <p:ext uri="{BB962C8B-B14F-4D97-AF65-F5344CB8AC3E}">
        <p14:creationId xmlns:p14="http://schemas.microsoft.com/office/powerpoint/2010/main" val="1404949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a focus on anything from general welfare of an employee to career prospects, these strategies strive to improve an employee's quality of life at work in the hotel. Models of employee engagement provide an overview of the approach needed to guarantee job satisfaction, enhance the experience of the employee and create the kind of thriving workplace culture (</a:t>
            </a:r>
            <a:r>
              <a:rPr lang="en-US" dirty="0" err="1"/>
              <a:t>Bhuvanaiah</a:t>
            </a:r>
            <a:r>
              <a:rPr lang="en-US" dirty="0"/>
              <a:t> and Raya, 2014).</a:t>
            </a:r>
          </a:p>
        </p:txBody>
      </p:sp>
      <p:sp>
        <p:nvSpPr>
          <p:cNvPr id="4" name="Slide Number Placeholder 3"/>
          <p:cNvSpPr>
            <a:spLocks noGrp="1"/>
          </p:cNvSpPr>
          <p:nvPr>
            <p:ph type="sldNum" sz="quarter" idx="5"/>
          </p:nvPr>
        </p:nvSpPr>
        <p:spPr/>
        <p:txBody>
          <a:bodyPr/>
          <a:lstStyle/>
          <a:p>
            <a:fld id="{893B0CF2-7F87-4E02-A248-870047730F99}" type="slidenum">
              <a:rPr lang="en-US" smtClean="0"/>
              <a:t>6</a:t>
            </a:fld>
            <a:endParaRPr lang="en-US"/>
          </a:p>
        </p:txBody>
      </p:sp>
    </p:spTree>
    <p:extLst>
      <p:ext uri="{BB962C8B-B14F-4D97-AF65-F5344CB8AC3E}">
        <p14:creationId xmlns:p14="http://schemas.microsoft.com/office/powerpoint/2010/main" val="1670034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Among the most popular frameworks for measuring employee engagement are Maslow, Kahn, and AON-Hewitt. These well-liked models include several methods for assessing and enhancing employee engagement, as well as suggesting the best ways to set up the workplace of a hotel to retain and motivate employees (</a:t>
            </a:r>
            <a:r>
              <a:rPr lang="en-US" dirty="0" err="1"/>
              <a:t>Imandin</a:t>
            </a:r>
            <a:r>
              <a:rPr lang="en-US" dirty="0"/>
              <a:t> et al., 2014).</a:t>
            </a:r>
          </a:p>
        </p:txBody>
      </p:sp>
      <p:sp>
        <p:nvSpPr>
          <p:cNvPr id="4" name="Slide Number Placeholder 3"/>
          <p:cNvSpPr>
            <a:spLocks noGrp="1"/>
          </p:cNvSpPr>
          <p:nvPr>
            <p:ph type="sldNum" sz="quarter" idx="5"/>
          </p:nvPr>
        </p:nvSpPr>
        <p:spPr/>
        <p:txBody>
          <a:bodyPr/>
          <a:lstStyle/>
          <a:p>
            <a:fld id="{893B0CF2-7F87-4E02-A248-870047730F99}" type="slidenum">
              <a:rPr lang="en-US" smtClean="0"/>
              <a:t>7</a:t>
            </a:fld>
            <a:endParaRPr lang="en-US"/>
          </a:p>
        </p:txBody>
      </p:sp>
    </p:spTree>
    <p:extLst>
      <p:ext uri="{BB962C8B-B14F-4D97-AF65-F5344CB8AC3E}">
        <p14:creationId xmlns:p14="http://schemas.microsoft.com/office/powerpoint/2010/main" val="1096578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 outcomes are emphasized in the AON-Hewitt model, which bears the name of its creator, organizational psychologist William Kahn, as a key consequence and factor in achieving high employee engagement. It is aware by the model that motivated workers have a direct impact on revenue and client satisfaction. This technique may be especially effective for businesses that wish to promote openness, empathy, and compassion among their employees in order to increase productivity and revenues (</a:t>
            </a:r>
            <a:r>
              <a:rPr lang="en-US" dirty="0" err="1"/>
              <a:t>Imandin</a:t>
            </a:r>
            <a:r>
              <a:rPr lang="en-US" dirty="0"/>
              <a:t> et al., 2014).</a:t>
            </a:r>
          </a:p>
        </p:txBody>
      </p:sp>
      <p:sp>
        <p:nvSpPr>
          <p:cNvPr id="4" name="Slide Number Placeholder 3"/>
          <p:cNvSpPr>
            <a:spLocks noGrp="1"/>
          </p:cNvSpPr>
          <p:nvPr>
            <p:ph type="sldNum" sz="quarter" idx="5"/>
          </p:nvPr>
        </p:nvSpPr>
        <p:spPr/>
        <p:txBody>
          <a:bodyPr/>
          <a:lstStyle/>
          <a:p>
            <a:fld id="{893B0CF2-7F87-4E02-A248-870047730F99}" type="slidenum">
              <a:rPr lang="en-US" smtClean="0"/>
              <a:t>8</a:t>
            </a:fld>
            <a:endParaRPr lang="en-US"/>
          </a:p>
        </p:txBody>
      </p:sp>
    </p:spTree>
    <p:extLst>
      <p:ext uri="{BB962C8B-B14F-4D97-AF65-F5344CB8AC3E}">
        <p14:creationId xmlns:p14="http://schemas.microsoft.com/office/powerpoint/2010/main" val="1145980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employee engagement outcomes—physical, cognitive, and emotional are identified by the Kahn model, which is described in a study conducted in 1990 by Kahn, as necessary for a successful business system. This employee engagement strategy gives employees first priority by emphasizing how their skills are represented in their job duties. it helps to motivate employees to increase productivity, empathy and loyalty of the employees that in turn helps to increase customer satisfaction and profit (Schneider et al., 2012).</a:t>
            </a:r>
          </a:p>
        </p:txBody>
      </p:sp>
      <p:sp>
        <p:nvSpPr>
          <p:cNvPr id="4" name="Slide Number Placeholder 3"/>
          <p:cNvSpPr>
            <a:spLocks noGrp="1"/>
          </p:cNvSpPr>
          <p:nvPr>
            <p:ph type="sldNum" sz="quarter" idx="5"/>
          </p:nvPr>
        </p:nvSpPr>
        <p:spPr/>
        <p:txBody>
          <a:bodyPr/>
          <a:lstStyle/>
          <a:p>
            <a:fld id="{893B0CF2-7F87-4E02-A248-870047730F99}" type="slidenum">
              <a:rPr lang="en-US" smtClean="0"/>
              <a:t>9</a:t>
            </a:fld>
            <a:endParaRPr lang="en-US"/>
          </a:p>
        </p:txBody>
      </p:sp>
    </p:spTree>
    <p:extLst>
      <p:ext uri="{BB962C8B-B14F-4D97-AF65-F5344CB8AC3E}">
        <p14:creationId xmlns:p14="http://schemas.microsoft.com/office/powerpoint/2010/main" val="437295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increasing the level of employee engagement in hotels is not simple, a company must make an effort. Maintaining transparency, promoting direct communication, embracing teamwork, ensuring flexible scheduling etc. are some strategies to assist increase employee engagement (Kang, 2014).</a:t>
            </a:r>
          </a:p>
        </p:txBody>
      </p:sp>
      <p:sp>
        <p:nvSpPr>
          <p:cNvPr id="4" name="Slide Number Placeholder 3"/>
          <p:cNvSpPr>
            <a:spLocks noGrp="1"/>
          </p:cNvSpPr>
          <p:nvPr>
            <p:ph type="sldNum" sz="quarter" idx="5"/>
          </p:nvPr>
        </p:nvSpPr>
        <p:spPr/>
        <p:txBody>
          <a:bodyPr/>
          <a:lstStyle/>
          <a:p>
            <a:fld id="{893B0CF2-7F87-4E02-A248-870047730F99}" type="slidenum">
              <a:rPr lang="en-US" smtClean="0"/>
              <a:t>10</a:t>
            </a:fld>
            <a:endParaRPr lang="en-US"/>
          </a:p>
        </p:txBody>
      </p:sp>
    </p:spTree>
    <p:extLst>
      <p:ext uri="{BB962C8B-B14F-4D97-AF65-F5344CB8AC3E}">
        <p14:creationId xmlns:p14="http://schemas.microsoft.com/office/powerpoint/2010/main" val="2342426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11/25/22</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11/25/22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11/25/22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11/25/22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11/25/22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11/25/22</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11/25/22</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11/25/22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11/25/22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11/25/22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11/25/22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11/25/22</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11200" y="666491"/>
            <a:ext cx="10731259" cy="2562045"/>
          </a:xfrm>
        </p:spPr>
        <p:txBody>
          <a:bodyPr>
            <a:normAutofit/>
          </a:bodyPr>
          <a:lstStyle/>
          <a:p>
            <a:pPr algn="ctr"/>
            <a:r>
              <a:rPr lang="en-US" sz="5000" dirty="0"/>
              <a:t>Importance of Employee Engagement in the Success of a Hotel</a:t>
            </a:r>
          </a:p>
        </p:txBody>
      </p:sp>
      <p:sp>
        <p:nvSpPr>
          <p:cNvPr id="5" name="Subtitle 4"/>
          <p:cNvSpPr>
            <a:spLocks noGrp="1"/>
          </p:cNvSpPr>
          <p:nvPr>
            <p:ph type="subTitle" idx="1"/>
          </p:nvPr>
        </p:nvSpPr>
        <p:spPr>
          <a:xfrm>
            <a:off x="840365" y="3228536"/>
            <a:ext cx="10472928" cy="1752600"/>
          </a:xfrm>
        </p:spPr>
        <p:txBody>
          <a:bodyPr/>
          <a:lstStyle/>
          <a:p>
            <a:pPr algn="ctr"/>
            <a:endParaRPr lang="en-US" dirty="0"/>
          </a:p>
          <a:p>
            <a:pPr algn="ctr"/>
            <a:r>
              <a:rPr lang="en-US" dirty="0"/>
              <a:t>Student Name: Rafique Ullah</a:t>
            </a:r>
          </a:p>
          <a:p>
            <a:pPr algn="ctr"/>
            <a:r>
              <a:rPr lang="en-US" dirty="0"/>
              <a:t>ID: 2118398</a:t>
            </a:r>
          </a:p>
          <a:p>
            <a:endParaRPr lang="en-US" dirty="0"/>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Introduction</a:t>
            </a:r>
          </a:p>
        </p:txBody>
      </p:sp>
      <p:sp>
        <p:nvSpPr>
          <p:cNvPr id="2" name="Content Placeholder 1"/>
          <p:cNvSpPr>
            <a:spLocks noGrp="1"/>
          </p:cNvSpPr>
          <p:nvPr>
            <p:ph idx="1"/>
          </p:nvPr>
        </p:nvSpPr>
        <p:spPr>
          <a:xfrm>
            <a:off x="609600" y="2558642"/>
            <a:ext cx="10483970" cy="2082369"/>
          </a:xfrm>
        </p:spPr>
        <p:txBody>
          <a:bodyPr>
            <a:normAutofit fontScale="92500" lnSpcReduction="10000"/>
          </a:bodyPr>
          <a:lstStyle/>
          <a:p>
            <a:pPr marL="0" indent="0">
              <a:buNone/>
            </a:pPr>
            <a:r>
              <a:rPr lang="en-US" sz="2200" dirty="0"/>
              <a:t>The idea of employee engagement refers to how enthusiastic and committed an employee is to their work. The degree of enthusiasm, devotion and interest a person has for their work is known as employee engagement (Saks, 2022). Since the hotel industry is focused on providing excellent customer service, employees work as the key brand advocates of the company. One mistake might convert a satisfied customer to a dissatisfied one (Kang, 2014). a better engaged employee can help in providing clients the greatest experience possible with ease.</a:t>
            </a:r>
          </a:p>
        </p:txBody>
      </p:sp>
    </p:spTree>
    <p:extLst>
      <p:ext uri="{BB962C8B-B14F-4D97-AF65-F5344CB8AC3E}">
        <p14:creationId xmlns:p14="http://schemas.microsoft.com/office/powerpoint/2010/main" val="333955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100903"/>
            <a:ext cx="10972800" cy="1143000"/>
          </a:xfrm>
        </p:spPr>
        <p:txBody>
          <a:bodyPr>
            <a:normAutofit fontScale="90000"/>
          </a:bodyPr>
          <a:lstStyle/>
          <a:p>
            <a:r>
              <a:rPr lang="en-US" dirty="0"/>
              <a:t>Characteristics of an Engaged Employee</a:t>
            </a:r>
          </a:p>
        </p:txBody>
      </p:sp>
      <p:sp>
        <p:nvSpPr>
          <p:cNvPr id="2" name="Content Placeholder 1"/>
          <p:cNvSpPr>
            <a:spLocks noGrp="1"/>
          </p:cNvSpPr>
          <p:nvPr>
            <p:ph idx="1"/>
          </p:nvPr>
        </p:nvSpPr>
        <p:spPr>
          <a:xfrm>
            <a:off x="609600" y="3088257"/>
            <a:ext cx="10972800" cy="3460630"/>
          </a:xfrm>
        </p:spPr>
        <p:txBody>
          <a:bodyPr/>
          <a:lstStyle/>
          <a:p>
            <a:r>
              <a:rPr lang="en-US" dirty="0"/>
              <a:t>Loyal</a:t>
            </a:r>
          </a:p>
          <a:p>
            <a:r>
              <a:rPr lang="en-US" dirty="0"/>
              <a:t>Motivated</a:t>
            </a:r>
          </a:p>
          <a:p>
            <a:r>
              <a:rPr lang="en-US" dirty="0"/>
              <a:t>Confident about their position (</a:t>
            </a:r>
            <a:r>
              <a:rPr lang="en-US" dirty="0" err="1"/>
              <a:t>Handa</a:t>
            </a:r>
            <a:r>
              <a:rPr lang="en-US" dirty="0"/>
              <a:t> and Gulati, 2014)</a:t>
            </a:r>
          </a:p>
          <a:p>
            <a:r>
              <a:rPr lang="en-US" dirty="0"/>
              <a:t>Intellectually, rationally and emotionally connected to the company</a:t>
            </a:r>
          </a:p>
          <a:p>
            <a:pPr marL="0" indent="0">
              <a:buNone/>
            </a:pPr>
            <a:endParaRPr lang="en-US" dirty="0"/>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100903"/>
            <a:ext cx="10972800" cy="1143000"/>
          </a:xfrm>
        </p:spPr>
        <p:txBody>
          <a:bodyPr>
            <a:normAutofit fontScale="90000"/>
          </a:bodyPr>
          <a:lstStyle/>
          <a:p>
            <a:r>
              <a:rPr lang="en-US" dirty="0"/>
              <a:t>Importance of Employee Engagement in Hotel</a:t>
            </a:r>
          </a:p>
        </p:txBody>
      </p:sp>
      <p:sp>
        <p:nvSpPr>
          <p:cNvPr id="2" name="Content Placeholder 1"/>
          <p:cNvSpPr>
            <a:spLocks noGrp="1"/>
          </p:cNvSpPr>
          <p:nvPr>
            <p:ph idx="1"/>
          </p:nvPr>
        </p:nvSpPr>
        <p:spPr>
          <a:xfrm>
            <a:off x="609600" y="2988882"/>
            <a:ext cx="10972800" cy="4389120"/>
          </a:xfrm>
        </p:spPr>
        <p:txBody>
          <a:bodyPr/>
          <a:lstStyle/>
          <a:p>
            <a:r>
              <a:rPr lang="en-US" dirty="0"/>
              <a:t>Increases productivity</a:t>
            </a:r>
          </a:p>
          <a:p>
            <a:r>
              <a:rPr lang="en-US" dirty="0"/>
              <a:t>Decreases employee turnover (Truss et al., 2013)</a:t>
            </a:r>
          </a:p>
          <a:p>
            <a:r>
              <a:rPr lang="en-US" dirty="0"/>
              <a:t>Improves profits</a:t>
            </a:r>
          </a:p>
          <a:p>
            <a:r>
              <a:rPr lang="en-US" dirty="0"/>
              <a:t>Builds better work environment (Kumar and </a:t>
            </a:r>
            <a:r>
              <a:rPr lang="en-US" dirty="0" err="1"/>
              <a:t>Pansari</a:t>
            </a:r>
            <a:r>
              <a:rPr lang="en-US" dirty="0"/>
              <a:t>, 2015)</a:t>
            </a:r>
          </a:p>
          <a:p>
            <a:r>
              <a:rPr lang="en-US" dirty="0"/>
              <a:t>Improves work rapport</a:t>
            </a:r>
          </a:p>
          <a:p>
            <a:r>
              <a:rPr lang="en-US" dirty="0"/>
              <a:t>Builds better relationship with customer</a:t>
            </a:r>
          </a:p>
        </p:txBody>
      </p:sp>
    </p:spTree>
    <p:extLst>
      <p:ext uri="{BB962C8B-B14F-4D97-AF65-F5344CB8AC3E}">
        <p14:creationId xmlns:p14="http://schemas.microsoft.com/office/powerpoint/2010/main" val="1150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55846"/>
            <a:ext cx="10972800" cy="1143000"/>
          </a:xfrm>
        </p:spPr>
        <p:txBody>
          <a:bodyPr/>
          <a:lstStyle/>
          <a:p>
            <a:r>
              <a:rPr lang="en-US" dirty="0"/>
              <a:t>Employee Engagement Model</a:t>
            </a:r>
          </a:p>
        </p:txBody>
      </p:sp>
      <p:sp>
        <p:nvSpPr>
          <p:cNvPr id="2" name="Content Placeholder 1"/>
          <p:cNvSpPr>
            <a:spLocks noGrp="1"/>
          </p:cNvSpPr>
          <p:nvPr>
            <p:ph idx="1"/>
          </p:nvPr>
        </p:nvSpPr>
        <p:spPr>
          <a:xfrm>
            <a:off x="609600" y="2816353"/>
            <a:ext cx="10972800" cy="4389120"/>
          </a:xfrm>
        </p:spPr>
        <p:txBody>
          <a:bodyPr>
            <a:normAutofit/>
          </a:bodyPr>
          <a:lstStyle/>
          <a:p>
            <a:pPr marL="0" indent="0">
              <a:buNone/>
            </a:pPr>
            <a:r>
              <a:rPr lang="en-US" sz="2200" dirty="0"/>
              <a:t>A framework for increasing an employee's sense of worth, empowerment, and productivity at work is called an employee engagement model. It serves as the foundation of corporate culture. It entails putting policies into practice and exhibiting the proper management and senior leadership behaviors (Huertas et al., 2018).</a:t>
            </a:r>
          </a:p>
        </p:txBody>
      </p:sp>
    </p:spTree>
    <p:extLst>
      <p:ext uri="{BB962C8B-B14F-4D97-AF65-F5344CB8AC3E}">
        <p14:creationId xmlns:p14="http://schemas.microsoft.com/office/powerpoint/2010/main" val="325200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083650"/>
            <a:ext cx="10972800" cy="1143000"/>
          </a:xfrm>
        </p:spPr>
        <p:txBody>
          <a:bodyPr>
            <a:normAutofit fontScale="90000"/>
          </a:bodyPr>
          <a:lstStyle/>
          <a:p>
            <a:r>
              <a:rPr lang="en-US" dirty="0"/>
              <a:t>Importance of Employee Engagement Model within a Hotel</a:t>
            </a:r>
          </a:p>
        </p:txBody>
      </p:sp>
      <p:sp>
        <p:nvSpPr>
          <p:cNvPr id="2" name="Content Placeholder 1"/>
          <p:cNvSpPr>
            <a:spLocks noGrp="1"/>
          </p:cNvSpPr>
          <p:nvPr>
            <p:ph idx="1"/>
          </p:nvPr>
        </p:nvSpPr>
        <p:spPr>
          <a:xfrm>
            <a:off x="609600" y="2971629"/>
            <a:ext cx="10972800" cy="4389120"/>
          </a:xfrm>
        </p:spPr>
        <p:txBody>
          <a:bodyPr/>
          <a:lstStyle/>
          <a:p>
            <a:r>
              <a:rPr lang="en-US" dirty="0"/>
              <a:t>Improved work experience</a:t>
            </a:r>
          </a:p>
          <a:p>
            <a:r>
              <a:rPr lang="en-US" dirty="0"/>
              <a:t>Job satisfaction</a:t>
            </a:r>
          </a:p>
          <a:p>
            <a:r>
              <a:rPr lang="en-US" dirty="0"/>
              <a:t>Optimistic workplace culture (</a:t>
            </a:r>
            <a:r>
              <a:rPr lang="en-US" dirty="0" err="1"/>
              <a:t>Bhuvanaiah</a:t>
            </a:r>
            <a:r>
              <a:rPr lang="en-US" dirty="0"/>
              <a:t> and Raya, 2014)</a:t>
            </a:r>
          </a:p>
          <a:p>
            <a:r>
              <a:rPr lang="en-US" dirty="0"/>
              <a:t>Motivated employees</a:t>
            </a:r>
          </a:p>
          <a:p>
            <a:r>
              <a:rPr lang="en-US" dirty="0"/>
              <a:t>Enthusiast employees</a:t>
            </a:r>
          </a:p>
        </p:txBody>
      </p:sp>
    </p:spTree>
    <p:extLst>
      <p:ext uri="{BB962C8B-B14F-4D97-AF65-F5344CB8AC3E}">
        <p14:creationId xmlns:p14="http://schemas.microsoft.com/office/powerpoint/2010/main" val="141945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Employee Engagement Models</a:t>
            </a:r>
          </a:p>
        </p:txBody>
      </p:sp>
      <p:sp>
        <p:nvSpPr>
          <p:cNvPr id="2" name="Content Placeholder 1"/>
          <p:cNvSpPr>
            <a:spLocks noGrp="1"/>
          </p:cNvSpPr>
          <p:nvPr>
            <p:ph idx="1"/>
          </p:nvPr>
        </p:nvSpPr>
        <p:spPr>
          <a:xfrm>
            <a:off x="609600" y="2642846"/>
            <a:ext cx="10972800" cy="4389120"/>
          </a:xfrm>
        </p:spPr>
        <p:txBody>
          <a:bodyPr/>
          <a:lstStyle/>
          <a:p>
            <a:r>
              <a:rPr lang="en-US" dirty="0"/>
              <a:t>Maslow’s Model</a:t>
            </a:r>
          </a:p>
          <a:p>
            <a:r>
              <a:rPr lang="en-US" dirty="0"/>
              <a:t>The Kahn Model</a:t>
            </a:r>
          </a:p>
          <a:p>
            <a:r>
              <a:rPr lang="en-US" dirty="0"/>
              <a:t>The AON-Hewitt Model</a:t>
            </a:r>
          </a:p>
          <a:p>
            <a:r>
              <a:rPr lang="en-US" dirty="0"/>
              <a:t>The Zinger Model</a:t>
            </a:r>
          </a:p>
          <a:p>
            <a:r>
              <a:rPr lang="en-US" dirty="0"/>
              <a:t>The JD-R Model</a:t>
            </a:r>
          </a:p>
          <a:p>
            <a:r>
              <a:rPr lang="en-US" dirty="0"/>
              <a:t>The Gallup Model</a:t>
            </a:r>
          </a:p>
        </p:txBody>
      </p:sp>
    </p:spTree>
    <p:extLst>
      <p:ext uri="{BB962C8B-B14F-4D97-AF65-F5344CB8AC3E}">
        <p14:creationId xmlns:p14="http://schemas.microsoft.com/office/powerpoint/2010/main" val="205488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The AON-Hewitt model</a:t>
            </a:r>
          </a:p>
        </p:txBody>
      </p:sp>
      <p:graphicFrame>
        <p:nvGraphicFramePr>
          <p:cNvPr id="5" name="Diagram 4">
            <a:extLst>
              <a:ext uri="{FF2B5EF4-FFF2-40B4-BE49-F238E27FC236}">
                <a16:creationId xmlns:a16="http://schemas.microsoft.com/office/drawing/2014/main" id="{F8E474E7-0D67-5145-6811-4A58C135136E}"/>
              </a:ext>
            </a:extLst>
          </p:cNvPr>
          <p:cNvGraphicFramePr/>
          <p:nvPr>
            <p:extLst>
              <p:ext uri="{D42A27DB-BD31-4B8C-83A1-F6EECF244321}">
                <p14:modId xmlns:p14="http://schemas.microsoft.com/office/powerpoint/2010/main" val="709379698"/>
              </p:ext>
            </p:extLst>
          </p:nvPr>
        </p:nvGraphicFramePr>
        <p:xfrm>
          <a:off x="879894" y="2950234"/>
          <a:ext cx="4140680" cy="37611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E4A1B9C7-A4A5-8E57-8CA3-B83CF251D57E}"/>
              </a:ext>
            </a:extLst>
          </p:cNvPr>
          <p:cNvSpPr/>
          <p:nvPr/>
        </p:nvSpPr>
        <p:spPr>
          <a:xfrm>
            <a:off x="5641675" y="2950233"/>
            <a:ext cx="2156604" cy="3761118"/>
          </a:xfrm>
          <a:prstGeom prst="rect">
            <a:avLst/>
          </a:prstGeom>
          <a:noFill/>
          <a:ln>
            <a:solidFill>
              <a:schemeClr val="bg1">
                <a:lumMod val="85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7" name="TextBox 6">
            <a:extLst>
              <a:ext uri="{FF2B5EF4-FFF2-40B4-BE49-F238E27FC236}">
                <a16:creationId xmlns:a16="http://schemas.microsoft.com/office/drawing/2014/main" id="{E0BA64E3-53A9-6582-53BC-1D760C2AC1DC}"/>
              </a:ext>
            </a:extLst>
          </p:cNvPr>
          <p:cNvSpPr txBox="1"/>
          <p:nvPr/>
        </p:nvSpPr>
        <p:spPr>
          <a:xfrm>
            <a:off x="6096000" y="3732245"/>
            <a:ext cx="1150189" cy="400110"/>
          </a:xfrm>
          <a:prstGeom prst="rect">
            <a:avLst/>
          </a:prstGeom>
          <a:solidFill>
            <a:schemeClr val="accent6"/>
          </a:solidFill>
          <a:ln>
            <a:solidFill>
              <a:schemeClr val="bg2"/>
            </a:solidFill>
          </a:ln>
        </p:spPr>
        <p:txBody>
          <a:bodyPr wrap="square" rtlCol="0">
            <a:spAutoFit/>
          </a:bodyPr>
          <a:lstStyle/>
          <a:p>
            <a:pPr algn="ctr"/>
            <a:r>
              <a:rPr lang="en-US" sz="2000" b="1" dirty="0">
                <a:solidFill>
                  <a:schemeClr val="bg1"/>
                </a:solidFill>
              </a:rPr>
              <a:t>Say</a:t>
            </a:r>
            <a:endParaRPr lang="en-US" b="1" dirty="0">
              <a:solidFill>
                <a:schemeClr val="bg1"/>
              </a:solidFill>
            </a:endParaRPr>
          </a:p>
        </p:txBody>
      </p:sp>
      <p:sp>
        <p:nvSpPr>
          <p:cNvPr id="8" name="TextBox 7">
            <a:extLst>
              <a:ext uri="{FF2B5EF4-FFF2-40B4-BE49-F238E27FC236}">
                <a16:creationId xmlns:a16="http://schemas.microsoft.com/office/drawing/2014/main" id="{1A3A29C0-06C6-AA0D-016A-0991C4F65A97}"/>
              </a:ext>
            </a:extLst>
          </p:cNvPr>
          <p:cNvSpPr txBox="1"/>
          <p:nvPr/>
        </p:nvSpPr>
        <p:spPr>
          <a:xfrm>
            <a:off x="6096000" y="4557707"/>
            <a:ext cx="1150189" cy="400110"/>
          </a:xfrm>
          <a:prstGeom prst="rect">
            <a:avLst/>
          </a:prstGeom>
          <a:solidFill>
            <a:schemeClr val="accent5"/>
          </a:solidFill>
          <a:ln>
            <a:solidFill>
              <a:schemeClr val="bg2"/>
            </a:solidFill>
          </a:ln>
        </p:spPr>
        <p:txBody>
          <a:bodyPr wrap="square" rtlCol="0">
            <a:spAutoFit/>
          </a:bodyPr>
          <a:lstStyle/>
          <a:p>
            <a:pPr algn="ctr"/>
            <a:r>
              <a:rPr lang="en-US" sz="2000" b="1" dirty="0">
                <a:solidFill>
                  <a:schemeClr val="bg1">
                    <a:lumMod val="95000"/>
                  </a:schemeClr>
                </a:solidFill>
              </a:rPr>
              <a:t>Stay</a:t>
            </a:r>
            <a:endParaRPr lang="en-US" b="1" dirty="0">
              <a:solidFill>
                <a:schemeClr val="bg1">
                  <a:lumMod val="95000"/>
                </a:schemeClr>
              </a:solidFill>
            </a:endParaRPr>
          </a:p>
        </p:txBody>
      </p:sp>
      <p:sp>
        <p:nvSpPr>
          <p:cNvPr id="9" name="TextBox 8">
            <a:extLst>
              <a:ext uri="{FF2B5EF4-FFF2-40B4-BE49-F238E27FC236}">
                <a16:creationId xmlns:a16="http://schemas.microsoft.com/office/drawing/2014/main" id="{65A3F98E-79ED-AAC2-8A08-0ECD053144C5}"/>
              </a:ext>
            </a:extLst>
          </p:cNvPr>
          <p:cNvSpPr txBox="1"/>
          <p:nvPr/>
        </p:nvSpPr>
        <p:spPr>
          <a:xfrm>
            <a:off x="6096001" y="5383169"/>
            <a:ext cx="1150188" cy="400110"/>
          </a:xfrm>
          <a:prstGeom prst="rect">
            <a:avLst/>
          </a:prstGeom>
          <a:solidFill>
            <a:schemeClr val="accent3"/>
          </a:solidFill>
          <a:ln>
            <a:solidFill>
              <a:schemeClr val="bg2"/>
            </a:solidFill>
          </a:ln>
        </p:spPr>
        <p:txBody>
          <a:bodyPr wrap="square" rtlCol="0">
            <a:spAutoFit/>
          </a:bodyPr>
          <a:lstStyle/>
          <a:p>
            <a:pPr algn="ctr"/>
            <a:r>
              <a:rPr lang="en-US" sz="2000" b="1" dirty="0"/>
              <a:t>Strive</a:t>
            </a:r>
          </a:p>
        </p:txBody>
      </p:sp>
      <p:sp>
        <p:nvSpPr>
          <p:cNvPr id="10" name="Rectangle 9">
            <a:extLst>
              <a:ext uri="{FF2B5EF4-FFF2-40B4-BE49-F238E27FC236}">
                <a16:creationId xmlns:a16="http://schemas.microsoft.com/office/drawing/2014/main" id="{D9BB1862-D1D7-1D0B-E82D-10C1903B3BC1}"/>
              </a:ext>
            </a:extLst>
          </p:cNvPr>
          <p:cNvSpPr/>
          <p:nvPr/>
        </p:nvSpPr>
        <p:spPr>
          <a:xfrm>
            <a:off x="8471140" y="2950233"/>
            <a:ext cx="2518913" cy="3761118"/>
          </a:xfrm>
          <a:prstGeom prst="rect">
            <a:avLst/>
          </a:prstGeom>
          <a:noFill/>
          <a:ln>
            <a:solidFill>
              <a:schemeClr val="bg1">
                <a:lumMod val="85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BEA6C1CD-48D6-6CDD-22ED-0F751936A1DE}"/>
              </a:ext>
            </a:extLst>
          </p:cNvPr>
          <p:cNvSpPr txBox="1"/>
          <p:nvPr/>
        </p:nvSpPr>
        <p:spPr>
          <a:xfrm>
            <a:off x="8833449" y="3429000"/>
            <a:ext cx="1708030" cy="400110"/>
          </a:xfrm>
          <a:prstGeom prst="rect">
            <a:avLst/>
          </a:prstGeom>
          <a:solidFill>
            <a:schemeClr val="accent6">
              <a:lumMod val="75000"/>
            </a:schemeClr>
          </a:solidFill>
          <a:ln>
            <a:solidFill>
              <a:schemeClr val="bg2"/>
            </a:solidFill>
          </a:ln>
        </p:spPr>
        <p:txBody>
          <a:bodyPr wrap="square" rtlCol="0">
            <a:spAutoFit/>
          </a:bodyPr>
          <a:lstStyle/>
          <a:p>
            <a:pPr algn="ctr"/>
            <a:r>
              <a:rPr lang="en-US" sz="2000" b="1" dirty="0">
                <a:solidFill>
                  <a:schemeClr val="bg1">
                    <a:lumMod val="95000"/>
                  </a:schemeClr>
                </a:solidFill>
              </a:rPr>
              <a:t>Talent</a:t>
            </a:r>
            <a:endParaRPr lang="en-US" b="1" dirty="0">
              <a:solidFill>
                <a:schemeClr val="bg1">
                  <a:lumMod val="95000"/>
                </a:schemeClr>
              </a:solidFill>
            </a:endParaRPr>
          </a:p>
        </p:txBody>
      </p:sp>
      <p:sp>
        <p:nvSpPr>
          <p:cNvPr id="12" name="TextBox 11">
            <a:extLst>
              <a:ext uri="{FF2B5EF4-FFF2-40B4-BE49-F238E27FC236}">
                <a16:creationId xmlns:a16="http://schemas.microsoft.com/office/drawing/2014/main" id="{6E768A16-DCD9-7314-5BEE-82F1B9C81B4B}"/>
              </a:ext>
            </a:extLst>
          </p:cNvPr>
          <p:cNvSpPr txBox="1"/>
          <p:nvPr/>
        </p:nvSpPr>
        <p:spPr>
          <a:xfrm>
            <a:off x="8833449" y="4347713"/>
            <a:ext cx="1708030" cy="400110"/>
          </a:xfrm>
          <a:prstGeom prst="rect">
            <a:avLst/>
          </a:prstGeom>
          <a:solidFill>
            <a:schemeClr val="accent5"/>
          </a:solidFill>
          <a:ln>
            <a:solidFill>
              <a:schemeClr val="bg2"/>
            </a:solidFill>
          </a:ln>
        </p:spPr>
        <p:txBody>
          <a:bodyPr wrap="square" rtlCol="0">
            <a:spAutoFit/>
          </a:bodyPr>
          <a:lstStyle/>
          <a:p>
            <a:pPr algn="ctr"/>
            <a:r>
              <a:rPr lang="en-US" sz="2000" b="1" dirty="0">
                <a:solidFill>
                  <a:schemeClr val="bg1">
                    <a:lumMod val="95000"/>
                  </a:schemeClr>
                </a:solidFill>
              </a:rPr>
              <a:t>Financial</a:t>
            </a:r>
            <a:endParaRPr lang="en-US" b="1" dirty="0">
              <a:solidFill>
                <a:schemeClr val="bg1">
                  <a:lumMod val="95000"/>
                </a:schemeClr>
              </a:solidFill>
            </a:endParaRPr>
          </a:p>
        </p:txBody>
      </p:sp>
      <p:sp>
        <p:nvSpPr>
          <p:cNvPr id="13" name="TextBox 12">
            <a:extLst>
              <a:ext uri="{FF2B5EF4-FFF2-40B4-BE49-F238E27FC236}">
                <a16:creationId xmlns:a16="http://schemas.microsoft.com/office/drawing/2014/main" id="{95211ED8-22A3-9539-58E3-A643052D9018}"/>
              </a:ext>
            </a:extLst>
          </p:cNvPr>
          <p:cNvSpPr txBox="1"/>
          <p:nvPr/>
        </p:nvSpPr>
        <p:spPr>
          <a:xfrm>
            <a:off x="8833449" y="5221135"/>
            <a:ext cx="1708030" cy="400110"/>
          </a:xfrm>
          <a:prstGeom prst="rect">
            <a:avLst/>
          </a:prstGeom>
          <a:solidFill>
            <a:schemeClr val="accent3"/>
          </a:solidFill>
          <a:ln>
            <a:solidFill>
              <a:schemeClr val="bg2"/>
            </a:solidFill>
          </a:ln>
        </p:spPr>
        <p:txBody>
          <a:bodyPr wrap="square" rtlCol="0">
            <a:spAutoFit/>
          </a:bodyPr>
          <a:lstStyle/>
          <a:p>
            <a:pPr algn="ctr"/>
            <a:r>
              <a:rPr lang="en-US" sz="2000" b="1" dirty="0"/>
              <a:t>Operational</a:t>
            </a:r>
            <a:endParaRPr lang="en-US" b="1" dirty="0"/>
          </a:p>
        </p:txBody>
      </p:sp>
      <p:sp>
        <p:nvSpPr>
          <p:cNvPr id="14" name="TextBox 13">
            <a:extLst>
              <a:ext uri="{FF2B5EF4-FFF2-40B4-BE49-F238E27FC236}">
                <a16:creationId xmlns:a16="http://schemas.microsoft.com/office/drawing/2014/main" id="{81BD4ACB-FBD4-1152-3C2B-74726BAC9E9D}"/>
              </a:ext>
            </a:extLst>
          </p:cNvPr>
          <p:cNvSpPr txBox="1"/>
          <p:nvPr/>
        </p:nvSpPr>
        <p:spPr>
          <a:xfrm>
            <a:off x="8833449" y="6094557"/>
            <a:ext cx="1708030" cy="400110"/>
          </a:xfrm>
          <a:prstGeom prst="rect">
            <a:avLst/>
          </a:prstGeom>
          <a:solidFill>
            <a:schemeClr val="accent2">
              <a:lumMod val="40000"/>
              <a:lumOff val="60000"/>
            </a:schemeClr>
          </a:solidFill>
          <a:ln>
            <a:solidFill>
              <a:schemeClr val="bg2"/>
            </a:solidFill>
          </a:ln>
        </p:spPr>
        <p:txBody>
          <a:bodyPr wrap="square" rtlCol="0">
            <a:spAutoFit/>
          </a:bodyPr>
          <a:lstStyle/>
          <a:p>
            <a:pPr algn="ctr"/>
            <a:r>
              <a:rPr lang="en-US" sz="2000" b="1" dirty="0"/>
              <a:t>Customer</a:t>
            </a:r>
            <a:endParaRPr lang="en-US" b="1" dirty="0"/>
          </a:p>
        </p:txBody>
      </p:sp>
      <p:sp>
        <p:nvSpPr>
          <p:cNvPr id="15" name="Rectangle 14">
            <a:extLst>
              <a:ext uri="{FF2B5EF4-FFF2-40B4-BE49-F238E27FC236}">
                <a16:creationId xmlns:a16="http://schemas.microsoft.com/office/drawing/2014/main" id="{FEE99D27-2CEF-6BD0-181F-B183EFD3BF79}"/>
              </a:ext>
            </a:extLst>
          </p:cNvPr>
          <p:cNvSpPr/>
          <p:nvPr/>
        </p:nvSpPr>
        <p:spPr>
          <a:xfrm>
            <a:off x="879894" y="2267135"/>
            <a:ext cx="4140680" cy="655607"/>
          </a:xfrm>
          <a:prstGeom prst="rect">
            <a:avLst/>
          </a:prstGeom>
          <a:solidFill>
            <a:schemeClr val="accent5">
              <a:lumMod val="40000"/>
              <a:lumOff val="60000"/>
            </a:schemeClr>
          </a:solidFill>
          <a:ln>
            <a:solidFill>
              <a:schemeClr val="accent5">
                <a:lumMod val="40000"/>
                <a:lumOff val="6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b="1" u="sng" dirty="0"/>
              <a:t>Engagement Drivers</a:t>
            </a:r>
          </a:p>
        </p:txBody>
      </p:sp>
      <p:sp>
        <p:nvSpPr>
          <p:cNvPr id="16" name="Rectangle 15">
            <a:extLst>
              <a:ext uri="{FF2B5EF4-FFF2-40B4-BE49-F238E27FC236}">
                <a16:creationId xmlns:a16="http://schemas.microsoft.com/office/drawing/2014/main" id="{9A989D56-0BBB-EFB4-0E76-596B6DC07E84}"/>
              </a:ext>
            </a:extLst>
          </p:cNvPr>
          <p:cNvSpPr/>
          <p:nvPr/>
        </p:nvSpPr>
        <p:spPr>
          <a:xfrm>
            <a:off x="5641675" y="2245575"/>
            <a:ext cx="2156604" cy="664822"/>
          </a:xfrm>
          <a:prstGeom prst="rect">
            <a:avLst/>
          </a:prstGeom>
          <a:solidFill>
            <a:schemeClr val="accent5">
              <a:lumMod val="40000"/>
              <a:lumOff val="60000"/>
            </a:schemeClr>
          </a:solidFill>
          <a:ln>
            <a:solidFill>
              <a:schemeClr val="accent5">
                <a:lumMod val="40000"/>
                <a:lumOff val="6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b="1" u="sng" dirty="0"/>
              <a:t>Engagement Outcomes</a:t>
            </a:r>
          </a:p>
        </p:txBody>
      </p:sp>
      <p:sp>
        <p:nvSpPr>
          <p:cNvPr id="17" name="Rectangle 16">
            <a:extLst>
              <a:ext uri="{FF2B5EF4-FFF2-40B4-BE49-F238E27FC236}">
                <a16:creationId xmlns:a16="http://schemas.microsoft.com/office/drawing/2014/main" id="{A98AB12D-C3D5-2749-A650-D0C9CC385A73}"/>
              </a:ext>
            </a:extLst>
          </p:cNvPr>
          <p:cNvSpPr/>
          <p:nvPr/>
        </p:nvSpPr>
        <p:spPr>
          <a:xfrm>
            <a:off x="8471140" y="2227832"/>
            <a:ext cx="2518913" cy="682565"/>
          </a:xfrm>
          <a:prstGeom prst="rect">
            <a:avLst/>
          </a:prstGeom>
          <a:solidFill>
            <a:schemeClr val="accent5">
              <a:lumMod val="40000"/>
              <a:lumOff val="60000"/>
            </a:schemeClr>
          </a:solidFill>
          <a:ln>
            <a:solidFill>
              <a:schemeClr val="accent5">
                <a:lumMod val="40000"/>
                <a:lumOff val="6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b="1" u="sng" dirty="0"/>
              <a:t>Business Outcomes</a:t>
            </a:r>
          </a:p>
        </p:txBody>
      </p:sp>
      <p:sp>
        <p:nvSpPr>
          <p:cNvPr id="18" name="Arrow: Right 17">
            <a:extLst>
              <a:ext uri="{FF2B5EF4-FFF2-40B4-BE49-F238E27FC236}">
                <a16:creationId xmlns:a16="http://schemas.microsoft.com/office/drawing/2014/main" id="{60DB86CC-A216-2D7D-3A79-CFD6C5CC570E}"/>
              </a:ext>
            </a:extLst>
          </p:cNvPr>
          <p:cNvSpPr/>
          <p:nvPr/>
        </p:nvSpPr>
        <p:spPr>
          <a:xfrm>
            <a:off x="5089584" y="4594270"/>
            <a:ext cx="500334" cy="382367"/>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20" name="Arrow: Right 19">
            <a:extLst>
              <a:ext uri="{FF2B5EF4-FFF2-40B4-BE49-F238E27FC236}">
                <a16:creationId xmlns:a16="http://schemas.microsoft.com/office/drawing/2014/main" id="{CB0FB61C-EE1A-B152-B8F1-F030ED1A6648}"/>
              </a:ext>
            </a:extLst>
          </p:cNvPr>
          <p:cNvSpPr/>
          <p:nvPr/>
        </p:nvSpPr>
        <p:spPr>
          <a:xfrm>
            <a:off x="7896403" y="4594270"/>
            <a:ext cx="528369" cy="382367"/>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12606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083650"/>
            <a:ext cx="10972800" cy="1143000"/>
          </a:xfrm>
        </p:spPr>
        <p:txBody>
          <a:bodyPr>
            <a:normAutofit fontScale="90000"/>
          </a:bodyPr>
          <a:lstStyle/>
          <a:p>
            <a:r>
              <a:rPr lang="en-US" dirty="0"/>
              <a:t>Importance of the AON-Hewitt Model in a Hotel</a:t>
            </a:r>
          </a:p>
        </p:txBody>
      </p:sp>
      <p:sp>
        <p:nvSpPr>
          <p:cNvPr id="2" name="Content Placeholder 1"/>
          <p:cNvSpPr>
            <a:spLocks noGrp="1"/>
          </p:cNvSpPr>
          <p:nvPr>
            <p:ph idx="1"/>
          </p:nvPr>
        </p:nvSpPr>
        <p:spPr>
          <a:xfrm>
            <a:off x="609600" y="2919870"/>
            <a:ext cx="10972800" cy="4389120"/>
          </a:xfrm>
        </p:spPr>
        <p:txBody>
          <a:bodyPr/>
          <a:lstStyle/>
          <a:p>
            <a:r>
              <a:rPr lang="en-US" dirty="0"/>
              <a:t>Increases loyalty</a:t>
            </a:r>
          </a:p>
          <a:p>
            <a:r>
              <a:rPr lang="en-US" dirty="0"/>
              <a:t>Increases empathy</a:t>
            </a:r>
          </a:p>
          <a:p>
            <a:r>
              <a:rPr lang="en-US" dirty="0"/>
              <a:t>Motivates employees</a:t>
            </a:r>
          </a:p>
          <a:p>
            <a:r>
              <a:rPr lang="en-US" dirty="0"/>
              <a:t>Improves service quality</a:t>
            </a:r>
          </a:p>
          <a:p>
            <a:r>
              <a:rPr lang="en-US" dirty="0"/>
              <a:t>Increases customer satisfaction (Schneider et al., 2012)</a:t>
            </a:r>
          </a:p>
        </p:txBody>
      </p:sp>
    </p:spTree>
    <p:extLst>
      <p:ext uri="{BB962C8B-B14F-4D97-AF65-F5344CB8AC3E}">
        <p14:creationId xmlns:p14="http://schemas.microsoft.com/office/powerpoint/2010/main" val="1196049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066397"/>
            <a:ext cx="10972800" cy="1143000"/>
          </a:xfrm>
        </p:spPr>
        <p:txBody>
          <a:bodyPr>
            <a:normAutofit fontScale="90000"/>
          </a:bodyPr>
          <a:lstStyle/>
          <a:p>
            <a:r>
              <a:rPr lang="en-US" dirty="0"/>
              <a:t>Best ways to Engage Employees at Hotel</a:t>
            </a:r>
          </a:p>
        </p:txBody>
      </p:sp>
      <p:sp>
        <p:nvSpPr>
          <p:cNvPr id="2" name="Content Placeholder 1"/>
          <p:cNvSpPr>
            <a:spLocks noGrp="1"/>
          </p:cNvSpPr>
          <p:nvPr>
            <p:ph idx="1"/>
          </p:nvPr>
        </p:nvSpPr>
        <p:spPr>
          <a:xfrm>
            <a:off x="609600" y="2885364"/>
            <a:ext cx="10972800" cy="4389120"/>
          </a:xfrm>
        </p:spPr>
        <p:txBody>
          <a:bodyPr/>
          <a:lstStyle/>
          <a:p>
            <a:r>
              <a:rPr lang="en-US" dirty="0"/>
              <a:t>Maintain openness</a:t>
            </a:r>
          </a:p>
          <a:p>
            <a:r>
              <a:rPr lang="en-US" dirty="0"/>
              <a:t>Promote direct communication</a:t>
            </a:r>
          </a:p>
          <a:p>
            <a:r>
              <a:rPr lang="en-US" dirty="0"/>
              <a:t>Request opinions and suggestions</a:t>
            </a:r>
          </a:p>
          <a:p>
            <a:r>
              <a:rPr lang="en-US" dirty="0"/>
              <a:t>Reward and incentives</a:t>
            </a:r>
          </a:p>
          <a:p>
            <a:r>
              <a:rPr lang="en-US" dirty="0"/>
              <a:t>Allow them to develop professionally</a:t>
            </a:r>
          </a:p>
          <a:p>
            <a:r>
              <a:rPr lang="en-US" dirty="0"/>
              <a:t>Ensure flexible scheduling</a:t>
            </a:r>
          </a:p>
          <a:p>
            <a:r>
              <a:rPr lang="en-US" dirty="0"/>
              <a:t>Embrace teamwork by enabling it</a:t>
            </a:r>
          </a:p>
        </p:txBody>
      </p:sp>
    </p:spTree>
    <p:extLst>
      <p:ext uri="{BB962C8B-B14F-4D97-AF65-F5344CB8AC3E}">
        <p14:creationId xmlns:p14="http://schemas.microsoft.com/office/powerpoint/2010/main" val="3398655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600571"/>
            <a:ext cx="10972800" cy="1143000"/>
          </a:xfrm>
        </p:spPr>
        <p:txBody>
          <a:bodyPr>
            <a:normAutofit/>
          </a:bodyPr>
          <a:lstStyle/>
          <a:p>
            <a:r>
              <a:rPr lang="en-US" dirty="0"/>
              <a:t>Conclusion</a:t>
            </a:r>
          </a:p>
        </p:txBody>
      </p:sp>
      <p:sp>
        <p:nvSpPr>
          <p:cNvPr id="2" name="Content Placeholder 1"/>
          <p:cNvSpPr>
            <a:spLocks noGrp="1"/>
          </p:cNvSpPr>
          <p:nvPr>
            <p:ph idx="1"/>
          </p:nvPr>
        </p:nvSpPr>
        <p:spPr>
          <a:xfrm>
            <a:off x="609600" y="2468880"/>
            <a:ext cx="10972800" cy="4389120"/>
          </a:xfrm>
        </p:spPr>
        <p:txBody>
          <a:bodyPr>
            <a:normAutofit/>
          </a:bodyPr>
          <a:lstStyle/>
          <a:p>
            <a:pPr marL="0" indent="0">
              <a:buNone/>
            </a:pPr>
            <a:r>
              <a:rPr lang="en-US" sz="2400" dirty="0"/>
              <a:t>Businesses in the hotel industry must put an emphasis on employee engagement because it is a customer service-driven sector. Engagement enables businesses to thrive by prioritizing workers, who will then achieve business goals and generate profit by providing the greatest service to consumers (Truss et al., 2013).</a:t>
            </a:r>
          </a:p>
        </p:txBody>
      </p:sp>
    </p:spTree>
    <p:extLst>
      <p:ext uri="{BB962C8B-B14F-4D97-AF65-F5344CB8AC3E}">
        <p14:creationId xmlns:p14="http://schemas.microsoft.com/office/powerpoint/2010/main" val="469614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76284"/>
            <a:ext cx="10972800" cy="1143000"/>
          </a:xfrm>
        </p:spPr>
        <p:txBody>
          <a:bodyPr>
            <a:normAutofit/>
          </a:bodyPr>
          <a:lstStyle/>
          <a:p>
            <a:r>
              <a:rPr lang="en-US" dirty="0"/>
              <a:t>References</a:t>
            </a:r>
          </a:p>
        </p:txBody>
      </p:sp>
      <p:sp>
        <p:nvSpPr>
          <p:cNvPr id="2" name="Content Placeholder 1"/>
          <p:cNvSpPr>
            <a:spLocks noGrp="1"/>
          </p:cNvSpPr>
          <p:nvPr>
            <p:ph idx="1"/>
          </p:nvPr>
        </p:nvSpPr>
        <p:spPr>
          <a:xfrm>
            <a:off x="609600" y="1898848"/>
            <a:ext cx="10650747" cy="5123056"/>
          </a:xfrm>
        </p:spPr>
        <p:txBody>
          <a:bodyPr>
            <a:normAutofit fontScale="47500" lnSpcReduction="20000"/>
          </a:bodyPr>
          <a:lstStyle/>
          <a:p>
            <a:pPr algn="just">
              <a:lnSpc>
                <a:spcPct val="200000"/>
              </a:lnSpc>
              <a:buFont typeface="Wingdings" panose="05000000000000000000" pitchFamily="2" charset="2"/>
              <a:buChar char="Ø"/>
            </a:pPr>
            <a:r>
              <a:rPr lang="en-US" sz="3300" dirty="0" err="1"/>
              <a:t>Anitha</a:t>
            </a:r>
            <a:r>
              <a:rPr lang="en-US" sz="3300" dirty="0"/>
              <a:t>, J., 2014. Determinants of employee engagement and their impact on employee performance. International journal of productivity and performance management.</a:t>
            </a:r>
          </a:p>
          <a:p>
            <a:pPr algn="just">
              <a:lnSpc>
                <a:spcPct val="200000"/>
              </a:lnSpc>
              <a:buFont typeface="Wingdings" panose="05000000000000000000" pitchFamily="2" charset="2"/>
              <a:buChar char="Ø"/>
            </a:pPr>
            <a:r>
              <a:rPr lang="en-US" sz="3300" dirty="0" err="1"/>
              <a:t>Bhuvanaiah</a:t>
            </a:r>
            <a:r>
              <a:rPr lang="en-US" sz="3300" dirty="0"/>
              <a:t>, T. and Raya, R.P., 2014. Employee engagement: Key to organizational success. SCMS journal of Indian Management, 11(4), p.61.</a:t>
            </a:r>
          </a:p>
          <a:p>
            <a:pPr algn="just">
              <a:lnSpc>
                <a:spcPct val="200000"/>
              </a:lnSpc>
              <a:buFont typeface="Wingdings" panose="05000000000000000000" pitchFamily="2" charset="2"/>
              <a:buChar char="Ø"/>
            </a:pPr>
            <a:r>
              <a:rPr lang="en-US" sz="3300" dirty="0" err="1"/>
              <a:t>Handa</a:t>
            </a:r>
            <a:r>
              <a:rPr lang="en-US" sz="3300" dirty="0"/>
              <a:t>, M. and Gulati, A., 2014. Employee Engagement. Journal of Management Research (09725814), 14(1).</a:t>
            </a:r>
          </a:p>
          <a:p>
            <a:pPr algn="just">
              <a:lnSpc>
                <a:spcPct val="200000"/>
              </a:lnSpc>
              <a:buFont typeface="Wingdings" panose="05000000000000000000" pitchFamily="2" charset="2"/>
              <a:buChar char="Ø"/>
            </a:pPr>
            <a:r>
              <a:rPr lang="en-US" sz="3300" dirty="0"/>
              <a:t>Huertas-Valdivia, I., </a:t>
            </a:r>
            <a:r>
              <a:rPr lang="en-US" sz="3300" dirty="0" err="1"/>
              <a:t>Llorens</a:t>
            </a:r>
            <a:r>
              <a:rPr lang="en-US" sz="3300" dirty="0"/>
              <a:t>-Montes, F.J. and Ruiz-Moreno, A., 2018. Achieving engagement among hospitality employees: A serial mediation model. International Journal of Contemporary Hospitality Management.</a:t>
            </a:r>
          </a:p>
          <a:p>
            <a:pPr algn="just">
              <a:lnSpc>
                <a:spcPct val="200000"/>
              </a:lnSpc>
              <a:buFont typeface="Wingdings" panose="05000000000000000000" pitchFamily="2" charset="2"/>
              <a:buChar char="Ø"/>
            </a:pPr>
            <a:r>
              <a:rPr lang="en-US" sz="3300" dirty="0" err="1"/>
              <a:t>Imandin</a:t>
            </a:r>
            <a:r>
              <a:rPr lang="en-US" sz="3300" dirty="0"/>
              <a:t>, L., </a:t>
            </a:r>
            <a:r>
              <a:rPr lang="en-US" sz="3300" dirty="0" err="1"/>
              <a:t>Bisschoff</a:t>
            </a:r>
            <a:r>
              <a:rPr lang="en-US" sz="3300" dirty="0"/>
              <a:t>, C. and Botha, C., 2014. A model to measure employee engagement. Problems and Perspectives in Management, (12, </a:t>
            </a:r>
            <a:r>
              <a:rPr lang="en-US" sz="3300" dirty="0" err="1"/>
              <a:t>Iss</a:t>
            </a:r>
            <a:r>
              <a:rPr lang="en-US" sz="3300" dirty="0"/>
              <a:t>. 4 (</a:t>
            </a:r>
            <a:r>
              <a:rPr lang="en-US" sz="3300" dirty="0" err="1"/>
              <a:t>contin</a:t>
            </a:r>
            <a:r>
              <a:rPr lang="en-US" sz="3300" dirty="0"/>
              <a:t>. 2)), pp.520-532. </a:t>
            </a:r>
          </a:p>
          <a:p>
            <a:endParaRPr lang="en-US" sz="1800" dirty="0"/>
          </a:p>
        </p:txBody>
      </p:sp>
    </p:spTree>
    <p:extLst>
      <p:ext uri="{BB962C8B-B14F-4D97-AF65-F5344CB8AC3E}">
        <p14:creationId xmlns:p14="http://schemas.microsoft.com/office/powerpoint/2010/main" val="349153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76284"/>
            <a:ext cx="10972800" cy="1143000"/>
          </a:xfrm>
        </p:spPr>
        <p:txBody>
          <a:bodyPr>
            <a:normAutofit/>
          </a:bodyPr>
          <a:lstStyle/>
          <a:p>
            <a:r>
              <a:rPr lang="en-US" dirty="0"/>
              <a:t>References</a:t>
            </a:r>
          </a:p>
        </p:txBody>
      </p:sp>
      <p:sp>
        <p:nvSpPr>
          <p:cNvPr id="2" name="Content Placeholder 1"/>
          <p:cNvSpPr>
            <a:spLocks noGrp="1"/>
          </p:cNvSpPr>
          <p:nvPr>
            <p:ph idx="1"/>
          </p:nvPr>
        </p:nvSpPr>
        <p:spPr>
          <a:xfrm>
            <a:off x="609600" y="1895568"/>
            <a:ext cx="11220091" cy="4962432"/>
          </a:xfrm>
        </p:spPr>
        <p:txBody>
          <a:bodyPr>
            <a:normAutofit fontScale="85000" lnSpcReduction="20000"/>
          </a:bodyPr>
          <a:lstStyle/>
          <a:p>
            <a:pPr algn="just">
              <a:lnSpc>
                <a:spcPct val="170000"/>
              </a:lnSpc>
              <a:buFont typeface="Wingdings" panose="05000000000000000000" pitchFamily="2" charset="2"/>
              <a:buChar char="Ø"/>
            </a:pPr>
            <a:r>
              <a:rPr lang="en-US" sz="2100" dirty="0"/>
              <a:t>Kang, H.J., 2014. A model of hospitality employee engagement.</a:t>
            </a:r>
          </a:p>
          <a:p>
            <a:pPr algn="just">
              <a:lnSpc>
                <a:spcPct val="170000"/>
              </a:lnSpc>
              <a:buFont typeface="Wingdings" panose="05000000000000000000" pitchFamily="2" charset="2"/>
              <a:buChar char="Ø"/>
            </a:pPr>
            <a:r>
              <a:rPr lang="en-US" sz="2100" dirty="0"/>
              <a:t>Kahn, W. A., 1990.  Psychological Conditions of Personal Engagement and Disengagement at Work. The Academy of Management Journal.</a:t>
            </a:r>
          </a:p>
          <a:p>
            <a:pPr algn="just">
              <a:lnSpc>
                <a:spcPct val="170000"/>
              </a:lnSpc>
              <a:buFont typeface="Wingdings" panose="05000000000000000000" pitchFamily="2" charset="2"/>
              <a:buChar char="Ø"/>
            </a:pPr>
            <a:r>
              <a:rPr lang="en-US" sz="2100" dirty="0"/>
              <a:t>Kumar, V. and </a:t>
            </a:r>
            <a:r>
              <a:rPr lang="en-US" sz="2100" dirty="0" err="1"/>
              <a:t>Pansari</a:t>
            </a:r>
            <a:r>
              <a:rPr lang="en-US" sz="2100" dirty="0"/>
              <a:t>, A., 2015. Measuring the benefits of employee engagement. MIT Sloan Management Review, 56(4), p.67.</a:t>
            </a:r>
          </a:p>
          <a:p>
            <a:pPr algn="just">
              <a:lnSpc>
                <a:spcPct val="170000"/>
              </a:lnSpc>
              <a:buFont typeface="Wingdings" panose="05000000000000000000" pitchFamily="2" charset="2"/>
              <a:buChar char="Ø"/>
            </a:pPr>
            <a:r>
              <a:rPr lang="en-US" sz="2100" dirty="0"/>
              <a:t>Saks, A.M., 2022. Caring human resources management and employee engagement. Human Resource Management Review, 32(3), p.100835.</a:t>
            </a:r>
          </a:p>
          <a:p>
            <a:pPr algn="just">
              <a:lnSpc>
                <a:spcPct val="170000"/>
              </a:lnSpc>
              <a:buFont typeface="Wingdings" panose="05000000000000000000" pitchFamily="2" charset="2"/>
              <a:buChar char="Ø"/>
            </a:pPr>
            <a:r>
              <a:rPr lang="en-US" sz="2100" dirty="0"/>
              <a:t>Schneider, B., Macey, W.H., Barbera, K.M. and Martin, N., 2012. Driving customer satisfaction and financial success through employee engagement. People &amp; Strategy, 32(2), pp.22-28.</a:t>
            </a:r>
          </a:p>
          <a:p>
            <a:pPr algn="just">
              <a:lnSpc>
                <a:spcPct val="170000"/>
              </a:lnSpc>
              <a:buFont typeface="Wingdings" panose="05000000000000000000" pitchFamily="2" charset="2"/>
              <a:buChar char="Ø"/>
            </a:pPr>
            <a:r>
              <a:rPr lang="en-US" sz="2100" dirty="0"/>
              <a:t>Truss, C., </a:t>
            </a:r>
            <a:r>
              <a:rPr lang="en-US" sz="2100" dirty="0" err="1"/>
              <a:t>Delbridge</a:t>
            </a:r>
            <a:r>
              <a:rPr lang="en-US" sz="2100" dirty="0"/>
              <a:t>, R., </a:t>
            </a:r>
            <a:r>
              <a:rPr lang="en-US" sz="2100" dirty="0" err="1"/>
              <a:t>Alfes</a:t>
            </a:r>
            <a:r>
              <a:rPr lang="en-US" sz="2100" dirty="0"/>
              <a:t>, K., Shantz, A. and Soane, E. eds., 2013. Employee engagement in theory and practice. London: Routledge.</a:t>
            </a:r>
          </a:p>
          <a:p>
            <a:endParaRPr lang="en-US" sz="1800" dirty="0"/>
          </a:p>
        </p:txBody>
      </p:sp>
    </p:spTree>
    <p:extLst>
      <p:ext uri="{BB962C8B-B14F-4D97-AF65-F5344CB8AC3E}">
        <p14:creationId xmlns:p14="http://schemas.microsoft.com/office/powerpoint/2010/main" val="288148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0</TotalTime>
  <Words>1374</Words>
  <Application>Microsoft Macintosh PowerPoint</Application>
  <PresentationFormat>Widescreen</PresentationFormat>
  <Paragraphs>96</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Century Gothic</vt:lpstr>
      <vt:lpstr>Palatino Linotype</vt:lpstr>
      <vt:lpstr>Wingdings</vt:lpstr>
      <vt:lpstr>Wingdings 2</vt:lpstr>
      <vt:lpstr>Presentation on brainstorming</vt:lpstr>
      <vt:lpstr>Importance of Employee Engagement in the Success of a Hotel</vt:lpstr>
      <vt:lpstr>Introduction</vt:lpstr>
      <vt:lpstr>Characteristics of an Engaged Employee</vt:lpstr>
      <vt:lpstr>Importance of Employee Engagement in Hotel</vt:lpstr>
      <vt:lpstr>Employee Engagement Model</vt:lpstr>
      <vt:lpstr>Importance of Employee Engagement Model within a Hotel</vt:lpstr>
      <vt:lpstr>Employee Engagement Models</vt:lpstr>
      <vt:lpstr>The AON-Hewitt model</vt:lpstr>
      <vt:lpstr>Importance of the AON-Hewitt Model in a Hotel</vt:lpstr>
      <vt:lpstr>Best ways to Engage Employees at Hotel</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2022-11-13T06:22:06Z</dcterms:created>
  <dcterms:modified xsi:type="dcterms:W3CDTF">2022-11-25T23:49:57Z</dcterms:modified>
</cp:coreProperties>
</file>