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5"/>
  </p:notesMasterIdLst>
  <p:handoutMasterIdLst>
    <p:handoutMasterId r:id="rId26"/>
  </p:handoutMasterIdLst>
  <p:sldIdLst>
    <p:sldId id="370" r:id="rId2"/>
    <p:sldId id="414" r:id="rId3"/>
    <p:sldId id="415" r:id="rId4"/>
    <p:sldId id="416" r:id="rId5"/>
    <p:sldId id="417" r:id="rId6"/>
    <p:sldId id="418" r:id="rId7"/>
    <p:sldId id="419" r:id="rId8"/>
    <p:sldId id="420" r:id="rId9"/>
    <p:sldId id="421" r:id="rId10"/>
    <p:sldId id="422" r:id="rId11"/>
    <p:sldId id="423" r:id="rId12"/>
    <p:sldId id="424" r:id="rId13"/>
    <p:sldId id="425" r:id="rId14"/>
    <p:sldId id="426" r:id="rId15"/>
    <p:sldId id="427" r:id="rId16"/>
    <p:sldId id="428" r:id="rId17"/>
    <p:sldId id="429" r:id="rId18"/>
    <p:sldId id="430" r:id="rId19"/>
    <p:sldId id="431" r:id="rId20"/>
    <p:sldId id="432" r:id="rId21"/>
    <p:sldId id="433" r:id="rId22"/>
    <p:sldId id="434" r:id="rId23"/>
    <p:sldId id="435" r:id="rId24"/>
  </p:sldIdLst>
  <p:sldSz cx="9144000" cy="6858000" type="screen4x3"/>
  <p:notesSz cx="6400800" cy="8686800"/>
  <p:custDataLst>
    <p:tags r:id="rId27"/>
  </p:custDataLst>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orient="horz" pos="4080">
          <p15:clr>
            <a:srgbClr val="A4A3A4"/>
          </p15:clr>
        </p15:guide>
        <p15:guide id="3" orient="horz" pos="436">
          <p15:clr>
            <a:srgbClr val="A4A3A4"/>
          </p15:clr>
        </p15:guide>
        <p15:guide id="4" orient="horz" pos="718">
          <p15:clr>
            <a:srgbClr val="A4A3A4"/>
          </p15:clr>
        </p15:guide>
        <p15:guide id="5" orient="horz" pos="1056">
          <p15:clr>
            <a:srgbClr val="A4A3A4"/>
          </p15:clr>
        </p15:guide>
        <p15:guide id="6" orient="horz" pos="3840">
          <p15:clr>
            <a:srgbClr val="A4A3A4"/>
          </p15:clr>
        </p15:guide>
        <p15:guide id="7" orient="horz" pos="3744">
          <p15:clr>
            <a:srgbClr val="A4A3A4"/>
          </p15:clr>
        </p15:guide>
        <p15:guide id="8" orient="horz" pos="864">
          <p15:clr>
            <a:srgbClr val="A4A3A4"/>
          </p15:clr>
        </p15:guide>
        <p15:guide id="9" pos="2880">
          <p15:clr>
            <a:srgbClr val="A4A3A4"/>
          </p15:clr>
        </p15:guide>
        <p15:guide id="10" pos="5520">
          <p15:clr>
            <a:srgbClr val="A4A3A4"/>
          </p15:clr>
        </p15:guide>
        <p15:guide id="11" pos="240">
          <p15:clr>
            <a:srgbClr val="A4A3A4"/>
          </p15:clr>
        </p15:guide>
        <p15:guide id="12" pos="480">
          <p15:clr>
            <a:srgbClr val="A4A3A4"/>
          </p15:clr>
        </p15:guide>
        <p15:guide id="13" pos="584">
          <p15:clr>
            <a:srgbClr val="A4A3A4"/>
          </p15:clr>
        </p15:guide>
        <p15:guide id="14" pos="15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180" autoAdjust="0"/>
    <p:restoredTop sz="94660"/>
  </p:normalViewPr>
  <p:slideViewPr>
    <p:cSldViewPr>
      <p:cViewPr varScale="1">
        <p:scale>
          <a:sx n="64" d="100"/>
          <a:sy n="64" d="100"/>
        </p:scale>
        <p:origin x="1548" y="56"/>
      </p:cViewPr>
      <p:guideLst>
        <p:guide orient="horz" pos="2160"/>
        <p:guide orient="horz" pos="4080"/>
        <p:guide orient="horz" pos="436"/>
        <p:guide orient="horz" pos="718"/>
        <p:guide orient="horz" pos="1056"/>
        <p:guide orient="horz" pos="3840"/>
        <p:guide orient="horz" pos="3744"/>
        <p:guide orient="horz" pos="864"/>
        <p:guide pos="2880"/>
        <p:guide pos="5520"/>
        <p:guide pos="240"/>
        <p:guide pos="480"/>
        <p:guide pos="584"/>
        <p:guide pos="1584"/>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773363"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defTabSz="862013" eaLnBrk="1" hangingPunct="1">
              <a:defRPr sz="1200"/>
            </a:lvl1pPr>
          </a:lstStyle>
          <a:p>
            <a:pPr>
              <a:defRPr/>
            </a:pPr>
            <a:endParaRPr lang="en-IN" altLang="en-US"/>
          </a:p>
        </p:txBody>
      </p:sp>
      <p:sp>
        <p:nvSpPr>
          <p:cNvPr id="4099" name="Rectangle 3"/>
          <p:cNvSpPr>
            <a:spLocks noGrp="1" noChangeArrowheads="1"/>
          </p:cNvSpPr>
          <p:nvPr>
            <p:ph type="dt" sz="quarter" idx="1"/>
          </p:nvPr>
        </p:nvSpPr>
        <p:spPr bwMode="auto">
          <a:xfrm>
            <a:off x="3627438" y="0"/>
            <a:ext cx="2773362"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algn="r" defTabSz="862013" eaLnBrk="1" hangingPunct="1">
              <a:defRPr sz="1200"/>
            </a:lvl1pPr>
          </a:lstStyle>
          <a:p>
            <a:pPr>
              <a:defRPr/>
            </a:pPr>
            <a:endParaRPr lang="en-IN" altLang="en-US"/>
          </a:p>
        </p:txBody>
      </p:sp>
      <p:sp>
        <p:nvSpPr>
          <p:cNvPr id="4100" name="Rectangle 4"/>
          <p:cNvSpPr>
            <a:spLocks noGrp="1" noChangeArrowheads="1"/>
          </p:cNvSpPr>
          <p:nvPr>
            <p:ph type="ftr" sz="quarter" idx="2"/>
          </p:nvPr>
        </p:nvSpPr>
        <p:spPr bwMode="auto">
          <a:xfrm>
            <a:off x="0" y="8253413"/>
            <a:ext cx="2773363"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defTabSz="862013" eaLnBrk="1" hangingPunct="1">
              <a:defRPr sz="1200"/>
            </a:lvl1pPr>
          </a:lstStyle>
          <a:p>
            <a:pPr>
              <a:defRPr/>
            </a:pPr>
            <a:endParaRPr lang="en-IN" altLang="en-US"/>
          </a:p>
        </p:txBody>
      </p:sp>
      <p:sp>
        <p:nvSpPr>
          <p:cNvPr id="4101" name="Rectangle 5"/>
          <p:cNvSpPr>
            <a:spLocks noGrp="1" noChangeArrowheads="1"/>
          </p:cNvSpPr>
          <p:nvPr>
            <p:ph type="sldNum" sz="quarter" idx="3"/>
          </p:nvPr>
        </p:nvSpPr>
        <p:spPr bwMode="auto">
          <a:xfrm>
            <a:off x="3627438" y="8253413"/>
            <a:ext cx="2773362"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algn="r" defTabSz="862013" eaLnBrk="1" hangingPunct="1">
              <a:defRPr sz="1200"/>
            </a:lvl1pPr>
          </a:lstStyle>
          <a:p>
            <a:pPr>
              <a:defRPr/>
            </a:pPr>
            <a:fld id="{9641B877-0220-42B8-BA31-5B0847C52208}" type="slidenum">
              <a:rPr lang="en-US" altLang="en-US"/>
              <a:pPr>
                <a:defRPr/>
              </a:pPr>
              <a:t>‹#›</a:t>
            </a:fld>
            <a:endParaRPr lang="en-US" altLang="en-US"/>
          </a:p>
        </p:txBody>
      </p:sp>
    </p:spTree>
    <p:extLst>
      <p:ext uri="{BB962C8B-B14F-4D97-AF65-F5344CB8AC3E}">
        <p14:creationId xmlns:p14="http://schemas.microsoft.com/office/powerpoint/2010/main" val="37511873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773363" cy="4349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625850" y="0"/>
            <a:ext cx="2773363" cy="434975"/>
          </a:xfrm>
          <a:prstGeom prst="rect">
            <a:avLst/>
          </a:prstGeom>
        </p:spPr>
        <p:txBody>
          <a:bodyPr vert="horz" lIns="91440" tIns="45720" rIns="91440" bIns="45720" rtlCol="0"/>
          <a:lstStyle>
            <a:lvl1pPr algn="r">
              <a:defRPr sz="1200"/>
            </a:lvl1pPr>
          </a:lstStyle>
          <a:p>
            <a:fld id="{8FCFFB39-D25E-4D7E-B692-3F4EAB000F9D}" type="datetimeFigureOut">
              <a:rPr lang="en-GB" smtClean="0"/>
              <a:t>27/05/2022</a:t>
            </a:fld>
            <a:endParaRPr lang="en-GB"/>
          </a:p>
        </p:txBody>
      </p:sp>
      <p:sp>
        <p:nvSpPr>
          <p:cNvPr id="4" name="Slide Image Placeholder 3"/>
          <p:cNvSpPr>
            <a:spLocks noGrp="1" noRot="1" noChangeAspect="1"/>
          </p:cNvSpPr>
          <p:nvPr>
            <p:ph type="sldImg" idx="2"/>
          </p:nvPr>
        </p:nvSpPr>
        <p:spPr>
          <a:xfrm>
            <a:off x="1246188" y="1085850"/>
            <a:ext cx="3908425" cy="29321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39763" y="4179888"/>
            <a:ext cx="5121275" cy="3421062"/>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251825"/>
            <a:ext cx="2773363" cy="4349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625850" y="8251825"/>
            <a:ext cx="2773363" cy="434975"/>
          </a:xfrm>
          <a:prstGeom prst="rect">
            <a:avLst/>
          </a:prstGeom>
        </p:spPr>
        <p:txBody>
          <a:bodyPr vert="horz" lIns="91440" tIns="45720" rIns="91440" bIns="45720" rtlCol="0" anchor="b"/>
          <a:lstStyle>
            <a:lvl1pPr algn="r">
              <a:defRPr sz="1200"/>
            </a:lvl1pPr>
          </a:lstStyle>
          <a:p>
            <a:fld id="{938182B1-EF9B-4E7F-8AF3-8BF0AF733655}" type="slidenum">
              <a:rPr lang="en-GB" smtClean="0"/>
              <a:t>‹#›</a:t>
            </a:fld>
            <a:endParaRPr lang="en-GB"/>
          </a:p>
        </p:txBody>
      </p:sp>
    </p:spTree>
    <p:extLst>
      <p:ext uri="{BB962C8B-B14F-4D97-AF65-F5344CB8AC3E}">
        <p14:creationId xmlns:p14="http://schemas.microsoft.com/office/powerpoint/2010/main" val="2929275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zh-CN" smtClean="0">
              <a:latin typeface="Times New Roman" panose="02020603050405020304" pitchFamily="18" charset="0"/>
            </a:endParaRPr>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29741C7-3B30-4F6F-AD41-00C6BB9254AE}" type="slidenum">
              <a:rPr lang="en-GB" altLang="zh-CN">
                <a:latin typeface="Times New Roman" panose="02020603050405020304" pitchFamily="18" charset="0"/>
                <a:cs typeface="Arial" panose="020B0604020202020204" pitchFamily="34" charset="0"/>
              </a:rPr>
              <a:pPr>
                <a:spcBef>
                  <a:spcPct val="0"/>
                </a:spcBef>
              </a:pPr>
              <a:t>1</a:t>
            </a:fld>
            <a:endParaRPr lang="en-GB" altLang="zh-CN">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293271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 name="Picture 8" descr="Buildings image for Arnold PPWs"/>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100" y="3365500"/>
            <a:ext cx="9078913"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9"/>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GB" altLang="en-US" sz="800" smtClean="0"/>
              <a:t>Slide 34.</a:t>
            </a:r>
            <a:fld id="{B3015C92-D5CE-419B-904B-2F0B288CFE1A}" type="slidenum">
              <a:rPr lang="en-GB" altLang="en-US" sz="800" smtClean="0"/>
              <a:pPr algn="ctr">
                <a:defRPr/>
              </a:pPr>
              <a:t>‹#›</a:t>
            </a:fld>
            <a:endParaRPr lang="en-GB" altLang="en-US" sz="800" smtClean="0">
              <a:latin typeface="Times" panose="02020603050405020304" pitchFamily="18" charset="0"/>
            </a:endParaRPr>
          </a:p>
        </p:txBody>
      </p:sp>
      <p:pic>
        <p:nvPicPr>
          <p:cNvPr id="5" name="Picture 10" descr="MyFinanceLab logo for RF"/>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7950" y="6229350"/>
            <a:ext cx="1644650"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smtClean="0"/>
              <a:t>Glen Arnold, </a:t>
            </a:r>
            <a:r>
              <a:rPr lang="en-US" altLang="en-US" sz="800" i="1" smtClean="0"/>
              <a:t>Corporate Financial Management</a:t>
            </a:r>
            <a:r>
              <a:rPr lang="en-US" altLang="en-US" sz="800" smtClean="0"/>
              <a:t>, 5</a:t>
            </a:r>
            <a:r>
              <a:rPr lang="en-US" altLang="en-US" sz="800" baseline="30000" smtClean="0"/>
              <a:t>th</a:t>
            </a:r>
            <a:r>
              <a:rPr lang="en-US" altLang="en-US" sz="800" smtClean="0"/>
              <a:t>  Edition © Pearson Education Limited 2013</a:t>
            </a:r>
            <a:endParaRPr lang="en-GB" altLang="en-US" sz="800" smtClean="0"/>
          </a:p>
        </p:txBody>
      </p:sp>
      <p:pic>
        <p:nvPicPr>
          <p:cNvPr id="7" name="Picture 12" descr="PEARSON"/>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7375525" y="6180138"/>
            <a:ext cx="1589088"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1" name="Rectangle 3"/>
          <p:cNvSpPr>
            <a:spLocks noGrp="1" noChangeArrowheads="1"/>
          </p:cNvSpPr>
          <p:nvPr>
            <p:ph type="ctrTitle"/>
          </p:nvPr>
        </p:nvSpPr>
        <p:spPr>
          <a:xfrm>
            <a:off x="687388" y="981075"/>
            <a:ext cx="7772400" cy="1470025"/>
          </a:xfrm>
          <a:prstGeom prst="rect">
            <a:avLst/>
          </a:prstGeom>
        </p:spPr>
        <p:txBody>
          <a:bodyPr/>
          <a:lstStyle>
            <a:lvl1pPr>
              <a:defRPr sz="3600"/>
            </a:lvl1pPr>
          </a:lstStyle>
          <a:p>
            <a:r>
              <a:rPr lang="en-GB"/>
              <a:t>Click to edit Master title style</a:t>
            </a:r>
          </a:p>
        </p:txBody>
      </p:sp>
      <p:sp>
        <p:nvSpPr>
          <p:cNvPr id="8" name="Slide Number Placeholder 4"/>
          <p:cNvSpPr>
            <a:spLocks noGrp="1"/>
          </p:cNvSpPr>
          <p:nvPr>
            <p:ph type="sldNum" sz="quarter" idx="4"/>
          </p:nvPr>
        </p:nvSpPr>
        <p:spPr>
          <a:xfrm>
            <a:off x="6553200" y="6232227"/>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93792936"/>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Title 1"/>
          <p:cNvSpPr>
            <a:spLocks noGrp="1"/>
          </p:cNvSpPr>
          <p:nvPr>
            <p:ph type="title"/>
          </p:nvPr>
        </p:nvSpPr>
        <p:spPr>
          <a:xfrm>
            <a:off x="1331640" y="188640"/>
            <a:ext cx="7355160"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smtClean="0"/>
              <a:t>Click to edit Master title style</a:t>
            </a:r>
            <a:endParaRPr lang="en-GB" dirty="0"/>
          </a:p>
        </p:txBody>
      </p:sp>
      <p:sp>
        <p:nvSpPr>
          <p:cNvPr id="7"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376480166"/>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atin typeface="Garamond" panose="02020404030301010803" pitchFamily="18" charset="0"/>
              </a:defRPr>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atin typeface="Garamond" panose="02020404030301010803" pitchFamily="18"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711472233"/>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87624" y="115887"/>
            <a:ext cx="7776989" cy="433387"/>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Content Placeholder 2"/>
          <p:cNvSpPr>
            <a:spLocks noGrp="1"/>
          </p:cNvSpPr>
          <p:nvPr>
            <p:ph sz="half" idx="1"/>
          </p:nvPr>
        </p:nvSpPr>
        <p:spPr>
          <a:xfrm>
            <a:off x="179388" y="549275"/>
            <a:ext cx="4316412"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549275"/>
            <a:ext cx="4316413"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078256384"/>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31640" y="274638"/>
            <a:ext cx="7355160" cy="1143000"/>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Slide Number Placeholder 4"/>
          <p:cNvSpPr>
            <a:spLocks noGrp="1"/>
          </p:cNvSpPr>
          <p:nvPr>
            <p:ph type="sldNum" sz="quarter" idx="10"/>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176891389"/>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7632973" cy="359618"/>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881805335"/>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Title 1"/>
          <p:cNvSpPr>
            <a:spLocks noGrp="1"/>
          </p:cNvSpPr>
          <p:nvPr>
            <p:ph type="title"/>
          </p:nvPr>
        </p:nvSpPr>
        <p:spPr>
          <a:xfrm>
            <a:off x="1259632" y="274638"/>
            <a:ext cx="7427168"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smtClean="0"/>
              <a:t>Click to edit Master title style</a:t>
            </a:r>
            <a:endParaRPr lang="en-GB" dirty="0"/>
          </a:p>
        </p:txBody>
      </p:sp>
      <p:sp>
        <p:nvSpPr>
          <p:cNvPr id="5"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442721736"/>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atin typeface="Garamond" panose="02020404030301010803" pitchFamily="18" charset="0"/>
              </a:defRPr>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atin typeface="Garamond" panose="02020404030301010803" pitchFamily="18" charset="0"/>
              </a:defRPr>
            </a:lvl1pPr>
            <a:lvl2pPr>
              <a:defRPr sz="2800">
                <a:latin typeface="Garamond" panose="02020404030301010803" pitchFamily="18" charset="0"/>
              </a:defRPr>
            </a:lvl2pPr>
            <a:lvl3pPr>
              <a:defRPr sz="2400">
                <a:latin typeface="Garamond" panose="02020404030301010803" pitchFamily="18" charset="0"/>
              </a:defRPr>
            </a:lvl3pPr>
            <a:lvl4pPr>
              <a:defRPr sz="2000">
                <a:latin typeface="Garamond" panose="02020404030301010803" pitchFamily="18" charset="0"/>
              </a:defRPr>
            </a:lvl4pPr>
            <a:lvl5pPr>
              <a:defRPr sz="2000">
                <a:latin typeface="Garamond" panose="02020404030301010803" pitchFamily="18" charset="0"/>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2262150186"/>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Garamond" panose="02020404030301010803" pitchFamily="18" charset="0"/>
              </a:defRPr>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Garamond" panose="02020404030301010803"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3516266374"/>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259632" y="115888"/>
            <a:ext cx="7704981" cy="360784"/>
          </a:xfrm>
          <a:prstGeom prst="rect">
            <a:avLst/>
          </a:prstGeom>
        </p:spPr>
        <p:txBody>
          <a:bodyPr/>
          <a:lstStyle>
            <a:lvl1pPr>
              <a:defRPr>
                <a:latin typeface="Garamond" panose="02020404030301010803" pitchFamily="18" charset="0"/>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549275"/>
            <a:ext cx="8785225" cy="5576888"/>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129044041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9100" y="115888"/>
            <a:ext cx="2195513" cy="6010275"/>
          </a:xfrm>
          <a:prstGeom prst="rect">
            <a:avLst/>
          </a:prstGeom>
        </p:spPr>
        <p:txBody>
          <a:bodyPr vert="eaVert"/>
          <a:lstStyle>
            <a:lvl1pPr>
              <a:defRPr>
                <a:latin typeface="Garamond" panose="02020404030301010803" pitchFamily="18" charset="0"/>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179388" y="115888"/>
            <a:ext cx="6437312" cy="6010275"/>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spTree>
    <p:extLst>
      <p:ext uri="{BB962C8B-B14F-4D97-AF65-F5344CB8AC3E}">
        <p14:creationId xmlns:p14="http://schemas.microsoft.com/office/powerpoint/2010/main" val="1258173376"/>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2955" name="Text Box 11"/>
          <p:cNvSpPr txBox="1">
            <a:spLocks noChangeArrowheads="1"/>
          </p:cNvSpPr>
          <p:nvPr userDrawn="1"/>
        </p:nvSpPr>
        <p:spPr bwMode="auto">
          <a:xfrm>
            <a:off x="1979712" y="6429632"/>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r>
              <a:rPr lang="en-GB" altLang="zh-CN" sz="800" dirty="0" smtClean="0">
                <a:ea typeface="宋体" panose="02010600030101010101" pitchFamily="2" charset="-122"/>
              </a:rPr>
              <a:t>The Economics of Money, Banking, and Financial Markets, 12th edition, F.S. </a:t>
            </a:r>
            <a:r>
              <a:rPr lang="en-GB" altLang="zh-CN" sz="800" dirty="0" err="1" smtClean="0">
                <a:ea typeface="宋体" panose="02010600030101010101" pitchFamily="2" charset="-122"/>
              </a:rPr>
              <a:t>Mishkin</a:t>
            </a:r>
            <a:r>
              <a:rPr lang="en-GB" altLang="zh-CN" sz="800" dirty="0" smtClean="0"/>
              <a:t>, Copyright Pearson Education 2019</a:t>
            </a:r>
          </a:p>
        </p:txBody>
      </p:sp>
      <p:sp>
        <p:nvSpPr>
          <p:cNvPr id="6" name="Rectangle 2"/>
          <p:cNvSpPr>
            <a:spLocks noGrp="1" noChangeArrowheads="1"/>
          </p:cNvSpPr>
          <p:nvPr>
            <p:ph type="title"/>
          </p:nvPr>
        </p:nvSpPr>
        <p:spPr bwMode="auto">
          <a:xfrm>
            <a:off x="1389063" y="246063"/>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smtClean="0"/>
              <a:t>Click to edit Master title style</a:t>
            </a:r>
          </a:p>
        </p:txBody>
      </p:sp>
      <p:sp>
        <p:nvSpPr>
          <p:cNvPr id="7" name="Rectangle 3"/>
          <p:cNvSpPr>
            <a:spLocks noGrp="1" noChangeArrowheads="1"/>
          </p:cNvSpPr>
          <p:nvPr>
            <p:ph type="body" idx="1"/>
          </p:nvPr>
        </p:nvSpPr>
        <p:spPr bwMode="auto">
          <a:xfrm>
            <a:off x="1389063" y="1984375"/>
            <a:ext cx="7297737" cy="412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smtClean="0"/>
              <a:t>Click to edit Master text styles</a:t>
            </a:r>
          </a:p>
          <a:p>
            <a:pPr lvl="1"/>
            <a:r>
              <a:rPr lang="en-US" altLang="zh-CN" smtClean="0"/>
              <a:t>Second level</a:t>
            </a:r>
          </a:p>
          <a:p>
            <a:pPr lvl="2"/>
            <a:r>
              <a:rPr lang="en-US" altLang="zh-CN" smtClean="0"/>
              <a:t>Third level</a:t>
            </a:r>
          </a:p>
          <a:p>
            <a:pPr lvl="3"/>
            <a:r>
              <a:rPr lang="en-US" altLang="zh-CN" smtClean="0"/>
              <a:t>Fourth level</a:t>
            </a:r>
          </a:p>
          <a:p>
            <a:pPr lvl="4"/>
            <a:r>
              <a:rPr lang="en-US" altLang="zh-CN" smtClean="0"/>
              <a:t>Fifth level</a:t>
            </a:r>
          </a:p>
        </p:txBody>
      </p:sp>
      <p:sp>
        <p:nvSpPr>
          <p:cNvPr id="9"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pic>
        <p:nvPicPr>
          <p:cNvPr id="8" name="Picture 7"/>
          <p:cNvPicPr/>
          <p:nvPr userDrawn="1"/>
        </p:nvPicPr>
        <p:blipFill rotWithShape="1">
          <a:blip r:embed="rId13">
            <a:extLst>
              <a:ext uri="{28A0092B-C50C-407E-A947-70E740481C1C}">
                <a14:useLocalDpi xmlns:a14="http://schemas.microsoft.com/office/drawing/2010/main" val="0"/>
              </a:ext>
            </a:extLst>
          </a:blip>
          <a:srcRect r="39010"/>
          <a:stretch/>
        </p:blipFill>
        <p:spPr bwMode="auto">
          <a:xfrm>
            <a:off x="0" y="6297613"/>
            <a:ext cx="1742440" cy="571500"/>
          </a:xfrm>
          <a:prstGeom prst="rect">
            <a:avLst/>
          </a:prstGeom>
          <a:solidFill>
            <a:srgbClr val="0070C0"/>
          </a:solidFill>
          <a:ln>
            <a:noFill/>
          </a:ln>
          <a:extLst>
            <a:ext uri="{53640926-AAD7-44D8-BBD7-CCE9431645EC}">
              <a14:shadowObscured xmlns:a14="http://schemas.microsoft.com/office/drawing/2010/main"/>
            </a:ext>
          </a:extLst>
        </p:spPr>
      </p:pic>
    </p:spTree>
  </p:cSld>
  <p:clrMap bg1="lt1" tx1="dk1" bg2="lt2" tx2="dk2" accent1="accent1" accent2="accent2" accent3="accent3" accent4="accent4" accent5="accent5" accent6="accent6" hlink="hlink" folHlink="folHlink"/>
  <p:sldLayoutIdLst>
    <p:sldLayoutId id="2147483877" r:id="rId1"/>
    <p:sldLayoutId id="2147483867" r:id="rId2"/>
    <p:sldLayoutId id="2147483868" r:id="rId3"/>
    <p:sldLayoutId id="2147483869" r:id="rId4"/>
    <p:sldLayoutId id="2147483870" r:id="rId5"/>
    <p:sldLayoutId id="2147483871" r:id="rId6"/>
    <p:sldLayoutId id="2147483878" r:id="rId7"/>
    <p:sldLayoutId id="2147483872" r:id="rId8"/>
    <p:sldLayoutId id="2147483873" r:id="rId9"/>
    <p:sldLayoutId id="2147483874" r:id="rId10"/>
    <p:sldLayoutId id="2147483875" r:id="rId11"/>
  </p:sldLayoutIdLst>
  <p:transition spd="med"/>
  <p:timing>
    <p:tnLst>
      <p:par>
        <p:cTn id="1" dur="indefinite" restart="never" nodeType="tmRoot"/>
      </p:par>
    </p:tnLst>
  </p:timing>
  <p:hf hdr="0" ftr="0" dt="0"/>
  <p:txStyles>
    <p:titleStyle>
      <a:lvl1pPr algn="ctr" rtl="0" eaLnBrk="0" fontAlgn="base" hangingPunct="0">
        <a:spcBef>
          <a:spcPct val="0"/>
        </a:spcBef>
        <a:spcAft>
          <a:spcPct val="0"/>
        </a:spcAft>
        <a:defRPr sz="2400">
          <a:solidFill>
            <a:schemeClr val="tx1"/>
          </a:solidFill>
          <a:latin typeface="Garamond" panose="02020404030301010803" pitchFamily="18" charset="0"/>
          <a:ea typeface="+mj-ea"/>
          <a:cs typeface="+mj-cs"/>
        </a:defRPr>
      </a:lvl1pPr>
      <a:lvl2pPr algn="ctr" rtl="0" eaLnBrk="0" fontAlgn="base" hangingPunct="0">
        <a:spcBef>
          <a:spcPct val="0"/>
        </a:spcBef>
        <a:spcAft>
          <a:spcPct val="0"/>
        </a:spcAft>
        <a:defRPr sz="2400">
          <a:solidFill>
            <a:schemeClr val="tx1"/>
          </a:solidFill>
          <a:latin typeface="Arial" pitchFamily="34" charset="0"/>
          <a:cs typeface="Arial" pitchFamily="34" charset="0"/>
        </a:defRPr>
      </a:lvl2pPr>
      <a:lvl3pPr algn="ctr" rtl="0" eaLnBrk="0" fontAlgn="base" hangingPunct="0">
        <a:spcBef>
          <a:spcPct val="0"/>
        </a:spcBef>
        <a:spcAft>
          <a:spcPct val="0"/>
        </a:spcAft>
        <a:defRPr sz="2400">
          <a:solidFill>
            <a:schemeClr val="tx1"/>
          </a:solidFill>
          <a:latin typeface="Arial" pitchFamily="34" charset="0"/>
          <a:cs typeface="Arial" pitchFamily="34" charset="0"/>
        </a:defRPr>
      </a:lvl3pPr>
      <a:lvl4pPr algn="ctr" rtl="0" eaLnBrk="0" fontAlgn="base" hangingPunct="0">
        <a:spcBef>
          <a:spcPct val="0"/>
        </a:spcBef>
        <a:spcAft>
          <a:spcPct val="0"/>
        </a:spcAft>
        <a:defRPr sz="2400">
          <a:solidFill>
            <a:schemeClr val="tx1"/>
          </a:solidFill>
          <a:latin typeface="Arial" pitchFamily="34" charset="0"/>
          <a:cs typeface="Arial" pitchFamily="34" charset="0"/>
        </a:defRPr>
      </a:lvl4pPr>
      <a:lvl5pPr algn="ctr" rtl="0" eaLnBrk="0" fontAlgn="base" hangingPunct="0">
        <a:spcBef>
          <a:spcPct val="0"/>
        </a:spcBef>
        <a:spcAft>
          <a:spcPct val="0"/>
        </a:spcAft>
        <a:defRPr sz="2400">
          <a:solidFill>
            <a:schemeClr val="tx1"/>
          </a:solidFill>
          <a:latin typeface="Arial" pitchFamily="34" charset="0"/>
          <a:cs typeface="Arial" pitchFamily="34" charset="0"/>
        </a:defRPr>
      </a:lvl5pPr>
      <a:lvl6pPr marL="457200" algn="ctr" rtl="0" fontAlgn="base">
        <a:spcBef>
          <a:spcPct val="0"/>
        </a:spcBef>
        <a:spcAft>
          <a:spcPct val="0"/>
        </a:spcAft>
        <a:defRPr sz="2400">
          <a:solidFill>
            <a:schemeClr val="tx1"/>
          </a:solidFill>
          <a:latin typeface="Arial" pitchFamily="34" charset="0"/>
          <a:cs typeface="Arial" pitchFamily="34" charset="0"/>
        </a:defRPr>
      </a:lvl6pPr>
      <a:lvl7pPr marL="914400" algn="ctr" rtl="0" fontAlgn="base">
        <a:spcBef>
          <a:spcPct val="0"/>
        </a:spcBef>
        <a:spcAft>
          <a:spcPct val="0"/>
        </a:spcAft>
        <a:defRPr sz="2400">
          <a:solidFill>
            <a:schemeClr val="tx1"/>
          </a:solidFill>
          <a:latin typeface="Arial" pitchFamily="34" charset="0"/>
          <a:cs typeface="Arial" pitchFamily="34" charset="0"/>
        </a:defRPr>
      </a:lvl7pPr>
      <a:lvl8pPr marL="1371600" algn="ctr" rtl="0" fontAlgn="base">
        <a:spcBef>
          <a:spcPct val="0"/>
        </a:spcBef>
        <a:spcAft>
          <a:spcPct val="0"/>
        </a:spcAft>
        <a:defRPr sz="2400">
          <a:solidFill>
            <a:schemeClr val="tx1"/>
          </a:solidFill>
          <a:latin typeface="Arial" pitchFamily="34" charset="0"/>
          <a:cs typeface="Arial" pitchFamily="34" charset="0"/>
        </a:defRPr>
      </a:lvl8pPr>
      <a:lvl9pPr marL="1828800" algn="ctr" rtl="0" fontAlgn="base">
        <a:spcBef>
          <a:spcPct val="0"/>
        </a:spcBef>
        <a:spcAft>
          <a:spcPct val="0"/>
        </a:spcAft>
        <a:defRPr sz="2400">
          <a:solidFill>
            <a:schemeClr val="tx1"/>
          </a:solidFill>
          <a:latin typeface="Arial" pitchFamily="34" charset="0"/>
          <a:cs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Garamond" panose="02020404030301010803" pitchFamily="18" charset="0"/>
          <a:ea typeface="+mn-ea"/>
          <a:cs typeface="+mn-cs"/>
        </a:defRPr>
      </a:lvl1pPr>
      <a:lvl2pPr marL="742950" indent="-285750" algn="l" rtl="0" eaLnBrk="0" fontAlgn="base" hangingPunct="0">
        <a:spcBef>
          <a:spcPct val="20000"/>
        </a:spcBef>
        <a:spcAft>
          <a:spcPct val="0"/>
        </a:spcAft>
        <a:buChar char="–"/>
        <a:defRPr sz="2800">
          <a:solidFill>
            <a:schemeClr val="tx1"/>
          </a:solidFill>
          <a:latin typeface="Garamond" panose="02020404030301010803" pitchFamily="18" charset="0"/>
          <a:cs typeface="+mn-cs"/>
        </a:defRPr>
      </a:lvl2pPr>
      <a:lvl3pPr marL="1143000" indent="-228600" algn="l" rtl="0" eaLnBrk="0" fontAlgn="base" hangingPunct="0">
        <a:spcBef>
          <a:spcPct val="20000"/>
        </a:spcBef>
        <a:spcAft>
          <a:spcPct val="0"/>
        </a:spcAft>
        <a:buChar char="•"/>
        <a:defRPr sz="2400">
          <a:solidFill>
            <a:schemeClr val="tx1"/>
          </a:solidFill>
          <a:latin typeface="Garamond" panose="02020404030301010803" pitchFamily="18" charset="0"/>
          <a:cs typeface="+mn-cs"/>
        </a:defRPr>
      </a:lvl3pPr>
      <a:lvl4pPr marL="16002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4pPr>
      <a:lvl5pPr marL="20574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8"/>
          <p:cNvSpPr>
            <a:spLocks noChangeArrowheads="1"/>
          </p:cNvSpPr>
          <p:nvPr/>
        </p:nvSpPr>
        <p:spPr bwMode="auto">
          <a:xfrm>
            <a:off x="755576" y="1772816"/>
            <a:ext cx="861218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zh-CN" sz="5400" dirty="0" smtClean="0">
                <a:solidFill>
                  <a:srgbClr val="000000"/>
                </a:solidFill>
                <a:latin typeface="Garamond" panose="02020404030301010803" pitchFamily="18" charset="0"/>
                <a:ea typeface="宋体" panose="02010600030101010101" pitchFamily="2" charset="-122"/>
              </a:rPr>
              <a:t>International Financial System</a:t>
            </a:r>
            <a:endParaRPr lang="en-US" altLang="zh-CN" sz="5400" dirty="0">
              <a:solidFill>
                <a:srgbClr val="000000"/>
              </a:solidFill>
              <a:latin typeface="Garamond" panose="02020404030301010803" pitchFamily="18" charset="0"/>
              <a:ea typeface="宋体" panose="02010600030101010101" pitchFamily="2" charset="-122"/>
            </a:endParaRPr>
          </a:p>
        </p:txBody>
      </p:sp>
      <p:sp>
        <p:nvSpPr>
          <p:cNvPr id="2" name="Slide Number Placeholder 1"/>
          <p:cNvSpPr>
            <a:spLocks noGrp="1"/>
          </p:cNvSpPr>
          <p:nvPr>
            <p:ph type="sldNum" sz="quarter" idx="4"/>
          </p:nvPr>
        </p:nvSpPr>
        <p:spPr/>
        <p:txBody>
          <a:bodyPr/>
          <a:lstStyle/>
          <a:p>
            <a:fld id="{91CE2D63-A4F0-42DC-9804-4F30D3831827}" type="slidenum">
              <a:rPr lang="en-GB" altLang="en-US" smtClean="0"/>
              <a:pPr/>
              <a:t>1</a:t>
            </a:fld>
            <a:endParaRPr lang="en-GB" altLang="en-US"/>
          </a:p>
        </p:txBody>
      </p:sp>
    </p:spTree>
    <p:extLst>
      <p:ext uri="{BB962C8B-B14F-4D97-AF65-F5344CB8AC3E}">
        <p14:creationId xmlns:p14="http://schemas.microsoft.com/office/powerpoint/2010/main" val="1320290446"/>
      </p:ext>
    </p:extLst>
  </p:cSld>
  <p:clrMapOvr>
    <a:masterClrMapping/>
  </p:clrMapOvr>
  <p:transition spd="med"/>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Financial Markets</a:t>
            </a:r>
            <a:endParaRPr lang="en-IN" dirty="0"/>
          </a:p>
        </p:txBody>
      </p:sp>
      <p:sp>
        <p:nvSpPr>
          <p:cNvPr id="3" name="Content Placeholder 2"/>
          <p:cNvSpPr>
            <a:spLocks noGrp="1"/>
          </p:cNvSpPr>
          <p:nvPr>
            <p:ph idx="1"/>
          </p:nvPr>
        </p:nvSpPr>
        <p:spPr/>
        <p:txBody>
          <a:bodyPr/>
          <a:lstStyle/>
          <a:p>
            <a:r>
              <a:rPr lang="en-US" dirty="0">
                <a:ea typeface="ヒラギノ角ゴ Pro W3" charset="-128"/>
              </a:rPr>
              <a:t>Financial markets are markets in which funds are transferred from people and firms who have an excess of available funds to people and firms who have a need of funds</a:t>
            </a:r>
            <a:endParaRPr lang="en-IN" dirty="0"/>
          </a:p>
        </p:txBody>
      </p:sp>
    </p:spTree>
    <p:extLst>
      <p:ext uri="{BB962C8B-B14F-4D97-AF65-F5344CB8AC3E}">
        <p14:creationId xmlns:p14="http://schemas.microsoft.com/office/powerpoint/2010/main" val="697602017"/>
      </p:ext>
    </p:extLst>
  </p:cSld>
  <p:clrMapOvr>
    <a:masterClrMapping/>
  </p:clrMapOvr>
  <p:transition spd="slow">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Bond Market and Interest </a:t>
            </a:r>
            <a:r>
              <a:rPr lang="en-US" dirty="0" smtClean="0"/>
              <a:t>Rates</a:t>
            </a:r>
            <a:endParaRPr lang="en-IN" dirty="0"/>
          </a:p>
        </p:txBody>
      </p:sp>
      <p:sp>
        <p:nvSpPr>
          <p:cNvPr id="3" name="Content Placeholder 2"/>
          <p:cNvSpPr>
            <a:spLocks noGrp="1"/>
          </p:cNvSpPr>
          <p:nvPr>
            <p:ph idx="1"/>
          </p:nvPr>
        </p:nvSpPr>
        <p:spPr/>
        <p:txBody>
          <a:bodyPr/>
          <a:lstStyle/>
          <a:p>
            <a:pPr>
              <a:spcBef>
                <a:spcPct val="50000"/>
              </a:spcBef>
            </a:pPr>
            <a:r>
              <a:rPr lang="en-US" dirty="0">
                <a:ea typeface="ヒラギノ角ゴ Pro W3" charset="-128"/>
              </a:rPr>
              <a:t>A </a:t>
            </a:r>
            <a:r>
              <a:rPr lang="en-US" b="1" dirty="0">
                <a:ea typeface="ヒラギノ角ゴ Pro W3" charset="-128"/>
              </a:rPr>
              <a:t>security</a:t>
            </a:r>
            <a:r>
              <a:rPr lang="en-US" dirty="0">
                <a:ea typeface="ヒラギノ角ゴ Pro W3" charset="-128"/>
              </a:rPr>
              <a:t> (financial instrument) is a claim on the issuer’</a:t>
            </a:r>
            <a:r>
              <a:rPr lang="en-US" altLang="ja-JP" dirty="0" smtClean="0">
                <a:ea typeface="ヒラギノ角ゴ Pro W3" charset="-128"/>
              </a:rPr>
              <a:t>s </a:t>
            </a:r>
            <a:r>
              <a:rPr lang="en-US" altLang="ja-JP" dirty="0">
                <a:ea typeface="ヒラギノ角ゴ Pro W3" charset="-128"/>
              </a:rPr>
              <a:t>future income or assets.</a:t>
            </a:r>
          </a:p>
          <a:p>
            <a:pPr>
              <a:spcBef>
                <a:spcPct val="50000"/>
              </a:spcBef>
            </a:pPr>
            <a:r>
              <a:rPr lang="en-US" dirty="0">
                <a:ea typeface="ヒラギノ角ゴ Pro W3" charset="-128"/>
              </a:rPr>
              <a:t>A </a:t>
            </a:r>
            <a:r>
              <a:rPr lang="en-US" b="1" dirty="0">
                <a:ea typeface="ヒラギノ角ゴ Pro W3" charset="-128"/>
              </a:rPr>
              <a:t>bond</a:t>
            </a:r>
            <a:r>
              <a:rPr lang="en-US" dirty="0">
                <a:ea typeface="ヒラギノ角ゴ Pro W3" charset="-128"/>
              </a:rPr>
              <a:t> is a debt security that promises to make payments periodically for a specified period of time.</a:t>
            </a:r>
          </a:p>
          <a:p>
            <a:pPr>
              <a:spcBef>
                <a:spcPct val="50000"/>
              </a:spcBef>
            </a:pPr>
            <a:r>
              <a:rPr lang="en-US" dirty="0">
                <a:ea typeface="ヒラギノ角ゴ Pro W3" charset="-128"/>
              </a:rPr>
              <a:t>An </a:t>
            </a:r>
            <a:r>
              <a:rPr lang="en-US" b="1" dirty="0">
                <a:ea typeface="ヒラギノ角ゴ Pro W3" charset="-128"/>
              </a:rPr>
              <a:t>interest rate</a:t>
            </a:r>
            <a:r>
              <a:rPr lang="en-US" dirty="0">
                <a:ea typeface="ヒラギノ角ゴ Pro W3" charset="-128"/>
              </a:rPr>
              <a:t> is the cost of borrowing or the price paid for the rental of funds</a:t>
            </a:r>
            <a:r>
              <a:rPr lang="en-US" dirty="0" smtClean="0">
                <a:ea typeface="ヒラギノ角ゴ Pro W3" charset="-128"/>
              </a:rPr>
              <a:t>.</a:t>
            </a:r>
            <a:endParaRPr lang="en-IN" dirty="0"/>
          </a:p>
        </p:txBody>
      </p:sp>
    </p:spTree>
    <p:extLst>
      <p:ext uri="{BB962C8B-B14F-4D97-AF65-F5344CB8AC3E}">
        <p14:creationId xmlns:p14="http://schemas.microsoft.com/office/powerpoint/2010/main" val="2781672213"/>
      </p:ext>
    </p:extLst>
  </p:cSld>
  <p:clrMapOvr>
    <a:masterClrMapping/>
  </p:clrMapOvr>
  <p:transition spd="slow">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Figure 1 </a:t>
            </a:r>
            <a:r>
              <a:rPr lang="en-US" dirty="0" smtClean="0"/>
              <a:t>Interest Rates on Selected Bonds</a:t>
            </a:r>
            <a:r>
              <a:rPr lang="en-US" dirty="0"/>
              <a:t>, 1950–2017</a:t>
            </a:r>
            <a:endParaRPr lang="en-IN" dirty="0"/>
          </a:p>
        </p:txBody>
      </p:sp>
      <p:pic>
        <p:nvPicPr>
          <p:cNvPr id="4" name="Picture 3" descr="The vertical axis is labeled &quot;Interest Rate (percent annual rate)&quot; and ranges from 0 to 20 in increments of 5. The horizontal axis lists dates from 1950 to 2015 in 5-year increments. The lines for each bond type keep fluctuating over the years. The interest rates shown are as follows:&#10;◦ Three-Month Treasury Bills&#10;   • 1950: 1.0 percent&#10;   • 1955: 0.75 percent&#10;   • 1960: 4.0 percent&#10;   • 1965: 3.75 percent&#10;   • 1970: 7.0 percent&#10;   • 1975: 8.0 percent&#10;   • 1980: 9.0 percent&#10;   • 1985: 7.0 percent&#10;   • 1990: 7.5 percent&#10;   • 1995: 3.5 percent&#10;   • 2000: 5.0 percent&#10;   • 2005: 1.0 percent&#10;   • 2010: 0 percent&#10;   • 2015: 0 percent&#10;◦ Corporate Baa Bonds&#10;   • 1950: 3.5 percent&#10;   • 1955: 3.5 percent&#10;   • 1960: 5.0 percent&#10;   • 1965: 5.0 percent&#10;   • 1970: 8.0 percent&#10;   • 1975: 8.0 percent&#10;   • 1980: 13.0 percent&#10;   • 1985: 12.5 percent&#10;   • 1990: 10.0 percent&#10;   • 1995: 8.0 percent&#10;   • 2000: 7.5 percent&#10;   • 2005: 6.5 percent&#10;   • 2010: 8.0 percent&#10;   • 2015: 5.0 percent&#10;◦ U.S. Government Long-Term Bonds&#10;   • 1950: 2.25 percent&#10;   • 1955: 2.5 percent&#10;   • 1960: 4.0 percent&#10;   • 1965: 3.75 percent&#10;   • 1970: 7.0 percent&#10;   • 1975: 8.0 percent&#10;   • 1980: 8.5 percent&#10;   • 1985: 9.0 percent&#10;   • 1990: 7.5 percent&#10;   • 1995: 6.5 percent&#10;   • 2000: 6.0 percent&#10;   • 2005: 5.5 percent&#10;   • 2010: 5.0 percent&#10;   • 2015: 2.5 percent&#10;The values used in the description are approximat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86000" y="1600200"/>
            <a:ext cx="8172000" cy="3312986"/>
          </a:xfrm>
          <a:prstGeom prst="rect">
            <a:avLst/>
          </a:prstGeom>
        </p:spPr>
      </p:pic>
      <p:sp>
        <p:nvSpPr>
          <p:cNvPr id="6" name="Content Placeholder 5"/>
          <p:cNvSpPr>
            <a:spLocks noGrp="1"/>
          </p:cNvSpPr>
          <p:nvPr>
            <p:ph idx="1"/>
          </p:nvPr>
        </p:nvSpPr>
        <p:spPr>
          <a:xfrm>
            <a:off x="457200" y="5533902"/>
            <a:ext cx="8229600" cy="547714"/>
          </a:xfrm>
        </p:spPr>
        <p:txBody>
          <a:bodyPr/>
          <a:lstStyle/>
          <a:p>
            <a:pPr marL="0" indent="0">
              <a:buNone/>
            </a:pPr>
            <a:r>
              <a:rPr lang="en-US" sz="1400" i="1" dirty="0"/>
              <a:t>Source: </a:t>
            </a:r>
            <a:r>
              <a:rPr lang="en-US" sz="1400" b="1" dirty="0"/>
              <a:t>Federal Reserve Bank of St. Louis, FRED database: </a:t>
            </a:r>
            <a:r>
              <a:rPr lang="en-US" sz="1400" dirty="0"/>
              <a:t>https://fred.stlouisfed.org/series/TB3MS; https://</a:t>
            </a:r>
            <a:r>
              <a:rPr lang="en-US" sz="1400" dirty="0" smtClean="0"/>
              <a:t>fred.stlouisfed.org/series/GS10</a:t>
            </a:r>
            <a:r>
              <a:rPr lang="en-US" sz="1400" dirty="0"/>
              <a:t>; https://fred.stlouisfed.org/series/BAA</a:t>
            </a:r>
          </a:p>
        </p:txBody>
      </p:sp>
    </p:spTree>
    <p:extLst>
      <p:ext uri="{BB962C8B-B14F-4D97-AF65-F5344CB8AC3E}">
        <p14:creationId xmlns:p14="http://schemas.microsoft.com/office/powerpoint/2010/main" val="178895048"/>
      </p:ext>
    </p:extLst>
  </p:cSld>
  <p:clrMapOvr>
    <a:masterClrMapping/>
  </p:clrMapOvr>
  <p:transition spd="slow">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Stock </a:t>
            </a:r>
            <a:r>
              <a:rPr lang="en-US" dirty="0" smtClean="0"/>
              <a:t>Market</a:t>
            </a:r>
            <a:endParaRPr lang="en-IN" dirty="0"/>
          </a:p>
        </p:txBody>
      </p:sp>
      <p:sp>
        <p:nvSpPr>
          <p:cNvPr id="3" name="Content Placeholder 2"/>
          <p:cNvSpPr>
            <a:spLocks noGrp="1"/>
          </p:cNvSpPr>
          <p:nvPr>
            <p:ph idx="1"/>
          </p:nvPr>
        </p:nvSpPr>
        <p:spPr/>
        <p:txBody>
          <a:bodyPr/>
          <a:lstStyle/>
          <a:p>
            <a:pPr>
              <a:spcBef>
                <a:spcPct val="53000"/>
              </a:spcBef>
            </a:pPr>
            <a:r>
              <a:rPr lang="en-US" b="1" dirty="0">
                <a:ea typeface="ヒラギノ角ゴ Pro W3" charset="-128"/>
              </a:rPr>
              <a:t>Common stock </a:t>
            </a:r>
            <a:r>
              <a:rPr lang="en-US" dirty="0">
                <a:ea typeface="ヒラギノ角ゴ Pro W3" charset="-128"/>
              </a:rPr>
              <a:t>represents a share of ownership in a corporation.</a:t>
            </a:r>
          </a:p>
          <a:p>
            <a:pPr>
              <a:spcBef>
                <a:spcPct val="53000"/>
              </a:spcBef>
            </a:pPr>
            <a:r>
              <a:rPr lang="en-US" dirty="0">
                <a:ea typeface="ヒラギノ角ゴ Pro W3" charset="-128"/>
              </a:rPr>
              <a:t>A </a:t>
            </a:r>
            <a:r>
              <a:rPr lang="en-US" b="1" dirty="0">
                <a:ea typeface="ヒラギノ角ゴ Pro W3" charset="-128"/>
              </a:rPr>
              <a:t>share of stock </a:t>
            </a:r>
            <a:r>
              <a:rPr lang="en-US" dirty="0">
                <a:ea typeface="ヒラギノ角ゴ Pro W3" charset="-128"/>
              </a:rPr>
              <a:t>is a claim on the residual earnings and assets of the corporation.</a:t>
            </a:r>
            <a:endParaRPr lang="en-IN" dirty="0"/>
          </a:p>
        </p:txBody>
      </p:sp>
    </p:spTree>
    <p:extLst>
      <p:ext uri="{BB962C8B-B14F-4D97-AF65-F5344CB8AC3E}">
        <p14:creationId xmlns:p14="http://schemas.microsoft.com/office/powerpoint/2010/main" val="4044693809"/>
      </p:ext>
    </p:extLst>
  </p:cSld>
  <p:clrMapOvr>
    <a:masterClrMapping/>
  </p:clrMapOvr>
  <p:transition spd="slow">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Figure 2 Stock Prices as Measured by the Dow Jones Industrial Average, 1950–2017</a:t>
            </a:r>
            <a:endParaRPr lang="en-IN" dirty="0"/>
          </a:p>
        </p:txBody>
      </p:sp>
      <p:pic>
        <p:nvPicPr>
          <p:cNvPr id="4" name="Picture 3" descr="The vertical axis is labeled &quot;Dow Jones Industrial Average&quot; and ranges from 0 to 20,000 in increments of 2,000. The horizontal axis lists dates from 1950 to 2015 in 5-year increments. The data shown are as follows:&#10;• 1950: 100&#10;• 1955: 250&#10;• 1960: 500&#10;• 1965: 600&#10;• 1970: 500&#10;• 1975: 400&#10;• 1980: 600&#10;• 1985: 900&#10;• 1990: 2,500&#10;• 1995: 4,600&#10;• 2000: 11,700&#10;• 2005: 10,500&#10;• 2010: 10,000&#10;• 2015: 18,000&#10;The values used in the description are approximat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05070" y="1447800"/>
            <a:ext cx="7133860" cy="4137639"/>
          </a:xfrm>
          <a:prstGeom prst="rect">
            <a:avLst/>
          </a:prstGeom>
        </p:spPr>
      </p:pic>
      <p:sp>
        <p:nvSpPr>
          <p:cNvPr id="6" name="Content Placeholder 5"/>
          <p:cNvSpPr>
            <a:spLocks noGrp="1"/>
          </p:cNvSpPr>
          <p:nvPr>
            <p:ph idx="1"/>
          </p:nvPr>
        </p:nvSpPr>
        <p:spPr>
          <a:xfrm>
            <a:off x="457200" y="5781823"/>
            <a:ext cx="8229600" cy="400612"/>
          </a:xfrm>
        </p:spPr>
        <p:txBody>
          <a:bodyPr/>
          <a:lstStyle/>
          <a:p>
            <a:pPr marL="0" indent="0">
              <a:buNone/>
            </a:pPr>
            <a:r>
              <a:rPr lang="en-US" sz="1400" i="1" dirty="0"/>
              <a:t>Source: </a:t>
            </a:r>
            <a:r>
              <a:rPr lang="en-US" sz="1400" b="1" dirty="0"/>
              <a:t>Federal Reserve Bank of St. Louis, FRED database: </a:t>
            </a:r>
            <a:r>
              <a:rPr lang="en-US" sz="1400" dirty="0"/>
              <a:t>https://fred.stlouisfed.org/series/DJIA</a:t>
            </a:r>
          </a:p>
        </p:txBody>
      </p:sp>
    </p:spTree>
    <p:extLst>
      <p:ext uri="{BB962C8B-B14F-4D97-AF65-F5344CB8AC3E}">
        <p14:creationId xmlns:p14="http://schemas.microsoft.com/office/powerpoint/2010/main" val="3793314195"/>
      </p:ext>
    </p:extLst>
  </p:cSld>
  <p:clrMapOvr>
    <a:masterClrMapping/>
  </p:clrMapOvr>
  <p:transition spd="slow">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Financial </a:t>
            </a:r>
            <a:r>
              <a:rPr lang="en-US" dirty="0"/>
              <a:t>Institutions and </a:t>
            </a:r>
            <a:r>
              <a:rPr lang="en-US" dirty="0" smtClean="0"/>
              <a:t>Banking </a:t>
            </a:r>
            <a:r>
              <a:rPr lang="en-US" sz="2000" b="0" dirty="0"/>
              <a:t>(1 of </a:t>
            </a:r>
            <a:r>
              <a:rPr lang="en-US" sz="2000" b="0" dirty="0" smtClean="0"/>
              <a:t>3)</a:t>
            </a:r>
            <a:endParaRPr lang="en-IN" dirty="0"/>
          </a:p>
        </p:txBody>
      </p:sp>
      <p:sp>
        <p:nvSpPr>
          <p:cNvPr id="3" name="Content Placeholder 2"/>
          <p:cNvSpPr>
            <a:spLocks noGrp="1"/>
          </p:cNvSpPr>
          <p:nvPr>
            <p:ph idx="1"/>
          </p:nvPr>
        </p:nvSpPr>
        <p:spPr/>
        <p:txBody>
          <a:bodyPr/>
          <a:lstStyle/>
          <a:p>
            <a:r>
              <a:rPr lang="en-US" b="1" dirty="0">
                <a:ea typeface="ヒラギノ角ゴ Pro W3" charset="-128"/>
              </a:rPr>
              <a:t>Financial intermediaries</a:t>
            </a:r>
            <a:r>
              <a:rPr lang="en-US" dirty="0">
                <a:ea typeface="ヒラギノ角ゴ Pro W3" charset="-128"/>
              </a:rPr>
              <a:t>: institutions that borrow funds from people who have saved and in turn make loans to people who need funds.</a:t>
            </a:r>
          </a:p>
          <a:p>
            <a:pPr lvl="1"/>
            <a:r>
              <a:rPr lang="en-US" b="1" dirty="0">
                <a:ea typeface="ヒラギノ角ゴ Pro W3" charset="-128"/>
              </a:rPr>
              <a:t>Banks</a:t>
            </a:r>
            <a:r>
              <a:rPr lang="en-US" dirty="0">
                <a:ea typeface="ヒラギノ角ゴ Pro W3" charset="-128"/>
              </a:rPr>
              <a:t>: accept deposits and make loans</a:t>
            </a:r>
          </a:p>
          <a:p>
            <a:pPr lvl="1"/>
            <a:r>
              <a:rPr lang="en-US" dirty="0">
                <a:ea typeface="ヒラギノ角ゴ Pro W3" charset="-128"/>
              </a:rPr>
              <a:t>Other financial institutions: insurance companies, </a:t>
            </a:r>
            <a:r>
              <a:rPr lang="en-US" dirty="0" smtClean="0">
                <a:ea typeface="ヒラギノ角ゴ Pro W3" charset="-128"/>
              </a:rPr>
              <a:t>pension </a:t>
            </a:r>
            <a:r>
              <a:rPr lang="en-US" dirty="0">
                <a:ea typeface="ヒラギノ角ゴ Pro W3" charset="-128"/>
              </a:rPr>
              <a:t>funds, </a:t>
            </a:r>
            <a:r>
              <a:rPr lang="en-US">
                <a:ea typeface="ヒラギノ角ゴ Pro W3" charset="-128"/>
              </a:rPr>
              <a:t>mutual </a:t>
            </a:r>
            <a:r>
              <a:rPr lang="en-US" smtClean="0">
                <a:ea typeface="ヒラギノ角ゴ Pro W3" charset="-128"/>
              </a:rPr>
              <a:t>funds</a:t>
            </a:r>
            <a:endParaRPr lang="en-US" dirty="0">
              <a:ea typeface="ヒラギノ角ゴ Pro W3" charset="-128"/>
            </a:endParaRPr>
          </a:p>
        </p:txBody>
      </p:sp>
    </p:spTree>
    <p:extLst>
      <p:ext uri="{BB962C8B-B14F-4D97-AF65-F5344CB8AC3E}">
        <p14:creationId xmlns:p14="http://schemas.microsoft.com/office/powerpoint/2010/main" val="2857480759"/>
      </p:ext>
    </p:extLst>
  </p:cSld>
  <p:clrMapOvr>
    <a:masterClrMapping/>
  </p:clrMapOvr>
  <p:transition spd="slow">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Financial </a:t>
            </a:r>
            <a:r>
              <a:rPr lang="en-US" dirty="0"/>
              <a:t>Institutions and </a:t>
            </a:r>
            <a:r>
              <a:rPr lang="en-US" dirty="0" smtClean="0"/>
              <a:t>Banking </a:t>
            </a:r>
            <a:r>
              <a:rPr lang="en-US" sz="2000" b="0" dirty="0" smtClean="0"/>
              <a:t>(2 </a:t>
            </a:r>
            <a:r>
              <a:rPr lang="en-US" sz="2000" b="0" dirty="0"/>
              <a:t>of 3)</a:t>
            </a:r>
            <a:endParaRPr lang="en-IN" dirty="0"/>
          </a:p>
        </p:txBody>
      </p:sp>
      <p:sp>
        <p:nvSpPr>
          <p:cNvPr id="3" name="Content Placeholder 2"/>
          <p:cNvSpPr>
            <a:spLocks noGrp="1"/>
          </p:cNvSpPr>
          <p:nvPr>
            <p:ph idx="1"/>
          </p:nvPr>
        </p:nvSpPr>
        <p:spPr/>
        <p:txBody>
          <a:bodyPr/>
          <a:lstStyle/>
          <a:p>
            <a:pPr>
              <a:spcBef>
                <a:spcPct val="40000"/>
              </a:spcBef>
            </a:pPr>
            <a:r>
              <a:rPr lang="en-US" b="1" dirty="0" smtClean="0">
                <a:ea typeface="ヒラギノ角ゴ Pro W3" charset="-128"/>
              </a:rPr>
              <a:t>Financial </a:t>
            </a:r>
            <a:r>
              <a:rPr lang="en-US" b="1" dirty="0">
                <a:ea typeface="ヒラギノ角ゴ Pro W3" charset="-128"/>
              </a:rPr>
              <a:t>innovation</a:t>
            </a:r>
            <a:r>
              <a:rPr lang="en-US" dirty="0">
                <a:ea typeface="ヒラギノ角ゴ Pro W3" charset="-128"/>
              </a:rPr>
              <a:t>: the development of new financial products and services</a:t>
            </a:r>
          </a:p>
          <a:p>
            <a:pPr lvl="1">
              <a:spcBef>
                <a:spcPct val="40000"/>
              </a:spcBef>
            </a:pPr>
            <a:r>
              <a:rPr lang="en-US" dirty="0">
                <a:ea typeface="ヒラギノ角ゴ Pro W3" charset="-128"/>
              </a:rPr>
              <a:t>Can be an important force for good by making the financial system more efficient </a:t>
            </a:r>
          </a:p>
          <a:p>
            <a:pPr lvl="1">
              <a:spcBef>
                <a:spcPct val="40000"/>
              </a:spcBef>
            </a:pPr>
            <a:r>
              <a:rPr lang="en-US" dirty="0">
                <a:ea typeface="ヒラギノ角ゴ Pro W3" charset="-128"/>
              </a:rPr>
              <a:t>E-finance: the ability to deliver financial </a:t>
            </a:r>
            <a:r>
              <a:rPr lang="en-US" dirty="0" smtClean="0">
                <a:ea typeface="ヒラギノ角ゴ Pro W3" charset="-128"/>
              </a:rPr>
              <a:t>services electronically</a:t>
            </a:r>
            <a:endParaRPr lang="en-IN" dirty="0"/>
          </a:p>
        </p:txBody>
      </p:sp>
    </p:spTree>
    <p:extLst>
      <p:ext uri="{BB962C8B-B14F-4D97-AF65-F5344CB8AC3E}">
        <p14:creationId xmlns:p14="http://schemas.microsoft.com/office/powerpoint/2010/main" val="993798900"/>
      </p:ext>
    </p:extLst>
  </p:cSld>
  <p:clrMapOvr>
    <a:masterClrMapping/>
  </p:clrMapOvr>
  <p:transition spd="slow">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Financial </a:t>
            </a:r>
            <a:r>
              <a:rPr lang="en-US" dirty="0"/>
              <a:t>Institutions and </a:t>
            </a:r>
            <a:r>
              <a:rPr lang="en-US" dirty="0" smtClean="0"/>
              <a:t>Banking </a:t>
            </a:r>
            <a:r>
              <a:rPr lang="en-US" sz="2000" b="0" dirty="0" smtClean="0"/>
              <a:t>(3 </a:t>
            </a:r>
            <a:r>
              <a:rPr lang="en-US" sz="2000" b="0" dirty="0"/>
              <a:t>of 3)</a:t>
            </a:r>
            <a:endParaRPr lang="en-IN" dirty="0"/>
          </a:p>
        </p:txBody>
      </p:sp>
      <p:sp>
        <p:nvSpPr>
          <p:cNvPr id="3" name="Content Placeholder 2"/>
          <p:cNvSpPr>
            <a:spLocks noGrp="1"/>
          </p:cNvSpPr>
          <p:nvPr>
            <p:ph idx="1"/>
          </p:nvPr>
        </p:nvSpPr>
        <p:spPr/>
        <p:txBody>
          <a:bodyPr/>
          <a:lstStyle/>
          <a:p>
            <a:r>
              <a:rPr lang="en-US" b="1" dirty="0">
                <a:ea typeface="ヒラギノ角ゴ Pro W3" charset="-128"/>
              </a:rPr>
              <a:t>Financial crises</a:t>
            </a:r>
            <a:r>
              <a:rPr lang="en-US" dirty="0">
                <a:ea typeface="ヒラギノ角ゴ Pro W3" charset="-128"/>
              </a:rPr>
              <a:t>: major disruptions in financial markets that are characterized by sharp declines in asset prices and the failures of many financial and nonfinancial firms</a:t>
            </a:r>
            <a:r>
              <a:rPr lang="en-US" dirty="0" smtClean="0">
                <a:ea typeface="ヒラギノ角ゴ Pro W3" charset="-128"/>
              </a:rPr>
              <a:t>.</a:t>
            </a:r>
            <a:endParaRPr lang="en-US" dirty="0">
              <a:ea typeface="ヒラギノ角ゴ Pro W3" charset="-128"/>
            </a:endParaRPr>
          </a:p>
        </p:txBody>
      </p:sp>
    </p:spTree>
    <p:extLst>
      <p:ext uri="{BB962C8B-B14F-4D97-AF65-F5344CB8AC3E}">
        <p14:creationId xmlns:p14="http://schemas.microsoft.com/office/powerpoint/2010/main" val="1905847482"/>
      </p:ext>
    </p:extLst>
  </p:cSld>
  <p:clrMapOvr>
    <a:masterClrMapping/>
  </p:clrMapOvr>
  <p:transition spd="slow">
    <p:pull dir="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Money </a:t>
            </a:r>
            <a:r>
              <a:rPr lang="en-US" dirty="0"/>
              <a:t>and Monetary </a:t>
            </a:r>
            <a:r>
              <a:rPr lang="en-US" dirty="0" smtClean="0"/>
              <a:t>Policy</a:t>
            </a:r>
            <a:endParaRPr lang="en-IN" dirty="0"/>
          </a:p>
        </p:txBody>
      </p:sp>
      <p:sp>
        <p:nvSpPr>
          <p:cNvPr id="3" name="Content Placeholder 2"/>
          <p:cNvSpPr>
            <a:spLocks noGrp="1"/>
          </p:cNvSpPr>
          <p:nvPr>
            <p:ph idx="1"/>
          </p:nvPr>
        </p:nvSpPr>
        <p:spPr>
          <a:xfrm>
            <a:off x="457200" y="1600200"/>
            <a:ext cx="8458200" cy="4525963"/>
          </a:xfrm>
        </p:spPr>
        <p:txBody>
          <a:bodyPr/>
          <a:lstStyle/>
          <a:p>
            <a:pPr>
              <a:spcBef>
                <a:spcPct val="50000"/>
              </a:spcBef>
            </a:pPr>
            <a:r>
              <a:rPr lang="en-US" dirty="0">
                <a:ea typeface="ヒラギノ角ゴ Pro W3" charset="-128"/>
              </a:rPr>
              <a:t>Evidence suggests that </a:t>
            </a:r>
            <a:r>
              <a:rPr lang="en-US" dirty="0" smtClean="0">
                <a:ea typeface="ヒラギノ角ゴ Pro W3" charset="-128"/>
              </a:rPr>
              <a:t>money (or money supply), </a:t>
            </a:r>
            <a:r>
              <a:rPr lang="en-US" dirty="0">
                <a:ea typeface="ヒラギノ角ゴ Pro W3" charset="-128"/>
              </a:rPr>
              <a:t>defined as anything that is generally accepted as payment for goods or services or in the repayment of debts, plays an important role in generating business cycles.</a:t>
            </a:r>
          </a:p>
          <a:p>
            <a:pPr>
              <a:spcBef>
                <a:spcPct val="50000"/>
              </a:spcBef>
            </a:pPr>
            <a:r>
              <a:rPr lang="en-US" dirty="0">
                <a:ea typeface="ヒラギノ角ゴ Pro W3" charset="-128"/>
              </a:rPr>
              <a:t>Recessions (unemployment) and expansions affect all of us.</a:t>
            </a:r>
          </a:p>
          <a:p>
            <a:pPr>
              <a:spcBef>
                <a:spcPct val="50000"/>
              </a:spcBef>
            </a:pPr>
            <a:r>
              <a:rPr lang="en-US" dirty="0">
                <a:ea typeface="ヒラギノ角ゴ Pro W3" charset="-128"/>
              </a:rPr>
              <a:t>Monetary theory ties changes in the money supply to changes in aggregate economic activity and the price level.</a:t>
            </a:r>
            <a:endParaRPr lang="en-IN" dirty="0"/>
          </a:p>
        </p:txBody>
      </p:sp>
    </p:spTree>
    <p:extLst>
      <p:ext uri="{BB962C8B-B14F-4D97-AF65-F5344CB8AC3E}">
        <p14:creationId xmlns:p14="http://schemas.microsoft.com/office/powerpoint/2010/main" val="2974379409"/>
      </p:ext>
    </p:extLst>
  </p:cSld>
  <p:clrMapOvr>
    <a:masterClrMapping/>
  </p:clrMapOvr>
  <p:transition spd="slow">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Money, Business Cycles, and </a:t>
            </a:r>
            <a:r>
              <a:rPr lang="en-US" dirty="0" smtClean="0"/>
              <a:t>Inflation</a:t>
            </a:r>
            <a:endParaRPr lang="en-IN" dirty="0"/>
          </a:p>
        </p:txBody>
      </p:sp>
      <p:sp>
        <p:nvSpPr>
          <p:cNvPr id="3" name="Content Placeholder 2"/>
          <p:cNvSpPr>
            <a:spLocks noGrp="1"/>
          </p:cNvSpPr>
          <p:nvPr>
            <p:ph idx="1"/>
          </p:nvPr>
        </p:nvSpPr>
        <p:spPr/>
        <p:txBody>
          <a:bodyPr/>
          <a:lstStyle/>
          <a:p>
            <a:pPr>
              <a:spcBef>
                <a:spcPct val="50000"/>
              </a:spcBef>
            </a:pPr>
            <a:r>
              <a:rPr lang="en-GB" dirty="0">
                <a:ea typeface="ヒラギノ角ゴ Pro W3" charset="-128"/>
              </a:rPr>
              <a:t>Evidence </a:t>
            </a:r>
            <a:r>
              <a:rPr lang="en-GB" dirty="0" smtClean="0">
                <a:ea typeface="ヒラギノ角ゴ Pro W3" charset="-128"/>
              </a:rPr>
              <a:t>suggests that </a:t>
            </a:r>
            <a:r>
              <a:rPr lang="en-GB" dirty="0">
                <a:ea typeface="ヒラギノ角ゴ Pro W3" charset="-128"/>
              </a:rPr>
              <a:t>money plays an important role in generating business </a:t>
            </a:r>
            <a:r>
              <a:rPr lang="en-GB" dirty="0" smtClean="0">
                <a:ea typeface="ヒラギノ角ゴ Pro W3" charset="-128"/>
              </a:rPr>
              <a:t>cycles.</a:t>
            </a:r>
          </a:p>
          <a:p>
            <a:pPr>
              <a:spcBef>
                <a:spcPct val="50000"/>
              </a:spcBef>
            </a:pPr>
            <a:r>
              <a:rPr lang="en-GB" dirty="0" smtClean="0">
                <a:ea typeface="ヒラギノ角ゴ Pro W3" charset="-128"/>
              </a:rPr>
              <a:t>The </a:t>
            </a:r>
            <a:r>
              <a:rPr lang="en-GB" dirty="0">
                <a:ea typeface="ヒラギノ角ゴ Pro W3" charset="-128"/>
              </a:rPr>
              <a:t>rate of money growth has declined before almost </a:t>
            </a:r>
            <a:r>
              <a:rPr lang="en-GB" dirty="0" smtClean="0">
                <a:ea typeface="ヒラギノ角ゴ Pro W3" charset="-128"/>
              </a:rPr>
              <a:t>every recession</a:t>
            </a:r>
            <a:r>
              <a:rPr lang="en-GB" dirty="0">
                <a:ea typeface="ヒラギノ角ゴ Pro W3" charset="-128"/>
              </a:rPr>
              <a:t>, indicating that changes in money might be a driving force behind </a:t>
            </a:r>
            <a:r>
              <a:rPr lang="en-GB" dirty="0" smtClean="0">
                <a:ea typeface="ヒラギノ角ゴ Pro W3" charset="-128"/>
              </a:rPr>
              <a:t>business cycle fluctuations</a:t>
            </a:r>
          </a:p>
        </p:txBody>
      </p:sp>
    </p:spTree>
    <p:extLst>
      <p:ext uri="{BB962C8B-B14F-4D97-AF65-F5344CB8AC3E}">
        <p14:creationId xmlns:p14="http://schemas.microsoft.com/office/powerpoint/2010/main" val="2341186302"/>
      </p:ext>
    </p:extLst>
  </p:cSld>
  <p:clrMapOvr>
    <a:masterClrMapping/>
  </p:clrMapOvr>
  <p:transition spd="slow">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Money, Business Cycles, and </a:t>
            </a:r>
            <a:r>
              <a:rPr lang="en-US" dirty="0" smtClean="0"/>
              <a:t>Inflation</a:t>
            </a:r>
            <a:endParaRPr lang="en-IN" dirty="0"/>
          </a:p>
        </p:txBody>
      </p:sp>
      <p:sp>
        <p:nvSpPr>
          <p:cNvPr id="3" name="Content Placeholder 2"/>
          <p:cNvSpPr>
            <a:spLocks noGrp="1"/>
          </p:cNvSpPr>
          <p:nvPr>
            <p:ph idx="1"/>
          </p:nvPr>
        </p:nvSpPr>
        <p:spPr/>
        <p:txBody>
          <a:bodyPr/>
          <a:lstStyle/>
          <a:p>
            <a:pPr>
              <a:spcBef>
                <a:spcPct val="50000"/>
              </a:spcBef>
            </a:pPr>
            <a:r>
              <a:rPr lang="en-US" dirty="0" smtClean="0">
                <a:ea typeface="ヒラギノ角ゴ Pro W3" charset="-128"/>
              </a:rPr>
              <a:t>The </a:t>
            </a:r>
            <a:r>
              <a:rPr lang="en-US" dirty="0">
                <a:ea typeface="ヒラギノ角ゴ Pro W3" charset="-128"/>
              </a:rPr>
              <a:t>aggregate price level is the average price of goods and services in an economy</a:t>
            </a:r>
          </a:p>
          <a:p>
            <a:pPr>
              <a:spcBef>
                <a:spcPct val="50000"/>
              </a:spcBef>
            </a:pPr>
            <a:r>
              <a:rPr lang="en-US" dirty="0">
                <a:ea typeface="ヒラギノ角ゴ Pro W3" charset="-128"/>
              </a:rPr>
              <a:t>A continual rise in the price level (inflation) affects all economic players</a:t>
            </a:r>
          </a:p>
          <a:p>
            <a:pPr>
              <a:spcBef>
                <a:spcPct val="50000"/>
              </a:spcBef>
            </a:pPr>
            <a:r>
              <a:rPr lang="en-US" dirty="0">
                <a:ea typeface="ヒラギノ角ゴ Pro W3" charset="-128"/>
              </a:rPr>
              <a:t>Data </a:t>
            </a:r>
            <a:r>
              <a:rPr lang="en-US" dirty="0" smtClean="0">
                <a:ea typeface="ヒラギノ角ゴ Pro W3" charset="-128"/>
              </a:rPr>
              <a:t>show </a:t>
            </a:r>
            <a:r>
              <a:rPr lang="en-US" dirty="0">
                <a:ea typeface="ヒラギノ角ゴ Pro W3" charset="-128"/>
              </a:rPr>
              <a:t>a connection between the money supply and the price </a:t>
            </a:r>
            <a:r>
              <a:rPr lang="en-US" dirty="0" smtClean="0">
                <a:ea typeface="ヒラギノ角ゴ Pro W3" charset="-128"/>
              </a:rPr>
              <a:t>level</a:t>
            </a:r>
            <a:endParaRPr lang="en-US" dirty="0">
              <a:ea typeface="ヒラギノ角ゴ Pro W3" charset="-128"/>
            </a:endParaRPr>
          </a:p>
        </p:txBody>
      </p:sp>
    </p:spTree>
    <p:extLst>
      <p:ext uri="{BB962C8B-B14F-4D97-AF65-F5344CB8AC3E}">
        <p14:creationId xmlns:p14="http://schemas.microsoft.com/office/powerpoint/2010/main" val="2059760990"/>
      </p:ext>
    </p:extLst>
  </p:cSld>
  <p:clrMapOvr>
    <a:masterClrMapping/>
  </p:clrMapOvr>
  <p:transition spd="slow">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Money and Interest </a:t>
            </a:r>
            <a:r>
              <a:rPr lang="en-US" dirty="0" smtClean="0"/>
              <a:t>Rates</a:t>
            </a:r>
            <a:endParaRPr lang="en-IN" dirty="0"/>
          </a:p>
        </p:txBody>
      </p:sp>
      <p:sp>
        <p:nvSpPr>
          <p:cNvPr id="3" name="Content Placeholder 2"/>
          <p:cNvSpPr>
            <a:spLocks noGrp="1"/>
          </p:cNvSpPr>
          <p:nvPr>
            <p:ph idx="1"/>
          </p:nvPr>
        </p:nvSpPr>
        <p:spPr/>
        <p:txBody>
          <a:bodyPr/>
          <a:lstStyle/>
          <a:p>
            <a:pPr>
              <a:spcBef>
                <a:spcPct val="50000"/>
              </a:spcBef>
            </a:pPr>
            <a:r>
              <a:rPr lang="en-US" dirty="0">
                <a:ea typeface="ヒラギノ角ゴ Pro W3" charset="-128"/>
              </a:rPr>
              <a:t>Interest rates are the price of money</a:t>
            </a:r>
          </a:p>
          <a:p>
            <a:pPr>
              <a:spcBef>
                <a:spcPct val="50000"/>
              </a:spcBef>
            </a:pPr>
            <a:r>
              <a:rPr lang="en-US" dirty="0">
                <a:ea typeface="ヒラギノ角ゴ Pro W3" charset="-128"/>
              </a:rPr>
              <a:t>Prior to 1980, the rate of money growth and the interest rate on long-term Treasury bonds were closely tied</a:t>
            </a:r>
          </a:p>
          <a:p>
            <a:pPr>
              <a:spcBef>
                <a:spcPct val="50000"/>
              </a:spcBef>
            </a:pPr>
            <a:r>
              <a:rPr lang="en-US" dirty="0">
                <a:ea typeface="ヒラギノ角ゴ Pro W3" charset="-128"/>
              </a:rPr>
              <a:t>Since then, the relationship is less </a:t>
            </a:r>
            <a:r>
              <a:rPr lang="en-US" dirty="0" smtClean="0">
                <a:ea typeface="ヒラギノ角ゴ Pro W3" charset="-128"/>
              </a:rPr>
              <a:t>clear, </a:t>
            </a:r>
            <a:r>
              <a:rPr lang="en-US" dirty="0">
                <a:ea typeface="ヒラギノ角ゴ Pro W3" charset="-128"/>
              </a:rPr>
              <a:t>but the rate of money growth is still an important determinant of interest </a:t>
            </a:r>
            <a:r>
              <a:rPr lang="en-US" dirty="0" smtClean="0">
                <a:ea typeface="ヒラギノ角ゴ Pro W3" charset="-128"/>
              </a:rPr>
              <a:t>rates</a:t>
            </a:r>
            <a:endParaRPr lang="en-IN" dirty="0"/>
          </a:p>
        </p:txBody>
      </p:sp>
    </p:spTree>
    <p:extLst>
      <p:ext uri="{BB962C8B-B14F-4D97-AF65-F5344CB8AC3E}">
        <p14:creationId xmlns:p14="http://schemas.microsoft.com/office/powerpoint/2010/main" val="2567776006"/>
      </p:ext>
    </p:extLst>
  </p:cSld>
  <p:clrMapOvr>
    <a:masterClrMapping/>
  </p:clrMapOvr>
  <p:transition spd="slow">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Fiscal Policy and Monetary Policy</a:t>
            </a:r>
            <a:endParaRPr lang="en-IN" dirty="0"/>
          </a:p>
        </p:txBody>
      </p:sp>
      <p:sp>
        <p:nvSpPr>
          <p:cNvPr id="3" name="Content Placeholder 2"/>
          <p:cNvSpPr>
            <a:spLocks noGrp="1"/>
          </p:cNvSpPr>
          <p:nvPr>
            <p:ph idx="1"/>
          </p:nvPr>
        </p:nvSpPr>
        <p:spPr/>
        <p:txBody>
          <a:bodyPr/>
          <a:lstStyle/>
          <a:p>
            <a:r>
              <a:rPr lang="en-US" b="1" dirty="0">
                <a:ea typeface="ヒラギノ角ゴ Pro W3" charset="-128"/>
              </a:rPr>
              <a:t>Monetary policy </a:t>
            </a:r>
            <a:r>
              <a:rPr lang="en-US" dirty="0">
                <a:ea typeface="ヒラギノ角ゴ Pro W3" charset="-128"/>
              </a:rPr>
              <a:t>is the management of the money supply and interest rates</a:t>
            </a:r>
          </a:p>
          <a:p>
            <a:pPr lvl="1"/>
            <a:r>
              <a:rPr lang="en-US" dirty="0">
                <a:ea typeface="ヒラギノ角ゴ Pro W3" charset="-128"/>
              </a:rPr>
              <a:t>Conducted in the </a:t>
            </a:r>
            <a:r>
              <a:rPr lang="en-US" dirty="0" smtClean="0">
                <a:ea typeface="ヒラギノ角ゴ Pro W3" charset="-128"/>
              </a:rPr>
              <a:t>United States </a:t>
            </a:r>
            <a:r>
              <a:rPr lang="en-US" dirty="0">
                <a:ea typeface="ヒラギノ角ゴ Pro W3" charset="-128"/>
              </a:rPr>
              <a:t>by the Federal Reserve System (Fed)</a:t>
            </a:r>
          </a:p>
          <a:p>
            <a:r>
              <a:rPr lang="en-US" b="1" dirty="0">
                <a:ea typeface="ヒラギノ角ゴ Pro W3" charset="-128"/>
              </a:rPr>
              <a:t>Fiscal policy </a:t>
            </a:r>
            <a:r>
              <a:rPr lang="en-US" dirty="0">
                <a:ea typeface="ヒラギノ角ゴ Pro W3" charset="-128"/>
              </a:rPr>
              <a:t>deals with government spending </a:t>
            </a:r>
            <a:br>
              <a:rPr lang="en-US" dirty="0">
                <a:ea typeface="ヒラギノ角ゴ Pro W3" charset="-128"/>
              </a:rPr>
            </a:br>
            <a:r>
              <a:rPr lang="en-US" dirty="0">
                <a:ea typeface="ヒラギノ角ゴ Pro W3" charset="-128"/>
              </a:rPr>
              <a:t>and taxation</a:t>
            </a:r>
          </a:p>
          <a:p>
            <a:pPr lvl="1"/>
            <a:r>
              <a:rPr lang="en-US" dirty="0">
                <a:ea typeface="ヒラギノ角ゴ Pro W3" charset="-128"/>
              </a:rPr>
              <a:t>Budget deficit is the excess of expenditures over revenues for a particular year</a:t>
            </a:r>
          </a:p>
          <a:p>
            <a:pPr lvl="1"/>
            <a:r>
              <a:rPr lang="en-US" dirty="0">
                <a:ea typeface="ヒラギノ角ゴ Pro W3" charset="-128"/>
              </a:rPr>
              <a:t>Budget surplus is the excess of revenues over expenditures for a particular year</a:t>
            </a:r>
          </a:p>
          <a:p>
            <a:pPr lvl="1"/>
            <a:r>
              <a:rPr lang="en-US" dirty="0">
                <a:ea typeface="ヒラギノ角ゴ Pro W3" charset="-128"/>
              </a:rPr>
              <a:t>Any deficit must be financed by </a:t>
            </a:r>
            <a:r>
              <a:rPr lang="en-US" dirty="0" smtClean="0">
                <a:ea typeface="ヒラギノ角ゴ Pro W3" charset="-128"/>
              </a:rPr>
              <a:t>borrowing</a:t>
            </a:r>
            <a:endParaRPr lang="en-IN" dirty="0"/>
          </a:p>
        </p:txBody>
      </p:sp>
    </p:spTree>
    <p:extLst>
      <p:ext uri="{BB962C8B-B14F-4D97-AF65-F5344CB8AC3E}">
        <p14:creationId xmlns:p14="http://schemas.microsoft.com/office/powerpoint/2010/main" val="3858045784"/>
      </p:ext>
    </p:extLst>
  </p:cSld>
  <p:clrMapOvr>
    <a:masterClrMapping/>
  </p:clrMapOvr>
  <p:transition spd="slow">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dirty="0"/>
              <a:t>Figure 7 Government Budget Surplus or Deficit as a Percentage of Gross Domestic Product, 1950–2016</a:t>
            </a:r>
            <a:endParaRPr lang="en-IN" sz="2800" dirty="0"/>
          </a:p>
        </p:txBody>
      </p:sp>
      <p:pic>
        <p:nvPicPr>
          <p:cNvPr id="5" name="Picture 4" descr="The vertical axis is labeled &quot;Percent of GDP&quot; and ranges from 0 to 4 in increments of 1 above the horizontal axis and 0 to 10 in increments of 1 below the horizontal axis. The horizontal axis lists dates from 1950 to 2015 in 5-year increments. The line starts from 1 below the horizontal axis and crosses the horizontal axis quickly to reach to a value of 1.8 and then falls to 1.75 below the horizontal axis. The line turns upward and reaches to 0.5 below the horizontal axis for 1955. The line once again crosses the horizontal axis and reaches to 0.75 above it but falls back quickly to 2.5 below the horizontal axis for 1960. The line keeps on fluctuating and crosses the horizontal axis once again in 1970 to a value of 0.2 above the horizontal axis. The line falls down to 3.5 for 1980. The line remains fluctuating below the horizontal axis until 1995 where it slopes upward and crosses the horizontal axis and reaches to a value of 2.0 for 1998, falls down to 3.5 for 2003 and to 9.9 for 2009. The line recovers back but remains below the horizontal axis thereafter. The area under the graph above the horizontal axis is labeled as &quot;Surplus&quot; while that below the horizontal axis is labeled as &quot;Deficit.&quot;&#10;The values used in the description are approximat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19200" y="1439529"/>
            <a:ext cx="6666066" cy="4199622"/>
          </a:xfrm>
          <a:prstGeom prst="rect">
            <a:avLst/>
          </a:prstGeom>
        </p:spPr>
      </p:pic>
      <p:sp>
        <p:nvSpPr>
          <p:cNvPr id="3" name="Content Placeholder 2"/>
          <p:cNvSpPr>
            <a:spLocks noGrp="1"/>
          </p:cNvSpPr>
          <p:nvPr>
            <p:ph idx="1"/>
          </p:nvPr>
        </p:nvSpPr>
        <p:spPr>
          <a:xfrm>
            <a:off x="457200" y="5842660"/>
            <a:ext cx="8229600" cy="481940"/>
          </a:xfrm>
        </p:spPr>
        <p:txBody>
          <a:bodyPr/>
          <a:lstStyle/>
          <a:p>
            <a:pPr marL="0" indent="0">
              <a:buNone/>
            </a:pPr>
            <a:r>
              <a:rPr lang="en-US" sz="1400" i="1" dirty="0"/>
              <a:t>Source: </a:t>
            </a:r>
            <a:r>
              <a:rPr lang="en-US" sz="1400" b="1" dirty="0"/>
              <a:t>Federal Reserve Bank of St. Louis, FRED database: </a:t>
            </a:r>
            <a:r>
              <a:rPr lang="en-US" sz="1400" dirty="0"/>
              <a:t>https://fred.stlouisfed.org/series/M2SL; https://</a:t>
            </a:r>
            <a:r>
              <a:rPr lang="en-US" sz="1400" dirty="0" smtClean="0"/>
              <a:t>fred.stlouisfed.org/series/FYFSGDA188Sl</a:t>
            </a:r>
            <a:endParaRPr lang="en-IN" sz="1400" dirty="0"/>
          </a:p>
        </p:txBody>
      </p:sp>
    </p:spTree>
    <p:extLst>
      <p:ext uri="{BB962C8B-B14F-4D97-AF65-F5344CB8AC3E}">
        <p14:creationId xmlns:p14="http://schemas.microsoft.com/office/powerpoint/2010/main" val="3088494195"/>
      </p:ext>
    </p:extLst>
  </p:cSld>
  <p:clrMapOvr>
    <a:masterClrMapping/>
  </p:clrMapOvr>
  <p:transition spd="slow">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Foreign Exchange </a:t>
            </a:r>
            <a:r>
              <a:rPr lang="en-US" dirty="0" smtClean="0"/>
              <a:t>Market</a:t>
            </a:r>
            <a:endParaRPr lang="en-IN" dirty="0"/>
          </a:p>
        </p:txBody>
      </p:sp>
      <p:sp>
        <p:nvSpPr>
          <p:cNvPr id="3" name="Content Placeholder 2"/>
          <p:cNvSpPr>
            <a:spLocks noGrp="1"/>
          </p:cNvSpPr>
          <p:nvPr>
            <p:ph idx="1"/>
          </p:nvPr>
        </p:nvSpPr>
        <p:spPr/>
        <p:txBody>
          <a:bodyPr/>
          <a:lstStyle/>
          <a:p>
            <a:pPr>
              <a:spcBef>
                <a:spcPct val="50000"/>
              </a:spcBef>
            </a:pPr>
            <a:r>
              <a:rPr lang="en-US" dirty="0">
                <a:ea typeface="ヒラギノ角ゴ Pro W3" charset="-128"/>
              </a:rPr>
              <a:t>The </a:t>
            </a:r>
            <a:r>
              <a:rPr lang="en-US" b="1" dirty="0">
                <a:ea typeface="ヒラギノ角ゴ Pro W3" charset="-128"/>
              </a:rPr>
              <a:t>foreign exchange market</a:t>
            </a:r>
            <a:r>
              <a:rPr lang="en-US" dirty="0">
                <a:ea typeface="ヒラギノ角ゴ Pro W3" charset="-128"/>
              </a:rPr>
              <a:t>: where funds are converted from one currency into another</a:t>
            </a:r>
          </a:p>
          <a:p>
            <a:pPr>
              <a:spcBef>
                <a:spcPct val="50000"/>
              </a:spcBef>
            </a:pPr>
            <a:r>
              <a:rPr lang="en-US" dirty="0">
                <a:ea typeface="ヒラギノ角ゴ Pro W3" charset="-128"/>
              </a:rPr>
              <a:t>The </a:t>
            </a:r>
            <a:r>
              <a:rPr lang="en-US" b="1" dirty="0">
                <a:ea typeface="ヒラギノ角ゴ Pro W3" charset="-128"/>
              </a:rPr>
              <a:t>foreign exchange rate </a:t>
            </a:r>
            <a:r>
              <a:rPr lang="en-US" dirty="0">
                <a:ea typeface="ヒラギノ角ゴ Pro W3" charset="-128"/>
              </a:rPr>
              <a:t>is the price of one currency in terms of another currency.</a:t>
            </a:r>
          </a:p>
          <a:p>
            <a:pPr>
              <a:spcBef>
                <a:spcPct val="50000"/>
              </a:spcBef>
            </a:pPr>
            <a:r>
              <a:rPr lang="en-US" dirty="0">
                <a:ea typeface="ヒラギノ角ゴ Pro W3" charset="-128"/>
              </a:rPr>
              <a:t>The foreign exchange market determines the foreign exchange rate</a:t>
            </a:r>
            <a:r>
              <a:rPr lang="en-US" dirty="0" smtClean="0">
                <a:ea typeface="ヒラギノ角ゴ Pro W3" charset="-128"/>
              </a:rPr>
              <a:t>.</a:t>
            </a:r>
            <a:endParaRPr lang="en-IN" dirty="0"/>
          </a:p>
        </p:txBody>
      </p:sp>
    </p:spTree>
    <p:extLst>
      <p:ext uri="{BB962C8B-B14F-4D97-AF65-F5344CB8AC3E}">
        <p14:creationId xmlns:p14="http://schemas.microsoft.com/office/powerpoint/2010/main" val="1462653748"/>
      </p:ext>
    </p:extLst>
  </p:cSld>
  <p:clrMapOvr>
    <a:masterClrMapping/>
  </p:clrMapOvr>
  <p:transition spd="slow">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ea typeface="ヒラギノ角ゴ Pro W3" charset="-128"/>
              </a:rPr>
              <a:t>Figure 8 Exchange Rate of the U.S. Dollar, 1973–2017</a:t>
            </a:r>
            <a:endParaRPr lang="en-IN" dirty="0">
              <a:ea typeface="ヒラギノ角ゴ Pro W3" charset="-128"/>
            </a:endParaRPr>
          </a:p>
        </p:txBody>
      </p:sp>
      <p:pic>
        <p:nvPicPr>
          <p:cNvPr id="4" name="Picture 3" descr="The vertical axis is labeled &quot;Index (March 1973 equals 100)&quot; and ranges from 75 to 150 in increments of 15 with a kink near the origin. The horizontal axis lists dates from 1975 to 2015 in 5-year increments. The line shows a fluctuating trend over the years registering a net decline. The data shown are as follows:&#10;• 1975: 100&#10;• 1980: 95&#10;• 1985: 145&#10;• 1990: 90&#10;• 1995: 80&#10;• 2000: 95&#10;• 2005: 80&#10;• 2010: 78&#10;• 2015: 80&#10;The values used in the description are approximat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0000" y="2057400"/>
            <a:ext cx="8244000" cy="2562318"/>
          </a:xfrm>
          <a:prstGeom prst="rect">
            <a:avLst/>
          </a:prstGeom>
        </p:spPr>
      </p:pic>
      <p:sp>
        <p:nvSpPr>
          <p:cNvPr id="5" name="Content Placeholder 4"/>
          <p:cNvSpPr>
            <a:spLocks noGrp="1"/>
          </p:cNvSpPr>
          <p:nvPr>
            <p:ph idx="1"/>
          </p:nvPr>
        </p:nvSpPr>
        <p:spPr>
          <a:xfrm>
            <a:off x="457200" y="5655212"/>
            <a:ext cx="8229600" cy="470951"/>
          </a:xfrm>
        </p:spPr>
        <p:txBody>
          <a:bodyPr/>
          <a:lstStyle/>
          <a:p>
            <a:pPr marL="0" indent="0">
              <a:buNone/>
            </a:pPr>
            <a:r>
              <a:rPr lang="en-US" sz="1400" i="1" dirty="0"/>
              <a:t>Source: </a:t>
            </a:r>
            <a:r>
              <a:rPr lang="en-US" sz="1400" b="1" dirty="0"/>
              <a:t>Federal Reserve Bank of St. Louis, FRED database: </a:t>
            </a:r>
            <a:r>
              <a:rPr lang="en-US" sz="1400" dirty="0"/>
              <a:t>https://fred.stlouisfed.org/series/TWEXMMTH</a:t>
            </a:r>
          </a:p>
        </p:txBody>
      </p:sp>
    </p:spTree>
    <p:extLst>
      <p:ext uri="{BB962C8B-B14F-4D97-AF65-F5344CB8AC3E}">
        <p14:creationId xmlns:p14="http://schemas.microsoft.com/office/powerpoint/2010/main" val="2567508684"/>
      </p:ext>
    </p:extLst>
  </p:cSld>
  <p:clrMapOvr>
    <a:masterClrMapping/>
  </p:clrMapOvr>
  <p:transition spd="slow">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The International Financial System</a:t>
            </a:r>
            <a:endParaRPr lang="en-IN" dirty="0"/>
          </a:p>
        </p:txBody>
      </p:sp>
      <p:sp>
        <p:nvSpPr>
          <p:cNvPr id="3" name="Content Placeholder 2"/>
          <p:cNvSpPr>
            <a:spLocks noGrp="1"/>
          </p:cNvSpPr>
          <p:nvPr>
            <p:ph idx="1"/>
          </p:nvPr>
        </p:nvSpPr>
        <p:spPr/>
        <p:txBody>
          <a:bodyPr/>
          <a:lstStyle/>
          <a:p>
            <a:r>
              <a:rPr lang="en-US" dirty="0">
                <a:ea typeface="ヒラギノ角ゴ Pro W3" charset="-128"/>
              </a:rPr>
              <a:t>Financial markets have become increasingly integrated throughout the world. </a:t>
            </a:r>
          </a:p>
          <a:p>
            <a:r>
              <a:rPr lang="en-US" dirty="0">
                <a:ea typeface="ヒラギノ角ゴ Pro W3" charset="-128"/>
              </a:rPr>
              <a:t>The international financial system has tremendous impact on domestic economies:</a:t>
            </a:r>
          </a:p>
          <a:p>
            <a:pPr lvl="1"/>
            <a:r>
              <a:rPr lang="en-US" dirty="0">
                <a:ea typeface="ヒラギノ角ゴ Pro W3" charset="-128"/>
              </a:rPr>
              <a:t>How a country’</a:t>
            </a:r>
            <a:r>
              <a:rPr lang="en-US" altLang="ja-JP" dirty="0" smtClean="0">
                <a:ea typeface="ヒラギノ角ゴ Pro W3" charset="-128"/>
              </a:rPr>
              <a:t>s </a:t>
            </a:r>
            <a:r>
              <a:rPr lang="en-US" altLang="ja-JP" dirty="0">
                <a:ea typeface="ヒラギノ角ゴ Pro W3" charset="-128"/>
              </a:rPr>
              <a:t>choice of exchange rate policy affect its monetary policy?</a:t>
            </a:r>
          </a:p>
          <a:p>
            <a:pPr lvl="1"/>
            <a:r>
              <a:rPr lang="en-US" dirty="0">
                <a:ea typeface="ヒラギノ角ゴ Pro W3" charset="-128"/>
              </a:rPr>
              <a:t>How capital controls impact domestic financial systems and therefore the performance of the economy?</a:t>
            </a:r>
          </a:p>
          <a:p>
            <a:pPr lvl="1"/>
            <a:r>
              <a:rPr lang="en-US" dirty="0">
                <a:ea typeface="ヒラギノ角ゴ Pro W3" charset="-128"/>
              </a:rPr>
              <a:t>Which should be the role of international financial institutions like the IMF?</a:t>
            </a:r>
          </a:p>
        </p:txBody>
      </p:sp>
    </p:spTree>
    <p:extLst>
      <p:ext uri="{BB962C8B-B14F-4D97-AF65-F5344CB8AC3E}">
        <p14:creationId xmlns:p14="http://schemas.microsoft.com/office/powerpoint/2010/main" val="2871623371"/>
      </p:ext>
    </p:extLst>
  </p:cSld>
  <p:clrMapOvr>
    <a:masterClrMapping/>
  </p:clrMapOvr>
  <p:transition spd="slow">
    <p:pull dir="rd"/>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Money, Banking, and Financial Markets and Your Career</a:t>
            </a:r>
            <a:endParaRPr lang="en-IN" dirty="0"/>
          </a:p>
        </p:txBody>
      </p:sp>
      <p:sp>
        <p:nvSpPr>
          <p:cNvPr id="3" name="Content Placeholder 2"/>
          <p:cNvSpPr>
            <a:spLocks noGrp="1"/>
          </p:cNvSpPr>
          <p:nvPr>
            <p:ph idx="1"/>
          </p:nvPr>
        </p:nvSpPr>
        <p:spPr/>
        <p:txBody>
          <a:bodyPr/>
          <a:lstStyle/>
          <a:p>
            <a:r>
              <a:rPr lang="en-US" dirty="0">
                <a:ea typeface="ヒラギノ角ゴ Pro W3" charset="-128"/>
              </a:rPr>
              <a:t>Understanding monetary policy may help you predict when interest rates will rise or fall, help you make decisions about whether it is better to borrow now or to wait until later, know how banks and other financial institutions are managed which may help you get a better deal when you need to borrow from them and may enable you to make better investment decisions, whether for yourself or for the company you work </a:t>
            </a:r>
            <a:r>
              <a:rPr lang="en-US" dirty="0" smtClean="0">
                <a:ea typeface="ヒラギノ角ゴ Pro W3" charset="-128"/>
              </a:rPr>
              <a:t>for</a:t>
            </a:r>
            <a:endParaRPr lang="en-IN" dirty="0"/>
          </a:p>
        </p:txBody>
      </p:sp>
    </p:spTree>
    <p:extLst>
      <p:ext uri="{BB962C8B-B14F-4D97-AF65-F5344CB8AC3E}">
        <p14:creationId xmlns:p14="http://schemas.microsoft.com/office/powerpoint/2010/main" val="586826131"/>
      </p:ext>
    </p:extLst>
  </p:cSld>
  <p:clrMapOvr>
    <a:masterClrMapping/>
  </p:clrMapOvr>
  <p:transition spd="slow">
    <p:pull dir="rd"/>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Aggregate Output and Income</a:t>
            </a:r>
            <a:endParaRPr lang="en-IN" dirty="0"/>
          </a:p>
        </p:txBody>
      </p:sp>
      <p:sp>
        <p:nvSpPr>
          <p:cNvPr id="3" name="Content Placeholder 2"/>
          <p:cNvSpPr>
            <a:spLocks noGrp="1"/>
          </p:cNvSpPr>
          <p:nvPr>
            <p:ph idx="1"/>
          </p:nvPr>
        </p:nvSpPr>
        <p:spPr/>
        <p:txBody>
          <a:bodyPr/>
          <a:lstStyle/>
          <a:p>
            <a:r>
              <a:rPr lang="en-US" dirty="0">
                <a:ea typeface="ヒラギノ角ゴ Pro W3" charset="-128"/>
              </a:rPr>
              <a:t>The most commonly reported measure of aggregate output, the gross domestic product (GDP), is the market value of all final goods and services produced in a country during the course of a year.</a:t>
            </a:r>
          </a:p>
          <a:p>
            <a:r>
              <a:rPr lang="en-US" dirty="0">
                <a:ea typeface="ヒラギノ角ゴ Pro W3" charset="-128"/>
              </a:rPr>
              <a:t>Aggregate income, the total income of factors of production (land, labor, and capital) from producing goods and services in the economy during the course of the year, is equal to aggregate output</a:t>
            </a:r>
            <a:r>
              <a:rPr lang="en-US" dirty="0" smtClean="0">
                <a:ea typeface="ヒラギノ角ゴ Pro W3" charset="-128"/>
              </a:rPr>
              <a:t>.</a:t>
            </a:r>
            <a:endParaRPr lang="en-IN" dirty="0"/>
          </a:p>
        </p:txBody>
      </p:sp>
    </p:spTree>
    <p:extLst>
      <p:ext uri="{BB962C8B-B14F-4D97-AF65-F5344CB8AC3E}">
        <p14:creationId xmlns:p14="http://schemas.microsoft.com/office/powerpoint/2010/main" val="3359543205"/>
      </p:ext>
    </p:extLst>
  </p:cSld>
  <p:clrMapOvr>
    <a:masterClrMapping/>
  </p:clrMapOvr>
  <p:transition spd="slow">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Real </a:t>
            </a:r>
            <a:r>
              <a:rPr lang="en-US" dirty="0" smtClean="0"/>
              <a:t>Versus </a:t>
            </a:r>
            <a:r>
              <a:rPr lang="en-US" dirty="0"/>
              <a:t>Nominal </a:t>
            </a:r>
            <a:r>
              <a:rPr lang="en-US" dirty="0" smtClean="0"/>
              <a:t>Magnitudes </a:t>
            </a:r>
            <a:r>
              <a:rPr lang="en-US" sz="2000" b="0" dirty="0"/>
              <a:t>(1 of 2)</a:t>
            </a:r>
            <a:endParaRPr lang="en-IN" dirty="0"/>
          </a:p>
        </p:txBody>
      </p:sp>
      <p:sp>
        <p:nvSpPr>
          <p:cNvPr id="3" name="Content Placeholder 2"/>
          <p:cNvSpPr>
            <a:spLocks noGrp="1"/>
          </p:cNvSpPr>
          <p:nvPr>
            <p:ph idx="1"/>
          </p:nvPr>
        </p:nvSpPr>
        <p:spPr/>
        <p:txBody>
          <a:bodyPr/>
          <a:lstStyle/>
          <a:p>
            <a:r>
              <a:rPr lang="en-US" dirty="0">
                <a:ea typeface="ヒラギノ角ゴ Pro W3" charset="-128"/>
              </a:rPr>
              <a:t>When the total value of final goods and services is calculated using current prices, the resulting GDP measure is referred to as nominal GDP. The word nominal indicates that values are measured using current prices</a:t>
            </a:r>
            <a:r>
              <a:rPr lang="en-US" dirty="0" smtClean="0">
                <a:ea typeface="ヒラギノ角ゴ Pro W3" charset="-128"/>
              </a:rPr>
              <a:t>.</a:t>
            </a:r>
            <a:endParaRPr lang="en-IN" dirty="0"/>
          </a:p>
        </p:txBody>
      </p:sp>
    </p:spTree>
    <p:extLst>
      <p:ext uri="{BB962C8B-B14F-4D97-AF65-F5344CB8AC3E}">
        <p14:creationId xmlns:p14="http://schemas.microsoft.com/office/powerpoint/2010/main" val="849554969"/>
      </p:ext>
    </p:extLst>
  </p:cSld>
  <p:clrMapOvr>
    <a:masterClrMapping/>
  </p:clrMapOvr>
  <p:transition spd="slow">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t>Real </a:t>
            </a:r>
            <a:r>
              <a:rPr lang="en-US" smtClean="0"/>
              <a:t>Versus </a:t>
            </a:r>
            <a:r>
              <a:rPr lang="en-US" dirty="0"/>
              <a:t>Nominal </a:t>
            </a:r>
            <a:r>
              <a:rPr lang="en-US" dirty="0" smtClean="0"/>
              <a:t>Magnitudes </a:t>
            </a:r>
            <a:r>
              <a:rPr lang="en-US" sz="2000" b="0" dirty="0" smtClean="0"/>
              <a:t>(2 </a:t>
            </a:r>
            <a:r>
              <a:rPr lang="en-US" sz="2000" b="0" dirty="0"/>
              <a:t>of 2)</a:t>
            </a:r>
            <a:endParaRPr lang="en-IN" dirty="0"/>
          </a:p>
        </p:txBody>
      </p:sp>
      <p:sp>
        <p:nvSpPr>
          <p:cNvPr id="3" name="Content Placeholder 2"/>
          <p:cNvSpPr>
            <a:spLocks noGrp="1"/>
          </p:cNvSpPr>
          <p:nvPr>
            <p:ph idx="1"/>
          </p:nvPr>
        </p:nvSpPr>
        <p:spPr/>
        <p:txBody>
          <a:bodyPr/>
          <a:lstStyle/>
          <a:p>
            <a:r>
              <a:rPr lang="en-US" dirty="0">
                <a:ea typeface="ヒラギノ角ゴ Pro W3" charset="-128"/>
              </a:rPr>
              <a:t>A more reliable measure of economic production expresses values in terms of prices for an arbitrary base year, currently 2005. GDP measured with constant prices is referred to as real GDP, the word real indicating that values are measured in terms of fixed prices</a:t>
            </a:r>
            <a:r>
              <a:rPr lang="en-US" dirty="0" smtClean="0">
                <a:ea typeface="ヒラギノ角ゴ Pro W3" charset="-128"/>
              </a:rPr>
              <a:t>.</a:t>
            </a:r>
            <a:endParaRPr lang="en-IN" dirty="0"/>
          </a:p>
        </p:txBody>
      </p:sp>
    </p:spTree>
    <p:extLst>
      <p:ext uri="{BB962C8B-B14F-4D97-AF65-F5344CB8AC3E}">
        <p14:creationId xmlns:p14="http://schemas.microsoft.com/office/powerpoint/2010/main" val="4041813491"/>
      </p:ext>
    </p:extLst>
  </p:cSld>
  <p:clrMapOvr>
    <a:masterClrMapping/>
  </p:clrMapOvr>
  <p:transition spd="slow">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Aggregate Price Level</a:t>
            </a:r>
            <a:endParaRPr lang="en-IN" dirty="0"/>
          </a:p>
        </p:txBody>
      </p:sp>
      <p:sp>
        <p:nvSpPr>
          <p:cNvPr id="3" name="Content Placeholder 2"/>
          <p:cNvSpPr>
            <a:spLocks noGrp="1"/>
          </p:cNvSpPr>
          <p:nvPr>
            <p:ph idx="1"/>
          </p:nvPr>
        </p:nvSpPr>
        <p:spPr/>
        <p:txBody>
          <a:bodyPr/>
          <a:lstStyle/>
          <a:p>
            <a:r>
              <a:rPr lang="en-US" dirty="0">
                <a:ea typeface="ヒラギノ角ゴ Pro W3" charset="-128"/>
              </a:rPr>
              <a:t>The aggregate price level is a measure of average prices in the economy.</a:t>
            </a:r>
          </a:p>
          <a:p>
            <a:r>
              <a:rPr lang="en-US" dirty="0">
                <a:ea typeface="ヒラギノ角ゴ Pro W3" charset="-128"/>
              </a:rPr>
              <a:t>Three measures of the aggregate price level are commonly encountered in economic data: </a:t>
            </a:r>
          </a:p>
          <a:p>
            <a:pPr lvl="1"/>
            <a:r>
              <a:rPr lang="en-US" dirty="0">
                <a:ea typeface="ヒラギノ角ゴ Pro W3" charset="-128"/>
              </a:rPr>
              <a:t>The GDP deflator </a:t>
            </a:r>
          </a:p>
          <a:p>
            <a:pPr lvl="1"/>
            <a:r>
              <a:rPr lang="en-US" dirty="0">
                <a:ea typeface="ヒラギノ角ゴ Pro W3" charset="-128"/>
              </a:rPr>
              <a:t>The </a:t>
            </a:r>
            <a:r>
              <a:rPr lang="en-US" dirty="0" smtClean="0">
                <a:ea typeface="ヒラギノ角ゴ Pro W3" charset="-128"/>
              </a:rPr>
              <a:t>personal consumption expenditure (PCE) </a:t>
            </a:r>
            <a:r>
              <a:rPr lang="en-US" dirty="0">
                <a:ea typeface="ヒラギノ角ゴ Pro W3" charset="-128"/>
              </a:rPr>
              <a:t>deflator</a:t>
            </a:r>
          </a:p>
          <a:p>
            <a:pPr lvl="1"/>
            <a:r>
              <a:rPr lang="en-US" dirty="0">
                <a:ea typeface="ヒラギノ角ゴ Pro W3" charset="-128"/>
              </a:rPr>
              <a:t>The Consumer Price Index (CPI)</a:t>
            </a:r>
          </a:p>
        </p:txBody>
      </p:sp>
    </p:spTree>
    <p:extLst>
      <p:ext uri="{BB962C8B-B14F-4D97-AF65-F5344CB8AC3E}">
        <p14:creationId xmlns:p14="http://schemas.microsoft.com/office/powerpoint/2010/main" val="439761545"/>
      </p:ext>
    </p:extLst>
  </p:cSld>
  <p:clrMapOvr>
    <a:masterClrMapping/>
  </p:clrMapOvr>
  <p:transition spd="slow">
    <p:wipe dir="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8"/>
  <p:tag name="MMPROD_UIDATA" val="&lt;database version=&quot;6.0&quot;&gt;&lt;object type=&quot;1&quot; unique_id=&quot;10001&quot;&gt;&lt;object type=&quot;8&quot; unique_id=&quot;14015&quot;&gt;&lt;/object&gt;&lt;object type=&quot;2&quot; unique_id=&quot;14016&quot;&gt;&lt;object type=&quot;3&quot; unique_id=&quot;14017&quot;&gt;&lt;property id=&quot;20148&quot; value=&quot;5&quot;/&gt;&lt;property id=&quot;20300&quot; value=&quot;Slide 1 - &amp;quot;Corporate Financial&amp;#x0D;&amp;#x0A;Management, 5th edition&amp;#x0D;&amp;#x0A;Glen Arnold&amp;#x0D;&amp;#x0A;Lecture 34&amp;#x0D;&amp;#x0A;Capital Structure: an Introduction to &amp;#x0D;&amp;#x0A;the debat&quot;/&gt;&lt;property id=&quot;20307&quot; value=&quot;256&quot;/&gt;&lt;/object&gt;&lt;object type=&quot;3&quot; unique_id=&quot;14018&quot;&gt;&lt;property id=&quot;20148&quot; value=&quot;5&quot;/&gt;&lt;property id=&quot;20300&quot; value=&quot;Slide 2&quot;/&gt;&lt;property id=&quot;20307&quot; value=&quot;257&quot;/&gt;&lt;/object&gt;&lt;object type=&quot;3&quot; unique_id=&quot;14019&quot;&gt;&lt;property id=&quot;20148&quot; value=&quot;5&quot;/&gt;&lt;property id=&quot;20300&quot; value=&quot;Slide 3&quot;/&gt;&lt;property id=&quot;20307&quot; value=&quot;258&quot;/&gt;&lt;/object&gt;&lt;object type=&quot;3&quot; unique_id=&quot;14020&quot;&gt;&lt;property id=&quot;20148&quot; value=&quot;5&quot;/&gt;&lt;property id=&quot;20300&quot; value=&quot;Slide 4&quot;/&gt;&lt;property id=&quot;20307&quot; value=&quot;259&quot;/&gt;&lt;/object&gt;&lt;object type=&quot;3&quot; unique_id=&quot;14021&quot;&gt;&lt;property id=&quot;20148&quot; value=&quot;5&quot;/&gt;&lt;property id=&quot;20300&quot; value=&quot;Slide 5&quot;/&gt;&lt;property id=&quot;20307&quot; value=&quot;260&quot;/&gt;&lt;/object&gt;&lt;object type=&quot;3&quot; unique_id=&quot;14022&quot;&gt;&lt;property id=&quot;20148&quot; value=&quot;5&quot;/&gt;&lt;property id=&quot;20300&quot; value=&quot;Slide 6&quot;/&gt;&lt;property id=&quot;20307&quot; value=&quot;261&quot;/&gt;&lt;/object&gt;&lt;object type=&quot;3&quot; unique_id=&quot;14023&quot;&gt;&lt;property id=&quot;20148&quot; value=&quot;5&quot;/&gt;&lt;property id=&quot;20300&quot; value=&quot;Slide 7&quot;/&gt;&lt;property id=&quot;20307&quot; value=&quot;262&quot;/&gt;&lt;/object&gt;&lt;object type=&quot;3&quot; unique_id=&quot;14024&quot;&gt;&lt;property id=&quot;20148&quot; value=&quot;5&quot;/&gt;&lt;property id=&quot;20300&quot; value=&quot;Slide 8&quot;/&gt;&lt;property id=&quot;20307&quot; value=&quot;263&quot;/&gt;&lt;/object&gt;&lt;object type=&quot;3&quot; unique_id=&quot;14025&quot;&gt;&lt;property id=&quot;20148&quot; value=&quot;5&quot;/&gt;&lt;property id=&quot;20300&quot; value=&quot;Slide 9&quot;/&gt;&lt;property id=&quot;20307&quot; value=&quot;264&quot;/&gt;&lt;/object&gt;&lt;object type=&quot;3&quot; unique_id=&quot;14026&quot;&gt;&lt;property id=&quot;20148&quot; value=&quot;5&quot;/&gt;&lt;property id=&quot;20300&quot; value=&quot;Slide 10&quot;/&gt;&lt;property id=&quot;20307&quot; value=&quot;265&quot;/&gt;&lt;/object&gt;&lt;object type=&quot;3&quot; unique_id=&quot;14027&quot;&gt;&lt;property id=&quot;20148&quot; value=&quot;5&quot;/&gt;&lt;property id=&quot;20300&quot; value=&quot;Slide 11&quot;/&gt;&lt;property id=&quot;20307&quot; value=&quot;266&quot;/&gt;&lt;/object&gt;&lt;object type=&quot;3&quot; unique_id=&quot;14028&quot;&gt;&lt;property id=&quot;20148&quot; value=&quot;5&quot;/&gt;&lt;property id=&quot;20300&quot; value=&quot;Slide 12&quot;/&gt;&lt;property id=&quot;20307&quot; value=&quot;267&quot;/&gt;&lt;/object&gt;&lt;object type=&quot;3&quot; unique_id=&quot;14029&quot;&gt;&lt;property id=&quot;20148&quot; value=&quot;5&quot;/&gt;&lt;property id=&quot;20300&quot; value=&quot;Slide 13&quot;/&gt;&lt;property id=&quot;20307&quot; value=&quot;268&quot;/&gt;&lt;/object&gt;&lt;object type=&quot;3&quot; unique_id=&quot;14030&quot;&gt;&lt;property id=&quot;20148&quot; value=&quot;5&quot;/&gt;&lt;property id=&quot;20300&quot; value=&quot;Slide 14&quot;/&gt;&lt;property id=&quot;20307&quot; value=&quot;269&quot;/&gt;&lt;/object&gt;&lt;object type=&quot;3&quot; unique_id=&quot;14031&quot;&gt;&lt;property id=&quot;20148&quot; value=&quot;5&quot;/&gt;&lt;property id=&quot;20300&quot; value=&quot;Slide 15&quot;/&gt;&lt;property id=&quot;20307&quot; value=&quot;270&quot;/&gt;&lt;/object&gt;&lt;object type=&quot;3&quot; unique_id=&quot;14032&quot;&gt;&lt;property id=&quot;20148&quot; value=&quot;5&quot;/&gt;&lt;property id=&quot;20300&quot; value=&quot;Slide 16&quot;/&gt;&lt;property id=&quot;20307&quot; value=&quot;271&quot;/&gt;&lt;/object&gt;&lt;object type=&quot;3&quot; unique_id=&quot;14033&quot;&gt;&lt;property id=&quot;20148&quot; value=&quot;5&quot;/&gt;&lt;property id=&quot;20300&quot; value=&quot;Slide 17&quot;/&gt;&lt;property id=&quot;20307&quot; value=&quot;272&quot;/&gt;&lt;/object&gt;&lt;object type=&quot;3&quot; unique_id=&quot;14034&quot;&gt;&lt;property id=&quot;20148&quot; value=&quot;5&quot;/&gt;&lt;property id=&quot;20300&quot; value=&quot;Slide 18&quot;/&gt;&lt;property id=&quot;20307&quot; value=&quot;273&quot;/&gt;&lt;/object&gt;&lt;object type=&quot;3&quot; unique_id=&quot;14035&quot;&gt;&lt;property id=&quot;20148&quot; value=&quot;5&quot;/&gt;&lt;property id=&quot;20300&quot; value=&quot;Slide 19&quot;/&gt;&lt;property id=&quot;20307&quot; value=&quot;274&quot;/&gt;&lt;/object&gt;&lt;object type=&quot;3&quot; unique_id=&quot;14036&quot;&gt;&lt;property id=&quot;20148&quot; value=&quot;5&quot;/&gt;&lt;property id=&quot;20300&quot; value=&quot;Slide 20&quot;/&gt;&lt;property id=&quot;20307&quot; value=&quot;275&quot;/&gt;&lt;/object&gt;&lt;object type=&quot;3&quot; unique_id=&quot;14037&quot;&gt;&lt;property id=&quot;20148&quot; value=&quot;5&quot;/&gt;&lt;property id=&quot;20300&quot; value=&quot;Slide 21&quot;/&gt;&lt;property id=&quot;20307&quot; value=&quot;276&quot;/&gt;&lt;/object&gt;&lt;object type=&quot;3&quot; unique_id=&quot;14038&quot;&gt;&lt;property id=&quot;20148&quot; value=&quot;5&quot;/&gt;&lt;property id=&quot;20300&quot; value=&quot;Slide 22&quot;/&gt;&lt;property id=&quot;20307&quot; value=&quot;277&quot;/&gt;&lt;/object&gt;&lt;object type=&quot;3&quot; unique_id=&quot;14039&quot;&gt;&lt;property id=&quot;20148&quot; value=&quot;5&quot;/&gt;&lt;property id=&quot;20300&quot; value=&quot;Slide 23&quot;/&gt;&lt;property id=&quot;20307&quot; value=&quot;278&quot;/&gt;&lt;/object&gt;&lt;object type=&quot;3&quot; unique_id=&quot;14040&quot;&gt;&lt;property id=&quot;20148&quot; value=&quot;5&quot;/&gt;&lt;property id=&quot;20300&quot; value=&quot;Slide 24&quot;/&gt;&lt;property id=&quot;20307&quot; value=&quot;279&quot;/&gt;&lt;/object&gt;&lt;object type=&quot;3&quot; unique_id=&quot;14041&quot;&gt;&lt;property id=&quot;20148&quot; value=&quot;5&quot;/&gt;&lt;property id=&quot;20300&quot; value=&quot;Slide 25&quot;/&gt;&lt;property id=&quot;20307&quot; value=&quot;280&quot;/&gt;&lt;/object&gt;&lt;object type=&quot;3&quot; unique_id=&quot;14042&quot;&gt;&lt;property id=&quot;20148&quot; value=&quot;5&quot;/&gt;&lt;property id=&quot;20300&quot; value=&quot;Slide 26&quot;/&gt;&lt;property id=&quot;20307&quot; value=&quot;281&quot;/&gt;&lt;/object&gt;&lt;object type=&quot;3&quot; unique_id=&quot;14043&quot;&gt;&lt;property id=&quot;20148&quot; value=&quot;5&quot;/&gt;&lt;property id=&quot;20300&quot; value=&quot;Slide 27&quot;/&gt;&lt;property id=&quot;20307&quot; value=&quot;283&quot;/&gt;&lt;/object&gt;&lt;object type=&quot;3&quot; unique_id=&quot;14044&quot;&gt;&lt;property id=&quot;20148&quot; value=&quot;5&quot;/&gt;&lt;property id=&quot;20300&quot; value=&quot;Slide 28&quot;/&gt;&lt;property id=&quot;20307&quot; value=&quot;284&quot;/&gt;&lt;/object&gt;&lt;/object&gt;&lt;/object&gt;&lt;/database&gt;"/>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2951</TotalTime>
  <Words>1106</Words>
  <Application>Microsoft Office PowerPoint</Application>
  <PresentationFormat>On-screen Show (4:3)</PresentationFormat>
  <Paragraphs>77</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宋体</vt:lpstr>
      <vt:lpstr>ヒラギノ角ゴ Pro W3</vt:lpstr>
      <vt:lpstr>Arial</vt:lpstr>
      <vt:lpstr>Calibri</vt:lpstr>
      <vt:lpstr>Garamond</vt:lpstr>
      <vt:lpstr>Times</vt:lpstr>
      <vt:lpstr>Times New Roman</vt:lpstr>
      <vt:lpstr>1_Default Design</vt:lpstr>
      <vt:lpstr>PowerPoint Presentation</vt:lpstr>
      <vt:lpstr>Financial Markets</vt:lpstr>
      <vt:lpstr>The Bond Market and Interest Rates</vt:lpstr>
      <vt:lpstr>Figure 1 Interest Rates on Selected Bonds, 1950–2017</vt:lpstr>
      <vt:lpstr>The Stock Market</vt:lpstr>
      <vt:lpstr>Figure 2 Stock Prices as Measured by the Dow Jones Industrial Average, 1950–2017</vt:lpstr>
      <vt:lpstr>Financial Institutions and Banking (1 of 3)</vt:lpstr>
      <vt:lpstr>Financial Institutions and Banking (2 of 3)</vt:lpstr>
      <vt:lpstr>Financial Institutions and Banking (3 of 3)</vt:lpstr>
      <vt:lpstr>Money and Monetary Policy</vt:lpstr>
      <vt:lpstr>Money, Business Cycles, and Inflation</vt:lpstr>
      <vt:lpstr>Money, Business Cycles, and Inflation</vt:lpstr>
      <vt:lpstr>Money and Interest Rates</vt:lpstr>
      <vt:lpstr>Fiscal Policy and Monetary Policy</vt:lpstr>
      <vt:lpstr>Figure 7 Government Budget Surplus or Deficit as a Percentage of Gross Domestic Product, 1950–2016</vt:lpstr>
      <vt:lpstr>The Foreign Exchange Market</vt:lpstr>
      <vt:lpstr>Figure 8 Exchange Rate of the U.S. Dollar, 1973–2017</vt:lpstr>
      <vt:lpstr>The International Financial System</vt:lpstr>
      <vt:lpstr>Money, Banking, and Financial Markets and Your Career</vt:lpstr>
      <vt:lpstr>Aggregate Output and Income</vt:lpstr>
      <vt:lpstr>Real Versus Nominal Magnitudes (1 of 2)</vt:lpstr>
      <vt:lpstr>Real Versus Nominal Magnitudes (2 of 2)</vt:lpstr>
      <vt:lpstr>Aggregate Price Level</vt:lpstr>
    </vt:vector>
  </TitlesOfParts>
  <Company>laserwords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laser</dc:creator>
  <cp:lastModifiedBy>Miao, Jia</cp:lastModifiedBy>
  <cp:revision>601</cp:revision>
  <dcterms:created xsi:type="dcterms:W3CDTF">2005-05-11T06:33:50Z</dcterms:created>
  <dcterms:modified xsi:type="dcterms:W3CDTF">2022-05-27T11:22:02Z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b551598-29da-492a-8b9f-8358cd43dd03_Enabled">
    <vt:lpwstr>True</vt:lpwstr>
  </property>
  <property fmtid="{D5CDD505-2E9C-101B-9397-08002B2CF9AE}" pid="3" name="MSIP_Label_3b551598-29da-492a-8b9f-8358cd43dd03_SiteId">
    <vt:lpwstr>c9ef029c-18cf-4016-86d3-93cf8e94ff94</vt:lpwstr>
  </property>
  <property fmtid="{D5CDD505-2E9C-101B-9397-08002B2CF9AE}" pid="4" name="MSIP_Label_3b551598-29da-492a-8b9f-8358cd43dd03_Owner">
    <vt:lpwstr>KU48743@kingston.ac.uk</vt:lpwstr>
  </property>
  <property fmtid="{D5CDD505-2E9C-101B-9397-08002B2CF9AE}" pid="5" name="MSIP_Label_3b551598-29da-492a-8b9f-8358cd43dd03_SetDate">
    <vt:lpwstr>2020-09-04T13:00:43.3523659Z</vt:lpwstr>
  </property>
  <property fmtid="{D5CDD505-2E9C-101B-9397-08002B2CF9AE}" pid="6" name="MSIP_Label_3b551598-29da-492a-8b9f-8358cd43dd03_Name">
    <vt:lpwstr>General</vt:lpwstr>
  </property>
  <property fmtid="{D5CDD505-2E9C-101B-9397-08002B2CF9AE}" pid="7" name="MSIP_Label_3b551598-29da-492a-8b9f-8358cd43dd03_Application">
    <vt:lpwstr>Microsoft Azure Information Protection</vt:lpwstr>
  </property>
  <property fmtid="{D5CDD505-2E9C-101B-9397-08002B2CF9AE}" pid="8" name="MSIP_Label_3b551598-29da-492a-8b9f-8358cd43dd03_ActionId">
    <vt:lpwstr>354eae87-a2f8-4367-90ee-819a1feb782c</vt:lpwstr>
  </property>
  <property fmtid="{D5CDD505-2E9C-101B-9397-08002B2CF9AE}" pid="9" name="MSIP_Label_3b551598-29da-492a-8b9f-8358cd43dd03_Extended_MSFT_Method">
    <vt:lpwstr>Automatic</vt:lpwstr>
  </property>
  <property fmtid="{D5CDD505-2E9C-101B-9397-08002B2CF9AE}" pid="10" name="Sensitivity">
    <vt:lpwstr>General</vt:lpwstr>
  </property>
</Properties>
</file>