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74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00" autoAdjust="0"/>
    <p:restoredTop sz="94660"/>
  </p:normalViewPr>
  <p:slideViewPr>
    <p:cSldViewPr snapToGrid="0">
      <p:cViewPr varScale="1">
        <p:scale>
          <a:sx n="84" d="100"/>
          <a:sy n="84" d="100"/>
        </p:scale>
        <p:origin x="39" y="53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B2D9174-BF17-420F-867B-94AC28A02E14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FB248A2-B4EB-412F-880F-0671CC8578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62361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FB248A2-B4EB-412F-880F-0671CC85785B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0002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Click on the Homepage and read the headlines and report summary together. Then enter the ‘shop’ tab and browse the ‘products’. Discuss what the students feel and think,</a:t>
            </a:r>
            <a:r>
              <a:rPr lang="en-GB" baseline="0" dirty="0" smtClean="0"/>
              <a:t> and discuss what they think about these marketing tactics. Click onto the report and explain the directed study: In pairs or threes, skim the report and find three positives and negatives. Rank them. Report back to the whole group. Group discussion at the end: Are there commonalities in the findings and ratings. Why? Why not?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FB248A2-B4EB-412F-880F-0671CC85785B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4260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FB248A2-B4EB-412F-880F-0671CC85785B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06656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FB248A2-B4EB-412F-880F-0671CC85785B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0196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Hand out paper slips with the different topics and get students to pair up and to move</a:t>
            </a:r>
            <a:r>
              <a:rPr lang="en-GB" baseline="0" dirty="0" smtClean="0"/>
              <a:t> them around and make connections. No feedback needed.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FB248A2-B4EB-412F-880F-0671CC85785B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037952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FB248A2-B4EB-412F-880F-0671CC85785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710236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Talk about communication, tutorials, when things get</a:t>
            </a:r>
            <a:r>
              <a:rPr lang="en-GB" baseline="0" dirty="0" smtClean="0"/>
              <a:t> difficult, other sources of support, emphasising individual differences and general structures.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FB248A2-B4EB-412F-880F-0671CC85785B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389719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FB248A2-B4EB-412F-880F-0671CC85785B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17943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smtClean="0"/>
              <a:t>1/24/2020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3" name="Straight Connector 12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blipFill dpi="0" rotWithShape="1">
            <a:blip r:embed="rId2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133350" ty="-6350" sx="50000" sy="5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7469424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1/24/2020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40132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1/24/2020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2" name="Straight Connector 11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/>
          <p:cNvSpPr/>
          <p:nvPr/>
        </p:nvSpPr>
        <p:spPr>
          <a:xfrm>
            <a:off x="0" y="-1"/>
            <a:ext cx="12192000" cy="4572000"/>
          </a:xfrm>
          <a:prstGeom prst="rect">
            <a:avLst/>
          </a:prstGeom>
          <a:blipFill dpi="0" rotWithShape="1">
            <a:blip r:embed="rId2">
              <a:duotone>
                <a:schemeClr val="accent3">
                  <a:shade val="45000"/>
                  <a:satMod val="135000"/>
                </a:schemeClr>
                <a:prstClr val="white"/>
              </a:duotone>
            </a:blip>
            <a:srcRect/>
            <a:tile tx="-133350" ty="-6350" sx="50000" sy="5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6956850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1/24/2020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58256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1/24/2020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69962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1/24/2020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50768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1/24/2020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1638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1/24/2020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92048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1/24/2020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362103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1/24/2020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93024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1/24/2020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9828564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1/24/2020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72454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1/24/2020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54157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8A87A34-81AB-432B-8DAE-1953F412C126}" type="datetimeFigureOut">
              <a:rPr lang="en-US" smtClean="0"/>
              <a:pPr/>
              <a:t>1/24/2020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299179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60" r:id="rId12"/>
    <p:sldLayoutId id="2147483661" r:id="rId13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mailto:Heike.Griffiths@uwtsd.ac.uk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4.png"/><Relationship Id="rId5" Type="http://schemas.openxmlformats.org/officeDocument/2006/relationships/image" Target="../media/image3.jpg"/><Relationship Id="rId4" Type="http://schemas.openxmlformats.org/officeDocument/2006/relationships/hyperlink" Target="https://www.childrenssociety.org.uk/good-childhood-report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3900" dirty="0" smtClean="0"/>
              <a:t>PLENTYNDOD </a:t>
            </a:r>
            <a:r>
              <a:rPr lang="en-GB" sz="3900" dirty="0"/>
              <a:t>CYFOES - </a:t>
            </a:r>
            <a:r>
              <a:rPr lang="en-GB" sz="3900" dirty="0" smtClean="0"/>
              <a:t>CYFLWYNIAD Contemporary Childhood - Introduction</a:t>
            </a:r>
            <a:endParaRPr lang="en-GB" sz="39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Heike Griffiths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355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Pam rydym ni yma</a:t>
            </a:r>
            <a:r>
              <a:rPr lang="en-GB" dirty="0" smtClean="0"/>
              <a:t>?             Why are we here?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3564202" cy="402336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Heike Griffiths</a:t>
            </a:r>
          </a:p>
          <a:p>
            <a:r>
              <a:rPr lang="en-GB" dirty="0">
                <a:hlinkClick r:id="rId3"/>
              </a:rPr>
              <a:t>Heike.Griffiths@uwtsd.ac.uk</a:t>
            </a:r>
            <a:endParaRPr lang="en-GB" dirty="0"/>
          </a:p>
          <a:p>
            <a:pPr marL="0" indent="0">
              <a:buNone/>
            </a:pPr>
            <a:r>
              <a:rPr lang="cy-GB" dirty="0" smtClean="0">
                <a:latin typeface="Berlin Sans FB Demi" panose="020E0802020502020306" pitchFamily="34" charset="0"/>
              </a:rPr>
              <a:t>Ond ydy popeth yn wir yn negyddol?</a:t>
            </a:r>
          </a:p>
          <a:p>
            <a:pPr marL="0" indent="0">
              <a:buNone/>
            </a:pPr>
            <a:r>
              <a:rPr lang="cy-GB" dirty="0" smtClean="0"/>
              <a:t>Beth nad yw’n cael ei adrodd yn y crynodeb? </a:t>
            </a:r>
          </a:p>
          <a:p>
            <a:pPr marL="0" indent="0">
              <a:buNone/>
            </a:pPr>
            <a:r>
              <a:rPr lang="cy-GB" dirty="0" smtClean="0"/>
              <a:t>Gweithgaredd astudio cyfeiriol ar gyfer ail hanner y ddarlith: Edrychwch ar yr adroddiad a nodi tri chanfyddiad cadarnhaol a thri chanfyddiad negyddol. Pa mor bwysig ydyn nhw? 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7053942" y="2286000"/>
            <a:ext cx="4506687" cy="402336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Heike Griffiths</a:t>
            </a:r>
          </a:p>
          <a:p>
            <a:r>
              <a:rPr lang="en-GB" dirty="0" smtClean="0">
                <a:hlinkClick r:id="rId3"/>
              </a:rPr>
              <a:t>Heike.Griffiths@uwtsd.ac.uk</a:t>
            </a:r>
            <a:endParaRPr lang="en-GB" dirty="0"/>
          </a:p>
          <a:p>
            <a:pPr marL="0" indent="0">
              <a:buNone/>
            </a:pPr>
            <a:r>
              <a:rPr lang="en-GB" dirty="0">
                <a:latin typeface="Berlin Sans FB Demi" panose="020E0802020502020306" pitchFamily="34" charset="0"/>
              </a:rPr>
              <a:t>But is it really all doom and gloom?</a:t>
            </a:r>
          </a:p>
          <a:p>
            <a:pPr marL="0" indent="0">
              <a:buNone/>
            </a:pPr>
            <a:r>
              <a:rPr lang="en-GB" dirty="0"/>
              <a:t>What does the summary not report? </a:t>
            </a:r>
          </a:p>
          <a:p>
            <a:pPr marL="0" indent="0">
              <a:buNone/>
            </a:pPr>
            <a:r>
              <a:rPr lang="en-GB" dirty="0"/>
              <a:t>Directed study activity for second half of the lecture: Have a look at the report and note three positive findings and three negative ones. How important are they?  </a:t>
            </a:r>
          </a:p>
          <a:p>
            <a:endParaRPr lang="en-GB" dirty="0"/>
          </a:p>
        </p:txBody>
      </p:sp>
      <p:sp>
        <p:nvSpPr>
          <p:cNvPr id="6" name="Action Button: Information 5">
            <a:hlinkClick r:id="rId4" highlightClick="1"/>
          </p:cNvPr>
          <p:cNvSpPr/>
          <p:nvPr/>
        </p:nvSpPr>
        <p:spPr>
          <a:xfrm>
            <a:off x="4904122" y="2286000"/>
            <a:ext cx="1685925" cy="1738993"/>
          </a:xfrm>
          <a:prstGeom prst="actionButtonInformation">
            <a:avLst/>
          </a:prstGeom>
          <a:blipFill dpi="0"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6"/>
          <a:srcRect l="37681"/>
          <a:stretch/>
        </p:blipFill>
        <p:spPr>
          <a:xfrm>
            <a:off x="4992460" y="4332655"/>
            <a:ext cx="1698607" cy="1797363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8882743" y="-116797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4539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dirty="0" smtClean="0"/>
              <a:t>AMCAN(ION)</a:t>
            </a:r>
          </a:p>
          <a:p>
            <a:r>
              <a:rPr lang="cy-GB" dirty="0" smtClean="0"/>
              <a:t>· Archwilio’r cysyniad o’r plentyn a phlentyndod fel lluniad cymdeithasol a nodi amrywiaeth o ffactorau cymdeithasol a diwylliannol dros amser sy’n dylanwadu ar ac yn newid y profiad a’r canfyddiadau ohono.</a:t>
            </a:r>
          </a:p>
          <a:p>
            <a:r>
              <a:rPr lang="cy-GB" dirty="0" smtClean="0"/>
              <a:t>· Archwilio plentyndod cyfoes drwy amrywiaeth o gyd-destunau.</a:t>
            </a:r>
          </a:p>
          <a:p>
            <a:endParaRPr lang="cy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AIM(S)</a:t>
            </a:r>
          </a:p>
          <a:p>
            <a:r>
              <a:rPr lang="en-GB" dirty="0"/>
              <a:t>· To examine the concept of the child and childhood as a social construction and identify a range of social and cultural factors over time which influence and change the experience and perceptions of childhood.</a:t>
            </a:r>
          </a:p>
          <a:p>
            <a:r>
              <a:rPr lang="en-GB" dirty="0"/>
              <a:t>· To explore contemporary childhood through a range of contexts.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4304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DEILLIANNAU DYSGU</a:t>
            </a:r>
            <a:r>
              <a:rPr lang="en-GB" dirty="0" smtClean="0"/>
              <a:t>         LEARNING </a:t>
            </a:r>
            <a:r>
              <a:rPr lang="en-GB" dirty="0"/>
              <a:t>OUTCOMES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endParaRPr lang="en-GB" dirty="0" smtClean="0"/>
          </a:p>
          <a:p>
            <a:pPr lvl="0"/>
            <a:r>
              <a:rPr lang="cy-GB" dirty="0"/>
              <a:t>- Dangos dealltwriaeth o blentyndod a’r portread o’r plentyn fel lluniad cymdeithasol trwy dynnu ar ddamcaniaeth gymdeithasol a diwylliannol </a:t>
            </a:r>
            <a:r>
              <a:rPr lang="cy-GB" dirty="0" smtClean="0"/>
              <a:t>berthnasol.</a:t>
            </a:r>
            <a:endParaRPr lang="en-GB" dirty="0"/>
          </a:p>
          <a:p>
            <a:pPr lvl="0"/>
            <a:r>
              <a:rPr lang="cy-GB" dirty="0"/>
              <a:t>- Adolygu’r ffactorau cymdeithasol, diwylliannol, economaidd a thechnolegol sy’n </a:t>
            </a:r>
            <a:r>
              <a:rPr lang="cy-GB" dirty="0" smtClean="0"/>
              <a:t>dylanwadu ar </a:t>
            </a:r>
            <a:r>
              <a:rPr lang="cy-GB" dirty="0"/>
              <a:t>ac yn newid profiad plant o blentyndod yn unigol ac yn </a:t>
            </a:r>
            <a:r>
              <a:rPr lang="cy-GB" dirty="0" smtClean="0"/>
              <a:t>gyfunol.</a:t>
            </a:r>
            <a:endParaRPr lang="en-GB" dirty="0"/>
          </a:p>
          <a:p>
            <a:pPr lvl="0"/>
            <a:r>
              <a:rPr lang="cy-GB" dirty="0"/>
              <a:t>- Archwilio profiadau plant o blentyndod cyfoes ac adfyfyrio ar natur a phwrpas plentyndod a’r portread ohono mewn amrywiaeth o </a:t>
            </a:r>
            <a:r>
              <a:rPr lang="cy-GB" dirty="0" smtClean="0"/>
              <a:t>gyd-destunau.</a:t>
            </a:r>
            <a:endParaRPr lang="en-GB" dirty="0"/>
          </a:p>
          <a:p>
            <a:r>
              <a:rPr lang="cy-GB" dirty="0"/>
              <a:t>- Trefnu eu gwybodaeth a’r hyn y maent wedi’i ddysgu drwy ddefnyddio amrywiaeth o ffynonellau gwybodaeth, gan gynnwys </a:t>
            </a:r>
            <a:r>
              <a:rPr lang="cy-GB" dirty="0" err="1"/>
              <a:t>TGCh</a:t>
            </a:r>
            <a:r>
              <a:rPr lang="cy-GB" dirty="0"/>
              <a:t>, a chyflwyno’u gwaith ar y lefel briodol</a:t>
            </a:r>
            <a:r>
              <a:rPr lang="cy-GB" dirty="0" smtClean="0"/>
              <a:t>.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· Demonstrate an understanding of childhood and the representation of the child as a social construct by drawing on relevant social and cultural theory.</a:t>
            </a:r>
          </a:p>
          <a:p>
            <a:r>
              <a:rPr lang="en-GB" dirty="0" smtClean="0"/>
              <a:t>· </a:t>
            </a:r>
            <a:r>
              <a:rPr lang="en-GB" dirty="0"/>
              <a:t>Review the social, cultural, economic and technological factors which influence and change children’s individual and collective experience of childhood.</a:t>
            </a:r>
          </a:p>
          <a:p>
            <a:r>
              <a:rPr lang="en-GB" dirty="0"/>
              <a:t>· Explore children’s experiences of contemporary childhood and reflect on the nature, purpose and representation of childhood in a variety of contexts.</a:t>
            </a:r>
          </a:p>
          <a:p>
            <a:r>
              <a:rPr lang="en-GB" dirty="0"/>
              <a:t>· Organise their knowledge and learning through the use of a range of information sources, including ICT, and present their work at the appropriate level.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957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dirty="0" smtClean="0"/>
              <a:t>cynnwys – </a:t>
            </a:r>
            <a:r>
              <a:rPr lang="cy-GB" sz="3600" dirty="0" smtClean="0"/>
              <a:t>trafod sut mae’r eitemau’n gysylltiedig </a:t>
            </a:r>
            <a:r>
              <a:rPr lang="en-GB" dirty="0" smtClean="0"/>
              <a:t>Content – </a:t>
            </a:r>
            <a:r>
              <a:rPr lang="en-GB" sz="3600" dirty="0" smtClean="0"/>
              <a:t>discuss how the items might be linked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6815" y="1828800"/>
            <a:ext cx="5382192" cy="4480560"/>
          </a:xfrm>
        </p:spPr>
        <p:txBody>
          <a:bodyPr>
            <a:normAutofit fontScale="62500" lnSpcReduction="20000"/>
          </a:bodyPr>
          <a:lstStyle/>
          <a:p>
            <a:pPr lvl="0"/>
            <a:r>
              <a:rPr lang="cy-GB" dirty="0"/>
              <a:t>Beth yw plentyndod? Beth yw pwrpas plentyndod? Safbwyntiau cymdeithasegol ar blentyndod.</a:t>
            </a:r>
            <a:endParaRPr lang="en-GB" dirty="0"/>
          </a:p>
          <a:p>
            <a:pPr lvl="0"/>
            <a:r>
              <a:rPr lang="cy-GB" dirty="0"/>
              <a:t>Pwysigrwydd deall natur gyfunol plentyndod ynghyd â phrofiad y plentyn unigol o blentyndod.</a:t>
            </a:r>
            <a:endParaRPr lang="en-GB" dirty="0"/>
          </a:p>
          <a:p>
            <a:pPr lvl="0"/>
            <a:r>
              <a:rPr lang="cy-GB" dirty="0"/>
              <a:t>Portreadau o blant a phlentyndod mewn llenyddiaeth, print, ffilm a’r cyfryngau. </a:t>
            </a:r>
            <a:endParaRPr lang="en-GB" dirty="0"/>
          </a:p>
          <a:p>
            <a:pPr lvl="0"/>
            <a:r>
              <a:rPr lang="cy-GB" dirty="0"/>
              <a:t>Archwiliad o faterion cyfoes mewn plentyndod modern e.e. plant a’r cyfryngau cymdeithasol; anghydraddoldeb a phrofiadau plentyndod; hawliau plant; lles ac iechyd meddwl. </a:t>
            </a:r>
            <a:endParaRPr lang="en-GB" dirty="0"/>
          </a:p>
          <a:p>
            <a:pPr lvl="0"/>
            <a:r>
              <a:rPr lang="cy-GB" dirty="0"/>
              <a:t>Plentyndod digidol a llywio </a:t>
            </a:r>
            <a:r>
              <a:rPr lang="cy-GB" dirty="0" err="1"/>
              <a:t>trwy’r</a:t>
            </a:r>
            <a:r>
              <a:rPr lang="cy-GB" dirty="0"/>
              <a:t> pentref electronig.</a:t>
            </a:r>
            <a:endParaRPr lang="en-GB" dirty="0"/>
          </a:p>
          <a:p>
            <a:pPr lvl="0"/>
            <a:r>
              <a:rPr lang="cy-GB" dirty="0"/>
              <a:t>Teuluoedd sy’n newid, plentyndod sy’n newid.</a:t>
            </a:r>
            <a:endParaRPr lang="en-GB" dirty="0"/>
          </a:p>
          <a:p>
            <a:pPr lvl="0"/>
            <a:r>
              <a:rPr lang="cy-GB" dirty="0"/>
              <a:t>Plentyndod sy’n diflannu? Y ffiniau aneglur rhwng byd plant a byd oedolion.</a:t>
            </a:r>
            <a:endParaRPr lang="en-GB" dirty="0"/>
          </a:p>
          <a:p>
            <a:pPr lvl="0"/>
            <a:r>
              <a:rPr lang="cy-GB" dirty="0"/>
              <a:t>Plentyndod o wyliadwriaeth.  Plentyndod dan lygaid oedolion.</a:t>
            </a:r>
            <a:endParaRPr lang="en-GB" dirty="0"/>
          </a:p>
          <a:p>
            <a:pPr lvl="0"/>
            <a:r>
              <a:rPr lang="cy-GB" dirty="0"/>
              <a:t>Plentyndod </a:t>
            </a:r>
            <a:r>
              <a:rPr lang="cy-GB" dirty="0" err="1"/>
              <a:t>trawswladol</a:t>
            </a:r>
            <a:r>
              <a:rPr lang="cy-GB" dirty="0"/>
              <a:t> a phlentyndod mewn cymdeithas amrywiol.</a:t>
            </a:r>
            <a:endParaRPr lang="en-GB" dirty="0"/>
          </a:p>
          <a:p>
            <a:r>
              <a:rPr lang="cy-GB" dirty="0"/>
              <a:t>Plentyndod byd-eang.</a:t>
            </a:r>
            <a:endParaRPr lang="en-GB" dirty="0"/>
          </a:p>
          <a:p>
            <a:pPr lvl="0"/>
            <a:r>
              <a:rPr lang="en-US" dirty="0" smtClean="0"/>
              <a:t> 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1828800"/>
            <a:ext cx="5622954" cy="4583502"/>
          </a:xfrm>
        </p:spPr>
        <p:txBody>
          <a:bodyPr>
            <a:normAutofit fontScale="62500" lnSpcReduction="20000"/>
          </a:bodyPr>
          <a:lstStyle/>
          <a:p>
            <a:pPr lvl="0"/>
            <a:r>
              <a:rPr lang="en-US" dirty="0"/>
              <a:t>What is childhood? What is the purpose of childhood? Sociological perspectives on childhood.</a:t>
            </a:r>
            <a:endParaRPr lang="en-GB" dirty="0"/>
          </a:p>
          <a:p>
            <a:pPr lvl="0"/>
            <a:r>
              <a:rPr lang="en-US" dirty="0"/>
              <a:t>The importance of understanding the collective nature of childhood as well as the individual child’s experience of childhood.</a:t>
            </a:r>
            <a:endParaRPr lang="en-GB" dirty="0"/>
          </a:p>
          <a:p>
            <a:pPr lvl="0"/>
            <a:r>
              <a:rPr lang="en-US" dirty="0"/>
              <a:t>Representations of children and childhood in literature, media, print and film. </a:t>
            </a:r>
            <a:endParaRPr lang="en-GB" dirty="0"/>
          </a:p>
          <a:p>
            <a:pPr lvl="0"/>
            <a:r>
              <a:rPr lang="en-US" dirty="0"/>
              <a:t>Exploration of contemporary issues in modern childhood e.g. children and social media; inequality and childhood experiences; children’s rights; wellbeing and mental health. </a:t>
            </a:r>
            <a:endParaRPr lang="en-GB" dirty="0"/>
          </a:p>
          <a:p>
            <a:pPr lvl="0"/>
            <a:r>
              <a:rPr lang="en-US" dirty="0"/>
              <a:t>Digital childhoods and navigating the electronic village.</a:t>
            </a:r>
            <a:endParaRPr lang="en-GB" dirty="0"/>
          </a:p>
          <a:p>
            <a:pPr lvl="0"/>
            <a:r>
              <a:rPr lang="en-US" dirty="0"/>
              <a:t>Changing families, changing childhoods.</a:t>
            </a:r>
            <a:endParaRPr lang="en-GB" dirty="0"/>
          </a:p>
          <a:p>
            <a:pPr lvl="0"/>
            <a:r>
              <a:rPr lang="en-US" dirty="0"/>
              <a:t>Disappearing childhoods? The blurred boundaries between childhood and adulthood.</a:t>
            </a:r>
            <a:endParaRPr lang="en-GB" dirty="0"/>
          </a:p>
          <a:p>
            <a:pPr lvl="0"/>
            <a:r>
              <a:rPr lang="en-US" dirty="0"/>
              <a:t>Childhoods of surveillance. Childhood under the adult eye.</a:t>
            </a:r>
            <a:endParaRPr lang="en-GB" dirty="0"/>
          </a:p>
          <a:p>
            <a:pPr lvl="0"/>
            <a:r>
              <a:rPr lang="en-US" dirty="0"/>
              <a:t>Transnational childhoods and childhood in a diverse society.</a:t>
            </a:r>
            <a:endParaRPr lang="en-GB" dirty="0"/>
          </a:p>
          <a:p>
            <a:pPr lvl="0"/>
            <a:r>
              <a:rPr lang="en-US" dirty="0" err="1"/>
              <a:t>Globalised</a:t>
            </a:r>
            <a:r>
              <a:rPr lang="en-US" dirty="0"/>
              <a:t> childhoods.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1469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ASESIAD                                        Assessment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cy-GB" dirty="0"/>
              <a:t>4000 o eiriau. Dyddiad cyflwyno: 26 Mawrth, 2020, 5pm</a:t>
            </a:r>
            <a:endParaRPr lang="en-GB" dirty="0"/>
          </a:p>
          <a:p>
            <a:pPr lvl="0"/>
            <a:r>
              <a:rPr lang="cy-GB" dirty="0"/>
              <a:t>Traethawd:</a:t>
            </a:r>
            <a:endParaRPr lang="en-GB" dirty="0"/>
          </a:p>
          <a:p>
            <a:r>
              <a:rPr lang="cy-GB" dirty="0"/>
              <a:t>‘Dewiswch un elfen o blentyndod cyfoes ac adfyfyrio ar newidiadau’</a:t>
            </a:r>
            <a:r>
              <a:rPr lang="en-GB" dirty="0" smtClean="0"/>
              <a:t>’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4000 words. Submission deadline: </a:t>
            </a:r>
            <a:r>
              <a:rPr lang="en-GB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26</a:t>
            </a:r>
            <a:r>
              <a:rPr lang="en-GB" baseline="30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th</a:t>
            </a:r>
            <a:r>
              <a:rPr lang="en-GB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of March, 2020, 5pm</a:t>
            </a:r>
          </a:p>
          <a:p>
            <a:r>
              <a:rPr lang="en-GB" dirty="0" smtClean="0"/>
              <a:t>Essay:</a:t>
            </a:r>
          </a:p>
          <a:p>
            <a:r>
              <a:rPr lang="en-GB" dirty="0"/>
              <a:t>‘Choose one element of contemporary childhood and reflect on changes</a:t>
            </a:r>
            <a:r>
              <a:rPr lang="en-GB" dirty="0" smtClean="0"/>
              <a:t>’</a:t>
            </a:r>
          </a:p>
          <a:p>
            <a:endParaRPr lang="en-GB" dirty="0"/>
          </a:p>
        </p:txBody>
      </p:sp>
      <p:sp>
        <p:nvSpPr>
          <p:cNvPr id="5" name="Rounded Rectangle 4"/>
          <p:cNvSpPr/>
          <p:nvPr/>
        </p:nvSpPr>
        <p:spPr>
          <a:xfrm rot="21161162">
            <a:off x="6700385" y="4349290"/>
            <a:ext cx="4278680" cy="1428750"/>
          </a:xfrm>
          <a:prstGeom prst="round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Please remember: Don’t try to run before you can walk.</a:t>
            </a:r>
          </a:p>
          <a:p>
            <a:pPr algn="ctr"/>
            <a:r>
              <a:rPr lang="en-GB" dirty="0"/>
              <a:t>Don’t let the assessment question get in the way of the enjoyment of learning!</a:t>
            </a:r>
          </a:p>
        </p:txBody>
      </p:sp>
      <p:sp>
        <p:nvSpPr>
          <p:cNvPr id="6" name="Smiley Face 5"/>
          <p:cNvSpPr/>
          <p:nvPr/>
        </p:nvSpPr>
        <p:spPr>
          <a:xfrm>
            <a:off x="5048451" y="4023359"/>
            <a:ext cx="1318661" cy="1241659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ounded Rectangle 4"/>
          <p:cNvSpPr/>
          <p:nvPr/>
        </p:nvSpPr>
        <p:spPr>
          <a:xfrm rot="21161162">
            <a:off x="376828" y="4490282"/>
            <a:ext cx="4278680" cy="1428750"/>
          </a:xfrm>
          <a:prstGeom prst="round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 smtClean="0"/>
              <a:t>Cofiwch: Peidiwch â cheisio rhedeg cyn eich bod yn gallu cerdded.</a:t>
            </a:r>
          </a:p>
          <a:p>
            <a:pPr algn="ctr"/>
            <a:r>
              <a:rPr lang="cy-GB" dirty="0" smtClean="0"/>
              <a:t>Peidiwch â gadael i gwestiwn yr asesiad eich rhwystro rhag mwynhau’r dysgu!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800250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Y FFORDD ORAU O WEITHIO GYDA’CH GILYDD? How to best work together?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2911059" cy="4023360"/>
          </a:xfrm>
        </p:spPr>
        <p:txBody>
          <a:bodyPr/>
          <a:lstStyle/>
          <a:p>
            <a:r>
              <a:rPr lang="cy-GB" dirty="0" smtClean="0"/>
              <a:t>Sut rydych </a:t>
            </a:r>
            <a:r>
              <a:rPr lang="cy-GB" noProof="1" smtClean="0"/>
              <a:t>chi’n</a:t>
            </a:r>
            <a:r>
              <a:rPr lang="cy-GB" dirty="0" smtClean="0"/>
              <a:t> hoffi gweithio.</a:t>
            </a:r>
          </a:p>
          <a:p>
            <a:endParaRPr lang="cy-GB" dirty="0" smtClean="0"/>
          </a:p>
          <a:p>
            <a:endParaRPr lang="cy-GB" dirty="0" smtClean="0"/>
          </a:p>
          <a:p>
            <a:endParaRPr lang="cy-GB" dirty="0" smtClean="0"/>
          </a:p>
          <a:p>
            <a:r>
              <a:rPr lang="cy-GB" dirty="0" smtClean="0"/>
              <a:t>Sut rydw i’n hoffi gweithio. 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45878" y="2286000"/>
            <a:ext cx="2898321" cy="4023360"/>
          </a:xfrm>
        </p:spPr>
        <p:txBody>
          <a:bodyPr/>
          <a:lstStyle/>
          <a:p>
            <a:r>
              <a:rPr lang="en-GB" dirty="0" smtClean="0"/>
              <a:t>How you like to work.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How I like to work. </a:t>
            </a:r>
            <a:endParaRPr lang="en-GB" dirty="0"/>
          </a:p>
        </p:txBody>
      </p:sp>
      <p:sp>
        <p:nvSpPr>
          <p:cNvPr id="5" name="Rounded Rectangle 4"/>
          <p:cNvSpPr/>
          <p:nvPr/>
        </p:nvSpPr>
        <p:spPr>
          <a:xfrm>
            <a:off x="4465864" y="4412796"/>
            <a:ext cx="2849335" cy="204923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Communication</a:t>
            </a:r>
          </a:p>
          <a:p>
            <a:pPr algn="ctr"/>
            <a:r>
              <a:rPr lang="en-GB" dirty="0" smtClean="0">
                <a:solidFill>
                  <a:schemeClr val="tx1"/>
                </a:solidFill>
              </a:rPr>
              <a:t>Tutorials</a:t>
            </a:r>
          </a:p>
          <a:p>
            <a:pPr algn="ctr"/>
            <a:r>
              <a:rPr lang="en-GB" dirty="0" smtClean="0">
                <a:solidFill>
                  <a:schemeClr val="tx1"/>
                </a:solidFill>
              </a:rPr>
              <a:t>Support</a:t>
            </a:r>
          </a:p>
          <a:p>
            <a:pPr algn="ctr"/>
            <a:r>
              <a:rPr lang="en-GB" dirty="0" smtClean="0">
                <a:solidFill>
                  <a:schemeClr val="tx1"/>
                </a:solidFill>
              </a:rPr>
              <a:t>Meeting deadlines (or not)</a:t>
            </a:r>
          </a:p>
          <a:p>
            <a:pPr algn="ctr"/>
            <a:r>
              <a:rPr lang="en-GB" dirty="0" smtClean="0">
                <a:solidFill>
                  <a:schemeClr val="tx1"/>
                </a:solidFill>
              </a:rPr>
              <a:t>Conduct</a:t>
            </a:r>
            <a:endParaRPr lang="en-GB" dirty="0">
              <a:solidFill>
                <a:schemeClr val="tx1"/>
              </a:solidFill>
            </a:endParaRPr>
          </a:p>
          <a:p>
            <a:pPr algn="ctr"/>
            <a:r>
              <a:rPr lang="en-GB" dirty="0" smtClean="0">
                <a:solidFill>
                  <a:schemeClr val="tx1"/>
                </a:solidFill>
              </a:rPr>
              <a:t>Motivation</a:t>
            </a:r>
          </a:p>
          <a:p>
            <a:pPr algn="ctr"/>
            <a:r>
              <a:rPr lang="en-GB" dirty="0" smtClean="0">
                <a:solidFill>
                  <a:schemeClr val="tx1"/>
                </a:solidFill>
              </a:rPr>
              <a:t>Time management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6" name="Rounded Rectangle 5"/>
          <p:cNvSpPr/>
          <p:nvPr/>
        </p:nvSpPr>
        <p:spPr>
          <a:xfrm>
            <a:off x="4514850" y="2084832"/>
            <a:ext cx="2849335" cy="2091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 smtClean="0">
                <a:solidFill>
                  <a:schemeClr val="tx1"/>
                </a:solidFill>
              </a:rPr>
              <a:t>Cyfathrebu</a:t>
            </a:r>
          </a:p>
          <a:p>
            <a:pPr algn="ctr"/>
            <a:r>
              <a:rPr lang="cy-GB" dirty="0" smtClean="0">
                <a:solidFill>
                  <a:schemeClr val="tx1"/>
                </a:solidFill>
              </a:rPr>
              <a:t>Tiwtorialau</a:t>
            </a:r>
          </a:p>
          <a:p>
            <a:pPr algn="ctr"/>
            <a:r>
              <a:rPr lang="cy-GB" dirty="0" smtClean="0">
                <a:solidFill>
                  <a:schemeClr val="tx1"/>
                </a:solidFill>
              </a:rPr>
              <a:t>Cefnogaeth</a:t>
            </a:r>
          </a:p>
          <a:p>
            <a:pPr algn="ctr"/>
            <a:r>
              <a:rPr lang="cy-GB" dirty="0" smtClean="0">
                <a:solidFill>
                  <a:schemeClr val="tx1"/>
                </a:solidFill>
              </a:rPr>
              <a:t>Cyflwyno gwaith erbyn y dyddiad (neu beidio)</a:t>
            </a:r>
          </a:p>
          <a:p>
            <a:pPr algn="ctr"/>
            <a:r>
              <a:rPr lang="cy-GB" dirty="0" smtClean="0">
                <a:solidFill>
                  <a:schemeClr val="tx1"/>
                </a:solidFill>
              </a:rPr>
              <a:t>Ymddygiad</a:t>
            </a:r>
          </a:p>
          <a:p>
            <a:pPr algn="ctr"/>
            <a:r>
              <a:rPr lang="cy-GB" dirty="0" smtClean="0">
                <a:solidFill>
                  <a:schemeClr val="tx1"/>
                </a:solidFill>
              </a:rPr>
              <a:t>Symbyliad</a:t>
            </a:r>
          </a:p>
          <a:p>
            <a:pPr algn="ctr"/>
            <a:r>
              <a:rPr lang="cy-GB" dirty="0" smtClean="0">
                <a:solidFill>
                  <a:schemeClr val="tx1"/>
                </a:solidFill>
              </a:rPr>
              <a:t>Rheoli amser</a:t>
            </a:r>
            <a:endParaRPr lang="cy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7667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UNRHYW GWESTIYNAU?            Any questions?</a:t>
            </a:r>
            <a:endParaRPr lang="en-GB" dirty="0"/>
          </a:p>
        </p:txBody>
      </p:sp>
      <p:pic>
        <p:nvPicPr>
          <p:cNvPr id="7" name="Content Placeholder 6" descr="Answer These 30 General Knowledge Questions | Mental Floss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06165" y="2286000"/>
            <a:ext cx="7155808" cy="4022725"/>
          </a:xfrm>
        </p:spPr>
      </p:pic>
    </p:spTree>
    <p:extLst>
      <p:ext uri="{BB962C8B-B14F-4D97-AF65-F5344CB8AC3E}">
        <p14:creationId xmlns:p14="http://schemas.microsoft.com/office/powerpoint/2010/main" val="1020787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455F51"/>
      </a:dk2>
      <a:lt2>
        <a:srgbClr val="E3DED1"/>
      </a:lt2>
      <a:accent1>
        <a:srgbClr val="99CB38"/>
      </a:accent1>
      <a:accent2>
        <a:srgbClr val="63A537"/>
      </a:accent2>
      <a:accent3>
        <a:srgbClr val="E6D024"/>
      </a:accent3>
      <a:accent4>
        <a:srgbClr val="CC9700"/>
      </a:accent4>
      <a:accent5>
        <a:srgbClr val="4EB3CF"/>
      </a:accent5>
      <a:accent6>
        <a:srgbClr val="378DA6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29F68FFC-748B-4FC3-BF39-7F84A6D5840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6177</TotalTime>
  <Words>1014</Words>
  <Application>Microsoft Office PowerPoint</Application>
  <PresentationFormat>Widescreen</PresentationFormat>
  <Paragraphs>100</Paragraphs>
  <Slides>8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Berlin Sans FB Demi</vt:lpstr>
      <vt:lpstr>Calibri</vt:lpstr>
      <vt:lpstr>Tw Cen MT</vt:lpstr>
      <vt:lpstr>Tw Cen MT Condensed</vt:lpstr>
      <vt:lpstr>Wingdings 3</vt:lpstr>
      <vt:lpstr>Integral</vt:lpstr>
      <vt:lpstr>PLENTYNDOD CYFOES - CYFLWYNIAD Contemporary Childhood - Introduction</vt:lpstr>
      <vt:lpstr>Pam rydym ni yma?             Why are we here? </vt:lpstr>
      <vt:lpstr>PowerPoint Presentation</vt:lpstr>
      <vt:lpstr>DEILLIANNAU DYSGU         LEARNING OUTCOMES </vt:lpstr>
      <vt:lpstr>cynnwys – trafod sut mae’r eitemau’n gysylltiedig Content – discuss how the items might be linked</vt:lpstr>
      <vt:lpstr>ASESIAD                                        Assessment</vt:lpstr>
      <vt:lpstr>Y FFORDD ORAU O WEITHIO GYDA’CH GILYDD? How to best work together?</vt:lpstr>
      <vt:lpstr>UNRHYW GWESTIYNAU?            Any questions?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Contemporary Childhood - Introduction</dc:title>
  <dc:creator>Heike Griffiths</dc:creator>
  <cp:lastModifiedBy>Heike Griffiths</cp:lastModifiedBy>
  <cp:revision>35</cp:revision>
  <dcterms:created xsi:type="dcterms:W3CDTF">2019-08-27T11:36:47Z</dcterms:created>
  <dcterms:modified xsi:type="dcterms:W3CDTF">2020-01-24T08:59:46Z</dcterms:modified>
</cp:coreProperties>
</file>