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61" r:id="rId3"/>
    <p:sldId id="269" r:id="rId4"/>
    <p:sldId id="291" r:id="rId5"/>
    <p:sldId id="292" r:id="rId6"/>
    <p:sldId id="290" r:id="rId7"/>
    <p:sldId id="281" r:id="rId8"/>
    <p:sldId id="276" r:id="rId9"/>
    <p:sldId id="277" r:id="rId10"/>
    <p:sldId id="262" r:id="rId11"/>
    <p:sldId id="296" r:id="rId12"/>
    <p:sldId id="299" r:id="rId13"/>
    <p:sldId id="300" r:id="rId14"/>
    <p:sldId id="301" r:id="rId15"/>
    <p:sldId id="305" r:id="rId16"/>
    <p:sldId id="302" r:id="rId17"/>
    <p:sldId id="306" r:id="rId18"/>
    <p:sldId id="303" r:id="rId19"/>
    <p:sldId id="304" r:id="rId20"/>
    <p:sldId id="307" r:id="rId21"/>
    <p:sldId id="308" r:id="rId22"/>
    <p:sldId id="309" r:id="rId23"/>
    <p:sldId id="310" r:id="rId24"/>
    <p:sldId id="263" r:id="rId25"/>
    <p:sldId id="274" r:id="rId26"/>
    <p:sldId id="278" r:id="rId27"/>
    <p:sldId id="279" r:id="rId28"/>
    <p:sldId id="264" r:id="rId29"/>
    <p:sldId id="289" r:id="rId30"/>
    <p:sldId id="272" r:id="rId31"/>
    <p:sldId id="266" r:id="rId32"/>
    <p:sldId id="271" r:id="rId33"/>
    <p:sldId id="267" r:id="rId34"/>
    <p:sldId id="268" r:id="rId35"/>
    <p:sldId id="282" r:id="rId36"/>
    <p:sldId id="285" r:id="rId37"/>
    <p:sldId id="286" r:id="rId38"/>
    <p:sldId id="287" r:id="rId39"/>
    <p:sldId id="288" r:id="rId40"/>
    <p:sldId id="293" r:id="rId41"/>
    <p:sldId id="294" r:id="rId42"/>
    <p:sldId id="295" r:id="rId43"/>
    <p:sldId id="311" r:id="rId44"/>
    <p:sldId id="27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34"/>
    <p:restoredTop sz="82360" autoAdjust="0"/>
  </p:normalViewPr>
  <p:slideViewPr>
    <p:cSldViewPr snapToGrid="0">
      <p:cViewPr varScale="1">
        <p:scale>
          <a:sx n="60" d="100"/>
          <a:sy n="60" d="100"/>
        </p:scale>
        <p:origin x="1512"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DB3CDD8-EB30-BA45-BF85-E19BB9EBA4C7}" type="datetimeFigureOut">
              <a:rPr lang="en-US" smtClean="0"/>
              <a:t>3/9/22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559A59-ABA3-3C4E-B225-6339756CB083}" type="slidenum">
              <a:rPr lang="en-US" smtClean="0"/>
              <a:t>‹#›</a:t>
            </a:fld>
            <a:endParaRPr lang="en-US"/>
          </a:p>
        </p:txBody>
      </p:sp>
    </p:spTree>
    <p:extLst>
      <p:ext uri="{BB962C8B-B14F-4D97-AF65-F5344CB8AC3E}">
        <p14:creationId xmlns:p14="http://schemas.microsoft.com/office/powerpoint/2010/main" val="153453750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represent platform where work can be located, advertised,</a:t>
            </a:r>
            <a:r>
              <a:rPr lang="en-GB" baseline="0" dirty="0"/>
              <a:t> communicated, reviewed, shared and commented upon.</a:t>
            </a:r>
          </a:p>
          <a:p>
            <a:r>
              <a:rPr lang="en-GB" baseline="0" dirty="0"/>
              <a:t>More importantly – increasingly there is an expectation of an access to services via online methods. Therein begins a </a:t>
            </a:r>
            <a:r>
              <a:rPr lang="en-GB" baseline="0" dirty="0" err="1"/>
              <a:t>devide</a:t>
            </a:r>
            <a:r>
              <a:rPr lang="en-GB" baseline="0" dirty="0"/>
              <a:t>. </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5</a:t>
            </a:fld>
            <a:endParaRPr lang="en-US"/>
          </a:p>
        </p:txBody>
      </p:sp>
    </p:spTree>
    <p:extLst>
      <p:ext uri="{BB962C8B-B14F-4D97-AF65-F5344CB8AC3E}">
        <p14:creationId xmlns:p14="http://schemas.microsoft.com/office/powerpoint/2010/main" val="459567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Basically – just because your can do something are your thinking about whether your should?</a:t>
            </a:r>
          </a:p>
        </p:txBody>
      </p:sp>
      <p:sp>
        <p:nvSpPr>
          <p:cNvPr id="4" name="Slide Number Placeholder 3"/>
          <p:cNvSpPr>
            <a:spLocks noGrp="1"/>
          </p:cNvSpPr>
          <p:nvPr>
            <p:ph type="sldNum" sz="quarter" idx="5"/>
          </p:nvPr>
        </p:nvSpPr>
        <p:spPr/>
        <p:txBody>
          <a:bodyPr/>
          <a:lstStyle/>
          <a:p>
            <a:fld id="{15559A59-ABA3-3C4E-B225-6339756CB083}" type="slidenum">
              <a:rPr lang="en-US" smtClean="0"/>
              <a:t>7</a:t>
            </a:fld>
            <a:endParaRPr lang="en-US"/>
          </a:p>
        </p:txBody>
      </p:sp>
    </p:spTree>
    <p:extLst>
      <p:ext uri="{BB962C8B-B14F-4D97-AF65-F5344CB8AC3E}">
        <p14:creationId xmlns:p14="http://schemas.microsoft.com/office/powerpoint/2010/main" val="3828162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that’s 5 steps from egg.</a:t>
            </a:r>
          </a:p>
        </p:txBody>
      </p:sp>
      <p:sp>
        <p:nvSpPr>
          <p:cNvPr id="4" name="Slide Number Placeholder 3"/>
          <p:cNvSpPr>
            <a:spLocks noGrp="1"/>
          </p:cNvSpPr>
          <p:nvPr>
            <p:ph type="sldNum" sz="quarter" idx="5"/>
          </p:nvPr>
        </p:nvSpPr>
        <p:spPr/>
        <p:txBody>
          <a:bodyPr/>
          <a:lstStyle/>
          <a:p>
            <a:fld id="{15559A59-ABA3-3C4E-B225-6339756CB083}" type="slidenum">
              <a:rPr lang="en-US" smtClean="0"/>
              <a:t>8</a:t>
            </a:fld>
            <a:endParaRPr lang="en-US"/>
          </a:p>
        </p:txBody>
      </p:sp>
    </p:spTree>
    <p:extLst>
      <p:ext uri="{BB962C8B-B14F-4D97-AF65-F5344CB8AC3E}">
        <p14:creationId xmlns:p14="http://schemas.microsoft.com/office/powerpoint/2010/main" val="1784818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that mean for open source information?</a:t>
            </a:r>
          </a:p>
        </p:txBody>
      </p:sp>
      <p:sp>
        <p:nvSpPr>
          <p:cNvPr id="4" name="Slide Number Placeholder 3"/>
          <p:cNvSpPr>
            <a:spLocks noGrp="1"/>
          </p:cNvSpPr>
          <p:nvPr>
            <p:ph type="sldNum" sz="quarter" idx="5"/>
          </p:nvPr>
        </p:nvSpPr>
        <p:spPr/>
        <p:txBody>
          <a:bodyPr/>
          <a:lstStyle/>
          <a:p>
            <a:fld id="{15559A59-ABA3-3C4E-B225-6339756CB083}" type="slidenum">
              <a:rPr lang="en-US" smtClean="0"/>
              <a:t>9</a:t>
            </a:fld>
            <a:endParaRPr lang="en-US"/>
          </a:p>
        </p:txBody>
      </p:sp>
    </p:spTree>
    <p:extLst>
      <p:ext uri="{BB962C8B-B14F-4D97-AF65-F5344CB8AC3E}">
        <p14:creationId xmlns:p14="http://schemas.microsoft.com/office/powerpoint/2010/main" val="277295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did you watch last night? On what format? </a:t>
            </a:r>
          </a:p>
          <a:p>
            <a:r>
              <a:rPr lang="en-US" dirty="0"/>
              <a:t>Accessibility/ Cost / Choice/ Morals?</a:t>
            </a:r>
          </a:p>
        </p:txBody>
      </p:sp>
      <p:sp>
        <p:nvSpPr>
          <p:cNvPr id="4" name="Slide Number Placeholder 3"/>
          <p:cNvSpPr>
            <a:spLocks noGrp="1"/>
          </p:cNvSpPr>
          <p:nvPr>
            <p:ph type="sldNum" sz="quarter" idx="10"/>
          </p:nvPr>
        </p:nvSpPr>
        <p:spPr/>
        <p:txBody>
          <a:bodyPr/>
          <a:lstStyle/>
          <a:p>
            <a:fld id="{15559A59-ABA3-3C4E-B225-6339756CB083}" type="slidenum">
              <a:rPr lang="en-US" smtClean="0"/>
              <a:t>10</a:t>
            </a:fld>
            <a:endParaRPr lang="en-US"/>
          </a:p>
        </p:txBody>
      </p:sp>
    </p:spTree>
    <p:extLst>
      <p:ext uri="{BB962C8B-B14F-4D97-AF65-F5344CB8AC3E}">
        <p14:creationId xmlns:p14="http://schemas.microsoft.com/office/powerpoint/2010/main" val="3679058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www.artscouncil.org.uk</a:t>
            </a:r>
            <a:r>
              <a:rPr lang="en-US" dirty="0"/>
              <a:t>/sites/default/files/download-file/</a:t>
            </a:r>
            <a:r>
              <a:rPr lang="en-US" dirty="0" err="1"/>
              <a:t>Good_Things_Foundation_Arts_Council_Report.pdf</a:t>
            </a:r>
            <a:endParaRPr lang="en-US" dirty="0"/>
          </a:p>
          <a:p>
            <a:r>
              <a:rPr lang="en-US" dirty="0"/>
              <a:t>Report by Jane </a:t>
            </a:r>
            <a:r>
              <a:rPr lang="en-US" dirty="0" err="1"/>
              <a:t>Makey</a:t>
            </a:r>
            <a:r>
              <a:rPr lang="en-US" dirty="0"/>
              <a:t> and the Good Things Foundation</a:t>
            </a:r>
          </a:p>
        </p:txBody>
      </p:sp>
      <p:sp>
        <p:nvSpPr>
          <p:cNvPr id="4" name="Slide Number Placeholder 3"/>
          <p:cNvSpPr>
            <a:spLocks noGrp="1"/>
          </p:cNvSpPr>
          <p:nvPr>
            <p:ph type="sldNum" sz="quarter" idx="5"/>
          </p:nvPr>
        </p:nvSpPr>
        <p:spPr/>
        <p:txBody>
          <a:bodyPr/>
          <a:lstStyle/>
          <a:p>
            <a:fld id="{15559A59-ABA3-3C4E-B225-6339756CB083}" type="slidenum">
              <a:rPr lang="en-US" smtClean="0"/>
              <a:t>11</a:t>
            </a:fld>
            <a:endParaRPr lang="en-US"/>
          </a:p>
        </p:txBody>
      </p:sp>
    </p:spTree>
    <p:extLst>
      <p:ext uri="{BB962C8B-B14F-4D97-AF65-F5344CB8AC3E}">
        <p14:creationId xmlns:p14="http://schemas.microsoft.com/office/powerpoint/2010/main" val="3294378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7, accessed 06/03/22</a:t>
            </a:r>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12</a:t>
            </a:fld>
            <a:endParaRPr lang="en-US"/>
          </a:p>
        </p:txBody>
      </p:sp>
    </p:spTree>
    <p:extLst>
      <p:ext uri="{BB962C8B-B14F-4D97-AF65-F5344CB8AC3E}">
        <p14:creationId xmlns:p14="http://schemas.microsoft.com/office/powerpoint/2010/main" val="4108321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www.artscouncil.org.uk</a:t>
            </a:r>
            <a:r>
              <a:rPr lang="en-US" dirty="0"/>
              <a:t>/sites/default/files/download-file/</a:t>
            </a:r>
            <a:r>
              <a:rPr lang="en-US" dirty="0" err="1"/>
              <a:t>Good_Things_Foundation_Arts_Council_Report.pdf</a:t>
            </a:r>
            <a:r>
              <a:rPr lang="en-US" dirty="0"/>
              <a:t> page 7, accessed 06/03/22</a:t>
            </a:r>
          </a:p>
        </p:txBody>
      </p:sp>
      <p:sp>
        <p:nvSpPr>
          <p:cNvPr id="4" name="Slide Number Placeholder 3"/>
          <p:cNvSpPr>
            <a:spLocks noGrp="1"/>
          </p:cNvSpPr>
          <p:nvPr>
            <p:ph type="sldNum" sz="quarter" idx="5"/>
          </p:nvPr>
        </p:nvSpPr>
        <p:spPr/>
        <p:txBody>
          <a:bodyPr/>
          <a:lstStyle/>
          <a:p>
            <a:fld id="{15559A59-ABA3-3C4E-B225-6339756CB083}" type="slidenum">
              <a:rPr lang="en-US" smtClean="0"/>
              <a:t>13</a:t>
            </a:fld>
            <a:endParaRPr lang="en-US"/>
          </a:p>
        </p:txBody>
      </p:sp>
    </p:spTree>
    <p:extLst>
      <p:ext uri="{BB962C8B-B14F-4D97-AF65-F5344CB8AC3E}">
        <p14:creationId xmlns:p14="http://schemas.microsoft.com/office/powerpoint/2010/main" val="4267127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7, accessed 06/03/22</a:t>
            </a:r>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14</a:t>
            </a:fld>
            <a:endParaRPr lang="en-US"/>
          </a:p>
        </p:txBody>
      </p:sp>
    </p:spTree>
    <p:extLst>
      <p:ext uri="{BB962C8B-B14F-4D97-AF65-F5344CB8AC3E}">
        <p14:creationId xmlns:p14="http://schemas.microsoft.com/office/powerpoint/2010/main" val="2225492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10, accessed 06/03/22</a:t>
            </a:r>
          </a:p>
          <a:p>
            <a:endParaRPr lang="en-US" dirty="0"/>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15</a:t>
            </a:fld>
            <a:endParaRPr lang="en-US"/>
          </a:p>
        </p:txBody>
      </p:sp>
    </p:spTree>
    <p:extLst>
      <p:ext uri="{BB962C8B-B14F-4D97-AF65-F5344CB8AC3E}">
        <p14:creationId xmlns:p14="http://schemas.microsoft.com/office/powerpoint/2010/main" val="343013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10, accessed 06/03/22</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16</a:t>
            </a:fld>
            <a:endParaRPr lang="en-US"/>
          </a:p>
        </p:txBody>
      </p:sp>
    </p:spTree>
    <p:extLst>
      <p:ext uri="{BB962C8B-B14F-4D97-AF65-F5344CB8AC3E}">
        <p14:creationId xmlns:p14="http://schemas.microsoft.com/office/powerpoint/2010/main" val="4279944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10, accessed 06/03/22</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17</a:t>
            </a:fld>
            <a:endParaRPr lang="en-US"/>
          </a:p>
        </p:txBody>
      </p:sp>
    </p:spTree>
    <p:extLst>
      <p:ext uri="{BB962C8B-B14F-4D97-AF65-F5344CB8AC3E}">
        <p14:creationId xmlns:p14="http://schemas.microsoft.com/office/powerpoint/2010/main" val="1429463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10, accessed 06/03/22</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18</a:t>
            </a:fld>
            <a:endParaRPr lang="en-US"/>
          </a:p>
        </p:txBody>
      </p:sp>
    </p:spTree>
    <p:extLst>
      <p:ext uri="{BB962C8B-B14F-4D97-AF65-F5344CB8AC3E}">
        <p14:creationId xmlns:p14="http://schemas.microsoft.com/office/powerpoint/2010/main" val="1279086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11, accessed 06/03/22</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19</a:t>
            </a:fld>
            <a:endParaRPr lang="en-US"/>
          </a:p>
        </p:txBody>
      </p:sp>
    </p:spTree>
    <p:extLst>
      <p:ext uri="{BB962C8B-B14F-4D97-AF65-F5344CB8AC3E}">
        <p14:creationId xmlns:p14="http://schemas.microsoft.com/office/powerpoint/2010/main" val="4012385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dirty="0"/>
              <a:t>/news/uk-england-49812519</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Accessed 06/03/22</a:t>
            </a:r>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20</a:t>
            </a:fld>
            <a:endParaRPr lang="en-US"/>
          </a:p>
        </p:txBody>
      </p:sp>
    </p:spTree>
    <p:extLst>
      <p:ext uri="{BB962C8B-B14F-4D97-AF65-F5344CB8AC3E}">
        <p14:creationId xmlns:p14="http://schemas.microsoft.com/office/powerpoint/2010/main" val="8865044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dirty="0"/>
              <a:t>/news/uk-england-49812519</a:t>
            </a:r>
          </a:p>
          <a:p>
            <a:r>
              <a:rPr lang="en-US" dirty="0"/>
              <a:t>Accessed 06/03/22</a:t>
            </a:r>
          </a:p>
        </p:txBody>
      </p:sp>
      <p:sp>
        <p:nvSpPr>
          <p:cNvPr id="4" name="Slide Number Placeholder 3"/>
          <p:cNvSpPr>
            <a:spLocks noGrp="1"/>
          </p:cNvSpPr>
          <p:nvPr>
            <p:ph type="sldNum" sz="quarter" idx="5"/>
          </p:nvPr>
        </p:nvSpPr>
        <p:spPr/>
        <p:txBody>
          <a:bodyPr/>
          <a:lstStyle/>
          <a:p>
            <a:fld id="{15559A59-ABA3-3C4E-B225-6339756CB083}" type="slidenum">
              <a:rPr lang="en-US" smtClean="0"/>
              <a:t>21</a:t>
            </a:fld>
            <a:endParaRPr lang="en-US"/>
          </a:p>
        </p:txBody>
      </p:sp>
    </p:spTree>
    <p:extLst>
      <p:ext uri="{BB962C8B-B14F-4D97-AF65-F5344CB8AC3E}">
        <p14:creationId xmlns:p14="http://schemas.microsoft.com/office/powerpoint/2010/main" val="875808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www.artscouncil.org.uk</a:t>
            </a:r>
            <a:r>
              <a:rPr lang="en-US" dirty="0"/>
              <a:t>/sites/default/files/download-file/</a:t>
            </a:r>
            <a:r>
              <a:rPr lang="en-US" dirty="0" err="1"/>
              <a:t>Good_Things_Foundation_Arts_Council_Report.pdf</a:t>
            </a:r>
            <a:r>
              <a:rPr lang="en-US" dirty="0"/>
              <a:t> page 25 accessed 07/03/22</a:t>
            </a:r>
          </a:p>
        </p:txBody>
      </p:sp>
      <p:sp>
        <p:nvSpPr>
          <p:cNvPr id="4" name="Slide Number Placeholder 3"/>
          <p:cNvSpPr>
            <a:spLocks noGrp="1"/>
          </p:cNvSpPr>
          <p:nvPr>
            <p:ph type="sldNum" sz="quarter" idx="5"/>
          </p:nvPr>
        </p:nvSpPr>
        <p:spPr/>
        <p:txBody>
          <a:bodyPr/>
          <a:lstStyle/>
          <a:p>
            <a:fld id="{15559A59-ABA3-3C4E-B225-6339756CB083}" type="slidenum">
              <a:rPr lang="en-US" smtClean="0"/>
              <a:t>22</a:t>
            </a:fld>
            <a:endParaRPr lang="en-US"/>
          </a:p>
        </p:txBody>
      </p:sp>
    </p:spTree>
    <p:extLst>
      <p:ext uri="{BB962C8B-B14F-4D97-AF65-F5344CB8AC3E}">
        <p14:creationId xmlns:p14="http://schemas.microsoft.com/office/powerpoint/2010/main" val="2600748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https://</a:t>
            </a:r>
            <a:r>
              <a:rPr lang="en-US" dirty="0" err="1"/>
              <a:t>www.artscouncil.org.uk</a:t>
            </a:r>
            <a:r>
              <a:rPr lang="en-US" dirty="0"/>
              <a:t>/sites/default/files/download-file/</a:t>
            </a:r>
            <a:r>
              <a:rPr lang="en-US" dirty="0" err="1"/>
              <a:t>Good_Things_Foundation_Arts_Council_Report.pdf</a:t>
            </a:r>
            <a:r>
              <a:rPr lang="en-US" dirty="0"/>
              <a:t> page 25 accessed 07/03/22</a:t>
            </a:r>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23</a:t>
            </a:fld>
            <a:endParaRPr lang="en-US"/>
          </a:p>
        </p:txBody>
      </p:sp>
    </p:spTree>
    <p:extLst>
      <p:ext uri="{BB962C8B-B14F-4D97-AF65-F5344CB8AC3E}">
        <p14:creationId xmlns:p14="http://schemas.microsoft.com/office/powerpoint/2010/main" val="6287920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depends</a:t>
            </a:r>
            <a:r>
              <a:rPr lang="en-GB" baseline="0" dirty="0"/>
              <a:t> on the stance of the creator – user generated content.</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25</a:t>
            </a:fld>
            <a:endParaRPr lang="en-US"/>
          </a:p>
        </p:txBody>
      </p:sp>
    </p:spTree>
    <p:extLst>
      <p:ext uri="{BB962C8B-B14F-4D97-AF65-F5344CB8AC3E}">
        <p14:creationId xmlns:p14="http://schemas.microsoft.com/office/powerpoint/2010/main" val="2773219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Taking part somehow = interactivity = Physical (gaming), emotional (laugh</a:t>
            </a:r>
            <a:r>
              <a:rPr lang="en-US" baseline="0" dirty="0"/>
              <a:t> cry</a:t>
            </a:r>
            <a:r>
              <a:rPr lang="en-US" dirty="0"/>
              <a:t>,</a:t>
            </a:r>
            <a:r>
              <a:rPr lang="en-US" baseline="0" dirty="0"/>
              <a:t> intellectual (opinion forming), social(discussing) and content creation (responding </a:t>
            </a:r>
            <a:r>
              <a:rPr lang="mr-IN" baseline="0" dirty="0"/>
              <a:t>–</a:t>
            </a:r>
            <a:r>
              <a:rPr lang="en-US" baseline="0" dirty="0"/>
              <a:t> blog or social media).  </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Article is from 1988 – does it or can it have a valid stance on social media?</a:t>
            </a:r>
            <a:endParaRPr lang="en-US" dirty="0"/>
          </a:p>
        </p:txBody>
      </p:sp>
      <p:sp>
        <p:nvSpPr>
          <p:cNvPr id="4" name="Slide Number Placeholder 3"/>
          <p:cNvSpPr>
            <a:spLocks noGrp="1"/>
          </p:cNvSpPr>
          <p:nvPr>
            <p:ph type="sldNum" sz="quarter" idx="10"/>
          </p:nvPr>
        </p:nvSpPr>
        <p:spPr/>
        <p:txBody>
          <a:bodyPr/>
          <a:lstStyle/>
          <a:p>
            <a:fld id="{15559A59-ABA3-3C4E-B225-6339756CB083}" type="slidenum">
              <a:rPr lang="en-US" smtClean="0"/>
              <a:t>27</a:t>
            </a:fld>
            <a:endParaRPr lang="en-US"/>
          </a:p>
        </p:txBody>
      </p:sp>
    </p:spTree>
    <p:extLst>
      <p:ext uri="{BB962C8B-B14F-4D97-AF65-F5344CB8AC3E}">
        <p14:creationId xmlns:p14="http://schemas.microsoft.com/office/powerpoint/2010/main" val="2062719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Ref in bibliography</a:t>
            </a:r>
          </a:p>
          <a:p>
            <a:endParaRPr lang="en-US" dirty="0"/>
          </a:p>
        </p:txBody>
      </p:sp>
      <p:sp>
        <p:nvSpPr>
          <p:cNvPr id="4" name="Slide Number Placeholder 3"/>
          <p:cNvSpPr>
            <a:spLocks noGrp="1"/>
          </p:cNvSpPr>
          <p:nvPr>
            <p:ph type="sldNum" sz="quarter" idx="5"/>
          </p:nvPr>
        </p:nvSpPr>
        <p:spPr/>
        <p:txBody>
          <a:bodyPr/>
          <a:lstStyle/>
          <a:p>
            <a:fld id="{15559A59-ABA3-3C4E-B225-6339756CB083}" type="slidenum">
              <a:rPr lang="en-US" smtClean="0"/>
              <a:t>33</a:t>
            </a:fld>
            <a:endParaRPr lang="en-US"/>
          </a:p>
        </p:txBody>
      </p:sp>
    </p:spTree>
    <p:extLst>
      <p:ext uri="{BB962C8B-B14F-4D97-AF65-F5344CB8AC3E}">
        <p14:creationId xmlns:p14="http://schemas.microsoft.com/office/powerpoint/2010/main" val="1459609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806866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2481151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BE83E4-2F95-443D-8D5F-D1642B8C8FD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983252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BE83E4-2F95-443D-8D5F-D1642B8C8FD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90542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BE83E4-2F95-443D-8D5F-D1642B8C8FD0}"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92083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BE83E4-2F95-443D-8D5F-D1642B8C8FD0}"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211711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E83E4-2F95-443D-8D5F-D1642B8C8FD0}"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40548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0954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737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9741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08912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BE83E4-2F95-443D-8D5F-D1642B8C8FD0}" type="datetimeFigureOut">
              <a:rPr lang="en-GB" smtClean="0"/>
              <a:t>09/03/2022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655B6-AC37-49AF-9F92-0BB6EC29ABAD}" type="slidenum">
              <a:rPr lang="en-GB" smtClean="0"/>
              <a:t>‹#›</a:t>
            </a:fld>
            <a:endParaRPr lang="en-GB"/>
          </a:p>
        </p:txBody>
      </p:sp>
    </p:spTree>
    <p:extLst>
      <p:ext uri="{BB962C8B-B14F-4D97-AF65-F5344CB8AC3E}">
        <p14:creationId xmlns:p14="http://schemas.microsoft.com/office/powerpoint/2010/main" val="1068868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hyperlink" Target="https://www.researchgate.net/profile/Frank_Biocca/publication/237635217_2_Opposing_Conceptions_of_the_Audience_The_Active_and_Passive_Hemispheres_of_Mass_Communication_Theory/links/5486106d0cf2ef34478bf3d8.pdf" TargetMode="External"/><Relationship Id="rId4" Type="http://schemas.openxmlformats.org/officeDocument/2006/relationships/hyperlink" Target="https://medialectic.wordpress.com/2017/12/20/active-vs-passive-viewing/"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hyperlink" Target="https://www.youtube.com/watch?v=GrRVJlMfeC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lasttheory.co.uk/projects/spit-spreads-death/"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blasttheory.co.uk/projects/gift/"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hyperlink" Target="https://www.blasttheory.co.uk/projects/too-much-information" TargetMode="External"/><Relationship Id="rId4" Type="http://schemas.openxmlformats.org/officeDocument/2006/relationships/hyperlink" Target="https://www.blasttheory.co.uk/projects/flypad/"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blasttheory.co.uk/about-us/?from=header"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Performance Practice:</a:t>
            </a:r>
            <a:br>
              <a:rPr lang="en-GB" dirty="0"/>
            </a:br>
            <a:r>
              <a:rPr lang="en-GB" dirty="0"/>
              <a:t>Digital Arts in Performance</a:t>
            </a:r>
          </a:p>
        </p:txBody>
      </p:sp>
      <p:sp>
        <p:nvSpPr>
          <p:cNvPr id="3" name="Subtitle 2"/>
          <p:cNvSpPr>
            <a:spLocks noGrp="1"/>
          </p:cNvSpPr>
          <p:nvPr>
            <p:ph type="subTitle" idx="1"/>
          </p:nvPr>
        </p:nvSpPr>
        <p:spPr/>
        <p:txBody>
          <a:bodyPr/>
          <a:lstStyle/>
          <a:p>
            <a:r>
              <a:rPr lang="en-GB" dirty="0"/>
              <a:t>Ritual and revolt</a:t>
            </a:r>
            <a:r>
              <a:rPr lang="mr-IN" dirty="0"/>
              <a:t>…</a:t>
            </a:r>
            <a:endParaRPr lang="en-GB" dirty="0"/>
          </a:p>
          <a:p>
            <a:r>
              <a:rPr lang="en-GB" dirty="0"/>
              <a:t>(</a:t>
            </a:r>
            <a:r>
              <a:rPr lang="en-GB" dirty="0" err="1"/>
              <a:t>Lonergan</a:t>
            </a:r>
            <a:r>
              <a:rPr lang="en-GB" dirty="0"/>
              <a:t>, 2016:ix)</a:t>
            </a:r>
          </a:p>
        </p:txBody>
      </p:sp>
    </p:spTree>
    <p:extLst>
      <p:ext uri="{BB962C8B-B14F-4D97-AF65-F5344CB8AC3E}">
        <p14:creationId xmlns:p14="http://schemas.microsoft.com/office/powerpoint/2010/main" val="274318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lstStyle/>
          <a:p>
            <a:r>
              <a:rPr lang="en-GB" dirty="0"/>
              <a:t>What does the word digital mean?</a:t>
            </a:r>
          </a:p>
          <a:p>
            <a:r>
              <a:rPr lang="en-GB" dirty="0"/>
              <a:t>What does the word arts mean?</a:t>
            </a:r>
          </a:p>
        </p:txBody>
      </p:sp>
    </p:spTree>
    <p:extLst>
      <p:ext uri="{BB962C8B-B14F-4D97-AF65-F5344CB8AC3E}">
        <p14:creationId xmlns:p14="http://schemas.microsoft.com/office/powerpoint/2010/main" val="126622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normAutofit lnSpcReduction="10000"/>
          </a:bodyPr>
          <a:lstStyle/>
          <a:p>
            <a:r>
              <a:rPr lang="en-GB" dirty="0"/>
              <a:t>What does the word digital mean?</a:t>
            </a:r>
          </a:p>
          <a:p>
            <a:r>
              <a:rPr lang="en-GB" dirty="0"/>
              <a:t>What does the word arts mean?</a:t>
            </a:r>
          </a:p>
          <a:p>
            <a:endParaRPr lang="en-GB" dirty="0"/>
          </a:p>
          <a:p>
            <a:r>
              <a:rPr lang="en-GB" dirty="0"/>
              <a:t>Digital is the word used to describe electronic technology that generates, stores and processes data. </a:t>
            </a:r>
          </a:p>
          <a:p>
            <a:r>
              <a:rPr lang="en-GB" dirty="0"/>
              <a:t>Arts are expressions of human imagination.</a:t>
            </a:r>
          </a:p>
        </p:txBody>
      </p:sp>
    </p:spTree>
    <p:extLst>
      <p:ext uri="{BB962C8B-B14F-4D97-AF65-F5344CB8AC3E}">
        <p14:creationId xmlns:p14="http://schemas.microsoft.com/office/powerpoint/2010/main" val="279654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and Web 2.0</a:t>
            </a:r>
          </a:p>
        </p:txBody>
      </p:sp>
      <p:sp>
        <p:nvSpPr>
          <p:cNvPr id="3" name="Content Placeholder 2"/>
          <p:cNvSpPr>
            <a:spLocks noGrp="1"/>
          </p:cNvSpPr>
          <p:nvPr>
            <p:ph sz="half" idx="1"/>
          </p:nvPr>
        </p:nvSpPr>
        <p:spPr>
          <a:xfrm>
            <a:off x="838200" y="1549400"/>
            <a:ext cx="5181600" cy="4627563"/>
          </a:xfrm>
        </p:spPr>
        <p:txBody>
          <a:bodyPr>
            <a:normAutofit fontScale="92500" lnSpcReduction="20000"/>
          </a:bodyPr>
          <a:lstStyle/>
          <a:p>
            <a:r>
              <a:rPr lang="en-US" dirty="0"/>
              <a:t>What is social media?</a:t>
            </a:r>
          </a:p>
          <a:p>
            <a:r>
              <a:rPr lang="en-GB" dirty="0"/>
              <a:t>Definition: ‘websites and applications that enable users to create and share content or to participate in social networking.’ </a:t>
            </a:r>
          </a:p>
          <a:p>
            <a:r>
              <a:rPr lang="en-GB" dirty="0"/>
              <a:t>Can be broken down into:</a:t>
            </a:r>
          </a:p>
          <a:p>
            <a:r>
              <a:rPr lang="en-GB" dirty="0"/>
              <a:t>Social Networks</a:t>
            </a:r>
          </a:p>
          <a:p>
            <a:r>
              <a:rPr lang="en-GB" dirty="0"/>
              <a:t>Bookmarking sites</a:t>
            </a:r>
          </a:p>
          <a:p>
            <a:r>
              <a:rPr lang="en-GB" dirty="0"/>
              <a:t>Social News/Reviews</a:t>
            </a:r>
          </a:p>
          <a:p>
            <a:r>
              <a:rPr lang="en-GB" dirty="0"/>
              <a:t>Media Sharing</a:t>
            </a:r>
          </a:p>
          <a:p>
            <a:r>
              <a:rPr lang="en-GB" dirty="0"/>
              <a:t>Micro blogging</a:t>
            </a:r>
          </a:p>
          <a:p>
            <a:r>
              <a:rPr lang="en-GB" dirty="0"/>
              <a:t>Comments and forums</a:t>
            </a:r>
            <a:endParaRPr lang="en-US" dirty="0"/>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562649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14424" y="2032000"/>
            <a:ext cx="9858376" cy="2464594"/>
          </a:xfrm>
          <a:prstGeom prst="rect">
            <a:avLst/>
          </a:prstGeom>
        </p:spPr>
      </p:pic>
    </p:spTree>
    <p:extLst>
      <p:ext uri="{BB962C8B-B14F-4D97-AF65-F5344CB8AC3E}">
        <p14:creationId xmlns:p14="http://schemas.microsoft.com/office/powerpoint/2010/main" val="216456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and Web 2.0</a:t>
            </a:r>
          </a:p>
        </p:txBody>
      </p:sp>
      <p:sp>
        <p:nvSpPr>
          <p:cNvPr id="3" name="Content Placeholder 2"/>
          <p:cNvSpPr>
            <a:spLocks noGrp="1"/>
          </p:cNvSpPr>
          <p:nvPr>
            <p:ph sz="half" idx="1"/>
          </p:nvPr>
        </p:nvSpPr>
        <p:spPr>
          <a:xfrm>
            <a:off x="431800" y="1549400"/>
            <a:ext cx="5994400" cy="4902200"/>
          </a:xfrm>
        </p:spPr>
        <p:txBody>
          <a:bodyPr>
            <a:normAutofit/>
          </a:bodyPr>
          <a:lstStyle/>
          <a:p>
            <a:r>
              <a:rPr lang="en-US" sz="3200" dirty="0"/>
              <a:t>Web 2.0 is software that allows ‘for greater levels of collaboration and interactivity, making the web a ‘platform whereby content and applications are no longer created and published by individuals, but instead are continuously modified by all users in a participatory and collaborative fashion.’  </a:t>
            </a:r>
            <a:r>
              <a:rPr lang="en-US" sz="2000" dirty="0"/>
              <a:t>(</a:t>
            </a:r>
            <a:r>
              <a:rPr lang="en-US" sz="2000" dirty="0" err="1"/>
              <a:t>Lonergan</a:t>
            </a:r>
            <a:r>
              <a:rPr lang="en-US" sz="2000" dirty="0"/>
              <a:t>, 2016:23)</a:t>
            </a:r>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1310181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Important discussion point:</a:t>
            </a:r>
            <a:endParaRPr lang="en-US" dirty="0"/>
          </a:p>
        </p:txBody>
      </p:sp>
      <p:sp>
        <p:nvSpPr>
          <p:cNvPr id="3" name="Content Placeholder 2"/>
          <p:cNvSpPr>
            <a:spLocks noGrp="1"/>
          </p:cNvSpPr>
          <p:nvPr>
            <p:ph idx="1"/>
          </p:nvPr>
        </p:nvSpPr>
        <p:spPr/>
        <p:txBody>
          <a:bodyPr>
            <a:normAutofit/>
          </a:bodyPr>
          <a:lstStyle/>
          <a:p>
            <a:r>
              <a:rPr lang="en-US" sz="3100" dirty="0"/>
              <a:t>‘When we use social media, we </a:t>
            </a:r>
            <a:r>
              <a:rPr lang="en-US" sz="3100" b="1" dirty="0"/>
              <a:t>constitute</a:t>
            </a:r>
            <a:r>
              <a:rPr lang="en-US" sz="3100" dirty="0"/>
              <a:t> social media </a:t>
            </a:r>
            <a:r>
              <a:rPr lang="mr-IN" sz="3100" dirty="0"/>
              <a:t>–</a:t>
            </a:r>
            <a:r>
              <a:rPr lang="en-US" sz="3100" dirty="0"/>
              <a:t> we help to make it seem useful; we appear to endorse one company’s claims that they do no evil, and another’s that they serve only to allow us to </a:t>
            </a:r>
            <a:r>
              <a:rPr lang="en-US" sz="3100" b="1" dirty="0"/>
              <a:t>‘connect and share’, </a:t>
            </a:r>
            <a:r>
              <a:rPr lang="en-US" sz="3100" dirty="0"/>
              <a:t>or to ‘broadcast ourselves’. The fact that we give authenticity and credibility to services when we use them requires greater consideration.’ </a:t>
            </a:r>
            <a:r>
              <a:rPr lang="en-US" sz="2000" dirty="0"/>
              <a:t>(</a:t>
            </a:r>
            <a:r>
              <a:rPr lang="en-US" sz="2000" dirty="0" err="1"/>
              <a:t>Lonergan</a:t>
            </a:r>
            <a:r>
              <a:rPr lang="en-US" sz="2000" dirty="0"/>
              <a:t>, 79:2016)</a:t>
            </a:r>
          </a:p>
        </p:txBody>
      </p:sp>
    </p:spTree>
    <p:extLst>
      <p:ext uri="{BB962C8B-B14F-4D97-AF65-F5344CB8AC3E}">
        <p14:creationId xmlns:p14="http://schemas.microsoft.com/office/powerpoint/2010/main" val="134773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 minute task</a:t>
            </a:r>
          </a:p>
        </p:txBody>
      </p:sp>
      <p:sp>
        <p:nvSpPr>
          <p:cNvPr id="3" name="Content Placeholder 2"/>
          <p:cNvSpPr>
            <a:spLocks noGrp="1"/>
          </p:cNvSpPr>
          <p:nvPr>
            <p:ph idx="1"/>
          </p:nvPr>
        </p:nvSpPr>
        <p:spPr/>
        <p:txBody>
          <a:bodyPr>
            <a:normAutofit/>
          </a:bodyPr>
          <a:lstStyle/>
          <a:p>
            <a:r>
              <a:rPr lang="en-US" dirty="0"/>
              <a:t>On your phones or a lap top, open Wikipedia.</a:t>
            </a:r>
          </a:p>
          <a:p>
            <a:r>
              <a:rPr lang="en-US" dirty="0"/>
              <a:t>Search for the word </a:t>
            </a:r>
            <a:r>
              <a:rPr lang="en-US" b="1" dirty="0"/>
              <a:t>‘egg’</a:t>
            </a:r>
          </a:p>
          <a:p>
            <a:r>
              <a:rPr lang="en-US" dirty="0"/>
              <a:t>Read a section of the ‘egg’ page and choose a hyperlink that draws your attention. </a:t>
            </a:r>
          </a:p>
          <a:p>
            <a:r>
              <a:rPr lang="en-US" dirty="0"/>
              <a:t>Open this hyperlink.</a:t>
            </a:r>
          </a:p>
          <a:p>
            <a:r>
              <a:rPr lang="en-US" dirty="0"/>
              <a:t>Read a section of the new page and and choose a hyperlink that draws your attention. </a:t>
            </a:r>
          </a:p>
          <a:p>
            <a:r>
              <a:rPr lang="en-US" dirty="0"/>
              <a:t>Repeat the process another 4 times, noting each new page. </a:t>
            </a:r>
          </a:p>
          <a:p>
            <a:r>
              <a:rPr lang="en-US" dirty="0"/>
              <a:t>Report back on the page you have ended up reading. </a:t>
            </a:r>
          </a:p>
        </p:txBody>
      </p:sp>
    </p:spTree>
    <p:extLst>
      <p:ext uri="{BB962C8B-B14F-4D97-AF65-F5344CB8AC3E}">
        <p14:creationId xmlns:p14="http://schemas.microsoft.com/office/powerpoint/2010/main" val="283785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3 minute task</a:t>
            </a:r>
          </a:p>
        </p:txBody>
      </p:sp>
      <p:sp>
        <p:nvSpPr>
          <p:cNvPr id="3" name="Content Placeholder 2"/>
          <p:cNvSpPr>
            <a:spLocks noGrp="1"/>
          </p:cNvSpPr>
          <p:nvPr>
            <p:ph idx="1"/>
          </p:nvPr>
        </p:nvSpPr>
        <p:spPr/>
        <p:txBody>
          <a:bodyPr/>
          <a:lstStyle/>
          <a:p>
            <a:r>
              <a:rPr lang="en-US" dirty="0"/>
              <a:t>Where did you end up?</a:t>
            </a:r>
          </a:p>
          <a:p>
            <a:endParaRPr lang="en-US" dirty="0"/>
          </a:p>
          <a:p>
            <a:r>
              <a:rPr lang="en-US" dirty="0"/>
              <a:t>Do you believe this information?</a:t>
            </a:r>
          </a:p>
          <a:p>
            <a:endParaRPr lang="en-US" dirty="0"/>
          </a:p>
          <a:p>
            <a:r>
              <a:rPr lang="en-US" dirty="0"/>
              <a:t>Did you know that you can edit the information?</a:t>
            </a:r>
          </a:p>
          <a:p>
            <a:r>
              <a:rPr lang="en-US" dirty="0"/>
              <a:t>What does that mean?</a:t>
            </a:r>
          </a:p>
        </p:txBody>
      </p:sp>
    </p:spTree>
    <p:extLst>
      <p:ext uri="{BB962C8B-B14F-4D97-AF65-F5344CB8AC3E}">
        <p14:creationId xmlns:p14="http://schemas.microsoft.com/office/powerpoint/2010/main" val="202272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sp>
        <p:nvSpPr>
          <p:cNvPr id="3" name="Content Placeholder 2"/>
          <p:cNvSpPr>
            <a:spLocks noGrp="1"/>
          </p:cNvSpPr>
          <p:nvPr>
            <p:ph sz="half" idx="1"/>
          </p:nvPr>
        </p:nvSpPr>
        <p:spPr>
          <a:xfrm>
            <a:off x="482600" y="1835150"/>
            <a:ext cx="5181600" cy="4351338"/>
          </a:xfrm>
        </p:spPr>
        <p:txBody>
          <a:bodyPr/>
          <a:lstStyle/>
          <a:p>
            <a:r>
              <a:rPr lang="en-GB" dirty="0"/>
              <a:t>How do you access technology?</a:t>
            </a:r>
          </a:p>
          <a:p>
            <a:endParaRPr lang="en-GB" dirty="0"/>
          </a:p>
          <a:p>
            <a:r>
              <a:rPr lang="en-GB" dirty="0"/>
              <a:t>How do you access digital technology?</a:t>
            </a:r>
          </a:p>
          <a:p>
            <a:endParaRPr lang="en-GB" dirty="0"/>
          </a:p>
          <a:p>
            <a:r>
              <a:rPr lang="en-GB" dirty="0"/>
              <a:t>How do you access the arts?</a:t>
            </a:r>
          </a:p>
        </p:txBody>
      </p:sp>
      <p:pic>
        <p:nvPicPr>
          <p:cNvPr id="5" name="Content Placeholder 4"/>
          <p:cNvPicPr>
            <a:picLocks noGrp="1" noChangeAspect="1"/>
          </p:cNvPicPr>
          <p:nvPr>
            <p:ph sz="half" idx="2"/>
          </p:nvPr>
        </p:nvPicPr>
        <p:blipFill rotWithShape="1">
          <a:blip r:embed="rId3"/>
          <a:srcRect t="1303" r="8400"/>
          <a:stretch/>
        </p:blipFill>
        <p:spPr>
          <a:xfrm>
            <a:off x="6197600" y="1825625"/>
            <a:ext cx="5702686" cy="4351338"/>
          </a:xfrm>
          <a:prstGeom prst="rect">
            <a:avLst/>
          </a:prstGeom>
        </p:spPr>
      </p:pic>
    </p:spTree>
    <p:extLst>
      <p:ext uri="{BB962C8B-B14F-4D97-AF65-F5344CB8AC3E}">
        <p14:creationId xmlns:p14="http://schemas.microsoft.com/office/powerpoint/2010/main" val="165050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B67E0-08F1-B440-9A0B-377D6C26A969}"/>
              </a:ext>
            </a:extLst>
          </p:cNvPr>
          <p:cNvSpPr>
            <a:spLocks noGrp="1"/>
          </p:cNvSpPr>
          <p:nvPr>
            <p:ph type="title"/>
          </p:nvPr>
        </p:nvSpPr>
        <p:spPr>
          <a:xfrm>
            <a:off x="0" y="365125"/>
            <a:ext cx="12036056" cy="1325563"/>
          </a:xfrm>
        </p:spPr>
        <p:txBody>
          <a:bodyPr>
            <a:normAutofit/>
          </a:bodyPr>
          <a:lstStyle/>
          <a:p>
            <a:r>
              <a:rPr lang="en-US" dirty="0"/>
              <a:t>Digital Division: ’Digital Inclusion and Exclusion in the Arts sector’ (2021)</a:t>
            </a:r>
          </a:p>
        </p:txBody>
      </p:sp>
      <p:sp>
        <p:nvSpPr>
          <p:cNvPr id="3" name="Content Placeholder 2">
            <a:extLst>
              <a:ext uri="{FF2B5EF4-FFF2-40B4-BE49-F238E27FC236}">
                <a16:creationId xmlns:a16="http://schemas.microsoft.com/office/drawing/2014/main" id="{2AD54550-F974-7447-A1E2-1E18042478A0}"/>
              </a:ext>
            </a:extLst>
          </p:cNvPr>
          <p:cNvSpPr>
            <a:spLocks noGrp="1"/>
          </p:cNvSpPr>
          <p:nvPr>
            <p:ph sz="half" idx="1"/>
          </p:nvPr>
        </p:nvSpPr>
        <p:spPr>
          <a:xfrm>
            <a:off x="285307" y="2209819"/>
            <a:ext cx="5181600" cy="3299268"/>
          </a:xfrm>
        </p:spPr>
        <p:txBody>
          <a:bodyPr/>
          <a:lstStyle/>
          <a:p>
            <a:r>
              <a:rPr lang="en-GB" dirty="0"/>
              <a:t>‘Digital exclusion’ occurs when a person does not have the access, skills, motivation or confidence to use the internet, whereas ‘digital inclusion’ relates to the presence of these factors. (Yates and Good Things Foundation, 2020). </a:t>
            </a:r>
            <a:endParaRPr lang="en-US" dirty="0"/>
          </a:p>
        </p:txBody>
      </p:sp>
      <p:sp>
        <p:nvSpPr>
          <p:cNvPr id="4" name="Content Placeholder 3">
            <a:extLst>
              <a:ext uri="{FF2B5EF4-FFF2-40B4-BE49-F238E27FC236}">
                <a16:creationId xmlns:a16="http://schemas.microsoft.com/office/drawing/2014/main" id="{18EF10BC-4061-F24E-B406-0BF16F64D403}"/>
              </a:ext>
            </a:extLst>
          </p:cNvPr>
          <p:cNvSpPr>
            <a:spLocks noGrp="1"/>
          </p:cNvSpPr>
          <p:nvPr>
            <p:ph sz="half" idx="2"/>
          </p:nvPr>
        </p:nvSpPr>
        <p:spPr>
          <a:xfrm>
            <a:off x="6854456" y="2209819"/>
            <a:ext cx="5181600" cy="4351338"/>
          </a:xfrm>
        </p:spPr>
        <p:txBody>
          <a:bodyPr/>
          <a:lstStyle/>
          <a:p>
            <a:r>
              <a:rPr lang="en-GB" dirty="0"/>
              <a:t>‘On the whole, the discourse has converged around four key themes: </a:t>
            </a:r>
          </a:p>
          <a:p>
            <a:r>
              <a:rPr lang="en-GB" dirty="0"/>
              <a:t>digital access; </a:t>
            </a:r>
          </a:p>
          <a:p>
            <a:r>
              <a:rPr lang="en-GB" dirty="0"/>
              <a:t>digital skills; </a:t>
            </a:r>
          </a:p>
          <a:p>
            <a:r>
              <a:rPr lang="en-GB" dirty="0"/>
              <a:t>motivation and confidence; </a:t>
            </a:r>
          </a:p>
          <a:p>
            <a:r>
              <a:rPr lang="en-GB" dirty="0"/>
              <a:t>and levels of usage.’</a:t>
            </a:r>
            <a:endParaRPr lang="en-US" dirty="0"/>
          </a:p>
        </p:txBody>
      </p:sp>
    </p:spTree>
    <p:extLst>
      <p:ext uri="{BB962C8B-B14F-4D97-AF65-F5344CB8AC3E}">
        <p14:creationId xmlns:p14="http://schemas.microsoft.com/office/powerpoint/2010/main" val="233309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0264-D9BC-384D-80E8-AFCD1E1378A1}"/>
              </a:ext>
            </a:extLst>
          </p:cNvPr>
          <p:cNvSpPr>
            <a:spLocks noGrp="1"/>
          </p:cNvSpPr>
          <p:nvPr>
            <p:ph type="title"/>
          </p:nvPr>
        </p:nvSpPr>
        <p:spPr/>
        <p:txBody>
          <a:bodyPr/>
          <a:lstStyle/>
          <a:p>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16A8E6D6-FBCD-DC4E-973F-0C662745A633}"/>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1996" t="29877" r="24871" b="29082"/>
          <a:stretch/>
        </p:blipFill>
        <p:spPr>
          <a:xfrm>
            <a:off x="0" y="365125"/>
            <a:ext cx="12192000" cy="5885796"/>
          </a:xfrm>
        </p:spPr>
      </p:pic>
    </p:spTree>
    <p:extLst>
      <p:ext uri="{BB962C8B-B14F-4D97-AF65-F5344CB8AC3E}">
        <p14:creationId xmlns:p14="http://schemas.microsoft.com/office/powerpoint/2010/main" val="4186899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81EE2-57CE-9F4A-8BB2-9DE866FF5239}"/>
              </a:ext>
            </a:extLst>
          </p:cNvPr>
          <p:cNvSpPr>
            <a:spLocks noGrp="1"/>
          </p:cNvSpPr>
          <p:nvPr>
            <p:ph type="title"/>
          </p:nvPr>
        </p:nvSpPr>
        <p:spPr/>
        <p:txBody>
          <a:bodyPr/>
          <a:lstStyle/>
          <a:p>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AD734A11-41BE-9141-8985-FAA23C42222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1386" t="34724" r="25176" b="15401"/>
          <a:stretch/>
        </p:blipFill>
        <p:spPr>
          <a:xfrm>
            <a:off x="419100" y="235082"/>
            <a:ext cx="11353800" cy="6622918"/>
          </a:xfrm>
        </p:spPr>
      </p:pic>
    </p:spTree>
    <p:extLst>
      <p:ext uri="{BB962C8B-B14F-4D97-AF65-F5344CB8AC3E}">
        <p14:creationId xmlns:p14="http://schemas.microsoft.com/office/powerpoint/2010/main" val="3073779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6E401-42B4-3A43-AFF0-9260BC2490EE}"/>
              </a:ext>
            </a:extLst>
          </p:cNvPr>
          <p:cNvSpPr>
            <a:spLocks noGrp="1"/>
          </p:cNvSpPr>
          <p:nvPr>
            <p:ph type="title"/>
          </p:nvPr>
        </p:nvSpPr>
        <p:spPr/>
        <p:txBody>
          <a:bodyPr/>
          <a:lstStyle/>
          <a:p>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E5771CFE-B618-904C-82DB-556938660CBC}"/>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3778" t="31305" r="23934" b="33462"/>
          <a:stretch/>
        </p:blipFill>
        <p:spPr>
          <a:xfrm>
            <a:off x="-39015" y="845344"/>
            <a:ext cx="12270030" cy="5167311"/>
          </a:xfrm>
        </p:spPr>
      </p:pic>
    </p:spTree>
    <p:extLst>
      <p:ext uri="{BB962C8B-B14F-4D97-AF65-F5344CB8AC3E}">
        <p14:creationId xmlns:p14="http://schemas.microsoft.com/office/powerpoint/2010/main" val="3603055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64242-9042-AD4B-BB01-06F7F60BEA2E}"/>
              </a:ext>
            </a:extLst>
          </p:cNvPr>
          <p:cNvSpPr>
            <a:spLocks noGrp="1"/>
          </p:cNvSpPr>
          <p:nvPr>
            <p:ph type="title"/>
          </p:nvPr>
        </p:nvSpPr>
        <p:spPr/>
        <p:txBody>
          <a:bodyPr/>
          <a:lstStyle/>
          <a:p>
            <a:r>
              <a:rPr lang="en-GB" dirty="0"/>
              <a:t>Digital access</a:t>
            </a:r>
            <a:endParaRPr lang="en-US" dirty="0"/>
          </a:p>
        </p:txBody>
      </p:sp>
      <p:sp>
        <p:nvSpPr>
          <p:cNvPr id="3" name="Content Placeholder 2">
            <a:extLst>
              <a:ext uri="{FF2B5EF4-FFF2-40B4-BE49-F238E27FC236}">
                <a16:creationId xmlns:a16="http://schemas.microsoft.com/office/drawing/2014/main" id="{0E200B72-9E0E-164D-931F-7E947EFED67E}"/>
              </a:ext>
            </a:extLst>
          </p:cNvPr>
          <p:cNvSpPr>
            <a:spLocks noGrp="1"/>
          </p:cNvSpPr>
          <p:nvPr>
            <p:ph idx="1"/>
          </p:nvPr>
        </p:nvSpPr>
        <p:spPr/>
        <p:txBody>
          <a:bodyPr>
            <a:normAutofit/>
          </a:bodyPr>
          <a:lstStyle/>
          <a:p>
            <a:r>
              <a:rPr lang="en-GB" sz="3200" dirty="0"/>
              <a:t>A primary way in which a person may be digitally excluded is through not having access to the internet within their home.</a:t>
            </a:r>
          </a:p>
          <a:p>
            <a:endParaRPr lang="en-GB" sz="3200" dirty="0"/>
          </a:p>
          <a:p>
            <a:r>
              <a:rPr lang="en-GB" sz="3200" dirty="0"/>
              <a:t>This could be because they do not have an internet connection, do not have a device, or cannot afford to pay for a connection or device.</a:t>
            </a:r>
            <a:endParaRPr lang="en-US" sz="3200" dirty="0"/>
          </a:p>
        </p:txBody>
      </p:sp>
    </p:spTree>
    <p:extLst>
      <p:ext uri="{BB962C8B-B14F-4D97-AF65-F5344CB8AC3E}">
        <p14:creationId xmlns:p14="http://schemas.microsoft.com/office/powerpoint/2010/main" val="1324386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31D6-DB35-FC47-86D2-98B45A4B0148}"/>
              </a:ext>
            </a:extLst>
          </p:cNvPr>
          <p:cNvSpPr>
            <a:spLocks noGrp="1"/>
          </p:cNvSpPr>
          <p:nvPr>
            <p:ph type="title"/>
          </p:nvPr>
        </p:nvSpPr>
        <p:spPr/>
        <p:txBody>
          <a:bodyPr/>
          <a:lstStyle/>
          <a:p>
            <a:r>
              <a:rPr lang="en-GB" dirty="0"/>
              <a:t>Digital skills</a:t>
            </a:r>
            <a:endParaRPr lang="en-US" dirty="0"/>
          </a:p>
        </p:txBody>
      </p:sp>
      <p:sp>
        <p:nvSpPr>
          <p:cNvPr id="3" name="Content Placeholder 2">
            <a:extLst>
              <a:ext uri="{FF2B5EF4-FFF2-40B4-BE49-F238E27FC236}">
                <a16:creationId xmlns:a16="http://schemas.microsoft.com/office/drawing/2014/main" id="{79C070B3-E3CD-F748-B13B-697C93B7C9A8}"/>
              </a:ext>
            </a:extLst>
          </p:cNvPr>
          <p:cNvSpPr>
            <a:spLocks noGrp="1"/>
          </p:cNvSpPr>
          <p:nvPr>
            <p:ph idx="1"/>
          </p:nvPr>
        </p:nvSpPr>
        <p:spPr/>
        <p:txBody>
          <a:bodyPr>
            <a:normAutofit/>
          </a:bodyPr>
          <a:lstStyle/>
          <a:p>
            <a:r>
              <a:rPr lang="en-GB" dirty="0"/>
              <a:t>It is not sufficient for someone to have access to the internet, they also need to be able to use it in a meaningful way. </a:t>
            </a:r>
          </a:p>
          <a:p>
            <a:r>
              <a:rPr lang="en-GB" dirty="0"/>
              <a:t>The Government’s Essential Digital Skills Framework measures the extent to which a person has the digital skills to be considered digitally included.</a:t>
            </a:r>
          </a:p>
          <a:p>
            <a:endParaRPr lang="en-GB" dirty="0"/>
          </a:p>
          <a:p>
            <a:r>
              <a:rPr lang="en-GB" dirty="0"/>
              <a:t>The framework is broken down into ‘Digital Foundation Skills’, ‘Essential Digital Skills for Life’, and ‘Essential Digital Skills for Work’. </a:t>
            </a:r>
            <a:endParaRPr lang="en-US" dirty="0"/>
          </a:p>
        </p:txBody>
      </p:sp>
    </p:spTree>
    <p:extLst>
      <p:ext uri="{BB962C8B-B14F-4D97-AF65-F5344CB8AC3E}">
        <p14:creationId xmlns:p14="http://schemas.microsoft.com/office/powerpoint/2010/main" val="3242207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335AB-8C80-5A4F-9D59-4AAA37D77EA6}"/>
              </a:ext>
            </a:extLst>
          </p:cNvPr>
          <p:cNvSpPr>
            <a:spLocks noGrp="1"/>
          </p:cNvSpPr>
          <p:nvPr>
            <p:ph type="title"/>
          </p:nvPr>
        </p:nvSpPr>
        <p:spPr/>
        <p:txBody>
          <a:bodyPr/>
          <a:lstStyle/>
          <a:p>
            <a:r>
              <a:rPr lang="en-GB" dirty="0"/>
              <a:t>Digital skills</a:t>
            </a:r>
            <a:endParaRPr lang="en-US" dirty="0"/>
          </a:p>
        </p:txBody>
      </p:sp>
      <p:sp>
        <p:nvSpPr>
          <p:cNvPr id="3" name="Content Placeholder 2">
            <a:extLst>
              <a:ext uri="{FF2B5EF4-FFF2-40B4-BE49-F238E27FC236}">
                <a16:creationId xmlns:a16="http://schemas.microsoft.com/office/drawing/2014/main" id="{F51F75E3-E9DF-7B47-8B42-2DACF3A1C531}"/>
              </a:ext>
            </a:extLst>
          </p:cNvPr>
          <p:cNvSpPr>
            <a:spLocks noGrp="1"/>
          </p:cNvSpPr>
          <p:nvPr>
            <p:ph idx="1"/>
          </p:nvPr>
        </p:nvSpPr>
        <p:spPr/>
        <p:txBody>
          <a:bodyPr/>
          <a:lstStyle/>
          <a:p>
            <a:r>
              <a:rPr lang="en-GB" dirty="0"/>
              <a:t>‘Digital Foundation Skills’, underpin all essential digital skills (and include things like being able to turn on a device). </a:t>
            </a:r>
          </a:p>
          <a:p>
            <a:r>
              <a:rPr lang="en-GB" dirty="0"/>
              <a:t>‘Essential Digital Skills for Life’, and ‘Essential Digital Skills for Work’ are the skills needed in a personal and work context in relation to:</a:t>
            </a:r>
          </a:p>
          <a:p>
            <a:r>
              <a:rPr lang="en-GB" dirty="0"/>
              <a:t>“…communicating, handling information and content, transacting, problem solving and being safe and legal online…” (Gov. </a:t>
            </a:r>
            <a:r>
              <a:rPr lang="en-GB" dirty="0" err="1"/>
              <a:t>uk</a:t>
            </a:r>
            <a:r>
              <a:rPr lang="en-GB" dirty="0"/>
              <a:t>, 2019).</a:t>
            </a:r>
            <a:endParaRPr lang="en-US" dirty="0"/>
          </a:p>
        </p:txBody>
      </p:sp>
    </p:spTree>
    <p:extLst>
      <p:ext uri="{BB962C8B-B14F-4D97-AF65-F5344CB8AC3E}">
        <p14:creationId xmlns:p14="http://schemas.microsoft.com/office/powerpoint/2010/main" val="2776731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C0BCB-D159-3143-BB65-C6D56BC40F55}"/>
              </a:ext>
            </a:extLst>
          </p:cNvPr>
          <p:cNvSpPr>
            <a:spLocks noGrp="1"/>
          </p:cNvSpPr>
          <p:nvPr>
            <p:ph type="title"/>
          </p:nvPr>
        </p:nvSpPr>
        <p:spPr/>
        <p:txBody>
          <a:bodyPr/>
          <a:lstStyle/>
          <a:p>
            <a:r>
              <a:rPr lang="en-GB" dirty="0"/>
              <a:t>Confidence / motivation</a:t>
            </a:r>
            <a:endParaRPr lang="en-US" dirty="0"/>
          </a:p>
        </p:txBody>
      </p:sp>
      <p:sp>
        <p:nvSpPr>
          <p:cNvPr id="3" name="Content Placeholder 2">
            <a:extLst>
              <a:ext uri="{FF2B5EF4-FFF2-40B4-BE49-F238E27FC236}">
                <a16:creationId xmlns:a16="http://schemas.microsoft.com/office/drawing/2014/main" id="{E93B9C66-6FF5-BC4B-B53C-4935BB7461C1}"/>
              </a:ext>
            </a:extLst>
          </p:cNvPr>
          <p:cNvSpPr>
            <a:spLocks noGrp="1"/>
          </p:cNvSpPr>
          <p:nvPr>
            <p:ph idx="1"/>
          </p:nvPr>
        </p:nvSpPr>
        <p:spPr/>
        <p:txBody>
          <a:bodyPr/>
          <a:lstStyle/>
          <a:p>
            <a:r>
              <a:rPr lang="en-GB" dirty="0"/>
              <a:t>The extent to which a person is digitally included is strongly influenced by their confidence and motivation to go online. Among non-users, a key reason for not using the internet is that they are ‘not interested / do not see the reason for it / think it is not for them’ (Ofcom, 2021). </a:t>
            </a:r>
            <a:endParaRPr lang="en-US" dirty="0"/>
          </a:p>
        </p:txBody>
      </p:sp>
    </p:spTree>
    <p:extLst>
      <p:ext uri="{BB962C8B-B14F-4D97-AF65-F5344CB8AC3E}">
        <p14:creationId xmlns:p14="http://schemas.microsoft.com/office/powerpoint/2010/main" val="4194678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B94D-DD64-854B-AB4B-3D5149B964DA}"/>
              </a:ext>
            </a:extLst>
          </p:cNvPr>
          <p:cNvSpPr>
            <a:spLocks noGrp="1"/>
          </p:cNvSpPr>
          <p:nvPr>
            <p:ph type="title"/>
          </p:nvPr>
        </p:nvSpPr>
        <p:spPr/>
        <p:txBody>
          <a:bodyPr/>
          <a:lstStyle/>
          <a:p>
            <a:r>
              <a:rPr lang="en-US" dirty="0"/>
              <a:t>Demographics</a:t>
            </a:r>
          </a:p>
        </p:txBody>
      </p:sp>
      <p:sp>
        <p:nvSpPr>
          <p:cNvPr id="3" name="Content Placeholder 2">
            <a:extLst>
              <a:ext uri="{FF2B5EF4-FFF2-40B4-BE49-F238E27FC236}">
                <a16:creationId xmlns:a16="http://schemas.microsoft.com/office/drawing/2014/main" id="{274DAE85-4DE2-0D48-ACC7-A799BA24C0F0}"/>
              </a:ext>
            </a:extLst>
          </p:cNvPr>
          <p:cNvSpPr>
            <a:spLocks noGrp="1"/>
          </p:cNvSpPr>
          <p:nvPr>
            <p:ph idx="1"/>
          </p:nvPr>
        </p:nvSpPr>
        <p:spPr/>
        <p:txBody>
          <a:bodyPr>
            <a:normAutofit/>
          </a:bodyPr>
          <a:lstStyle/>
          <a:p>
            <a:r>
              <a:rPr lang="en-GB" sz="3200" dirty="0"/>
              <a:t>There is also overlap between the profiles of people who are digitally excluded, and those who are less likely to engage with arts and culture. For example, people are less likely to engage with arts and culture if they are from a deprived geographic area (</a:t>
            </a:r>
            <a:r>
              <a:rPr lang="en-GB" sz="3200" dirty="0" err="1"/>
              <a:t>Gov.uk</a:t>
            </a:r>
            <a:r>
              <a:rPr lang="en-GB" sz="3200" dirty="0"/>
              <a:t>, 2020) and were less likely to have watched a performance / event or engaged in a participatory activity online during the first six months of the pandemic if they were older or lived in the North East (The Audience Agency, 2020).</a:t>
            </a:r>
            <a:endParaRPr lang="en-US" sz="3200" dirty="0"/>
          </a:p>
        </p:txBody>
      </p:sp>
    </p:spTree>
    <p:extLst>
      <p:ext uri="{BB962C8B-B14F-4D97-AF65-F5344CB8AC3E}">
        <p14:creationId xmlns:p14="http://schemas.microsoft.com/office/powerpoint/2010/main" val="40158753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CFF6-DF43-1340-B247-83806E8810F1}"/>
              </a:ext>
            </a:extLst>
          </p:cNvPr>
          <p:cNvSpPr>
            <a:spLocks noGrp="1"/>
          </p:cNvSpPr>
          <p:nvPr>
            <p:ph type="title"/>
          </p:nvPr>
        </p:nvSpPr>
        <p:spPr/>
        <p:txBody>
          <a:bodyPr/>
          <a:lstStyle/>
          <a:p>
            <a:r>
              <a:rPr lang="en-US" dirty="0"/>
              <a:t>What is ‘deprived’?</a:t>
            </a:r>
          </a:p>
        </p:txBody>
      </p:sp>
      <p:sp>
        <p:nvSpPr>
          <p:cNvPr id="4" name="Content Placeholder 3">
            <a:extLst>
              <a:ext uri="{FF2B5EF4-FFF2-40B4-BE49-F238E27FC236}">
                <a16:creationId xmlns:a16="http://schemas.microsoft.com/office/drawing/2014/main" id="{212C454D-09C3-7F4A-8B03-3C8FCAF4F870}"/>
              </a:ext>
            </a:extLst>
          </p:cNvPr>
          <p:cNvSpPr>
            <a:spLocks noGrp="1"/>
          </p:cNvSpPr>
          <p:nvPr>
            <p:ph sz="half" idx="1"/>
          </p:nvPr>
        </p:nvSpPr>
        <p:spPr/>
        <p:txBody>
          <a:bodyPr>
            <a:normAutofit fontScale="77500" lnSpcReduction="20000"/>
          </a:bodyPr>
          <a:lstStyle/>
          <a:p>
            <a:pPr fontAlgn="base"/>
            <a:r>
              <a:rPr lang="en-GB" b="1" dirty="0"/>
              <a:t>How is deprivation measured?</a:t>
            </a:r>
          </a:p>
          <a:p>
            <a:pPr fontAlgn="base"/>
            <a:r>
              <a:rPr lang="en-GB" dirty="0"/>
              <a:t>Each neighbourhood gets a score based on seven different measures.</a:t>
            </a:r>
          </a:p>
          <a:p>
            <a:pPr fontAlgn="base"/>
            <a:r>
              <a:rPr lang="en-GB" dirty="0"/>
              <a:t>Income deprivation is one of the main ones.</a:t>
            </a:r>
          </a:p>
          <a:p>
            <a:pPr fontAlgn="base"/>
            <a:r>
              <a:rPr lang="en-GB" dirty="0"/>
              <a:t>It looks at the proportion of the population that is either out of work, or earning a low wage and receiving benefits.</a:t>
            </a:r>
          </a:p>
          <a:p>
            <a:pPr fontAlgn="base"/>
            <a:r>
              <a:rPr lang="en-GB" dirty="0"/>
              <a:t>Employment deprivation takes account of the working-age population that is out of work.</a:t>
            </a:r>
          </a:p>
          <a:p>
            <a:pPr fontAlgn="base"/>
            <a:r>
              <a:rPr lang="en-GB" dirty="0"/>
              <a:t>This could be due to unemployment, sickness or disability, or caring responsibilities.</a:t>
            </a:r>
          </a:p>
          <a:p>
            <a:endParaRPr lang="en-US" dirty="0"/>
          </a:p>
        </p:txBody>
      </p:sp>
      <p:sp>
        <p:nvSpPr>
          <p:cNvPr id="5" name="Content Placeholder 4">
            <a:extLst>
              <a:ext uri="{FF2B5EF4-FFF2-40B4-BE49-F238E27FC236}">
                <a16:creationId xmlns:a16="http://schemas.microsoft.com/office/drawing/2014/main" id="{56E6ED54-A615-4C49-9BAA-9EDD8DB63524}"/>
              </a:ext>
            </a:extLst>
          </p:cNvPr>
          <p:cNvSpPr>
            <a:spLocks noGrp="1"/>
          </p:cNvSpPr>
          <p:nvPr>
            <p:ph sz="half" idx="2"/>
          </p:nvPr>
        </p:nvSpPr>
        <p:spPr/>
        <p:txBody>
          <a:bodyPr>
            <a:normAutofit fontScale="77500" lnSpcReduction="20000"/>
          </a:bodyPr>
          <a:lstStyle/>
          <a:p>
            <a:endParaRPr lang="en-US"/>
          </a:p>
        </p:txBody>
      </p:sp>
      <p:pic>
        <p:nvPicPr>
          <p:cNvPr id="6" name="Picture 5">
            <a:extLst>
              <a:ext uri="{FF2B5EF4-FFF2-40B4-BE49-F238E27FC236}">
                <a16:creationId xmlns:a16="http://schemas.microsoft.com/office/drawing/2014/main" id="{C1563478-0CEC-FC48-AA74-4D744E93DBD0}"/>
              </a:ext>
            </a:extLst>
          </p:cNvPr>
          <p:cNvPicPr>
            <a:picLocks noChangeAspect="1"/>
          </p:cNvPicPr>
          <p:nvPr/>
        </p:nvPicPr>
        <p:blipFill>
          <a:blip r:embed="rId3"/>
          <a:stretch>
            <a:fillRect/>
          </a:stretch>
        </p:blipFill>
        <p:spPr>
          <a:xfrm>
            <a:off x="6340894" y="0"/>
            <a:ext cx="5851106" cy="6858000"/>
          </a:xfrm>
          <a:prstGeom prst="rect">
            <a:avLst/>
          </a:prstGeom>
        </p:spPr>
      </p:pic>
    </p:spTree>
    <p:extLst>
      <p:ext uri="{BB962C8B-B14F-4D97-AF65-F5344CB8AC3E}">
        <p14:creationId xmlns:p14="http://schemas.microsoft.com/office/powerpoint/2010/main" val="4217218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2CFF6-DF43-1340-B247-83806E8810F1}"/>
              </a:ext>
            </a:extLst>
          </p:cNvPr>
          <p:cNvSpPr>
            <a:spLocks noGrp="1"/>
          </p:cNvSpPr>
          <p:nvPr>
            <p:ph type="title"/>
          </p:nvPr>
        </p:nvSpPr>
        <p:spPr/>
        <p:txBody>
          <a:bodyPr/>
          <a:lstStyle/>
          <a:p>
            <a:r>
              <a:rPr lang="en-US" dirty="0"/>
              <a:t>What is ‘deprived’?</a:t>
            </a:r>
          </a:p>
        </p:txBody>
      </p:sp>
      <p:sp>
        <p:nvSpPr>
          <p:cNvPr id="4" name="Content Placeholder 3">
            <a:extLst>
              <a:ext uri="{FF2B5EF4-FFF2-40B4-BE49-F238E27FC236}">
                <a16:creationId xmlns:a16="http://schemas.microsoft.com/office/drawing/2014/main" id="{212C454D-09C3-7F4A-8B03-3C8FCAF4F870}"/>
              </a:ext>
            </a:extLst>
          </p:cNvPr>
          <p:cNvSpPr>
            <a:spLocks noGrp="1"/>
          </p:cNvSpPr>
          <p:nvPr>
            <p:ph sz="half" idx="1"/>
          </p:nvPr>
        </p:nvSpPr>
        <p:spPr>
          <a:xfrm>
            <a:off x="838200" y="1825624"/>
            <a:ext cx="5181600" cy="4979323"/>
          </a:xfrm>
        </p:spPr>
        <p:txBody>
          <a:bodyPr>
            <a:normAutofit fontScale="70000" lnSpcReduction="20000"/>
          </a:bodyPr>
          <a:lstStyle/>
          <a:p>
            <a:pPr fontAlgn="base"/>
            <a:r>
              <a:rPr lang="en-GB" b="1" dirty="0"/>
              <a:t>How is deprivation measured?</a:t>
            </a:r>
          </a:p>
          <a:p>
            <a:pPr fontAlgn="base"/>
            <a:r>
              <a:rPr lang="en-GB" dirty="0"/>
              <a:t>The government also looks at the risk of premature death, whether there is a lack of skills, housing availability and the "living environment".</a:t>
            </a:r>
          </a:p>
          <a:p>
            <a:pPr fontAlgn="base"/>
            <a:r>
              <a:rPr lang="en-GB" dirty="0"/>
              <a:t>The last measure looks at things from quality of housing to air quality and road traffic accidents.</a:t>
            </a:r>
          </a:p>
          <a:p>
            <a:pPr fontAlgn="base"/>
            <a:r>
              <a:rPr lang="en-GB" dirty="0"/>
              <a:t>Overall figures do not show whether things are getting better or worse, just how a neighbourhood compares to others around the country.</a:t>
            </a:r>
          </a:p>
          <a:p>
            <a:pPr fontAlgn="base"/>
            <a:r>
              <a:rPr lang="en-GB" dirty="0"/>
              <a:t>If a neighbourhood has moved down the rankings, it could mean that the area has become less deprived.</a:t>
            </a:r>
          </a:p>
          <a:p>
            <a:pPr fontAlgn="base"/>
            <a:r>
              <a:rPr lang="en-GB" dirty="0"/>
              <a:t>However, it could also mean not much has changed for that place, but somewhere else has become more deprived.</a:t>
            </a:r>
          </a:p>
          <a:p>
            <a:endParaRPr lang="en-US" dirty="0"/>
          </a:p>
        </p:txBody>
      </p:sp>
      <p:pic>
        <p:nvPicPr>
          <p:cNvPr id="6" name="Content Placeholder 5">
            <a:extLst>
              <a:ext uri="{FF2B5EF4-FFF2-40B4-BE49-F238E27FC236}">
                <a16:creationId xmlns:a16="http://schemas.microsoft.com/office/drawing/2014/main" id="{511BF4A6-E983-9542-9D6D-0ACB91E06F6D}"/>
              </a:ext>
            </a:extLst>
          </p:cNvPr>
          <p:cNvPicPr>
            <a:picLocks noGrp="1" noChangeAspect="1"/>
          </p:cNvPicPr>
          <p:nvPr>
            <p:ph sz="half" idx="2"/>
          </p:nvPr>
        </p:nvPicPr>
        <p:blipFill>
          <a:blip r:embed="rId3"/>
          <a:stretch>
            <a:fillRect/>
          </a:stretch>
        </p:blipFill>
        <p:spPr>
          <a:xfrm>
            <a:off x="6386157" y="0"/>
            <a:ext cx="5805843" cy="6804948"/>
          </a:xfrm>
          <a:prstGeom prst="rect">
            <a:avLst/>
          </a:prstGeom>
        </p:spPr>
      </p:pic>
    </p:spTree>
    <p:extLst>
      <p:ext uri="{BB962C8B-B14F-4D97-AF65-F5344CB8AC3E}">
        <p14:creationId xmlns:p14="http://schemas.microsoft.com/office/powerpoint/2010/main" val="3896464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67FDF-D813-8340-8085-776AFD9056B1}"/>
              </a:ext>
            </a:extLst>
          </p:cNvPr>
          <p:cNvSpPr>
            <a:spLocks noGrp="1"/>
          </p:cNvSpPr>
          <p:nvPr>
            <p:ph type="title"/>
          </p:nvPr>
        </p:nvSpPr>
        <p:spPr/>
        <p:txBody>
          <a:bodyPr/>
          <a:lstStyle/>
          <a:p>
            <a:r>
              <a:rPr lang="en-US" dirty="0"/>
              <a:t>The way forward?</a:t>
            </a:r>
          </a:p>
        </p:txBody>
      </p:sp>
      <p:sp>
        <p:nvSpPr>
          <p:cNvPr id="3" name="Content Placeholder 2">
            <a:extLst>
              <a:ext uri="{FF2B5EF4-FFF2-40B4-BE49-F238E27FC236}">
                <a16:creationId xmlns:a16="http://schemas.microsoft.com/office/drawing/2014/main" id="{157EABCA-E977-1B46-A731-7C153B7A9306}"/>
              </a:ext>
            </a:extLst>
          </p:cNvPr>
          <p:cNvSpPr>
            <a:spLocks noGrp="1"/>
          </p:cNvSpPr>
          <p:nvPr>
            <p:ph sz="half" idx="1"/>
          </p:nvPr>
        </p:nvSpPr>
        <p:spPr/>
        <p:txBody>
          <a:bodyPr>
            <a:normAutofit/>
          </a:bodyPr>
          <a:lstStyle/>
          <a:p>
            <a:r>
              <a:rPr lang="en-GB" dirty="0"/>
              <a:t>Of digital harms...</a:t>
            </a:r>
          </a:p>
          <a:p>
            <a:r>
              <a:rPr lang="en-GB" dirty="0"/>
              <a:t>’This will be of particular importance where digitally excluded audiences and participants are concerned as ‘evidence points to the growing overlap between media literacy, digital literacy, and personal data literacy’ (Stone, Llewellyn and Chambers, 2020).’</a:t>
            </a:r>
            <a:endParaRPr lang="en-US" dirty="0"/>
          </a:p>
        </p:txBody>
      </p:sp>
      <p:sp>
        <p:nvSpPr>
          <p:cNvPr id="4" name="Content Placeholder 3">
            <a:extLst>
              <a:ext uri="{FF2B5EF4-FFF2-40B4-BE49-F238E27FC236}">
                <a16:creationId xmlns:a16="http://schemas.microsoft.com/office/drawing/2014/main" id="{06E3A94A-DD0F-6243-B8F8-BA02BC4C44D6}"/>
              </a:ext>
            </a:extLst>
          </p:cNvPr>
          <p:cNvSpPr>
            <a:spLocks noGrp="1"/>
          </p:cNvSpPr>
          <p:nvPr>
            <p:ph sz="half" idx="2"/>
          </p:nvPr>
        </p:nvSpPr>
        <p:spPr/>
        <p:txBody>
          <a:bodyPr>
            <a:normAutofit/>
          </a:bodyPr>
          <a:lstStyle/>
          <a:p>
            <a:r>
              <a:rPr lang="en-US" dirty="0"/>
              <a:t>Of new tech…</a:t>
            </a:r>
          </a:p>
          <a:p>
            <a:r>
              <a:rPr lang="en-US" dirty="0"/>
              <a:t>‘</a:t>
            </a:r>
            <a:r>
              <a:rPr lang="en-GB" dirty="0"/>
              <a:t>If the proliferation of these (smart and updated) devices leads to an increasing amount of arts and cultural content being aimed at these channels, this would have implications for those that don’t have access to these technologies, or are unable to use them.’</a:t>
            </a:r>
            <a:endParaRPr lang="en-US" dirty="0"/>
          </a:p>
        </p:txBody>
      </p:sp>
    </p:spTree>
    <p:extLst>
      <p:ext uri="{BB962C8B-B14F-4D97-AF65-F5344CB8AC3E}">
        <p14:creationId xmlns:p14="http://schemas.microsoft.com/office/powerpoint/2010/main" val="2666613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0D56F-58E7-824C-A017-6AB6850E0E0F}"/>
              </a:ext>
            </a:extLst>
          </p:cNvPr>
          <p:cNvSpPr>
            <a:spLocks noGrp="1"/>
          </p:cNvSpPr>
          <p:nvPr>
            <p:ph type="title"/>
          </p:nvPr>
        </p:nvSpPr>
        <p:spPr/>
        <p:txBody>
          <a:bodyPr/>
          <a:lstStyle/>
          <a:p>
            <a:r>
              <a:rPr lang="en-US" dirty="0"/>
              <a:t>The way forward?</a:t>
            </a:r>
          </a:p>
        </p:txBody>
      </p:sp>
      <p:sp>
        <p:nvSpPr>
          <p:cNvPr id="3" name="Content Placeholder 2">
            <a:extLst>
              <a:ext uri="{FF2B5EF4-FFF2-40B4-BE49-F238E27FC236}">
                <a16:creationId xmlns:a16="http://schemas.microsoft.com/office/drawing/2014/main" id="{C3EF00AE-4E0A-8C45-82FA-FDF146DD5A2E}"/>
              </a:ext>
            </a:extLst>
          </p:cNvPr>
          <p:cNvSpPr>
            <a:spLocks noGrp="1"/>
          </p:cNvSpPr>
          <p:nvPr>
            <p:ph sz="half" idx="1"/>
          </p:nvPr>
        </p:nvSpPr>
        <p:spPr/>
        <p:txBody>
          <a:bodyPr>
            <a:normAutofit lnSpcReduction="10000"/>
          </a:bodyPr>
          <a:lstStyle/>
          <a:p>
            <a:r>
              <a:rPr lang="en-GB" dirty="0"/>
              <a:t>Of Digital in education…</a:t>
            </a:r>
          </a:p>
          <a:p>
            <a:r>
              <a:rPr lang="en-GB" dirty="0"/>
              <a:t>‘Providing children and young people with the digital skills they need to succeed in society has become an increasing focus within education, and is likely to become even more important over the next decade.’</a:t>
            </a:r>
            <a:endParaRPr lang="en-US" dirty="0"/>
          </a:p>
        </p:txBody>
      </p:sp>
      <p:sp>
        <p:nvSpPr>
          <p:cNvPr id="4" name="Content Placeholder 3">
            <a:extLst>
              <a:ext uri="{FF2B5EF4-FFF2-40B4-BE49-F238E27FC236}">
                <a16:creationId xmlns:a16="http://schemas.microsoft.com/office/drawing/2014/main" id="{C64362FF-28C5-7D47-92E9-45BFA797369C}"/>
              </a:ext>
            </a:extLst>
          </p:cNvPr>
          <p:cNvSpPr>
            <a:spLocks noGrp="1"/>
          </p:cNvSpPr>
          <p:nvPr>
            <p:ph sz="half" idx="2"/>
          </p:nvPr>
        </p:nvSpPr>
        <p:spPr>
          <a:xfrm>
            <a:off x="6172200" y="1825625"/>
            <a:ext cx="5181600" cy="4667250"/>
          </a:xfrm>
        </p:spPr>
        <p:txBody>
          <a:bodyPr>
            <a:normAutofit lnSpcReduction="10000"/>
          </a:bodyPr>
          <a:lstStyle/>
          <a:p>
            <a:r>
              <a:rPr lang="en-GB" dirty="0"/>
              <a:t>Of post-</a:t>
            </a:r>
            <a:r>
              <a:rPr lang="en-GB" dirty="0" err="1"/>
              <a:t>Covid</a:t>
            </a:r>
            <a:r>
              <a:rPr lang="en-GB" dirty="0"/>
              <a:t>…</a:t>
            </a:r>
          </a:p>
          <a:p>
            <a:r>
              <a:rPr lang="en-GB" dirty="0"/>
              <a:t>‘the rise of digital communication and digital delivery within arts and culture could create a shift from ‘communities of place’ to ‘communities of interest’. While we do not know whether this shift will occur, it is useful to consider, given its implications for partnership working within the arts and cultural sector.’</a:t>
            </a:r>
            <a:endParaRPr lang="en-US" dirty="0"/>
          </a:p>
        </p:txBody>
      </p:sp>
    </p:spTree>
    <p:extLst>
      <p:ext uri="{BB962C8B-B14F-4D97-AF65-F5344CB8AC3E}">
        <p14:creationId xmlns:p14="http://schemas.microsoft.com/office/powerpoint/2010/main" val="1495706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a:t>‘The spectacle is not a collection of images, but a social relation among people, mediated by images.’ (</a:t>
            </a:r>
            <a:r>
              <a:rPr lang="en-GB" dirty="0" err="1"/>
              <a:t>Debord</a:t>
            </a:r>
            <a:r>
              <a:rPr lang="en-GB" dirty="0"/>
              <a:t>, 1983:4)</a:t>
            </a:r>
          </a:p>
          <a:p>
            <a:endParaRPr lang="en-GB" dirty="0"/>
          </a:p>
          <a:p>
            <a:r>
              <a:rPr lang="en-GB" dirty="0"/>
              <a:t>Mediated means that a medium stands in between or facilitates your experience of a ‘thing’ and the original experience.</a:t>
            </a:r>
          </a:p>
        </p:txBody>
      </p:sp>
    </p:spTree>
    <p:extLst>
      <p:ext uri="{BB962C8B-B14F-4D97-AF65-F5344CB8AC3E}">
        <p14:creationId xmlns:p14="http://schemas.microsoft.com/office/powerpoint/2010/main" val="3916825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a:t>Mediated performance </a:t>
            </a:r>
          </a:p>
          <a:p>
            <a:endParaRPr lang="en-GB" dirty="0"/>
          </a:p>
          <a:p>
            <a:r>
              <a:rPr lang="en-GB" dirty="0"/>
              <a:t>Issues with mediated experience can be positive or negative:</a:t>
            </a:r>
          </a:p>
          <a:p>
            <a:r>
              <a:rPr lang="en-GB" dirty="0"/>
              <a:t>Lens</a:t>
            </a:r>
          </a:p>
          <a:p>
            <a:r>
              <a:rPr lang="en-GB" dirty="0"/>
              <a:t>Focus</a:t>
            </a:r>
          </a:p>
          <a:p>
            <a:r>
              <a:rPr lang="en-GB" dirty="0"/>
              <a:t>Representation</a:t>
            </a:r>
          </a:p>
          <a:p>
            <a:r>
              <a:rPr lang="en-GB" dirty="0"/>
              <a:t>Voice</a:t>
            </a:r>
          </a:p>
          <a:p>
            <a:endParaRPr lang="en-GB" dirty="0"/>
          </a:p>
        </p:txBody>
      </p:sp>
    </p:spTree>
    <p:extLst>
      <p:ext uri="{BB962C8B-B14F-4D97-AF65-F5344CB8AC3E}">
        <p14:creationId xmlns:p14="http://schemas.microsoft.com/office/powerpoint/2010/main" val="110083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normAutofit lnSpcReduction="10000"/>
          </a:bodyPr>
          <a:lstStyle/>
          <a:p>
            <a:r>
              <a:rPr lang="en-GB" dirty="0"/>
              <a:t>User generated content:</a:t>
            </a:r>
          </a:p>
          <a:p>
            <a:endParaRPr lang="en-GB" dirty="0"/>
          </a:p>
          <a:p>
            <a:r>
              <a:rPr lang="en-GB" sz="3200" dirty="0"/>
              <a:t>‘content made publicly available over the internet</a:t>
            </a:r>
            <a:r>
              <a:rPr lang="mr-IN" sz="3200" dirty="0"/>
              <a:t>…</a:t>
            </a:r>
            <a:r>
              <a:rPr lang="en-GB" sz="3200" dirty="0"/>
              <a:t>which reflects a certain amount of creative effort, and</a:t>
            </a:r>
            <a:r>
              <a:rPr lang="mr-IN" sz="3200" dirty="0"/>
              <a:t>…</a:t>
            </a:r>
            <a:r>
              <a:rPr lang="en-GB" sz="3200" dirty="0"/>
              <a:t>which is created outside of professional routines and practices’ </a:t>
            </a:r>
            <a:r>
              <a:rPr lang="en-GB" sz="2000" dirty="0"/>
              <a:t>(</a:t>
            </a:r>
            <a:r>
              <a:rPr lang="en-GB" sz="2000" dirty="0" err="1"/>
              <a:t>Lonergan</a:t>
            </a:r>
            <a:r>
              <a:rPr lang="en-GB" sz="2000" dirty="0"/>
              <a:t>, 2016:23)</a:t>
            </a:r>
          </a:p>
        </p:txBody>
      </p:sp>
    </p:spTree>
    <p:extLst>
      <p:ext uri="{BB962C8B-B14F-4D97-AF65-F5344CB8AC3E}">
        <p14:creationId xmlns:p14="http://schemas.microsoft.com/office/powerpoint/2010/main" val="2114772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a:xfrm>
            <a:off x="6250352" y="1699846"/>
            <a:ext cx="5570415" cy="4672501"/>
          </a:xfrm>
        </p:spPr>
        <p:txBody>
          <a:bodyPr>
            <a:normAutofit fontScale="92500" lnSpcReduction="20000"/>
          </a:bodyPr>
          <a:lstStyle/>
          <a:p>
            <a:r>
              <a:rPr lang="en-GB" dirty="0"/>
              <a:t>Passive and active viewing:</a:t>
            </a:r>
          </a:p>
          <a:p>
            <a:r>
              <a:rPr lang="en-GB" dirty="0"/>
              <a:t>Media audience theory</a:t>
            </a:r>
          </a:p>
          <a:p>
            <a:r>
              <a:rPr lang="en-GB" dirty="0"/>
              <a:t>Active: engaged, making choices, taking part somehow*</a:t>
            </a:r>
          </a:p>
          <a:p>
            <a:endParaRPr lang="en-GB" dirty="0"/>
          </a:p>
          <a:p>
            <a:r>
              <a:rPr lang="en-GB" dirty="0"/>
              <a:t>Passive: Absorbing information without criticality </a:t>
            </a:r>
            <a:r>
              <a:rPr lang="mr-IN" dirty="0"/>
              <a:t>–</a:t>
            </a:r>
            <a:r>
              <a:rPr lang="en-GB" dirty="0"/>
              <a:t> believing, being effected by content. </a:t>
            </a:r>
          </a:p>
          <a:p>
            <a:endParaRPr lang="en-GB" dirty="0"/>
          </a:p>
          <a:p>
            <a:r>
              <a:rPr lang="en-GB" sz="1600" dirty="0">
                <a:hlinkClick r:id="rId4"/>
              </a:rPr>
              <a:t>https://medialectic.wordpress.com/2017/12/20/active-vs-passive-viewing/</a:t>
            </a:r>
            <a:endParaRPr lang="en-GB" sz="1600" dirty="0"/>
          </a:p>
          <a:p>
            <a:r>
              <a:rPr lang="en-US" sz="1400" u="sng" dirty="0">
                <a:hlinkClick r:id="rId5"/>
              </a:rPr>
              <a:t>https://www.researchgate.net/profile/Frank_Biocca/publication/237635217_2_Opposing_Conceptions_of_the_Audience_The_Active_and_Passive_Hemispheres_of_Mass_Communication_Theory/links/5486106d0cf2ef34478bf3d8.pdf</a:t>
            </a:r>
            <a:endParaRPr lang="en-GB" sz="1400" dirty="0"/>
          </a:p>
          <a:p>
            <a:endParaRPr lang="en-GB" dirty="0"/>
          </a:p>
        </p:txBody>
      </p:sp>
    </p:spTree>
    <p:extLst>
      <p:ext uri="{BB962C8B-B14F-4D97-AF65-F5344CB8AC3E}">
        <p14:creationId xmlns:p14="http://schemas.microsoft.com/office/powerpoint/2010/main" val="2958838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sp>
        <p:nvSpPr>
          <p:cNvPr id="3" name="Content Placeholder 2"/>
          <p:cNvSpPr>
            <a:spLocks noGrp="1"/>
          </p:cNvSpPr>
          <p:nvPr>
            <p:ph sz="half" idx="1"/>
          </p:nvPr>
        </p:nvSpPr>
        <p:spPr/>
        <p:txBody>
          <a:bodyPr/>
          <a:lstStyle/>
          <a:p>
            <a:r>
              <a:rPr lang="en-GB" dirty="0"/>
              <a:t>Think</a:t>
            </a:r>
          </a:p>
          <a:p>
            <a:r>
              <a:rPr lang="en-GB" dirty="0"/>
              <a:t>Plan</a:t>
            </a:r>
          </a:p>
          <a:p>
            <a:r>
              <a:rPr lang="en-GB" dirty="0"/>
              <a:t>Do</a:t>
            </a:r>
          </a:p>
          <a:p>
            <a:r>
              <a:rPr lang="en-GB" dirty="0"/>
              <a:t>Share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536530" y="1516459"/>
            <a:ext cx="4969669" cy="4969669"/>
          </a:xfrm>
          <a:prstGeom prst="rect">
            <a:avLst/>
          </a:prstGeom>
        </p:spPr>
      </p:pic>
    </p:spTree>
    <p:extLst>
      <p:ext uri="{BB962C8B-B14F-4D97-AF65-F5344CB8AC3E}">
        <p14:creationId xmlns:p14="http://schemas.microsoft.com/office/powerpoint/2010/main" val="4024424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Simple ways to use digital arts in performance</a:t>
            </a:r>
            <a:endParaRPr lang="en-US" dirty="0"/>
          </a:p>
        </p:txBody>
      </p:sp>
      <p:sp>
        <p:nvSpPr>
          <p:cNvPr id="3" name="Text Placeholder 2"/>
          <p:cNvSpPr>
            <a:spLocks noGrp="1"/>
          </p:cNvSpPr>
          <p:nvPr>
            <p:ph type="body" idx="1"/>
          </p:nvPr>
        </p:nvSpPr>
        <p:spPr>
          <a:xfrm>
            <a:off x="495754" y="5565892"/>
            <a:ext cx="10856458" cy="823912"/>
          </a:xfrm>
        </p:spPr>
        <p:txBody>
          <a:bodyPr/>
          <a:lstStyle/>
          <a:p>
            <a:r>
              <a:rPr lang="en-US" dirty="0"/>
              <a:t>Choose a Theme such as ‘Mapping’ and imagine group projects in the formats above </a:t>
            </a:r>
          </a:p>
        </p:txBody>
      </p:sp>
      <p:sp>
        <p:nvSpPr>
          <p:cNvPr id="6" name="Content Placeholder 5"/>
          <p:cNvSpPr>
            <a:spLocks noGrp="1"/>
          </p:cNvSpPr>
          <p:nvPr>
            <p:ph sz="quarter" idx="4"/>
          </p:nvPr>
        </p:nvSpPr>
        <p:spPr>
          <a:xfrm>
            <a:off x="6417129" y="1981768"/>
            <a:ext cx="5183188" cy="3684588"/>
          </a:xfrm>
        </p:spPr>
        <p:txBody>
          <a:bodyPr>
            <a:normAutofit/>
          </a:bodyPr>
          <a:lstStyle/>
          <a:p>
            <a:r>
              <a:rPr lang="en-US" dirty="0"/>
              <a:t>Creative writing classes</a:t>
            </a:r>
          </a:p>
          <a:p>
            <a:r>
              <a:rPr lang="en-US" dirty="0"/>
              <a:t>Digital forums – and forum theatre</a:t>
            </a:r>
          </a:p>
          <a:p>
            <a:r>
              <a:rPr lang="en-GB" dirty="0"/>
              <a:t>Digital literacy</a:t>
            </a:r>
          </a:p>
          <a:p>
            <a:r>
              <a:rPr lang="en-GB" dirty="0"/>
              <a:t>Social media – constructive use</a:t>
            </a:r>
            <a:endParaRPr lang="en-US" dirty="0"/>
          </a:p>
          <a:p>
            <a:r>
              <a:rPr lang="en-US" dirty="0"/>
              <a:t>Didactic application of technology</a:t>
            </a:r>
          </a:p>
        </p:txBody>
      </p:sp>
      <p:sp>
        <p:nvSpPr>
          <p:cNvPr id="10" name="Content Placeholder 9">
            <a:extLst>
              <a:ext uri="{FF2B5EF4-FFF2-40B4-BE49-F238E27FC236}">
                <a16:creationId xmlns:a16="http://schemas.microsoft.com/office/drawing/2014/main" id="{72A35202-36FE-D34E-AAAA-7A8C86787A97}"/>
              </a:ext>
            </a:extLst>
          </p:cNvPr>
          <p:cNvSpPr>
            <a:spLocks noGrp="1"/>
          </p:cNvSpPr>
          <p:nvPr>
            <p:ph sz="half" idx="2"/>
          </p:nvPr>
        </p:nvSpPr>
        <p:spPr>
          <a:xfrm>
            <a:off x="766196" y="1981768"/>
            <a:ext cx="5157787" cy="3684588"/>
          </a:xfrm>
        </p:spPr>
        <p:txBody>
          <a:bodyPr>
            <a:normAutofit/>
          </a:bodyPr>
          <a:lstStyle/>
          <a:p>
            <a:r>
              <a:rPr lang="en-GB" dirty="0"/>
              <a:t>‘Soundscapes’</a:t>
            </a:r>
          </a:p>
          <a:p>
            <a:r>
              <a:rPr lang="en-GB" dirty="0"/>
              <a:t>Photo galleries</a:t>
            </a:r>
          </a:p>
          <a:p>
            <a:r>
              <a:rPr lang="en-GB" dirty="0"/>
              <a:t>Podcasts </a:t>
            </a:r>
          </a:p>
          <a:p>
            <a:r>
              <a:rPr lang="en-GB" dirty="0"/>
              <a:t>Filming </a:t>
            </a:r>
          </a:p>
          <a:p>
            <a:r>
              <a:rPr lang="en-GB" dirty="0"/>
              <a:t>Projection</a:t>
            </a:r>
          </a:p>
          <a:p>
            <a:r>
              <a:rPr lang="en-GB" dirty="0"/>
              <a:t>Pop video</a:t>
            </a:r>
          </a:p>
        </p:txBody>
      </p:sp>
    </p:spTree>
    <p:extLst>
      <p:ext uri="{BB962C8B-B14F-4D97-AF65-F5344CB8AC3E}">
        <p14:creationId xmlns:p14="http://schemas.microsoft.com/office/powerpoint/2010/main" val="6770752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Eddie Ladd</a:t>
            </a:r>
          </a:p>
        </p:txBody>
      </p:sp>
      <p:pic>
        <p:nvPicPr>
          <p:cNvPr id="5" name="Content Placeholder 4"/>
          <p:cNvPicPr>
            <a:picLocks noGrp="1" noChangeAspect="1"/>
          </p:cNvPicPr>
          <p:nvPr>
            <p:ph sz="half" idx="1"/>
          </p:nvPr>
        </p:nvPicPr>
        <p:blipFill>
          <a:blip r:embed="rId2"/>
          <a:stretch>
            <a:fillRect/>
          </a:stretch>
        </p:blipFill>
        <p:spPr>
          <a:xfrm>
            <a:off x="791886" y="1806086"/>
            <a:ext cx="3242227" cy="4351338"/>
          </a:xfrm>
          <a:prstGeom prst="rect">
            <a:avLst/>
          </a:prstGeom>
        </p:spPr>
      </p:pic>
      <p:sp>
        <p:nvSpPr>
          <p:cNvPr id="4" name="Content Placeholder 3"/>
          <p:cNvSpPr>
            <a:spLocks noGrp="1"/>
          </p:cNvSpPr>
          <p:nvPr>
            <p:ph sz="half" idx="2"/>
          </p:nvPr>
        </p:nvSpPr>
        <p:spPr/>
        <p:txBody>
          <a:bodyPr/>
          <a:lstStyle/>
          <a:p>
            <a:r>
              <a:rPr lang="en-GB" dirty="0"/>
              <a:t>Multi-disciplinary performer.</a:t>
            </a:r>
          </a:p>
          <a:p>
            <a:r>
              <a:rPr lang="en-GB" dirty="0"/>
              <a:t>Mixes layers of performance and research with technology </a:t>
            </a:r>
            <a:endParaRPr lang="en-GB" dirty="0">
              <a:hlinkClick r:id="rId3"/>
            </a:endParaRPr>
          </a:p>
          <a:p>
            <a:r>
              <a:rPr lang="en-GB" dirty="0"/>
              <a:t>Explores topics that are human, biological, historical and always mediates performance in final public work.</a:t>
            </a:r>
          </a:p>
        </p:txBody>
      </p:sp>
    </p:spTree>
    <p:extLst>
      <p:ext uri="{BB962C8B-B14F-4D97-AF65-F5344CB8AC3E}">
        <p14:creationId xmlns:p14="http://schemas.microsoft.com/office/powerpoint/2010/main" val="3291151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Eddie Ladd</a:t>
            </a:r>
          </a:p>
        </p:txBody>
      </p:sp>
      <p:pic>
        <p:nvPicPr>
          <p:cNvPr id="5" name="Content Placeholder 4"/>
          <p:cNvPicPr>
            <a:picLocks noGrp="1" noChangeAspect="1"/>
          </p:cNvPicPr>
          <p:nvPr>
            <p:ph sz="half" idx="1"/>
          </p:nvPr>
        </p:nvPicPr>
        <p:blipFill>
          <a:blip r:embed="rId2"/>
          <a:stretch>
            <a:fillRect/>
          </a:stretch>
        </p:blipFill>
        <p:spPr>
          <a:xfrm>
            <a:off x="230246" y="2197100"/>
            <a:ext cx="5865754" cy="3979863"/>
          </a:xfrm>
          <a:prstGeom prst="rect">
            <a:avLst/>
          </a:prstGeom>
        </p:spPr>
      </p:pic>
      <p:sp>
        <p:nvSpPr>
          <p:cNvPr id="4" name="Content Placeholder 3"/>
          <p:cNvSpPr>
            <a:spLocks noGrp="1"/>
          </p:cNvSpPr>
          <p:nvPr>
            <p:ph sz="half" idx="2"/>
          </p:nvPr>
        </p:nvSpPr>
        <p:spPr/>
        <p:txBody>
          <a:bodyPr>
            <a:normAutofit fontScale="92500" lnSpcReduction="10000"/>
          </a:bodyPr>
          <a:lstStyle/>
          <a:p>
            <a:endParaRPr lang="en-GB" dirty="0">
              <a:hlinkClick r:id="rId3"/>
            </a:endParaRPr>
          </a:p>
          <a:p>
            <a:r>
              <a:rPr lang="en-GB" dirty="0"/>
              <a:t>Often political, always physical, Eddie Ladd performs the pathways and creative links between symbolic representation and physical exertion </a:t>
            </a:r>
            <a:endParaRPr lang="en-GB" dirty="0">
              <a:hlinkClick r:id="rId3"/>
            </a:endParaRPr>
          </a:p>
          <a:p>
            <a:endParaRPr lang="en-GB" dirty="0">
              <a:hlinkClick r:id="rId3"/>
            </a:endParaRPr>
          </a:p>
          <a:p>
            <a:r>
              <a:rPr lang="en-GB" sz="2000" dirty="0">
                <a:hlinkClick r:id="rId4"/>
              </a:rPr>
              <a:t>https://www.youtube.com/watch?v=GrRVJlMfeCs</a:t>
            </a:r>
            <a:endParaRPr lang="en-GB" sz="2000" dirty="0">
              <a:hlinkClick r:id="rId3"/>
            </a:endParaRPr>
          </a:p>
          <a:p>
            <a:endParaRPr lang="en-GB" sz="2000" dirty="0">
              <a:hlinkClick r:id="rId3"/>
            </a:endParaRPr>
          </a:p>
          <a:p>
            <a:r>
              <a:rPr lang="en-GB" sz="2000" dirty="0">
                <a:hlinkClick r:id="rId3"/>
              </a:rPr>
              <a:t>https://www.youtube.com/watch?v=_N-1zsvOo2M</a:t>
            </a:r>
            <a:endParaRPr lang="en-GB" sz="2000" dirty="0"/>
          </a:p>
        </p:txBody>
      </p:sp>
    </p:spTree>
    <p:extLst>
      <p:ext uri="{BB962C8B-B14F-4D97-AF65-F5344CB8AC3E}">
        <p14:creationId xmlns:p14="http://schemas.microsoft.com/office/powerpoint/2010/main" val="3906219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Blast Theory</a:t>
            </a:r>
          </a:p>
        </p:txBody>
      </p:sp>
      <p:sp>
        <p:nvSpPr>
          <p:cNvPr id="3" name="Content Placeholder 2"/>
          <p:cNvSpPr>
            <a:spLocks noGrp="1"/>
          </p:cNvSpPr>
          <p:nvPr>
            <p:ph sz="half" idx="1"/>
          </p:nvPr>
        </p:nvSpPr>
        <p:spPr>
          <a:xfrm>
            <a:off x="584200" y="2158999"/>
            <a:ext cx="5181600" cy="4017963"/>
          </a:xfrm>
        </p:spPr>
        <p:txBody>
          <a:bodyPr>
            <a:normAutofit/>
          </a:bodyPr>
          <a:lstStyle/>
          <a:p>
            <a:endParaRPr lang="en-GB" dirty="0"/>
          </a:p>
          <a:p>
            <a:endParaRPr lang="en-GB" dirty="0"/>
          </a:p>
          <a:p>
            <a:r>
              <a:rPr lang="en-GB" dirty="0"/>
              <a:t>‘the most contemporary media-poet of this age.’</a:t>
            </a:r>
          </a:p>
          <a:p>
            <a:r>
              <a:rPr lang="en-GB" sz="2000" dirty="0" err="1"/>
              <a:t>Soh</a:t>
            </a:r>
            <a:r>
              <a:rPr lang="en-GB" sz="2000" dirty="0"/>
              <a:t> </a:t>
            </a:r>
            <a:r>
              <a:rPr lang="en-GB" sz="2000" dirty="0" err="1"/>
              <a:t>Yeong</a:t>
            </a:r>
            <a:r>
              <a:rPr lang="en-GB" sz="2000" dirty="0"/>
              <a:t> </a:t>
            </a:r>
            <a:r>
              <a:rPr lang="en-GB" sz="2000" dirty="0" err="1"/>
              <a:t>Roh</a:t>
            </a:r>
            <a:r>
              <a:rPr lang="en-GB" sz="2000" dirty="0"/>
              <a:t> 2016</a:t>
            </a:r>
          </a:p>
          <a:p>
            <a:endParaRPr lang="en-GB" sz="2000" dirty="0"/>
          </a:p>
          <a:p>
            <a:endParaRPr lang="en-GB" sz="2000" dirty="0"/>
          </a:p>
          <a:p>
            <a:endParaRPr lang="en-GB" sz="2000" dirty="0"/>
          </a:p>
          <a:p>
            <a:r>
              <a:rPr lang="en-GB" sz="1400" dirty="0">
                <a:hlinkClick r:id="rId2"/>
              </a:rPr>
              <a:t>https://www.blasttheory.co.uk/projects/spit-spreads-death/</a:t>
            </a:r>
            <a:endParaRPr lang="en-GB" sz="1400" dirty="0"/>
          </a:p>
        </p:txBody>
      </p:sp>
      <p:pic>
        <p:nvPicPr>
          <p:cNvPr id="5" name="Content Placeholder 4"/>
          <p:cNvPicPr>
            <a:picLocks noGrp="1" noChangeAspect="1"/>
          </p:cNvPicPr>
          <p:nvPr>
            <p:ph sz="half" idx="2"/>
          </p:nvPr>
        </p:nvPicPr>
        <p:blipFill rotWithShape="1">
          <a:blip r:embed="rId3"/>
          <a:srcRect l="7108" t="17293" r="51225" b="41748"/>
          <a:stretch/>
        </p:blipFill>
        <p:spPr>
          <a:xfrm>
            <a:off x="6019800" y="2159000"/>
            <a:ext cx="5738455" cy="4017963"/>
          </a:xfrm>
          <a:prstGeom prst="rect">
            <a:avLst/>
          </a:prstGeom>
        </p:spPr>
      </p:pic>
    </p:spTree>
    <p:extLst>
      <p:ext uri="{BB962C8B-B14F-4D97-AF65-F5344CB8AC3E}">
        <p14:creationId xmlns:p14="http://schemas.microsoft.com/office/powerpoint/2010/main" val="1388795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Blast Theory</a:t>
            </a:r>
          </a:p>
        </p:txBody>
      </p:sp>
      <p:sp>
        <p:nvSpPr>
          <p:cNvPr id="3" name="Content Placeholder 2"/>
          <p:cNvSpPr>
            <a:spLocks noGrp="1"/>
          </p:cNvSpPr>
          <p:nvPr>
            <p:ph sz="half" idx="1"/>
          </p:nvPr>
        </p:nvSpPr>
        <p:spPr>
          <a:xfrm>
            <a:off x="297712" y="1531088"/>
            <a:ext cx="5722088" cy="4984011"/>
          </a:xfrm>
        </p:spPr>
        <p:txBody>
          <a:bodyPr>
            <a:normAutofit fontScale="92500"/>
          </a:bodyPr>
          <a:lstStyle/>
          <a:p>
            <a:r>
              <a:rPr lang="en-GB" dirty="0"/>
              <a:t>Blast Theory creates interactive art to explore social and political questions, placing audience members at the centre of our work.</a:t>
            </a:r>
          </a:p>
          <a:p>
            <a:r>
              <a:rPr lang="en-GB" dirty="0"/>
              <a:t>Blast Theory draw on popular culture, performance, technology and games, the work often blurring the boundaries between the real and the fictional.</a:t>
            </a:r>
          </a:p>
          <a:p>
            <a:r>
              <a:rPr lang="en-GB" dirty="0"/>
              <a:t>In virtual and physical spaces from pubs, canals and abandoned warehouses to libraries, museums and apps – we go to unexpected places to make our work accessible to everyone.</a:t>
            </a:r>
          </a:p>
        </p:txBody>
      </p:sp>
      <p:sp>
        <p:nvSpPr>
          <p:cNvPr id="4" name="Content Placeholder 3"/>
          <p:cNvSpPr>
            <a:spLocks noGrp="1"/>
          </p:cNvSpPr>
          <p:nvPr>
            <p:ph sz="half" idx="2"/>
          </p:nvPr>
        </p:nvSpPr>
        <p:spPr/>
        <p:txBody>
          <a:bodyPr>
            <a:normAutofit fontScale="92500"/>
          </a:bodyPr>
          <a:lstStyle/>
          <a:p>
            <a:r>
              <a:rPr lang="en-GB" dirty="0">
                <a:hlinkClick r:id="rId3"/>
              </a:rPr>
              <a:t>https://www.blasttheory.co.uk/projects/gift/</a:t>
            </a:r>
            <a:endParaRPr lang="en-GB" dirty="0"/>
          </a:p>
          <a:p>
            <a:endParaRPr lang="en-GB" dirty="0"/>
          </a:p>
          <a:p>
            <a:r>
              <a:rPr lang="en-GB" dirty="0">
                <a:hlinkClick r:id="rId4"/>
              </a:rPr>
              <a:t>https://www.blasttheory.co.uk/projects/flypad/</a:t>
            </a:r>
            <a:endParaRPr lang="en-GB" dirty="0"/>
          </a:p>
          <a:p>
            <a:endParaRPr lang="en-GB" dirty="0"/>
          </a:p>
          <a:p>
            <a:r>
              <a:rPr lang="en-GB" dirty="0">
                <a:hlinkClick r:id="rId5"/>
              </a:rPr>
              <a:t>https://www.blasttheory.co.uk/projects/too-much-information</a:t>
            </a:r>
            <a:endParaRPr lang="en-GB" dirty="0"/>
          </a:p>
        </p:txBody>
      </p:sp>
    </p:spTree>
    <p:extLst>
      <p:ext uri="{BB962C8B-B14F-4D97-AF65-F5344CB8AC3E}">
        <p14:creationId xmlns:p14="http://schemas.microsoft.com/office/powerpoint/2010/main" val="3275211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lstStyle/>
          <a:p>
            <a:r>
              <a:rPr lang="en-GB" dirty="0"/>
              <a:t>To start with </a:t>
            </a:r>
            <a:r>
              <a:rPr lang="mr-IN" dirty="0"/>
              <a:t>–</a:t>
            </a:r>
            <a:r>
              <a:rPr lang="en-GB" dirty="0"/>
              <a:t> this is not all about sound.</a:t>
            </a:r>
          </a:p>
          <a:p>
            <a:endParaRPr lang="en-GB" dirty="0"/>
          </a:p>
          <a:p>
            <a:r>
              <a:rPr lang="en-GB" dirty="0"/>
              <a:t>Soundscape work is about ‘making you aware of the way (they – ‘we’) are anchored in the environment and of your relationship to the earth and the sky.’ </a:t>
            </a:r>
            <a:r>
              <a:rPr lang="en-GB" sz="2000" dirty="0"/>
              <a:t>(</a:t>
            </a:r>
            <a:r>
              <a:rPr lang="en-GB" sz="2000" dirty="0" err="1"/>
              <a:t>Solomos</a:t>
            </a:r>
            <a:r>
              <a:rPr lang="en-GB" sz="2000" dirty="0"/>
              <a:t>, 2018:95)</a:t>
            </a:r>
          </a:p>
        </p:txBody>
      </p:sp>
    </p:spTree>
    <p:extLst>
      <p:ext uri="{BB962C8B-B14F-4D97-AF65-F5344CB8AC3E}">
        <p14:creationId xmlns:p14="http://schemas.microsoft.com/office/powerpoint/2010/main" val="23416026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‘Sound</a:t>
            </a:r>
            <a:r>
              <a:rPr lang="mr-IN" dirty="0"/>
              <a:t>…</a:t>
            </a:r>
            <a:r>
              <a:rPr lang="en-GB" dirty="0"/>
              <a:t>constitutes a form of energy</a:t>
            </a:r>
            <a:r>
              <a:rPr lang="mr-IN" dirty="0"/>
              <a:t>…</a:t>
            </a:r>
            <a:r>
              <a:rPr lang="en-GB" dirty="0"/>
              <a:t>This form of energy impacts the listener in his entirety, as well as the environment.’ </a:t>
            </a:r>
            <a:r>
              <a:rPr lang="en-GB" sz="2200" dirty="0"/>
              <a:t>(</a:t>
            </a:r>
            <a:r>
              <a:rPr lang="en-GB" sz="2200" dirty="0" err="1"/>
              <a:t>Solomos</a:t>
            </a:r>
            <a:r>
              <a:rPr lang="en-GB" sz="2200" dirty="0"/>
              <a:t>, 2018:97)</a:t>
            </a:r>
          </a:p>
          <a:p>
            <a:endParaRPr lang="en-GB" dirty="0"/>
          </a:p>
          <a:p>
            <a:r>
              <a:rPr lang="en-GB" dirty="0"/>
              <a:t>From pneumatic drills to thunder, birdsong to flutes we should ‘consider the </a:t>
            </a:r>
            <a:r>
              <a:rPr lang="en-GB" i="1" dirty="0"/>
              <a:t>inextricable links between the vibrating object, the milieu which the vibration spreads and the subject who listens</a:t>
            </a:r>
            <a:r>
              <a:rPr lang="en-GB" dirty="0"/>
              <a:t>.’ </a:t>
            </a:r>
            <a:r>
              <a:rPr lang="en-GB" sz="2200" dirty="0"/>
              <a:t>(</a:t>
            </a:r>
            <a:r>
              <a:rPr lang="en-GB" sz="2200" dirty="0" err="1"/>
              <a:t>Solomos</a:t>
            </a:r>
            <a:r>
              <a:rPr lang="en-GB" sz="2200" dirty="0"/>
              <a:t>, 2018:99)</a:t>
            </a:r>
          </a:p>
        </p:txBody>
      </p:sp>
    </p:spTree>
    <p:extLst>
      <p:ext uri="{BB962C8B-B14F-4D97-AF65-F5344CB8AC3E}">
        <p14:creationId xmlns:p14="http://schemas.microsoft.com/office/powerpoint/2010/main" val="36453415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sz="3600" dirty="0"/>
              <a:t>Fun fact</a:t>
            </a:r>
            <a:r>
              <a:rPr lang="en-GB" dirty="0"/>
              <a:t>: the word ‘soundscape’ was reportedly invented by Murray Schafer to help teach music, in the same way as the word ‘landscape’ was invented by Petrarch, a 14</a:t>
            </a:r>
            <a:r>
              <a:rPr lang="en-GB" baseline="30000" dirty="0"/>
              <a:t>th</a:t>
            </a:r>
            <a:r>
              <a:rPr lang="en-GB" dirty="0"/>
              <a:t> century Italian poet who felt obliged to invent a new word to describe an inspirational view of a mountain. </a:t>
            </a:r>
            <a:r>
              <a:rPr lang="en-GB" sz="2000" dirty="0"/>
              <a:t>(</a:t>
            </a:r>
            <a:r>
              <a:rPr lang="en-GB" sz="2000" dirty="0" err="1"/>
              <a:t>Solomos</a:t>
            </a:r>
            <a:r>
              <a:rPr lang="en-GB" sz="2000" dirty="0"/>
              <a:t>, 2018:100)</a:t>
            </a:r>
          </a:p>
        </p:txBody>
      </p:sp>
    </p:spTree>
    <p:extLst>
      <p:ext uri="{BB962C8B-B14F-4D97-AF65-F5344CB8AC3E}">
        <p14:creationId xmlns:p14="http://schemas.microsoft.com/office/powerpoint/2010/main" val="14237936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Schafer</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Wanting </a:t>
            </a:r>
            <a:r>
              <a:rPr lang="en-GB" i="1" dirty="0" err="1"/>
              <a:t>interdisciplinarity</a:t>
            </a:r>
            <a:r>
              <a:rPr lang="en-GB" dirty="0"/>
              <a:t> Schafer says that ‘the home territory of soundscape studies will be the middle ground between science, society and the arts.’ </a:t>
            </a:r>
            <a:r>
              <a:rPr lang="en-GB" sz="2200" dirty="0"/>
              <a:t>(</a:t>
            </a:r>
            <a:r>
              <a:rPr lang="en-GB" sz="2200" dirty="0" err="1"/>
              <a:t>Solomos</a:t>
            </a:r>
            <a:r>
              <a:rPr lang="en-GB" sz="2200" dirty="0"/>
              <a:t>, 2018:95)</a:t>
            </a:r>
          </a:p>
          <a:p>
            <a:r>
              <a:rPr lang="en-GB" dirty="0"/>
              <a:t>And of acoustic design says: </a:t>
            </a:r>
          </a:p>
          <a:p>
            <a:r>
              <a:rPr lang="en-GB" dirty="0"/>
              <a:t>‘We are simultaneously its audience, its performers and its composers. Which sounds do we want to preserve, encourage, multiply?’ </a:t>
            </a:r>
            <a:r>
              <a:rPr lang="en-GB" sz="2200" dirty="0"/>
              <a:t>(</a:t>
            </a:r>
            <a:r>
              <a:rPr lang="en-GB" sz="2200" dirty="0" err="1"/>
              <a:t>Solomos</a:t>
            </a:r>
            <a:r>
              <a:rPr lang="en-GB" sz="2200" dirty="0"/>
              <a:t>, 2018:101)</a:t>
            </a:r>
          </a:p>
        </p:txBody>
      </p:sp>
    </p:spTree>
    <p:extLst>
      <p:ext uri="{BB962C8B-B14F-4D97-AF65-F5344CB8AC3E}">
        <p14:creationId xmlns:p14="http://schemas.microsoft.com/office/powerpoint/2010/main" val="1423793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dirty="0"/>
              <a:t>‘A landscape becomes visual only when it is painted; it is sonic only when it is recorded.’ </a:t>
            </a:r>
            <a:r>
              <a:rPr lang="en-GB" sz="2000" dirty="0"/>
              <a:t>(</a:t>
            </a:r>
            <a:r>
              <a:rPr lang="en-GB" sz="2000" dirty="0" err="1"/>
              <a:t>Solomos</a:t>
            </a:r>
            <a:r>
              <a:rPr lang="en-GB" sz="2000" dirty="0"/>
              <a:t>, 2018:102)</a:t>
            </a:r>
          </a:p>
          <a:p>
            <a:endParaRPr lang="en-GB" dirty="0"/>
          </a:p>
          <a:p>
            <a:r>
              <a:rPr lang="en-GB" dirty="0"/>
              <a:t>We are able to control the amount of layers that we use to create a ‘scape’ that represents our understanding of a landscape </a:t>
            </a:r>
            <a:r>
              <a:rPr lang="mr-IN" dirty="0"/>
              <a:t>–</a:t>
            </a:r>
            <a:r>
              <a:rPr lang="en-GB" dirty="0"/>
              <a:t> represented by us. </a:t>
            </a:r>
          </a:p>
        </p:txBody>
      </p:sp>
    </p:spTree>
    <p:extLst>
      <p:ext uri="{BB962C8B-B14F-4D97-AF65-F5344CB8AC3E}">
        <p14:creationId xmlns:p14="http://schemas.microsoft.com/office/powerpoint/2010/main" val="1423793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‘Each living species possess its own Umwelt and gives it meaning, and it in turn imposes its attributes on that species.’ </a:t>
            </a:r>
          </a:p>
          <a:p>
            <a:endParaRPr lang="en-GB" dirty="0"/>
          </a:p>
          <a:p>
            <a:r>
              <a:rPr lang="en-GB" dirty="0"/>
              <a:t>‘These interactions are based upon the perception-action loop and produced by the physiological senses, which inject a sense of subjectivity, albeit one that is species-centric.’ </a:t>
            </a:r>
          </a:p>
          <a:p>
            <a:r>
              <a:rPr lang="en-GB" sz="2200" dirty="0"/>
              <a:t>(</a:t>
            </a:r>
            <a:r>
              <a:rPr lang="en-GB" sz="2200" dirty="0" err="1"/>
              <a:t>Solomos</a:t>
            </a:r>
            <a:r>
              <a:rPr lang="en-GB" sz="2200" dirty="0"/>
              <a:t>, 2018:103)</a:t>
            </a:r>
          </a:p>
          <a:p>
            <a:endParaRPr lang="en-GB" dirty="0"/>
          </a:p>
        </p:txBody>
      </p:sp>
    </p:spTree>
    <p:extLst>
      <p:ext uri="{BB962C8B-B14F-4D97-AF65-F5344CB8AC3E}">
        <p14:creationId xmlns:p14="http://schemas.microsoft.com/office/powerpoint/2010/main" val="14237936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lnSpcReduction="10000"/>
          </a:bodyPr>
          <a:lstStyle/>
          <a:p>
            <a:r>
              <a:rPr lang="en-GB" dirty="0"/>
              <a:t>Think of a personal ‘map’ of your locale.</a:t>
            </a:r>
          </a:p>
          <a:p>
            <a:r>
              <a:rPr lang="en-GB" dirty="0"/>
              <a:t>Imagine the ‘scape’ of a short journey through the map from point ‘a’ to point ‘b’.</a:t>
            </a:r>
          </a:p>
          <a:p>
            <a:r>
              <a:rPr lang="en-GB" dirty="0"/>
              <a:t>How would represent your journey in sound/ image/ ambience?</a:t>
            </a:r>
          </a:p>
          <a:p>
            <a:r>
              <a:rPr lang="en-GB" dirty="0"/>
              <a:t>What would you put in your journey and what would you omit?</a:t>
            </a:r>
          </a:p>
        </p:txBody>
      </p:sp>
    </p:spTree>
    <p:extLst>
      <p:ext uri="{BB962C8B-B14F-4D97-AF65-F5344CB8AC3E}">
        <p14:creationId xmlns:p14="http://schemas.microsoft.com/office/powerpoint/2010/main" val="3012089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pPr marL="0" indent="0">
              <a:buNone/>
            </a:pPr>
            <a:endParaRPr lang="en-GB" dirty="0"/>
          </a:p>
          <a:p>
            <a:r>
              <a:rPr lang="en-GB" dirty="0"/>
              <a:t>We can travel these journeys and record the ambience information through photograph (on phones), sound (on phone or H1 recorder), and physical experience. </a:t>
            </a:r>
          </a:p>
          <a:p>
            <a:r>
              <a:rPr lang="en-GB" dirty="0"/>
              <a:t>We can use free software such as Audacity to edit and share the work. </a:t>
            </a:r>
          </a:p>
        </p:txBody>
      </p:sp>
    </p:spTree>
    <p:extLst>
      <p:ext uri="{BB962C8B-B14F-4D97-AF65-F5344CB8AC3E}">
        <p14:creationId xmlns:p14="http://schemas.microsoft.com/office/powerpoint/2010/main" val="24235329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a:bodyPr>
          <a:lstStyle/>
          <a:p>
            <a:pPr marL="0" indent="0">
              <a:buNone/>
            </a:pPr>
            <a:r>
              <a:rPr lang="en-GB" dirty="0"/>
              <a:t>Your resulting soundscape would capture the sounds of the time it was recorded – create an important record of a time.</a:t>
            </a:r>
          </a:p>
          <a:p>
            <a:pPr marL="0" indent="0">
              <a:buNone/>
            </a:pPr>
            <a:r>
              <a:rPr lang="en-GB" dirty="0"/>
              <a:t>It could help someone in isolation connect to the outside world, or could give someone far from home emotional solace.</a:t>
            </a:r>
          </a:p>
          <a:p>
            <a:pPr marL="0" indent="0">
              <a:buNone/>
            </a:pPr>
            <a:r>
              <a:rPr lang="en-GB" dirty="0"/>
              <a:t>It could also be used as a project for groups or communities to identify and share their soundscapes.</a:t>
            </a:r>
          </a:p>
        </p:txBody>
      </p:sp>
    </p:spTree>
    <p:extLst>
      <p:ext uri="{BB962C8B-B14F-4D97-AF65-F5344CB8AC3E}">
        <p14:creationId xmlns:p14="http://schemas.microsoft.com/office/powerpoint/2010/main" val="24581886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8AC378-69A8-934C-8A8C-788F4DD000F6}"/>
              </a:ext>
            </a:extLst>
          </p:cNvPr>
          <p:cNvSpPr>
            <a:spLocks noGrp="1"/>
          </p:cNvSpPr>
          <p:nvPr>
            <p:ph type="title"/>
          </p:nvPr>
        </p:nvSpPr>
        <p:spPr/>
        <p:txBody>
          <a:bodyPr/>
          <a:lstStyle/>
          <a:p>
            <a:r>
              <a:rPr lang="en-US" dirty="0"/>
              <a:t>Consider Pavis</a:t>
            </a:r>
          </a:p>
        </p:txBody>
      </p:sp>
      <p:sp>
        <p:nvSpPr>
          <p:cNvPr id="6" name="Content Placeholder 5">
            <a:extLst>
              <a:ext uri="{FF2B5EF4-FFF2-40B4-BE49-F238E27FC236}">
                <a16:creationId xmlns:a16="http://schemas.microsoft.com/office/drawing/2014/main" id="{21F5675E-AFB4-C945-8848-C8FCEF162EDC}"/>
              </a:ext>
            </a:extLst>
          </p:cNvPr>
          <p:cNvSpPr>
            <a:spLocks noGrp="1"/>
          </p:cNvSpPr>
          <p:nvPr>
            <p:ph idx="1"/>
          </p:nvPr>
        </p:nvSpPr>
        <p:spPr/>
        <p:txBody>
          <a:bodyPr/>
          <a:lstStyle/>
          <a:p>
            <a:r>
              <a:rPr lang="en-US" dirty="0"/>
              <a:t>Look at Pam Pavis’ Performance Questionnaire.</a:t>
            </a:r>
          </a:p>
          <a:p>
            <a:endParaRPr lang="en-US" dirty="0"/>
          </a:p>
          <a:p>
            <a:r>
              <a:rPr lang="en-US" dirty="0"/>
              <a:t>How can these questions re-frame your appreciation of the productions your have watched?</a:t>
            </a:r>
          </a:p>
          <a:p>
            <a:endParaRPr lang="en-US" dirty="0"/>
          </a:p>
          <a:p>
            <a:r>
              <a:rPr lang="en-US" dirty="0"/>
              <a:t>How might your use these questions to enrich digital activity online?</a:t>
            </a:r>
          </a:p>
          <a:p>
            <a:endParaRPr lang="en-US" dirty="0"/>
          </a:p>
          <a:p>
            <a:r>
              <a:rPr lang="en-US" dirty="0"/>
              <a:t>Knowing what we </a:t>
            </a:r>
            <a:r>
              <a:rPr lang="en-US"/>
              <a:t>know today - </a:t>
            </a:r>
            <a:r>
              <a:rPr lang="en-US" dirty="0"/>
              <a:t>h</a:t>
            </a:r>
            <a:r>
              <a:rPr lang="en-US"/>
              <a:t>ow </a:t>
            </a:r>
            <a:r>
              <a:rPr lang="en-US" dirty="0"/>
              <a:t>can we plan to increase digital engagement online?</a:t>
            </a:r>
          </a:p>
          <a:p>
            <a:endParaRPr lang="en-US" dirty="0"/>
          </a:p>
        </p:txBody>
      </p:sp>
    </p:spTree>
    <p:extLst>
      <p:ext uri="{BB962C8B-B14F-4D97-AF65-F5344CB8AC3E}">
        <p14:creationId xmlns:p14="http://schemas.microsoft.com/office/powerpoint/2010/main" val="6730934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half" idx="1"/>
          </p:nvPr>
        </p:nvSpPr>
        <p:spPr/>
        <p:txBody>
          <a:bodyPr/>
          <a:lstStyle/>
          <a:p>
            <a:r>
              <a:rPr lang="en-GB" dirty="0">
                <a:hlinkClick r:id="rId2"/>
              </a:rPr>
              <a:t>https://www.blasttheory.co.uk/about-us/?from=header</a:t>
            </a:r>
            <a:r>
              <a:rPr lang="en-GB" dirty="0"/>
              <a:t> </a:t>
            </a:r>
            <a:r>
              <a:rPr lang="en-GB" sz="2000" dirty="0"/>
              <a:t>accessed 20/21/2020</a:t>
            </a:r>
          </a:p>
          <a:p>
            <a:pPr marL="0" indent="0">
              <a:buNone/>
            </a:pPr>
            <a:endParaRPr lang="en-GB" dirty="0"/>
          </a:p>
          <a:p>
            <a:pPr marL="0" indent="0">
              <a:buNone/>
            </a:pPr>
            <a:r>
              <a:rPr lang="en-GB" dirty="0" err="1"/>
              <a:t>Lonergan</a:t>
            </a:r>
            <a:r>
              <a:rPr lang="en-GB" dirty="0"/>
              <a:t>, P. (2016) </a:t>
            </a:r>
            <a:r>
              <a:rPr lang="en-GB" i="1" dirty="0"/>
              <a:t>Theatre &amp; Social Media</a:t>
            </a:r>
            <a:r>
              <a:rPr lang="en-GB" dirty="0"/>
              <a:t>. Palgrave, London.</a:t>
            </a:r>
          </a:p>
          <a:p>
            <a:pPr marL="0" indent="0">
              <a:buNone/>
            </a:pPr>
            <a:endParaRPr lang="en-GB" dirty="0"/>
          </a:p>
          <a:p>
            <a:pPr marL="0" indent="0">
              <a:buNone/>
            </a:pPr>
            <a:r>
              <a:rPr lang="en-GB" dirty="0" err="1"/>
              <a:t>Debord</a:t>
            </a:r>
            <a:r>
              <a:rPr lang="en-GB" dirty="0"/>
              <a:t>, G. (1983</a:t>
            </a:r>
            <a:r>
              <a:rPr lang="en-GB" i="1" dirty="0"/>
              <a:t>) Society of the Spectacle.</a:t>
            </a:r>
            <a:r>
              <a:rPr lang="en-GB" dirty="0"/>
              <a:t> Black and Red, Detroit.  </a:t>
            </a:r>
          </a:p>
        </p:txBody>
      </p:sp>
      <p:sp>
        <p:nvSpPr>
          <p:cNvPr id="4" name="Content Placeholder 3"/>
          <p:cNvSpPr>
            <a:spLocks noGrp="1"/>
          </p:cNvSpPr>
          <p:nvPr>
            <p:ph sz="half" idx="2"/>
          </p:nvPr>
        </p:nvSpPr>
        <p:spPr/>
        <p:txBody>
          <a:bodyPr>
            <a:normAutofit/>
          </a:bodyPr>
          <a:lstStyle/>
          <a:p>
            <a:r>
              <a:rPr lang="en-GB" sz="2400" dirty="0"/>
              <a:t>6 types of social media: </a:t>
            </a:r>
            <a:r>
              <a:rPr lang="en-GB" sz="2000" dirty="0"/>
              <a:t>mediahttps://seopressor.com/social-media-marketing/types-of-social-media/ accessed 25/01/2020</a:t>
            </a:r>
          </a:p>
        </p:txBody>
      </p:sp>
    </p:spTree>
    <p:extLst>
      <p:ext uri="{BB962C8B-B14F-4D97-AF65-F5344CB8AC3E}">
        <p14:creationId xmlns:p14="http://schemas.microsoft.com/office/powerpoint/2010/main" val="1070133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744</TotalTime>
  <Words>3071</Words>
  <Application>Microsoft Macintosh PowerPoint</Application>
  <PresentationFormat>Widescreen</PresentationFormat>
  <Paragraphs>271</Paragraphs>
  <Slides>44</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Performance Practice: Digital Arts in Performance</vt:lpstr>
      <vt:lpstr>Digital Arts in Performance</vt:lpstr>
      <vt:lpstr>Digital Arts in Performance</vt:lpstr>
      <vt:lpstr>Social Media and Web 2.0</vt:lpstr>
      <vt:lpstr>PowerPoint Presentation</vt:lpstr>
      <vt:lpstr>Social Media and Web 2.0</vt:lpstr>
      <vt:lpstr>Important discussion point:</vt:lpstr>
      <vt:lpstr>3 minute task</vt:lpstr>
      <vt:lpstr>3 minute task</vt:lpstr>
      <vt:lpstr>Digital Arts in Performance</vt:lpstr>
      <vt:lpstr>Digital Division: ’Digital Inclusion and Exclusion in the Arts sector’ (2021)</vt:lpstr>
      <vt:lpstr>PowerPoint Presentation</vt:lpstr>
      <vt:lpstr>PowerPoint Presentation</vt:lpstr>
      <vt:lpstr>PowerPoint Presentation</vt:lpstr>
      <vt:lpstr>Digital access</vt:lpstr>
      <vt:lpstr>Digital skills</vt:lpstr>
      <vt:lpstr>Digital skills</vt:lpstr>
      <vt:lpstr>Confidence / motivation</vt:lpstr>
      <vt:lpstr>Demographics</vt:lpstr>
      <vt:lpstr>What is ‘deprived’?</vt:lpstr>
      <vt:lpstr>What is ‘deprived’?</vt:lpstr>
      <vt:lpstr>The way forward?</vt:lpstr>
      <vt:lpstr>The way forward?</vt:lpstr>
      <vt:lpstr>Digital Arts in Performance</vt:lpstr>
      <vt:lpstr>Digital Arts in Performance</vt:lpstr>
      <vt:lpstr>Digital Arts in Performance</vt:lpstr>
      <vt:lpstr>Digital Arts in Performance</vt:lpstr>
      <vt:lpstr>Digital Arts in Performance</vt:lpstr>
      <vt:lpstr>Simple ways to use digital arts in performance</vt:lpstr>
      <vt:lpstr>Eddie Ladd</vt:lpstr>
      <vt:lpstr>Eddie Ladd</vt:lpstr>
      <vt:lpstr>Blast Theory</vt:lpstr>
      <vt:lpstr>Blast Theory</vt:lpstr>
      <vt:lpstr>Soundscapes</vt:lpstr>
      <vt:lpstr>Soundscapes</vt:lpstr>
      <vt:lpstr>Soundscapes</vt:lpstr>
      <vt:lpstr>Soundscapes: Schafer</vt:lpstr>
      <vt:lpstr>Soundscapes</vt:lpstr>
      <vt:lpstr>Soundscapes</vt:lpstr>
      <vt:lpstr>Soundscapes: So…?</vt:lpstr>
      <vt:lpstr>Soundscapes: So…?</vt:lpstr>
      <vt:lpstr>Soundscapes: So…?</vt:lpstr>
      <vt:lpstr>Consider Pavis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40</cp:revision>
  <dcterms:created xsi:type="dcterms:W3CDTF">2020-01-24T14:22:01Z</dcterms:created>
  <dcterms:modified xsi:type="dcterms:W3CDTF">2022-03-09T09:43:27Z</dcterms:modified>
</cp:coreProperties>
</file>